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3"/>
  </p:notesMasterIdLst>
  <p:handoutMasterIdLst>
    <p:handoutMasterId r:id="rId44"/>
  </p:handoutMasterIdLst>
  <p:sldIdLst>
    <p:sldId id="287" r:id="rId2"/>
    <p:sldId id="284" r:id="rId3"/>
    <p:sldId id="310" r:id="rId4"/>
    <p:sldId id="354" r:id="rId5"/>
    <p:sldId id="311" r:id="rId6"/>
    <p:sldId id="312" r:id="rId7"/>
    <p:sldId id="333" r:id="rId8"/>
    <p:sldId id="334" r:id="rId9"/>
    <p:sldId id="353" r:id="rId10"/>
    <p:sldId id="335" r:id="rId11"/>
    <p:sldId id="337" r:id="rId12"/>
    <p:sldId id="336" r:id="rId13"/>
    <p:sldId id="338" r:id="rId14"/>
    <p:sldId id="352" r:id="rId15"/>
    <p:sldId id="345" r:id="rId16"/>
    <p:sldId id="339" r:id="rId17"/>
    <p:sldId id="340" r:id="rId18"/>
    <p:sldId id="346" r:id="rId19"/>
    <p:sldId id="347" r:id="rId20"/>
    <p:sldId id="348" r:id="rId21"/>
    <p:sldId id="341" r:id="rId22"/>
    <p:sldId id="342" r:id="rId23"/>
    <p:sldId id="343" r:id="rId24"/>
    <p:sldId id="344" r:id="rId25"/>
    <p:sldId id="349" r:id="rId26"/>
    <p:sldId id="350" r:id="rId27"/>
    <p:sldId id="351" r:id="rId28"/>
    <p:sldId id="315" r:id="rId29"/>
    <p:sldId id="329" r:id="rId30"/>
    <p:sldId id="330" r:id="rId31"/>
    <p:sldId id="331" r:id="rId32"/>
    <p:sldId id="332" r:id="rId33"/>
    <p:sldId id="355" r:id="rId34"/>
    <p:sldId id="356" r:id="rId35"/>
    <p:sldId id="357" r:id="rId36"/>
    <p:sldId id="358" r:id="rId37"/>
    <p:sldId id="319" r:id="rId38"/>
    <p:sldId id="320" r:id="rId39"/>
    <p:sldId id="321" r:id="rId40"/>
    <p:sldId id="322" r:id="rId41"/>
    <p:sldId id="309" r:id="rId42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339933"/>
    <a:srgbClr val="0017C0"/>
    <a:srgbClr val="D3EFBB"/>
    <a:srgbClr val="33CC33"/>
    <a:srgbClr val="B80000"/>
    <a:srgbClr val="7FD13B"/>
    <a:srgbClr val="FFFFCC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2606" autoAdjust="0"/>
    <p:restoredTop sz="92555" autoAdjust="0"/>
  </p:normalViewPr>
  <p:slideViewPr>
    <p:cSldViewPr snapToGrid="0">
      <p:cViewPr varScale="1">
        <p:scale>
          <a:sx n="73" d="100"/>
          <a:sy n="73" d="100"/>
        </p:scale>
        <p:origin x="-7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54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A3B84D-B353-4AB8-B06F-48F7FA35C42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90E2C8-1434-40B8-AFEC-42ECC2CC3537}">
      <dgm:prSet phldrT="[Text]"/>
      <dgm:spPr>
        <a:solidFill>
          <a:srgbClr val="339933"/>
        </a:solidFill>
      </dgm:spPr>
      <dgm:t>
        <a:bodyPr/>
        <a:lstStyle/>
        <a:p>
          <a:r>
            <a:rPr lang="en-US" smtClean="0">
              <a:latin typeface="Cambria" pitchFamily="18" charset="0"/>
            </a:rPr>
            <a:t>Tại sao CSS?</a:t>
          </a:r>
          <a:endParaRPr lang="en-US">
            <a:latin typeface="Cambria" pitchFamily="18" charset="0"/>
          </a:endParaRPr>
        </a:p>
      </dgm:t>
    </dgm:pt>
    <dgm:pt modelId="{C1F07C7E-DBEA-4B0F-8FF4-E19BB60F922C}" type="parTrans" cxnId="{1C541F58-4158-446E-B9FB-9F33CD02763F}">
      <dgm:prSet/>
      <dgm:spPr/>
      <dgm:t>
        <a:bodyPr/>
        <a:lstStyle/>
        <a:p>
          <a:endParaRPr lang="en-US">
            <a:latin typeface="Cambria" pitchFamily="18" charset="0"/>
          </a:endParaRPr>
        </a:p>
      </dgm:t>
    </dgm:pt>
    <dgm:pt modelId="{4FE99F0A-D8B0-4720-8640-63F56308B073}" type="sibTrans" cxnId="{1C541F58-4158-446E-B9FB-9F33CD02763F}">
      <dgm:prSet/>
      <dgm:spPr/>
      <dgm:t>
        <a:bodyPr/>
        <a:lstStyle/>
        <a:p>
          <a:endParaRPr lang="en-US">
            <a:latin typeface="Cambria" pitchFamily="18" charset="0"/>
          </a:endParaRPr>
        </a:p>
      </dgm:t>
    </dgm:pt>
    <dgm:pt modelId="{2AE9BF90-65A4-4306-8A0E-D3D10D90EB16}">
      <dgm:prSet phldrT="[Text]" custT="1"/>
      <dgm:spPr>
        <a:solidFill>
          <a:schemeClr val="bg1">
            <a:lumMod val="95000"/>
          </a:schemeClr>
        </a:solidFill>
        <a:ln w="6350">
          <a:solidFill>
            <a:srgbClr val="D3EFBB"/>
          </a:solidFill>
        </a:ln>
      </dgm:spPr>
      <dgm:t>
        <a:bodyPr/>
        <a:lstStyle/>
        <a:p>
          <a:pPr algn="l"/>
          <a:r>
            <a:rPr lang="en-US" sz="1800" b="0" smtClean="0">
              <a:solidFill>
                <a:srgbClr val="0017C0"/>
              </a:solidFill>
              <a:latin typeface="Cambria" pitchFamily="18" charset="0"/>
            </a:rPr>
            <a:t> Tách biệt định dạng khỏi nội dung HTML.</a:t>
          </a:r>
          <a:endParaRPr lang="en-US" sz="1800" b="0">
            <a:solidFill>
              <a:srgbClr val="0017C0"/>
            </a:solidFill>
            <a:latin typeface="Cambria" pitchFamily="18" charset="0"/>
          </a:endParaRPr>
        </a:p>
      </dgm:t>
    </dgm:pt>
    <dgm:pt modelId="{80D8698C-0A1F-4490-84C0-4BE570FB2D44}" type="parTrans" cxnId="{C241779C-FBCD-4D12-8CB9-DB04FF834481}">
      <dgm:prSet/>
      <dgm:spPr/>
      <dgm:t>
        <a:bodyPr/>
        <a:lstStyle/>
        <a:p>
          <a:endParaRPr lang="en-US">
            <a:latin typeface="Cambria" pitchFamily="18" charset="0"/>
          </a:endParaRPr>
        </a:p>
      </dgm:t>
    </dgm:pt>
    <dgm:pt modelId="{D3AA249E-F7C0-4A1E-B51C-D8607600246F}" type="sibTrans" cxnId="{C241779C-FBCD-4D12-8CB9-DB04FF834481}">
      <dgm:prSet/>
      <dgm:spPr/>
      <dgm:t>
        <a:bodyPr/>
        <a:lstStyle/>
        <a:p>
          <a:endParaRPr lang="en-US">
            <a:latin typeface="Cambria" pitchFamily="18" charset="0"/>
          </a:endParaRPr>
        </a:p>
      </dgm:t>
    </dgm:pt>
    <dgm:pt modelId="{DF7BA751-52DA-452D-B4D5-22AC914CD336}">
      <dgm:prSet phldrT="[Text]" custT="1"/>
      <dgm:spPr>
        <a:solidFill>
          <a:schemeClr val="bg1">
            <a:lumMod val="95000"/>
          </a:schemeClr>
        </a:solidFill>
        <a:ln w="6350">
          <a:solidFill>
            <a:srgbClr val="D3EFBB"/>
          </a:solidFill>
        </a:ln>
      </dgm:spPr>
      <dgm:t>
        <a:bodyPr/>
        <a:lstStyle/>
        <a:p>
          <a:pPr algn="l"/>
          <a:r>
            <a:rPr lang="en-US" sz="1800" b="0" smtClean="0">
              <a:solidFill>
                <a:srgbClr val="0017C0"/>
              </a:solidFill>
              <a:latin typeface="Cambria" pitchFamily="18" charset="0"/>
            </a:rPr>
            <a:t> Định dạng kiểu nhanh chóng và nhất quán giữa các trang.</a:t>
          </a:r>
          <a:endParaRPr lang="en-US" sz="1800" b="0">
            <a:solidFill>
              <a:srgbClr val="0017C0"/>
            </a:solidFill>
            <a:latin typeface="Cambria" pitchFamily="18" charset="0"/>
          </a:endParaRPr>
        </a:p>
      </dgm:t>
    </dgm:pt>
    <dgm:pt modelId="{88E39EE7-2216-43C4-9026-A23DDC8789CD}" type="parTrans" cxnId="{1F760E21-1817-42A4-914C-351BA8403368}">
      <dgm:prSet/>
      <dgm:spPr/>
      <dgm:t>
        <a:bodyPr/>
        <a:lstStyle/>
        <a:p>
          <a:endParaRPr lang="en-US">
            <a:latin typeface="Cambria" pitchFamily="18" charset="0"/>
          </a:endParaRPr>
        </a:p>
      </dgm:t>
    </dgm:pt>
    <dgm:pt modelId="{CEC77326-6F4B-41C1-AEFC-E8986B39A100}" type="sibTrans" cxnId="{1F760E21-1817-42A4-914C-351BA8403368}">
      <dgm:prSet/>
      <dgm:spPr/>
      <dgm:t>
        <a:bodyPr/>
        <a:lstStyle/>
        <a:p>
          <a:endParaRPr lang="en-US">
            <a:latin typeface="Cambria" pitchFamily="18" charset="0"/>
          </a:endParaRPr>
        </a:p>
      </dgm:t>
    </dgm:pt>
    <dgm:pt modelId="{E3B1D236-2783-4A7B-A8A1-B42E244D51B4}">
      <dgm:prSet phldrT="[Text]" custT="1"/>
      <dgm:spPr>
        <a:solidFill>
          <a:schemeClr val="bg1">
            <a:lumMod val="95000"/>
          </a:schemeClr>
        </a:solidFill>
        <a:ln w="6350">
          <a:solidFill>
            <a:srgbClr val="D3EFBB"/>
          </a:solidFill>
        </a:ln>
      </dgm:spPr>
      <dgm:t>
        <a:bodyPr/>
        <a:lstStyle/>
        <a:p>
          <a:pPr algn="l"/>
          <a:r>
            <a:rPr lang="en-US" sz="1800" b="0" smtClean="0">
              <a:solidFill>
                <a:srgbClr val="0017C0"/>
              </a:solidFill>
              <a:latin typeface="Cambria" pitchFamily="18" charset="0"/>
            </a:rPr>
            <a:t> Cùng một nội dung dữ liệu có thể hiển thị theo nhiều kiểu khác nhau.</a:t>
          </a:r>
          <a:endParaRPr lang="en-US" sz="1800" b="0">
            <a:solidFill>
              <a:srgbClr val="0017C0"/>
            </a:solidFill>
            <a:latin typeface="Cambria" pitchFamily="18" charset="0"/>
          </a:endParaRPr>
        </a:p>
      </dgm:t>
    </dgm:pt>
    <dgm:pt modelId="{61B92EDB-4C80-4603-9434-89AEFF48725F}" type="parTrans" cxnId="{4A1B229F-BD57-43FB-BE6F-52B2D35A7861}">
      <dgm:prSet/>
      <dgm:spPr/>
      <dgm:t>
        <a:bodyPr/>
        <a:lstStyle/>
        <a:p>
          <a:endParaRPr lang="en-US">
            <a:latin typeface="Cambria" pitchFamily="18" charset="0"/>
          </a:endParaRPr>
        </a:p>
      </dgm:t>
    </dgm:pt>
    <dgm:pt modelId="{71CEDEE4-3AA9-45C6-8ABA-24AAF623BE4B}" type="sibTrans" cxnId="{4A1B229F-BD57-43FB-BE6F-52B2D35A7861}">
      <dgm:prSet/>
      <dgm:spPr/>
      <dgm:t>
        <a:bodyPr/>
        <a:lstStyle/>
        <a:p>
          <a:endParaRPr lang="en-US">
            <a:latin typeface="Cambria" pitchFamily="18" charset="0"/>
          </a:endParaRPr>
        </a:p>
      </dgm:t>
    </dgm:pt>
    <dgm:pt modelId="{078BE5AB-3264-4093-B516-D1420605A9E8}" type="pres">
      <dgm:prSet presAssocID="{81A3B84D-B353-4AB8-B06F-48F7FA35C42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E4ADB2-1465-4037-976F-CF58A2E20E60}" type="pres">
      <dgm:prSet presAssocID="{3890E2C8-1434-40B8-AFEC-42ECC2CC3537}" presName="root1" presStyleCnt="0"/>
      <dgm:spPr/>
    </dgm:pt>
    <dgm:pt modelId="{EE6477A1-C900-47B2-86CD-9A120FC725B5}" type="pres">
      <dgm:prSet presAssocID="{3890E2C8-1434-40B8-AFEC-42ECC2CC3537}" presName="LevelOneTextNode" presStyleLbl="node0" presStyleIdx="0" presStyleCnt="1" custScaleY="73211" custLinFactNeighborX="-299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21AB7E-EA77-48CE-981C-A0D508325365}" type="pres">
      <dgm:prSet presAssocID="{3890E2C8-1434-40B8-AFEC-42ECC2CC3537}" presName="level2hierChild" presStyleCnt="0"/>
      <dgm:spPr/>
    </dgm:pt>
    <dgm:pt modelId="{5608430C-7C13-4EB0-BD88-13E1E860C711}" type="pres">
      <dgm:prSet presAssocID="{80D8698C-0A1F-4490-84C0-4BE570FB2D44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7CADAF8A-DEFE-4773-88E4-933214225364}" type="pres">
      <dgm:prSet presAssocID="{80D8698C-0A1F-4490-84C0-4BE570FB2D44}" presName="connTx" presStyleLbl="parChTrans1D2" presStyleIdx="0" presStyleCnt="3"/>
      <dgm:spPr/>
      <dgm:t>
        <a:bodyPr/>
        <a:lstStyle/>
        <a:p>
          <a:endParaRPr lang="en-US"/>
        </a:p>
      </dgm:t>
    </dgm:pt>
    <dgm:pt modelId="{C5F1D617-C053-46DF-B485-3B1E796DB46D}" type="pres">
      <dgm:prSet presAssocID="{2AE9BF90-65A4-4306-8A0E-D3D10D90EB16}" presName="root2" presStyleCnt="0"/>
      <dgm:spPr/>
    </dgm:pt>
    <dgm:pt modelId="{759169F7-7D8E-4C4C-A241-FDCAD3332476}" type="pres">
      <dgm:prSet presAssocID="{2AE9BF90-65A4-4306-8A0E-D3D10D90EB16}" presName="LevelTwoTextNode" presStyleLbl="node2" presStyleIdx="0" presStyleCnt="3" custScaleX="401912" custLinFactNeighborX="-91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80E11D-6016-4AEE-A276-7F99948F92DB}" type="pres">
      <dgm:prSet presAssocID="{2AE9BF90-65A4-4306-8A0E-D3D10D90EB16}" presName="level3hierChild" presStyleCnt="0"/>
      <dgm:spPr/>
    </dgm:pt>
    <dgm:pt modelId="{B34B08ED-EF2A-4E69-9B9B-96F8C14378F1}" type="pres">
      <dgm:prSet presAssocID="{88E39EE7-2216-43C4-9026-A23DDC8789CD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E73E7721-58DC-4897-9FDC-A7E3917F948B}" type="pres">
      <dgm:prSet presAssocID="{88E39EE7-2216-43C4-9026-A23DDC8789CD}" presName="connTx" presStyleLbl="parChTrans1D2" presStyleIdx="1" presStyleCnt="3"/>
      <dgm:spPr/>
      <dgm:t>
        <a:bodyPr/>
        <a:lstStyle/>
        <a:p>
          <a:endParaRPr lang="en-US"/>
        </a:p>
      </dgm:t>
    </dgm:pt>
    <dgm:pt modelId="{6DDAD7D8-CD84-446D-8868-E9CE4C5D75E3}" type="pres">
      <dgm:prSet presAssocID="{DF7BA751-52DA-452D-B4D5-22AC914CD336}" presName="root2" presStyleCnt="0"/>
      <dgm:spPr/>
    </dgm:pt>
    <dgm:pt modelId="{97A2CBD1-D687-4803-9AA2-516C73FA7A48}" type="pres">
      <dgm:prSet presAssocID="{DF7BA751-52DA-452D-B4D5-22AC914CD336}" presName="LevelTwoTextNode" presStyleLbl="node2" presStyleIdx="1" presStyleCnt="3" custScaleX="400944" custLinFactNeighborX="-91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CA1593-3E05-4413-8377-73FCDB9684E5}" type="pres">
      <dgm:prSet presAssocID="{DF7BA751-52DA-452D-B4D5-22AC914CD336}" presName="level3hierChild" presStyleCnt="0"/>
      <dgm:spPr/>
    </dgm:pt>
    <dgm:pt modelId="{B4F4D39E-D821-4409-9678-87B9396840BD}" type="pres">
      <dgm:prSet presAssocID="{61B92EDB-4C80-4603-9434-89AEFF48725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2C47BA75-600A-46F2-8531-B88D1B2C28F8}" type="pres">
      <dgm:prSet presAssocID="{61B92EDB-4C80-4603-9434-89AEFF48725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EBB497F-9848-4B6B-8313-E14CBBB5D849}" type="pres">
      <dgm:prSet presAssocID="{E3B1D236-2783-4A7B-A8A1-B42E244D51B4}" presName="root2" presStyleCnt="0"/>
      <dgm:spPr/>
    </dgm:pt>
    <dgm:pt modelId="{16167770-9F73-44AE-AEB9-8C71DF57AE87}" type="pres">
      <dgm:prSet presAssocID="{E3B1D236-2783-4A7B-A8A1-B42E244D51B4}" presName="LevelTwoTextNode" presStyleLbl="node2" presStyleIdx="2" presStyleCnt="3" custScaleX="401368" custLinFactNeighborX="-91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36F6E3-E83F-4BA4-BAE6-DA89A9F7A78A}" type="pres">
      <dgm:prSet presAssocID="{E3B1D236-2783-4A7B-A8A1-B42E244D51B4}" presName="level3hierChild" presStyleCnt="0"/>
      <dgm:spPr/>
    </dgm:pt>
  </dgm:ptLst>
  <dgm:cxnLst>
    <dgm:cxn modelId="{C241779C-FBCD-4D12-8CB9-DB04FF834481}" srcId="{3890E2C8-1434-40B8-AFEC-42ECC2CC3537}" destId="{2AE9BF90-65A4-4306-8A0E-D3D10D90EB16}" srcOrd="0" destOrd="0" parTransId="{80D8698C-0A1F-4490-84C0-4BE570FB2D44}" sibTransId="{D3AA249E-F7C0-4A1E-B51C-D8607600246F}"/>
    <dgm:cxn modelId="{1F760E21-1817-42A4-914C-351BA8403368}" srcId="{3890E2C8-1434-40B8-AFEC-42ECC2CC3537}" destId="{DF7BA751-52DA-452D-B4D5-22AC914CD336}" srcOrd="1" destOrd="0" parTransId="{88E39EE7-2216-43C4-9026-A23DDC8789CD}" sibTransId="{CEC77326-6F4B-41C1-AEFC-E8986B39A100}"/>
    <dgm:cxn modelId="{8924C218-D1FE-4426-BCE2-85F026B9B2E4}" type="presOf" srcId="{80D8698C-0A1F-4490-84C0-4BE570FB2D44}" destId="{5608430C-7C13-4EB0-BD88-13E1E860C711}" srcOrd="0" destOrd="0" presId="urn:microsoft.com/office/officeart/2008/layout/HorizontalMultiLevelHierarchy"/>
    <dgm:cxn modelId="{F8FC01BA-66DE-442B-9DDC-DE7406AAC4E3}" type="presOf" srcId="{DF7BA751-52DA-452D-B4D5-22AC914CD336}" destId="{97A2CBD1-D687-4803-9AA2-516C73FA7A48}" srcOrd="0" destOrd="0" presId="urn:microsoft.com/office/officeart/2008/layout/HorizontalMultiLevelHierarchy"/>
    <dgm:cxn modelId="{941A054B-1071-4F2D-A427-73FC12DA9B67}" type="presOf" srcId="{88E39EE7-2216-43C4-9026-A23DDC8789CD}" destId="{E73E7721-58DC-4897-9FDC-A7E3917F948B}" srcOrd="1" destOrd="0" presId="urn:microsoft.com/office/officeart/2008/layout/HorizontalMultiLevelHierarchy"/>
    <dgm:cxn modelId="{2873BC89-4A69-4C9E-ACE9-1BCDBF5E240D}" type="presOf" srcId="{2AE9BF90-65A4-4306-8A0E-D3D10D90EB16}" destId="{759169F7-7D8E-4C4C-A241-FDCAD3332476}" srcOrd="0" destOrd="0" presId="urn:microsoft.com/office/officeart/2008/layout/HorizontalMultiLevelHierarchy"/>
    <dgm:cxn modelId="{6D89D426-38EC-4318-B2A0-6F4621FF9703}" type="presOf" srcId="{3890E2C8-1434-40B8-AFEC-42ECC2CC3537}" destId="{EE6477A1-C900-47B2-86CD-9A120FC725B5}" srcOrd="0" destOrd="0" presId="urn:microsoft.com/office/officeart/2008/layout/HorizontalMultiLevelHierarchy"/>
    <dgm:cxn modelId="{22E01DE9-68F7-4C13-A0E9-7F00859B2699}" type="presOf" srcId="{80D8698C-0A1F-4490-84C0-4BE570FB2D44}" destId="{7CADAF8A-DEFE-4773-88E4-933214225364}" srcOrd="1" destOrd="0" presId="urn:microsoft.com/office/officeart/2008/layout/HorizontalMultiLevelHierarchy"/>
    <dgm:cxn modelId="{1C541F58-4158-446E-B9FB-9F33CD02763F}" srcId="{81A3B84D-B353-4AB8-B06F-48F7FA35C421}" destId="{3890E2C8-1434-40B8-AFEC-42ECC2CC3537}" srcOrd="0" destOrd="0" parTransId="{C1F07C7E-DBEA-4B0F-8FF4-E19BB60F922C}" sibTransId="{4FE99F0A-D8B0-4720-8640-63F56308B073}"/>
    <dgm:cxn modelId="{9FEA671B-C34C-4288-9533-A12D0236F09F}" type="presOf" srcId="{61B92EDB-4C80-4603-9434-89AEFF48725F}" destId="{2C47BA75-600A-46F2-8531-B88D1B2C28F8}" srcOrd="1" destOrd="0" presId="urn:microsoft.com/office/officeart/2008/layout/HorizontalMultiLevelHierarchy"/>
    <dgm:cxn modelId="{4DAB2FFC-3D2F-4576-9DDD-2457C46814FE}" type="presOf" srcId="{E3B1D236-2783-4A7B-A8A1-B42E244D51B4}" destId="{16167770-9F73-44AE-AEB9-8C71DF57AE87}" srcOrd="0" destOrd="0" presId="urn:microsoft.com/office/officeart/2008/layout/HorizontalMultiLevelHierarchy"/>
    <dgm:cxn modelId="{8D3370F9-8FC8-4920-884E-7A469E596338}" type="presOf" srcId="{81A3B84D-B353-4AB8-B06F-48F7FA35C421}" destId="{078BE5AB-3264-4093-B516-D1420605A9E8}" srcOrd="0" destOrd="0" presId="urn:microsoft.com/office/officeart/2008/layout/HorizontalMultiLevelHierarchy"/>
    <dgm:cxn modelId="{4A1B229F-BD57-43FB-BE6F-52B2D35A7861}" srcId="{3890E2C8-1434-40B8-AFEC-42ECC2CC3537}" destId="{E3B1D236-2783-4A7B-A8A1-B42E244D51B4}" srcOrd="2" destOrd="0" parTransId="{61B92EDB-4C80-4603-9434-89AEFF48725F}" sibTransId="{71CEDEE4-3AA9-45C6-8ABA-24AAF623BE4B}"/>
    <dgm:cxn modelId="{D157709F-1B63-43EE-95E4-E8B3242E004F}" type="presOf" srcId="{61B92EDB-4C80-4603-9434-89AEFF48725F}" destId="{B4F4D39E-D821-4409-9678-87B9396840BD}" srcOrd="0" destOrd="0" presId="urn:microsoft.com/office/officeart/2008/layout/HorizontalMultiLevelHierarchy"/>
    <dgm:cxn modelId="{8E7FAC9E-4ED5-4C41-9FE0-6E2BFB4D2922}" type="presOf" srcId="{88E39EE7-2216-43C4-9026-A23DDC8789CD}" destId="{B34B08ED-EF2A-4E69-9B9B-96F8C14378F1}" srcOrd="0" destOrd="0" presId="urn:microsoft.com/office/officeart/2008/layout/HorizontalMultiLevelHierarchy"/>
    <dgm:cxn modelId="{B6AAF636-E0D3-4115-AE72-B1D347ED76DF}" type="presParOf" srcId="{078BE5AB-3264-4093-B516-D1420605A9E8}" destId="{25E4ADB2-1465-4037-976F-CF58A2E20E60}" srcOrd="0" destOrd="0" presId="urn:microsoft.com/office/officeart/2008/layout/HorizontalMultiLevelHierarchy"/>
    <dgm:cxn modelId="{C1E4158F-35BB-4E91-A740-BFE4D8B5E15F}" type="presParOf" srcId="{25E4ADB2-1465-4037-976F-CF58A2E20E60}" destId="{EE6477A1-C900-47B2-86CD-9A120FC725B5}" srcOrd="0" destOrd="0" presId="urn:microsoft.com/office/officeart/2008/layout/HorizontalMultiLevelHierarchy"/>
    <dgm:cxn modelId="{B5618117-D058-4117-9CE1-62F2AA6AB5B4}" type="presParOf" srcId="{25E4ADB2-1465-4037-976F-CF58A2E20E60}" destId="{1F21AB7E-EA77-48CE-981C-A0D508325365}" srcOrd="1" destOrd="0" presId="urn:microsoft.com/office/officeart/2008/layout/HorizontalMultiLevelHierarchy"/>
    <dgm:cxn modelId="{5E7A9B17-C8E0-497B-AEAC-DCA795999900}" type="presParOf" srcId="{1F21AB7E-EA77-48CE-981C-A0D508325365}" destId="{5608430C-7C13-4EB0-BD88-13E1E860C711}" srcOrd="0" destOrd="0" presId="urn:microsoft.com/office/officeart/2008/layout/HorizontalMultiLevelHierarchy"/>
    <dgm:cxn modelId="{E6C1757D-4FA1-4B57-A94B-129066AEBE57}" type="presParOf" srcId="{5608430C-7C13-4EB0-BD88-13E1E860C711}" destId="{7CADAF8A-DEFE-4773-88E4-933214225364}" srcOrd="0" destOrd="0" presId="urn:microsoft.com/office/officeart/2008/layout/HorizontalMultiLevelHierarchy"/>
    <dgm:cxn modelId="{9549BF57-B23D-4EAE-84E5-E75E5C5E25B0}" type="presParOf" srcId="{1F21AB7E-EA77-48CE-981C-A0D508325365}" destId="{C5F1D617-C053-46DF-B485-3B1E796DB46D}" srcOrd="1" destOrd="0" presId="urn:microsoft.com/office/officeart/2008/layout/HorizontalMultiLevelHierarchy"/>
    <dgm:cxn modelId="{DB5EB8D1-980C-4675-9C52-D4CF04360B33}" type="presParOf" srcId="{C5F1D617-C053-46DF-B485-3B1E796DB46D}" destId="{759169F7-7D8E-4C4C-A241-FDCAD3332476}" srcOrd="0" destOrd="0" presId="urn:microsoft.com/office/officeart/2008/layout/HorizontalMultiLevelHierarchy"/>
    <dgm:cxn modelId="{A90D2638-1466-4EC9-BE42-6B2DA9AFEBE0}" type="presParOf" srcId="{C5F1D617-C053-46DF-B485-3B1E796DB46D}" destId="{2180E11D-6016-4AEE-A276-7F99948F92DB}" srcOrd="1" destOrd="0" presId="urn:microsoft.com/office/officeart/2008/layout/HorizontalMultiLevelHierarchy"/>
    <dgm:cxn modelId="{0080888B-8DAC-42FD-8F2F-CB120CD20C8F}" type="presParOf" srcId="{1F21AB7E-EA77-48CE-981C-A0D508325365}" destId="{B34B08ED-EF2A-4E69-9B9B-96F8C14378F1}" srcOrd="2" destOrd="0" presId="urn:microsoft.com/office/officeart/2008/layout/HorizontalMultiLevelHierarchy"/>
    <dgm:cxn modelId="{F824257A-5E7E-461F-B8BD-FF7B50EFDE0B}" type="presParOf" srcId="{B34B08ED-EF2A-4E69-9B9B-96F8C14378F1}" destId="{E73E7721-58DC-4897-9FDC-A7E3917F948B}" srcOrd="0" destOrd="0" presId="urn:microsoft.com/office/officeart/2008/layout/HorizontalMultiLevelHierarchy"/>
    <dgm:cxn modelId="{C76289B6-4FE0-47A8-AAEE-E770AB190D86}" type="presParOf" srcId="{1F21AB7E-EA77-48CE-981C-A0D508325365}" destId="{6DDAD7D8-CD84-446D-8868-E9CE4C5D75E3}" srcOrd="3" destOrd="0" presId="urn:microsoft.com/office/officeart/2008/layout/HorizontalMultiLevelHierarchy"/>
    <dgm:cxn modelId="{A9379411-B0A3-47D8-94C4-A5F51EDD239D}" type="presParOf" srcId="{6DDAD7D8-CD84-446D-8868-E9CE4C5D75E3}" destId="{97A2CBD1-D687-4803-9AA2-516C73FA7A48}" srcOrd="0" destOrd="0" presId="urn:microsoft.com/office/officeart/2008/layout/HorizontalMultiLevelHierarchy"/>
    <dgm:cxn modelId="{D5F005C1-6332-4E74-BE7D-F0C9603015FF}" type="presParOf" srcId="{6DDAD7D8-CD84-446D-8868-E9CE4C5D75E3}" destId="{9ACA1593-3E05-4413-8377-73FCDB9684E5}" srcOrd="1" destOrd="0" presId="urn:microsoft.com/office/officeart/2008/layout/HorizontalMultiLevelHierarchy"/>
    <dgm:cxn modelId="{DF2E41DC-6DD3-49AB-99C0-991930D2DFA4}" type="presParOf" srcId="{1F21AB7E-EA77-48CE-981C-A0D508325365}" destId="{B4F4D39E-D821-4409-9678-87B9396840BD}" srcOrd="4" destOrd="0" presId="urn:microsoft.com/office/officeart/2008/layout/HorizontalMultiLevelHierarchy"/>
    <dgm:cxn modelId="{3DCCF5C8-2767-4D8C-8E23-2267016B2069}" type="presParOf" srcId="{B4F4D39E-D821-4409-9678-87B9396840BD}" destId="{2C47BA75-600A-46F2-8531-B88D1B2C28F8}" srcOrd="0" destOrd="0" presId="urn:microsoft.com/office/officeart/2008/layout/HorizontalMultiLevelHierarchy"/>
    <dgm:cxn modelId="{152B129A-2A4A-458B-80AA-0690FA008C04}" type="presParOf" srcId="{1F21AB7E-EA77-48CE-981C-A0D508325365}" destId="{EEBB497F-9848-4B6B-8313-E14CBBB5D849}" srcOrd="5" destOrd="0" presId="urn:microsoft.com/office/officeart/2008/layout/HorizontalMultiLevelHierarchy"/>
    <dgm:cxn modelId="{43DE9DF8-729B-4043-B360-DBF38C9F6DD9}" type="presParOf" srcId="{EEBB497F-9848-4B6B-8313-E14CBBB5D849}" destId="{16167770-9F73-44AE-AEB9-8C71DF57AE87}" srcOrd="0" destOrd="0" presId="urn:microsoft.com/office/officeart/2008/layout/HorizontalMultiLevelHierarchy"/>
    <dgm:cxn modelId="{7E29CB86-5868-4933-8FB4-AB0BB0D222E6}" type="presParOf" srcId="{EEBB497F-9848-4B6B-8313-E14CBBB5D849}" destId="{8836F6E3-E83F-4BA4-BAE6-DA89A9F7A78A}" srcOrd="1" destOrd="0" presId="urn:microsoft.com/office/officeart/2008/layout/HorizontalMultiLevelHierarchy"/>
  </dgm:cxnLst>
  <dgm:bg/>
  <dgm:whole/>
  <dgm:extLst>
    <a:ext uri="{C62137D5-CB1D-491B-B009-E17868A290BF}">
      <dgm14:recolorImg xmlns:dgm14="http://schemas.microsoft.com/office/drawing/2010/diagram" xmlns="" val="1"/>
    </a:ex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F4D39E-D821-4409-9678-87B9396840BD}">
      <dsp:nvSpPr>
        <dsp:cNvPr id="0" name=""/>
        <dsp:cNvSpPr/>
      </dsp:nvSpPr>
      <dsp:spPr>
        <a:xfrm>
          <a:off x="552114" y="1731694"/>
          <a:ext cx="201285" cy="690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642" y="0"/>
              </a:lnTo>
              <a:lnTo>
                <a:pt x="100642" y="690142"/>
              </a:lnTo>
              <a:lnTo>
                <a:pt x="201285" y="69014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mbria" pitchFamily="18" charset="0"/>
          </a:endParaRPr>
        </a:p>
      </dsp:txBody>
      <dsp:txXfrm>
        <a:off x="634784" y="2058792"/>
        <a:ext cx="35944" cy="35944"/>
      </dsp:txXfrm>
    </dsp:sp>
    <dsp:sp modelId="{B34B08ED-EF2A-4E69-9B9B-96F8C14378F1}">
      <dsp:nvSpPr>
        <dsp:cNvPr id="0" name=""/>
        <dsp:cNvSpPr/>
      </dsp:nvSpPr>
      <dsp:spPr>
        <a:xfrm>
          <a:off x="552114" y="1685974"/>
          <a:ext cx="201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1285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mbria" pitchFamily="18" charset="0"/>
          </a:endParaRPr>
        </a:p>
      </dsp:txBody>
      <dsp:txXfrm>
        <a:off x="647724" y="1726661"/>
        <a:ext cx="10064" cy="10064"/>
      </dsp:txXfrm>
    </dsp:sp>
    <dsp:sp modelId="{5608430C-7C13-4EB0-BD88-13E1E860C711}">
      <dsp:nvSpPr>
        <dsp:cNvPr id="0" name=""/>
        <dsp:cNvSpPr/>
      </dsp:nvSpPr>
      <dsp:spPr>
        <a:xfrm>
          <a:off x="552114" y="1041551"/>
          <a:ext cx="201285" cy="690142"/>
        </a:xfrm>
        <a:custGeom>
          <a:avLst/>
          <a:gdLst/>
          <a:ahLst/>
          <a:cxnLst/>
          <a:rect l="0" t="0" r="0" b="0"/>
          <a:pathLst>
            <a:path>
              <a:moveTo>
                <a:pt x="0" y="690142"/>
              </a:moveTo>
              <a:lnTo>
                <a:pt x="100642" y="690142"/>
              </a:lnTo>
              <a:lnTo>
                <a:pt x="100642" y="0"/>
              </a:lnTo>
              <a:lnTo>
                <a:pt x="201285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mbria" pitchFamily="18" charset="0"/>
          </a:endParaRPr>
        </a:p>
      </dsp:txBody>
      <dsp:txXfrm>
        <a:off x="634784" y="1368650"/>
        <a:ext cx="35944" cy="35944"/>
      </dsp:txXfrm>
    </dsp:sp>
    <dsp:sp modelId="{EE6477A1-C900-47B2-86CD-9A120FC725B5}">
      <dsp:nvSpPr>
        <dsp:cNvPr id="0" name=""/>
        <dsp:cNvSpPr/>
      </dsp:nvSpPr>
      <dsp:spPr>
        <a:xfrm rot="16200000">
          <a:off x="-787649" y="1455636"/>
          <a:ext cx="2127412" cy="552114"/>
        </a:xfrm>
        <a:prstGeom prst="rect">
          <a:avLst/>
        </a:prstGeom>
        <a:solidFill>
          <a:srgbClr val="33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>
              <a:latin typeface="Cambria" pitchFamily="18" charset="0"/>
            </a:rPr>
            <a:t>Tại sao CSS?</a:t>
          </a:r>
          <a:endParaRPr lang="en-US" sz="3100" kern="1200">
            <a:latin typeface="Cambria" pitchFamily="18" charset="0"/>
          </a:endParaRPr>
        </a:p>
      </dsp:txBody>
      <dsp:txXfrm rot="16200000">
        <a:off x="-787649" y="1455636"/>
        <a:ext cx="2127412" cy="552114"/>
      </dsp:txXfrm>
    </dsp:sp>
    <dsp:sp modelId="{759169F7-7D8E-4C4C-A241-FDCAD3332476}">
      <dsp:nvSpPr>
        <dsp:cNvPr id="0" name=""/>
        <dsp:cNvSpPr/>
      </dsp:nvSpPr>
      <dsp:spPr>
        <a:xfrm>
          <a:off x="753399" y="765494"/>
          <a:ext cx="7278363" cy="552114"/>
        </a:xfrm>
        <a:prstGeom prst="rect">
          <a:avLst/>
        </a:prstGeom>
        <a:solidFill>
          <a:schemeClr val="bg1">
            <a:lumMod val="95000"/>
          </a:schemeClr>
        </a:solidFill>
        <a:ln w="6350" cap="flat" cmpd="sng" algn="ctr">
          <a:solidFill>
            <a:srgbClr val="D3EFB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smtClean="0">
              <a:solidFill>
                <a:srgbClr val="0017C0"/>
              </a:solidFill>
              <a:latin typeface="Cambria" pitchFamily="18" charset="0"/>
            </a:rPr>
            <a:t> Tách biệt định dạng khỏi nội dung HTML.</a:t>
          </a:r>
          <a:endParaRPr lang="en-US" sz="1800" b="0" kern="1200">
            <a:solidFill>
              <a:srgbClr val="0017C0"/>
            </a:solidFill>
            <a:latin typeface="Cambria" pitchFamily="18" charset="0"/>
          </a:endParaRPr>
        </a:p>
      </dsp:txBody>
      <dsp:txXfrm>
        <a:off x="753399" y="765494"/>
        <a:ext cx="7278363" cy="552114"/>
      </dsp:txXfrm>
    </dsp:sp>
    <dsp:sp modelId="{97A2CBD1-D687-4803-9AA2-516C73FA7A48}">
      <dsp:nvSpPr>
        <dsp:cNvPr id="0" name=""/>
        <dsp:cNvSpPr/>
      </dsp:nvSpPr>
      <dsp:spPr>
        <a:xfrm>
          <a:off x="753399" y="1455636"/>
          <a:ext cx="7260833" cy="552114"/>
        </a:xfrm>
        <a:prstGeom prst="rect">
          <a:avLst/>
        </a:prstGeom>
        <a:solidFill>
          <a:schemeClr val="bg1">
            <a:lumMod val="95000"/>
          </a:schemeClr>
        </a:solidFill>
        <a:ln w="6350" cap="flat" cmpd="sng" algn="ctr">
          <a:solidFill>
            <a:srgbClr val="D3EFB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smtClean="0">
              <a:solidFill>
                <a:srgbClr val="0017C0"/>
              </a:solidFill>
              <a:latin typeface="Cambria" pitchFamily="18" charset="0"/>
            </a:rPr>
            <a:t> Định dạng kiểu nhanh chóng và nhất quán giữa các trang.</a:t>
          </a:r>
          <a:endParaRPr lang="en-US" sz="1800" b="0" kern="1200">
            <a:solidFill>
              <a:srgbClr val="0017C0"/>
            </a:solidFill>
            <a:latin typeface="Cambria" pitchFamily="18" charset="0"/>
          </a:endParaRPr>
        </a:p>
      </dsp:txBody>
      <dsp:txXfrm>
        <a:off x="753399" y="1455636"/>
        <a:ext cx="7260833" cy="552114"/>
      </dsp:txXfrm>
    </dsp:sp>
    <dsp:sp modelId="{16167770-9F73-44AE-AEB9-8C71DF57AE87}">
      <dsp:nvSpPr>
        <dsp:cNvPr id="0" name=""/>
        <dsp:cNvSpPr/>
      </dsp:nvSpPr>
      <dsp:spPr>
        <a:xfrm>
          <a:off x="753399" y="2145779"/>
          <a:ext cx="7268511" cy="552114"/>
        </a:xfrm>
        <a:prstGeom prst="rect">
          <a:avLst/>
        </a:prstGeom>
        <a:solidFill>
          <a:schemeClr val="bg1">
            <a:lumMod val="95000"/>
          </a:schemeClr>
        </a:solidFill>
        <a:ln w="6350" cap="flat" cmpd="sng" algn="ctr">
          <a:solidFill>
            <a:srgbClr val="D3EFB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smtClean="0">
              <a:solidFill>
                <a:srgbClr val="0017C0"/>
              </a:solidFill>
              <a:latin typeface="Cambria" pitchFamily="18" charset="0"/>
            </a:rPr>
            <a:t> Cùng một nội dung dữ liệu có thể hiển thị theo nhiều kiểu khác nhau.</a:t>
          </a:r>
          <a:endParaRPr lang="en-US" sz="1800" b="0" kern="1200">
            <a:solidFill>
              <a:srgbClr val="0017C0"/>
            </a:solidFill>
            <a:latin typeface="Cambria" pitchFamily="18" charset="0"/>
          </a:endParaRPr>
        </a:p>
      </dsp:txBody>
      <dsp:txXfrm>
        <a:off x="753399" y="2145779"/>
        <a:ext cx="7268511" cy="552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84111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2723BB-C78C-422F-8FC4-FD04164CFF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29571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690DB2C-687C-4D70-BC81-6D32C9863B7D}" type="slidenum">
              <a:rPr lang="en-GB" sz="1300"/>
              <a:pPr algn="r" eaLnBrk="1" hangingPunct="1"/>
              <a:t>1</a:t>
            </a:fld>
            <a:endParaRPr lang="en-GB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en-US" noProof="1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53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611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"/>
          <p:cNvSpPr>
            <a:spLocks noChangeArrowheads="1"/>
          </p:cNvSpPr>
          <p:nvPr userDrawn="1"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 txBox="1">
            <a:spLocks noChangeArrowheads="1"/>
          </p:cNvSpPr>
          <p:nvPr userDrawn="1"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Trung tâm Công nghệ Phần mềm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Đại học Cần Thơ</a:t>
            </a:r>
            <a:endParaRPr lang="de-DE" sz="1600" b="1" smtClean="0">
              <a:solidFill>
                <a:srgbClr val="0D0D0D"/>
              </a:solidFill>
            </a:endParaRPr>
          </a:p>
        </p:txBody>
      </p:sp>
      <p:sp>
        <p:nvSpPr>
          <p:cNvPr id="11163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01329" y="1801311"/>
            <a:ext cx="8049126" cy="1081087"/>
          </a:xfrm>
        </p:spPr>
        <p:txBody>
          <a:bodyPr anchor="ctr"/>
          <a:lstStyle>
            <a:lvl1pPr algn="ctr">
              <a:lnSpc>
                <a:spcPct val="110000"/>
              </a:lnSpc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8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34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270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25400" y="5969000"/>
            <a:ext cx="9169400" cy="889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3EFBB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/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35938" y="247650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6"/>
          <p:cNvCxnSpPr>
            <a:cxnSpLocks noChangeShapeType="1"/>
          </p:cNvCxnSpPr>
          <p:nvPr userDrawn="1"/>
        </p:nvCxnSpPr>
        <p:spPr bwMode="auto">
          <a:xfrm>
            <a:off x="0" y="825500"/>
            <a:ext cx="9144000" cy="0"/>
          </a:xfrm>
          <a:prstGeom prst="line">
            <a:avLst/>
          </a:prstGeom>
          <a:noFill/>
          <a:ln w="9525" cmpd="dbl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599155"/>
          </a:xfrm>
        </p:spPr>
        <p:txBody>
          <a:bodyPr>
            <a:normAutofit/>
          </a:bodyPr>
          <a:lstStyle>
            <a:lvl1pPr marL="457200" indent="-457200">
              <a:buClr>
                <a:srgbClr val="339933"/>
              </a:buClr>
              <a:buFont typeface="Wingdings" pitchFamily="2" charset="2"/>
              <a:buChar char="Ø"/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1pPr>
            <a:lvl2pPr marL="685800" indent="-228600">
              <a:buClr>
                <a:srgbClr val="339933"/>
              </a:buClr>
              <a:buSzPct val="50000"/>
              <a:buFont typeface="Courier New" pitchFamily="49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defRPr>
            </a:lvl2pPr>
            <a:lvl3pPr marL="1139825" indent="-274638">
              <a:buClr>
                <a:srgbClr val="33CC33"/>
              </a:buClr>
              <a:buSzPct val="80000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3pPr>
            <a:lvl4pPr marL="1317625" indent="-265113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3081" y="230188"/>
            <a:ext cx="8566066" cy="587959"/>
          </a:xfrm>
        </p:spPr>
        <p:txBody>
          <a:bodyPr anchor="ctr"/>
          <a:lstStyle>
            <a:lvl1pPr marL="0" indent="0">
              <a:buNone/>
              <a:defRPr sz="2600" b="1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</a:defRPr>
            </a:lvl1pPr>
            <a:lvl3pPr marL="446087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545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632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62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81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108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70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142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63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100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http://www.lamseo.com/wp-content/uploads/2012/04/Lamseo-consulting-CSS-optimization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ounded Rectangle 11"/>
          <p:cNvSpPr>
            <a:spLocks noChangeArrowheads="1"/>
          </p:cNvSpPr>
          <p:nvPr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pic>
        <p:nvPicPr>
          <p:cNvPr id="6147" name="Picture 4" descr="ISO9001-2008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6513" y="5876925"/>
            <a:ext cx="10398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image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363" y="5895975"/>
            <a:ext cx="969962" cy="5524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gray">
          <a:xfrm>
            <a:off x="197307" y="239255"/>
            <a:ext cx="8684756" cy="45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>
              <a:lnSpc>
                <a:spcPct val="110000"/>
              </a:lnSpc>
              <a:defRPr/>
            </a:pP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4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CHƯƠNG </a:t>
            </a:r>
            <a:r>
              <a:rPr lang="en-US" sz="24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endParaRPr lang="en-US" sz="2400" b="1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43" y="2242721"/>
            <a:ext cx="8314446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ĐỊNH DẠNG TRANG WEB</a:t>
            </a:r>
            <a:b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SỬ DỤNG CSS3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5" name="Rectangle 10"/>
          <p:cNvSpPr txBox="1">
            <a:spLocks noChangeArrowheads="1"/>
          </p:cNvSpPr>
          <p:nvPr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tâm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mềm</a:t>
            </a:r>
            <a:endParaRPr lang="en-US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Thơ</a:t>
            </a:r>
            <a:endParaRPr lang="de-DE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2" name="Picture 9" descr="\\172.16.160.11\Tai lieu ISO\Logo CUSC\Logo transparent\CUSC- EDU- Ma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www.lamseo.com/wp-content/uploads/2012/04/Lamseo-consulting-CSS-optimization.png"/>
          <p:cNvPicPr>
            <a:picLocks noChangeAspect="1" noChangeArrowheads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8481" y="464870"/>
            <a:ext cx="1536064" cy="153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style–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pic>
        <p:nvPicPr>
          <p:cNvPr id="46083" name="Picture 3" descr="C:\Users\CHNGA\AppData\Local\Temp\SNAGHTML6a19cc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228" y="1764085"/>
            <a:ext cx="7562850" cy="31146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2773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.CSS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LINK–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497289" y="981636"/>
            <a:ext cx="709926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>
                <a:solidFill>
                  <a:srgbClr val="0064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Tạo tập tin có phần mở rộng .css(chẳn hạn: link.css) 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rgbClr val="006400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smtClean="0">
                <a:ln>
                  <a:noFill/>
                </a:ln>
                <a:solidFill>
                  <a:srgbClr val="0064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/*</a:t>
            </a:r>
            <a:r>
              <a:rPr kumimoji="0" lang="vi-V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CSS Document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*/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font-size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40pt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font-weight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bold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position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absolute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.vitri1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color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red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top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50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left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70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z-index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2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			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.vitri2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{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color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gray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top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55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left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75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z-index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kumimoji="0" lang="vi-V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77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.CSS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LINK–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94450" y="1680882"/>
            <a:ext cx="7886842" cy="36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html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head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title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Untitled Document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title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meta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http-equiv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="Content-Type“</a:t>
            </a:r>
            <a:r>
              <a:rPr lang="vi-VN" sz="18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content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="text/html; charset=utf-8"&gt;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title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CSS Example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title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link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rel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=stylesheet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type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="text/css"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href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="link.css"&gt;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head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body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CLASS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="vitri1"&gt;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HELLO EVERYBODY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CLASS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="vitri2"&gt;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HELLO EVERYBODY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body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html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9929" y="3348318"/>
            <a:ext cx="7046259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773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.CSS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LINK–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pic>
        <p:nvPicPr>
          <p:cNvPr id="48130" name="Picture 2" descr="C:\Users\CHNGA\AppData\Local\Temp\SNAGHTML72a8d3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132" y="1835516"/>
            <a:ext cx="7646737" cy="29897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277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(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-ID)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(CLASS)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“</a:t>
            </a:r>
            <a:r>
              <a:rPr lang="en-US" b="1" dirty="0" smtClean="0"/>
              <a:t>,</a:t>
            </a:r>
            <a:r>
              <a:rPr lang="en-US" dirty="0" smtClean="0"/>
              <a:t>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Bộ chọn</a:t>
            </a: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3600" y="2332789"/>
            <a:ext cx="7416800" cy="40011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h1 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noProof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font-family: 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verdana,sans-serif;</a:t>
            </a:r>
            <a:r>
              <a:rPr lang="en-US" sz="2000" noProof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3600" y="3405916"/>
            <a:ext cx="7416800" cy="40011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#element_id 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noProof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color: </a:t>
            </a:r>
            <a:r>
              <a:rPr lang="en-US" noProof="1">
                <a:latin typeface="Courier New" pitchFamily="49" charset="0"/>
                <a:cs typeface="Courier New" pitchFamily="49" charset="0"/>
              </a:rPr>
              <a:t>#ff0000; 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63600" y="4528599"/>
            <a:ext cx="7416800" cy="40011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.myClass </a:t>
            </a:r>
            <a:r>
              <a:rPr 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noProof="1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border</a:t>
            </a:r>
            <a:r>
              <a:rPr lang="en-US" noProof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noProof="1">
                <a:latin typeface="Courier New" pitchFamily="49" charset="0"/>
                <a:cs typeface="Courier New" pitchFamily="49" charset="0"/>
              </a:rPr>
              <a:t>1px solid </a:t>
            </a:r>
            <a:r>
              <a:rPr lang="en-US" noProof="1" smtClean="0">
                <a:latin typeface="Courier New" pitchFamily="49" charset="0"/>
                <a:cs typeface="Courier New" pitchFamily="49" charset="0"/>
              </a:rPr>
              <a:t>red; </a:t>
            </a:r>
            <a:r>
              <a:rPr 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noProof="1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4983" y="5661933"/>
            <a:ext cx="7416800" cy="40011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h1, .link, #top-link </a:t>
            </a:r>
            <a:r>
              <a:rPr 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noProof="1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font-weight</a:t>
            </a:r>
            <a:r>
              <a:rPr lang="en-US" noProof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noProof="1" smtClean="0">
                <a:latin typeface="Courier New" pitchFamily="49" charset="0"/>
                <a:cs typeface="Courier New" pitchFamily="49" charset="0"/>
              </a:rPr>
              <a:t>bold;</a:t>
            </a:r>
            <a:r>
              <a:rPr lang="en-US" noProof="1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noProof="1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165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Các thuộc tính font</a:t>
            </a:r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298325" y="2323290"/>
            <a:ext cx="2590800" cy="16764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55525" y="1713690"/>
            <a:ext cx="17510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3" tIns="45717" rIns="91433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font-family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043113" y="2780490"/>
            <a:ext cx="13636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3" tIns="45717" rIns="91433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font-size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822325" y="407589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3" tIns="45717" rIns="91433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font-style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12525" y="4075890"/>
            <a:ext cx="1784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3" tIns="45717" rIns="91433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font-weight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240925" y="2780490"/>
            <a:ext cx="18557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3" tIns="45717" rIns="91433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font-variant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242888" y="3009090"/>
            <a:ext cx="884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3" tIns="45717" rIns="91433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Font</a:t>
            </a:r>
          </a:p>
        </p:txBody>
      </p:sp>
    </p:spTree>
    <p:extLst>
      <p:ext uri="{BB962C8B-B14F-4D97-AF65-F5344CB8AC3E}">
        <p14:creationId xmlns:p14="http://schemas.microsoft.com/office/powerpoint/2010/main" xmlns="" val="42184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19111242"/>
              </p:ext>
            </p:extLst>
          </p:nvPr>
        </p:nvGraphicFramePr>
        <p:xfrm>
          <a:off x="444500" y="1203325"/>
          <a:ext cx="8361875" cy="300990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355073"/>
                <a:gridCol w="5006802"/>
              </a:tblGrid>
              <a:tr h="2482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ambria" pitchFamily="18" charset="0"/>
                        </a:rPr>
                        <a:t>Tên</a:t>
                      </a:r>
                      <a:r>
                        <a:rPr lang="en-US" sz="1600" dirty="0">
                          <a:latin typeface="Cambria" pitchFamily="18" charset="0"/>
                        </a:rPr>
                        <a:t> CSS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Mô tả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f</a:t>
                      </a:r>
                      <a:r>
                        <a:rPr lang="en-US" sz="1600" b="1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ont</a:t>
                      </a:r>
                      <a:endParaRPr lang="en-US" sz="1600" b="1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Định dạng font chữ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Cambria" pitchFamily="18" charset="0"/>
                        </a:rPr>
                        <a:t>Font: Arial 11px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font-size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Định kích thước font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Cambria" pitchFamily="18" charset="0"/>
                        </a:rPr>
                        <a:t>Font-size: 12px;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font-style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Định kiểu font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Cambria" pitchFamily="18" charset="0"/>
                        </a:rPr>
                        <a:t>Font-style: italic;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font-family</a:t>
                      </a:r>
                      <a:endParaRPr lang="en-US" sz="1600" b="1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Cambria" pitchFamily="18" charset="0"/>
                        </a:rPr>
                        <a:t>Loại</a:t>
                      </a:r>
                      <a:r>
                        <a:rPr lang="en-US" sz="1600" baseline="0" smtClean="0">
                          <a:latin typeface="Cambria" pitchFamily="18" charset="0"/>
                        </a:rPr>
                        <a:t> font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baseline="0" smtClean="0">
                          <a:latin typeface="Cambria" pitchFamily="18" charset="0"/>
                        </a:rPr>
                        <a:t>Font-family: Arial</a:t>
                      </a:r>
                      <a:endParaRPr lang="en-US" sz="1600" b="1" i="1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font-weight</a:t>
                      </a:r>
                      <a:endParaRPr lang="en-US" sz="1600" b="1" kern="1200" dirty="0">
                        <a:solidFill>
                          <a:srgbClr val="0017C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mbria" pitchFamily="18" charset="0"/>
                        </a:rPr>
                        <a:t>Độ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nặng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của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font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baseline="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font-weight</a:t>
                      </a:r>
                      <a:r>
                        <a:rPr lang="en-US" sz="1600" b="1" i="1" baseline="0" dirty="0" smtClean="0">
                          <a:latin typeface="Cambria" pitchFamily="18" charset="0"/>
                        </a:rPr>
                        <a:t>: Bold;</a:t>
                      </a:r>
                      <a:endParaRPr lang="en-US" sz="1600" b="1" i="1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Các thuộc tính font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114" y="4524663"/>
            <a:ext cx="7990449" cy="90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86520" y="1502501"/>
            <a:ext cx="3679582" cy="236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1849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Các thuộc tính canh lề văn bản</a:t>
            </a:r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014301858"/>
              </p:ext>
            </p:extLst>
          </p:nvPr>
        </p:nvGraphicFramePr>
        <p:xfrm>
          <a:off x="416364" y="1203325"/>
          <a:ext cx="8361875" cy="138303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355073"/>
                <a:gridCol w="5006802"/>
              </a:tblGrid>
              <a:tr h="2482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Tên CSS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Mô tả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text-align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Canh lề ngang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Cambria" pitchFamily="18" charset="0"/>
                        </a:rPr>
                        <a:t>Text-align:center;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vertical-align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Canh lề </a:t>
                      </a:r>
                      <a:r>
                        <a:rPr lang="en-US" sz="1600" smtClean="0">
                          <a:latin typeface="Cambria" pitchFamily="18" charset="0"/>
                        </a:rPr>
                        <a:t>dọc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smtClean="0">
                          <a:latin typeface="Cambria" pitchFamily="18" charset="0"/>
                        </a:rPr>
                        <a:t>Vertical-align: middle;</a:t>
                      </a:r>
                      <a:endParaRPr lang="en-US" sz="1600" b="1" i="1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  <p:pic>
        <p:nvPicPr>
          <p:cNvPr id="3074" name="Picture 2" descr="C:\Users\DUYPRO~1\AppData\Local\Temp\SNAGHTML3f78e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05660" y="1381614"/>
            <a:ext cx="34385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025" y="4554044"/>
            <a:ext cx="815181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1891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3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Margin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Border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Padding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(boxes)</a:t>
            </a:r>
            <a:endParaRPr lang="en-US" dirty="0"/>
          </a:p>
        </p:txBody>
      </p:sp>
      <p:pic>
        <p:nvPicPr>
          <p:cNvPr id="7" name="Picture 4" descr="bd0746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9098" y="2454234"/>
            <a:ext cx="2029838" cy="14276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029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(boxes)</a:t>
            </a:r>
            <a:endParaRPr lang="en-US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320249" y="1205521"/>
          <a:ext cx="4657725" cy="4386262"/>
        </p:xfrm>
        <a:graphic>
          <a:graphicData uri="http://schemas.openxmlformats.org/presentationml/2006/ole">
            <p:oleObj spid="_x0000_s1026" r:id="rId3" imgW="3219899" imgH="2676899" progId="PBrush">
              <p:embed/>
            </p:oleObj>
          </a:graphicData>
        </a:graphic>
      </p:graphicFrame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348574" y="1781783"/>
            <a:ext cx="2590800" cy="609600"/>
            <a:chOff x="2280" y="2580"/>
            <a:chExt cx="1980" cy="360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280" y="2580"/>
              <a:ext cx="1080" cy="3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33" tIns="45717" rIns="91433" bIns="45717"/>
            <a:lstStyle/>
            <a:p>
              <a:pPr eaLnBrk="0" hangingPunct="0"/>
              <a:r>
                <a:rPr lang="en-US" sz="2500">
                  <a:latin typeface="Times New Roman" pitchFamily="18" charset="0"/>
                </a:rPr>
                <a:t>Border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360" y="2775"/>
              <a:ext cx="9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xmlns="" val="12029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NỘI DUNG</a:t>
            </a:r>
            <a:endParaRPr lang="en-US"/>
          </a:p>
        </p:txBody>
      </p:sp>
      <p:grpSp>
        <p:nvGrpSpPr>
          <p:cNvPr id="7171" name="Group 25"/>
          <p:cNvGrpSpPr>
            <a:grpSpLocks/>
          </p:cNvGrpSpPr>
          <p:nvPr/>
        </p:nvGrpSpPr>
        <p:grpSpPr bwMode="auto">
          <a:xfrm>
            <a:off x="1984430" y="2651909"/>
            <a:ext cx="762000" cy="665162"/>
            <a:chOff x="1110" y="2656"/>
            <a:chExt cx="1549" cy="1351"/>
          </a:xfrm>
        </p:grpSpPr>
        <p:sp>
          <p:nvSpPr>
            <p:cNvPr id="720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172" name="Group 29"/>
          <p:cNvGrpSpPr>
            <a:grpSpLocks/>
          </p:cNvGrpSpPr>
          <p:nvPr/>
        </p:nvGrpSpPr>
        <p:grpSpPr bwMode="auto">
          <a:xfrm>
            <a:off x="1984430" y="3566309"/>
            <a:ext cx="762000" cy="665162"/>
            <a:chOff x="3174" y="2656"/>
            <a:chExt cx="1549" cy="1351"/>
          </a:xfrm>
        </p:grpSpPr>
        <p:sp>
          <p:nvSpPr>
            <p:cNvPr id="720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73" name="Line 11"/>
          <p:cNvSpPr>
            <a:spLocks noChangeShapeType="1"/>
          </p:cNvSpPr>
          <p:nvPr/>
        </p:nvSpPr>
        <p:spPr bwMode="auto">
          <a:xfrm>
            <a:off x="2594030" y="3240871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Text Box 12"/>
          <p:cNvSpPr txBox="1">
            <a:spLocks noChangeArrowheads="1"/>
          </p:cNvSpPr>
          <p:nvPr/>
        </p:nvSpPr>
        <p:spPr bwMode="auto">
          <a:xfrm>
            <a:off x="2879780" y="2753509"/>
            <a:ext cx="41504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smtClean="0">
                <a:solidFill>
                  <a:srgbClr val="339933"/>
                </a:solidFill>
              </a:rPr>
              <a:t>Tích hợp CSS vào trang web</a:t>
            </a:r>
            <a:endParaRPr lang="en-US" sz="2400">
              <a:solidFill>
                <a:srgbClr val="339933"/>
              </a:solidFill>
            </a:endParaRPr>
          </a:p>
        </p:txBody>
      </p:sp>
      <p:sp>
        <p:nvSpPr>
          <p:cNvPr id="7175" name="Text Box 13"/>
          <p:cNvSpPr txBox="1">
            <a:spLocks noChangeArrowheads="1"/>
          </p:cNvSpPr>
          <p:nvPr/>
        </p:nvSpPr>
        <p:spPr bwMode="gray">
          <a:xfrm>
            <a:off x="2180193" y="2750334"/>
            <a:ext cx="356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 smtClean="0">
                <a:solidFill>
                  <a:schemeClr val="bg1"/>
                </a:solidFill>
              </a:rPr>
              <a:t>2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7176" name="Line 14"/>
          <p:cNvSpPr>
            <a:spLocks noChangeShapeType="1"/>
          </p:cNvSpPr>
          <p:nvPr/>
        </p:nvSpPr>
        <p:spPr bwMode="auto">
          <a:xfrm>
            <a:off x="2594030" y="4155271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15"/>
          <p:cNvSpPr txBox="1">
            <a:spLocks noChangeArrowheads="1"/>
          </p:cNvSpPr>
          <p:nvPr/>
        </p:nvSpPr>
        <p:spPr bwMode="auto">
          <a:xfrm>
            <a:off x="2879780" y="3642509"/>
            <a:ext cx="3810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0" hangingPunct="0">
              <a:defRPr sz="2400">
                <a:solidFill>
                  <a:srgbClr val="3399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mtClean="0"/>
              <a:t>Bộ chọn và các thuộc tính</a:t>
            </a:r>
            <a:endParaRPr lang="en-US"/>
          </a:p>
        </p:txBody>
      </p:sp>
      <p:sp>
        <p:nvSpPr>
          <p:cNvPr id="7178" name="Text Box 16"/>
          <p:cNvSpPr txBox="1">
            <a:spLocks noChangeArrowheads="1"/>
          </p:cNvSpPr>
          <p:nvPr/>
        </p:nvSpPr>
        <p:spPr bwMode="gray">
          <a:xfrm>
            <a:off x="2180193" y="3664734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7179" name="Group 39"/>
          <p:cNvGrpSpPr>
            <a:grpSpLocks/>
          </p:cNvGrpSpPr>
          <p:nvPr/>
        </p:nvGrpSpPr>
        <p:grpSpPr bwMode="auto">
          <a:xfrm>
            <a:off x="1984430" y="4458484"/>
            <a:ext cx="762000" cy="665162"/>
            <a:chOff x="1110" y="2656"/>
            <a:chExt cx="1549" cy="1351"/>
          </a:xfrm>
        </p:grpSpPr>
        <p:sp>
          <p:nvSpPr>
            <p:cNvPr id="7197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80" name="Line 25"/>
          <p:cNvSpPr>
            <a:spLocks noChangeShapeType="1"/>
          </p:cNvSpPr>
          <p:nvPr/>
        </p:nvSpPr>
        <p:spPr bwMode="auto">
          <a:xfrm>
            <a:off x="2594030" y="5068084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Text Box 26"/>
          <p:cNvSpPr txBox="1">
            <a:spLocks noChangeArrowheads="1"/>
          </p:cNvSpPr>
          <p:nvPr/>
        </p:nvSpPr>
        <p:spPr bwMode="auto">
          <a:xfrm>
            <a:off x="2865493" y="4534684"/>
            <a:ext cx="22797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0" hangingPunct="0">
              <a:defRPr sz="2400">
                <a:solidFill>
                  <a:srgbClr val="3399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mtClean="0"/>
              <a:t>Ứng dụng CSS</a:t>
            </a:r>
            <a:endParaRPr lang="en-US"/>
          </a:p>
        </p:txBody>
      </p:sp>
      <p:sp>
        <p:nvSpPr>
          <p:cNvPr id="7182" name="Text Box 27"/>
          <p:cNvSpPr txBox="1">
            <a:spLocks noChangeArrowheads="1"/>
          </p:cNvSpPr>
          <p:nvPr/>
        </p:nvSpPr>
        <p:spPr bwMode="gray">
          <a:xfrm>
            <a:off x="2180193" y="4556909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24" name="Group 29"/>
          <p:cNvGrpSpPr>
            <a:grpSpLocks/>
          </p:cNvGrpSpPr>
          <p:nvPr/>
        </p:nvGrpSpPr>
        <p:grpSpPr bwMode="auto">
          <a:xfrm>
            <a:off x="1984429" y="1791435"/>
            <a:ext cx="762000" cy="665162"/>
            <a:chOff x="3174" y="2656"/>
            <a:chExt cx="1549" cy="1351"/>
          </a:xfrm>
        </p:grpSpPr>
        <p:sp>
          <p:nvSpPr>
            <p:cNvPr id="25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2594029" y="2380397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2879779" y="1867635"/>
            <a:ext cx="23936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0" hangingPunct="0">
              <a:defRPr sz="2400">
                <a:solidFill>
                  <a:srgbClr val="3399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mtClean="0"/>
              <a:t>Định nghĩa CSS</a:t>
            </a:r>
            <a:endParaRPr lang="en-US"/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gray">
          <a:xfrm>
            <a:off x="2181279" y="188986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 smtClean="0">
                <a:solidFill>
                  <a:schemeClr val="bg1"/>
                </a:solidFill>
              </a:rPr>
              <a:t>1</a:t>
            </a:r>
            <a:endParaRPr 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4" grpId="0"/>
      <p:bldP spid="7176" grpId="0" animBg="1"/>
      <p:bldP spid="7177" grpId="0"/>
      <p:bldP spid="7180" grpId="0" animBg="1"/>
      <p:bldP spid="7181" grpId="0"/>
      <p:bldP spid="28" grpId="0" animBg="1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(boxes)</a:t>
            </a:r>
            <a:endParaRPr lang="en-US" dirty="0"/>
          </a:p>
        </p:txBody>
      </p: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228600" y="1643936"/>
            <a:ext cx="8870950" cy="2819400"/>
            <a:chOff x="144" y="2208"/>
            <a:chExt cx="5588" cy="1776"/>
          </a:xfrm>
        </p:grpSpPr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44" y="2208"/>
              <a:ext cx="1982" cy="1728"/>
              <a:chOff x="480" y="1344"/>
              <a:chExt cx="1982" cy="1728"/>
            </a:xfrm>
          </p:grpSpPr>
          <p:sp>
            <p:nvSpPr>
              <p:cNvPr id="40" name="Text Box 7"/>
              <p:cNvSpPr txBox="1">
                <a:spLocks noChangeArrowheads="1"/>
              </p:cNvSpPr>
              <p:nvPr/>
            </p:nvSpPr>
            <p:spPr bwMode="auto">
              <a:xfrm>
                <a:off x="1056" y="1584"/>
                <a:ext cx="122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margin-top</a:t>
                </a:r>
              </a:p>
            </p:txBody>
          </p: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1056" y="2160"/>
                <a:ext cx="14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margin-bottom</a:t>
                </a:r>
              </a:p>
            </p:txBody>
          </p:sp>
          <p:sp>
            <p:nvSpPr>
              <p:cNvPr id="42" name="Text Box 9"/>
              <p:cNvSpPr txBox="1">
                <a:spLocks noChangeArrowheads="1"/>
              </p:cNvSpPr>
              <p:nvPr/>
            </p:nvSpPr>
            <p:spPr bwMode="auto">
              <a:xfrm>
                <a:off x="1056" y="2784"/>
                <a:ext cx="11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margin-left</a:t>
                </a:r>
              </a:p>
            </p:txBody>
          </p:sp>
          <p:sp>
            <p:nvSpPr>
              <p:cNvPr id="43" name="Text Box 10"/>
              <p:cNvSpPr txBox="1">
                <a:spLocks noChangeArrowheads="1"/>
              </p:cNvSpPr>
              <p:nvPr/>
            </p:nvSpPr>
            <p:spPr bwMode="auto">
              <a:xfrm>
                <a:off x="1056" y="2496"/>
                <a:ext cx="12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margin-right</a:t>
                </a:r>
              </a:p>
            </p:txBody>
          </p:sp>
          <p:sp>
            <p:nvSpPr>
              <p:cNvPr id="44" name="Text Box 11"/>
              <p:cNvSpPr txBox="1">
                <a:spLocks noChangeArrowheads="1"/>
              </p:cNvSpPr>
              <p:nvPr/>
            </p:nvSpPr>
            <p:spPr bwMode="auto">
              <a:xfrm>
                <a:off x="1057" y="1872"/>
                <a:ext cx="7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margin</a:t>
                </a:r>
              </a:p>
            </p:txBody>
          </p:sp>
          <p:sp>
            <p:nvSpPr>
              <p:cNvPr id="45" name="Text Box 13"/>
              <p:cNvSpPr txBox="1">
                <a:spLocks noChangeArrowheads="1"/>
              </p:cNvSpPr>
              <p:nvPr/>
            </p:nvSpPr>
            <p:spPr bwMode="auto">
              <a:xfrm>
                <a:off x="480" y="1344"/>
                <a:ext cx="81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 dirty="0" smtClean="0">
                    <a:latin typeface="Times New Roman" pitchFamily="18" charset="0"/>
                  </a:rPr>
                  <a:t>Margin</a:t>
                </a:r>
                <a:endParaRPr lang="en-US" b="1" dirty="0">
                  <a:latin typeface="Times New Roman" pitchFamily="18" charset="0"/>
                </a:endParaRPr>
              </a:p>
            </p:txBody>
          </p:sp>
          <p:sp>
            <p:nvSpPr>
              <p:cNvPr id="46" name="Line 14"/>
              <p:cNvSpPr>
                <a:spLocks noChangeShapeType="1"/>
              </p:cNvSpPr>
              <p:nvPr/>
            </p:nvSpPr>
            <p:spPr bwMode="auto">
              <a:xfrm>
                <a:off x="624" y="1584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47" name="Line 15"/>
              <p:cNvSpPr>
                <a:spLocks noChangeShapeType="1"/>
              </p:cNvSpPr>
              <p:nvPr/>
            </p:nvSpPr>
            <p:spPr bwMode="auto">
              <a:xfrm>
                <a:off x="624" y="172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48" name="Line 17"/>
              <p:cNvSpPr>
                <a:spLocks noChangeShapeType="1"/>
              </p:cNvSpPr>
              <p:nvPr/>
            </p:nvSpPr>
            <p:spPr bwMode="auto">
              <a:xfrm>
                <a:off x="624" y="201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49" name="Line 18"/>
              <p:cNvSpPr>
                <a:spLocks noChangeShapeType="1"/>
              </p:cNvSpPr>
              <p:nvPr/>
            </p:nvSpPr>
            <p:spPr bwMode="auto">
              <a:xfrm>
                <a:off x="624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50" name="Line 19"/>
              <p:cNvSpPr>
                <a:spLocks noChangeShapeType="1"/>
              </p:cNvSpPr>
              <p:nvPr/>
            </p:nvSpPr>
            <p:spPr bwMode="auto">
              <a:xfrm>
                <a:off x="624" y="25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vi-VN"/>
              </a:p>
            </p:txBody>
          </p:sp>
          <p:sp>
            <p:nvSpPr>
              <p:cNvPr id="51" name="Line 20"/>
              <p:cNvSpPr>
                <a:spLocks noChangeShapeType="1"/>
              </p:cNvSpPr>
              <p:nvPr/>
            </p:nvSpPr>
            <p:spPr bwMode="auto">
              <a:xfrm>
                <a:off x="624" y="292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vi-VN"/>
              </a:p>
            </p:txBody>
          </p:sp>
        </p:grp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2016" y="2256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33" tIns="45717" rIns="91433" bIns="45717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Border</a:t>
              </a:r>
            </a:p>
          </p:txBody>
        </p: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2163" y="2496"/>
              <a:ext cx="1629" cy="1488"/>
              <a:chOff x="2160" y="2496"/>
              <a:chExt cx="1629" cy="1488"/>
            </a:xfrm>
          </p:grpSpPr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2444" y="2496"/>
                <a:ext cx="11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border-top</a:t>
                </a:r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2448" y="3696"/>
                <a:ext cx="134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border-bottom</a:t>
                </a:r>
              </a:p>
            </p:txBody>
          </p:sp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2448" y="3360"/>
                <a:ext cx="103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border-left</a:t>
                </a:r>
              </a:p>
            </p:txBody>
          </p:sp>
          <p:sp>
            <p:nvSpPr>
              <p:cNvPr id="31" name="Text Box 26"/>
              <p:cNvSpPr txBox="1">
                <a:spLocks noChangeArrowheads="1"/>
              </p:cNvSpPr>
              <p:nvPr/>
            </p:nvSpPr>
            <p:spPr bwMode="auto">
              <a:xfrm>
                <a:off x="2456" y="3072"/>
                <a:ext cx="1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border-right</a:t>
                </a:r>
              </a:p>
            </p:txBody>
          </p:sp>
          <p:sp>
            <p:nvSpPr>
              <p:cNvPr id="32" name="Text Box 27"/>
              <p:cNvSpPr txBox="1">
                <a:spLocks noChangeArrowheads="1"/>
              </p:cNvSpPr>
              <p:nvPr/>
            </p:nvSpPr>
            <p:spPr bwMode="auto">
              <a:xfrm>
                <a:off x="2470" y="2784"/>
                <a:ext cx="7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border</a:t>
                </a:r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2160" y="2496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vi-VN"/>
              </a:p>
            </p:txBody>
          </p:sp>
          <p:grpSp>
            <p:nvGrpSpPr>
              <p:cNvPr id="34" name="Group 52"/>
              <p:cNvGrpSpPr>
                <a:grpSpLocks/>
              </p:cNvGrpSpPr>
              <p:nvPr/>
            </p:nvGrpSpPr>
            <p:grpSpPr bwMode="auto">
              <a:xfrm>
                <a:off x="2160" y="2640"/>
                <a:ext cx="336" cy="1200"/>
                <a:chOff x="2160" y="2640"/>
                <a:chExt cx="432" cy="1200"/>
              </a:xfrm>
            </p:grpSpPr>
            <p:sp>
              <p:nvSpPr>
                <p:cNvPr id="35" name="Line 30"/>
                <p:cNvSpPr>
                  <a:spLocks noChangeShapeType="1"/>
                </p:cNvSpPr>
                <p:nvPr/>
              </p:nvSpPr>
              <p:spPr bwMode="auto">
                <a:xfrm>
                  <a:off x="2160" y="264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vi-VN"/>
                </a:p>
              </p:txBody>
            </p:sp>
            <p:sp>
              <p:nvSpPr>
                <p:cNvPr id="36" name="Line 31"/>
                <p:cNvSpPr>
                  <a:spLocks noChangeShapeType="1"/>
                </p:cNvSpPr>
                <p:nvPr/>
              </p:nvSpPr>
              <p:spPr bwMode="auto">
                <a:xfrm>
                  <a:off x="2160" y="292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vi-VN"/>
                </a:p>
              </p:txBody>
            </p:sp>
            <p:sp>
              <p:nvSpPr>
                <p:cNvPr id="37" name="Line 32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vi-VN"/>
                </a:p>
              </p:txBody>
            </p:sp>
            <p:sp>
              <p:nvSpPr>
                <p:cNvPr id="38" name="Line 33"/>
                <p:cNvSpPr>
                  <a:spLocks noChangeShapeType="1"/>
                </p:cNvSpPr>
                <p:nvPr/>
              </p:nvSpPr>
              <p:spPr bwMode="auto">
                <a:xfrm>
                  <a:off x="2160" y="355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vi-VN"/>
                </a:p>
              </p:txBody>
            </p:sp>
            <p:sp>
              <p:nvSpPr>
                <p:cNvPr id="39" name="Line 34"/>
                <p:cNvSpPr>
                  <a:spLocks noChangeShapeType="1"/>
                </p:cNvSpPr>
                <p:nvPr/>
              </p:nvSpPr>
              <p:spPr bwMode="auto">
                <a:xfrm>
                  <a:off x="2160" y="384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vi-VN"/>
                </a:p>
              </p:txBody>
            </p:sp>
          </p:grpSp>
        </p:grpSp>
        <p:grpSp>
          <p:nvGrpSpPr>
            <p:cNvPr id="13" name="Group 51"/>
            <p:cNvGrpSpPr>
              <a:grpSpLocks/>
            </p:cNvGrpSpPr>
            <p:nvPr/>
          </p:nvGrpSpPr>
          <p:grpSpPr bwMode="auto">
            <a:xfrm>
              <a:off x="3696" y="2256"/>
              <a:ext cx="2036" cy="1680"/>
              <a:chOff x="3360" y="1008"/>
              <a:chExt cx="2036" cy="1680"/>
            </a:xfrm>
          </p:grpSpPr>
          <p:grpSp>
            <p:nvGrpSpPr>
              <p:cNvPr id="14" name="Group 50"/>
              <p:cNvGrpSpPr>
                <a:grpSpLocks/>
              </p:cNvGrpSpPr>
              <p:nvPr/>
            </p:nvGrpSpPr>
            <p:grpSpPr bwMode="auto">
              <a:xfrm>
                <a:off x="3888" y="1200"/>
                <a:ext cx="1508" cy="1488"/>
                <a:chOff x="4032" y="1248"/>
                <a:chExt cx="1508" cy="1488"/>
              </a:xfrm>
            </p:grpSpPr>
            <p:sp>
              <p:nvSpPr>
                <p:cNvPr id="23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032" y="1824"/>
                  <a:ext cx="15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1433" tIns="45717" rIns="91433" bIns="45717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padding-bottom</a:t>
                  </a:r>
                </a:p>
              </p:txBody>
            </p:sp>
            <p:sp>
              <p:nvSpPr>
                <p:cNvPr id="2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032" y="1248"/>
                  <a:ext cx="117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1433" tIns="45717" rIns="91433" bIns="45717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padding-top</a:t>
                  </a:r>
                </a:p>
              </p:txBody>
            </p:sp>
            <p:sp>
              <p:nvSpPr>
                <p:cNvPr id="2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032" y="2448"/>
                  <a:ext cx="134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1433" tIns="45717" rIns="91433" bIns="45717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padding-right</a:t>
                  </a:r>
                </a:p>
              </p:txBody>
            </p:sp>
            <p:sp>
              <p:nvSpPr>
                <p:cNvPr id="2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032" y="2160"/>
                  <a:ext cx="113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1433" tIns="45717" rIns="91433" bIns="45717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 dirty="0">
                      <a:latin typeface="Times New Roman" pitchFamily="18" charset="0"/>
                    </a:rPr>
                    <a:t>padding-left</a:t>
                  </a:r>
                </a:p>
              </p:txBody>
            </p:sp>
            <p:sp>
              <p:nvSpPr>
                <p:cNvPr id="2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032" y="1536"/>
                  <a:ext cx="79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1433" tIns="45717" rIns="91433" bIns="45717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padding</a:t>
                  </a:r>
                </a:p>
              </p:txBody>
            </p:sp>
          </p:grpSp>
          <p:sp>
            <p:nvSpPr>
              <p:cNvPr id="15" name="Text Box 42"/>
              <p:cNvSpPr txBox="1">
                <a:spLocks noChangeArrowheads="1"/>
              </p:cNvSpPr>
              <p:nvPr/>
            </p:nvSpPr>
            <p:spPr bwMode="auto">
              <a:xfrm>
                <a:off x="3360" y="1008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3" tIns="45717" rIns="91433" bIns="45717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Padding</a:t>
                </a:r>
              </a:p>
            </p:txBody>
          </p:sp>
          <p:sp>
            <p:nvSpPr>
              <p:cNvPr id="16" name="Line 43"/>
              <p:cNvSpPr>
                <a:spLocks noChangeShapeType="1"/>
              </p:cNvSpPr>
              <p:nvPr/>
            </p:nvSpPr>
            <p:spPr bwMode="auto">
              <a:xfrm>
                <a:off x="3620" y="124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vi-VN"/>
              </a:p>
            </p:txBody>
          </p:sp>
          <p:grpSp>
            <p:nvGrpSpPr>
              <p:cNvPr id="17" name="Group 49"/>
              <p:cNvGrpSpPr>
                <a:grpSpLocks/>
              </p:cNvGrpSpPr>
              <p:nvPr/>
            </p:nvGrpSpPr>
            <p:grpSpPr bwMode="auto">
              <a:xfrm>
                <a:off x="3620" y="1392"/>
                <a:ext cx="316" cy="1200"/>
                <a:chOff x="3620" y="1392"/>
                <a:chExt cx="432" cy="1200"/>
              </a:xfrm>
            </p:grpSpPr>
            <p:sp>
              <p:nvSpPr>
                <p:cNvPr id="18" name="Line 44"/>
                <p:cNvSpPr>
                  <a:spLocks noChangeShapeType="1"/>
                </p:cNvSpPr>
                <p:nvPr/>
              </p:nvSpPr>
              <p:spPr bwMode="auto">
                <a:xfrm>
                  <a:off x="3620" y="139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vi-VN"/>
                </a:p>
              </p:txBody>
            </p:sp>
            <p:sp>
              <p:nvSpPr>
                <p:cNvPr id="19" name="Line 45"/>
                <p:cNvSpPr>
                  <a:spLocks noChangeShapeType="1"/>
                </p:cNvSpPr>
                <p:nvPr/>
              </p:nvSpPr>
              <p:spPr bwMode="auto">
                <a:xfrm>
                  <a:off x="3620" y="168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vi-VN"/>
                </a:p>
              </p:txBody>
            </p:sp>
            <p:sp>
              <p:nvSpPr>
                <p:cNvPr id="20" name="Line 46"/>
                <p:cNvSpPr>
                  <a:spLocks noChangeShapeType="1"/>
                </p:cNvSpPr>
                <p:nvPr/>
              </p:nvSpPr>
              <p:spPr bwMode="auto">
                <a:xfrm>
                  <a:off x="3620" y="196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vi-VN"/>
                </a:p>
              </p:txBody>
            </p:sp>
            <p:sp>
              <p:nvSpPr>
                <p:cNvPr id="21" name="Line 47"/>
                <p:cNvSpPr>
                  <a:spLocks noChangeShapeType="1"/>
                </p:cNvSpPr>
                <p:nvPr/>
              </p:nvSpPr>
              <p:spPr bwMode="auto">
                <a:xfrm>
                  <a:off x="3620" y="230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vi-VN"/>
                </a:p>
              </p:txBody>
            </p:sp>
            <p:sp>
              <p:nvSpPr>
                <p:cNvPr id="22" name="Line 48"/>
                <p:cNvSpPr>
                  <a:spLocks noChangeShapeType="1"/>
                </p:cNvSpPr>
                <p:nvPr/>
              </p:nvSpPr>
              <p:spPr bwMode="auto">
                <a:xfrm>
                  <a:off x="3620" y="259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vi-VN"/>
                </a:p>
              </p:txBody>
            </p:sp>
          </p:grpSp>
        </p:grpSp>
      </p:grp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3124200" y="805736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3" tIns="45717" rIns="91433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Times New Roman" pitchFamily="18" charset="0"/>
              </a:rPr>
              <a:t>Boxes</a:t>
            </a:r>
          </a:p>
        </p:txBody>
      </p:sp>
      <p:sp>
        <p:nvSpPr>
          <p:cNvPr id="53" name="Line 57"/>
          <p:cNvSpPr>
            <a:spLocks noChangeShapeType="1"/>
          </p:cNvSpPr>
          <p:nvPr/>
        </p:nvSpPr>
        <p:spPr bwMode="auto">
          <a:xfrm>
            <a:off x="762000" y="1339136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vi-VN"/>
          </a:p>
        </p:txBody>
      </p:sp>
      <p:sp>
        <p:nvSpPr>
          <p:cNvPr id="54" name="Line 58"/>
          <p:cNvSpPr>
            <a:spLocks noChangeShapeType="1"/>
          </p:cNvSpPr>
          <p:nvPr/>
        </p:nvSpPr>
        <p:spPr bwMode="auto">
          <a:xfrm>
            <a:off x="762000" y="133913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vi-VN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3657600" y="133913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vi-VN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6400800" y="133913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vi-VN"/>
          </a:p>
        </p:txBody>
      </p:sp>
      <p:sp>
        <p:nvSpPr>
          <p:cNvPr id="57" name="Rectangle 61"/>
          <p:cNvSpPr txBox="1">
            <a:spLocks noChangeArrowheads="1"/>
          </p:cNvSpPr>
          <p:nvPr/>
        </p:nvSpPr>
        <p:spPr bwMode="auto">
          <a:xfrm>
            <a:off x="304800" y="4949735"/>
            <a:ext cx="8574088" cy="127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Thuộc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tính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padding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sử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dụng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để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chỉ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khoảng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cách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từ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đường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viền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(border)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đến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nội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dung.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29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Các thuộc tính đường viền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81597175"/>
              </p:ext>
            </p:extLst>
          </p:nvPr>
        </p:nvGraphicFramePr>
        <p:xfrm>
          <a:off x="402296" y="1203325"/>
          <a:ext cx="8361875" cy="3394652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355073"/>
                <a:gridCol w="5006802"/>
              </a:tblGrid>
              <a:tr h="2482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ambria" pitchFamily="18" charset="0"/>
                        </a:rPr>
                        <a:t>Tên</a:t>
                      </a:r>
                      <a:r>
                        <a:rPr lang="en-US" sz="1600" dirty="0">
                          <a:latin typeface="Cambria" pitchFamily="18" charset="0"/>
                        </a:rPr>
                        <a:t> CSS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Mô tả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border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Đường </a:t>
                      </a:r>
                      <a:r>
                        <a:rPr lang="en-US" sz="1600" smtClean="0">
                          <a:latin typeface="Cambria" pitchFamily="18" charset="0"/>
                        </a:rPr>
                        <a:t>viền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smtClean="0">
                          <a:latin typeface="Cambria" pitchFamily="18" charset="0"/>
                        </a:rPr>
                        <a:t>Border: solid 1px #ccccc</a:t>
                      </a:r>
                      <a:endParaRPr lang="en-US" sz="1600" b="1" i="1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border-width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Độ rộng đường viền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Cambria" pitchFamily="18" charset="0"/>
                        </a:rPr>
                        <a:t>Border-width: 1px;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border-top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border-bottom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border-left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border-right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Đường viền dưới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Cambria" pitchFamily="18" charset="0"/>
                        </a:rPr>
                        <a:t>Border-bottom: solid 1px #</a:t>
                      </a:r>
                      <a:r>
                        <a:rPr lang="en-US" sz="1600" b="1" i="1" smtClean="0">
                          <a:latin typeface="Cambria" pitchFamily="18" charset="0"/>
                        </a:rPr>
                        <a:t>cccccc;</a:t>
                      </a:r>
                      <a:endParaRPr lang="en-US" sz="1600" b="1" i="1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border-color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Màu sắc đường viền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Cambria" pitchFamily="18" charset="0"/>
                        </a:rPr>
                        <a:t>Border-color: #cccccc;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border-collapse</a:t>
                      </a:r>
                      <a:endParaRPr lang="en-US" sz="1600" b="1" dirty="0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 smtClean="0">
                          <a:latin typeface="Cambria" pitchFamily="18" charset="0"/>
                        </a:rPr>
                        <a:t>Thu </a:t>
                      </a:r>
                      <a:r>
                        <a:rPr lang="en-US" sz="1600" b="0" i="0" dirty="0" err="1" smtClean="0">
                          <a:latin typeface="Cambria" pitchFamily="18" charset="0"/>
                        </a:rPr>
                        <a:t>hẹp</a:t>
                      </a:r>
                      <a:r>
                        <a:rPr lang="en-US" sz="1600" b="0" i="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="0" i="0" baseline="0" dirty="0" err="1" smtClean="0">
                          <a:latin typeface="Cambria" pitchFamily="18" charset="0"/>
                        </a:rPr>
                        <a:t>đường</a:t>
                      </a:r>
                      <a:r>
                        <a:rPr lang="en-US" sz="1600" b="0" i="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="0" i="0" baseline="0" dirty="0" err="1" smtClean="0">
                          <a:latin typeface="Cambria" pitchFamily="18" charset="0"/>
                        </a:rPr>
                        <a:t>viền</a:t>
                      </a:r>
                      <a:endParaRPr lang="en-US" sz="1600" b="0" i="0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4199" y="977830"/>
            <a:ext cx="4455794" cy="539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Users\DUYPRO~1\AppData\Local\Temp\SNAGHTML4b649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945" y="1133475"/>
            <a:ext cx="357187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029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48832125"/>
              </p:ext>
            </p:extLst>
          </p:nvPr>
        </p:nvGraphicFramePr>
        <p:xfrm>
          <a:off x="444500" y="1203325"/>
          <a:ext cx="8150860" cy="4225058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270407"/>
                <a:gridCol w="4880453"/>
              </a:tblGrid>
              <a:tr h="2482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ambria" pitchFamily="18" charset="0"/>
                        </a:rPr>
                        <a:t>Tên</a:t>
                      </a:r>
                      <a:r>
                        <a:rPr lang="en-US" sz="1600" dirty="0">
                          <a:latin typeface="Cambria" pitchFamily="18" charset="0"/>
                        </a:rPr>
                        <a:t> CSS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Mô tả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Width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Chiều rộng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Cambria" pitchFamily="18" charset="0"/>
                        </a:rPr>
                        <a:t>Đơn</a:t>
                      </a:r>
                      <a:r>
                        <a:rPr lang="en-US" sz="1600" baseline="0" smtClean="0">
                          <a:latin typeface="Cambria" pitchFamily="18" charset="0"/>
                        </a:rPr>
                        <a:t> vị: % hay pixel</a:t>
                      </a:r>
                      <a:endParaRPr lang="en-US" sz="1600"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Height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Chiều cao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Height: 200px;</a:t>
                      </a:r>
                    </a:p>
                  </a:txBody>
                  <a:tcPr marL="27305" marR="27305" marT="27305" marB="27305" anchor="ctr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Left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Canh trái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Left: 0px;</a:t>
                      </a:r>
                    </a:p>
                  </a:txBody>
                  <a:tcPr marL="27305" marR="27305" marT="27305" marB="27305" anchor="ctr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Top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ambria" pitchFamily="18" charset="0"/>
                        </a:rPr>
                        <a:t>Canh</a:t>
                      </a:r>
                      <a:r>
                        <a:rPr lang="en-US" sz="1600" dirty="0"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Cambria" pitchFamily="18" charset="0"/>
                        </a:rPr>
                        <a:t>lề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trên</a:t>
                      </a:r>
                      <a:endParaRPr lang="en-US" sz="1600" dirty="0">
                        <a:latin typeface="Cambria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 pitchFamily="18" charset="0"/>
                        </a:rPr>
                        <a:t>Right: 100px;</a:t>
                      </a:r>
                    </a:p>
                  </a:txBody>
                  <a:tcPr marL="27305" marR="27305" marT="27305" marB="27305" anchor="ctr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Margin-left</a:t>
                      </a:r>
                      <a:endParaRPr lang="en-US" sz="1600" b="1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Cambria" pitchFamily="18" charset="0"/>
                        </a:rPr>
                        <a:t>Khoảng</a:t>
                      </a:r>
                      <a:r>
                        <a:rPr lang="en-US" sz="1600" baseline="0" smtClean="0">
                          <a:latin typeface="Cambria" pitchFamily="18" charset="0"/>
                        </a:rPr>
                        <a:t> cách với đối tượng bên trái</a:t>
                      </a:r>
                      <a:endParaRPr lang="en-US" sz="1600"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Margin-right</a:t>
                      </a:r>
                      <a:endParaRPr lang="en-US" sz="1600" b="1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Cambria" pitchFamily="18" charset="0"/>
                        </a:rPr>
                        <a:t>Khoảng</a:t>
                      </a:r>
                      <a:r>
                        <a:rPr lang="en-US" sz="1600" baseline="0" smtClean="0">
                          <a:latin typeface="Cambria" pitchFamily="18" charset="0"/>
                        </a:rPr>
                        <a:t> cách với đối tượng bên phải</a:t>
                      </a:r>
                      <a:endParaRPr lang="en-US" sz="1600"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Margin-top</a:t>
                      </a:r>
                      <a:endParaRPr lang="en-US" sz="1600" b="1" dirty="0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Cambria" pitchFamily="18" charset="0"/>
                        </a:rPr>
                        <a:t>Khoảng</a:t>
                      </a:r>
                      <a:r>
                        <a:rPr lang="en-US" sz="1600" baseline="0" smtClean="0">
                          <a:latin typeface="Cambria" pitchFamily="18" charset="0"/>
                        </a:rPr>
                        <a:t> cách với đối tượng bên trên</a:t>
                      </a:r>
                      <a:endParaRPr lang="en-US" sz="1600"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Margin</a:t>
                      </a:r>
                      <a:endParaRPr lang="en-US" sz="1600" b="1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mbria" pitchFamily="18" charset="0"/>
                        </a:rPr>
                        <a:t>Khoảng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cách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với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đối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tượng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bên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dưới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8686" y="1430212"/>
            <a:ext cx="5575971" cy="417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Các thuộc tính về vị trí</a:t>
            </a:r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036" y="5602015"/>
            <a:ext cx="8729913" cy="616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6813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Các thuộc tính hình nền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93332303"/>
              </p:ext>
            </p:extLst>
          </p:nvPr>
        </p:nvGraphicFramePr>
        <p:xfrm>
          <a:off x="402296" y="1203325"/>
          <a:ext cx="8361875" cy="2906972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355073"/>
                <a:gridCol w="5006802"/>
              </a:tblGrid>
              <a:tr h="2482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Tên CSS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Mô tả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Background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Nền: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Cambria" pitchFamily="18" charset="0"/>
                        </a:rPr>
                        <a:t>Background: url(‘images/bg.jpg’) #cccccc;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Background-Image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Hình nền: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latin typeface="Cambria" pitchFamily="18" charset="0"/>
                        </a:rPr>
                        <a:t>Background-image: url(images/bg.png);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Background-Color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smtClean="0">
                          <a:latin typeface="Cambria" pitchFamily="18" charset="0"/>
                        </a:rPr>
                        <a:t>Background-color: #cccccc;</a:t>
                      </a:r>
                      <a:endParaRPr lang="en-US" sz="1600" b="1" i="1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Background-position</a:t>
                      </a:r>
                      <a:endParaRPr lang="en-US" sz="1600" b="1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Cambria" pitchFamily="18" charset="0"/>
                        </a:rPr>
                        <a:t>Vị</a:t>
                      </a:r>
                      <a:r>
                        <a:rPr lang="en-US" sz="1600" baseline="0" smtClean="0">
                          <a:latin typeface="Cambria" pitchFamily="18" charset="0"/>
                        </a:rPr>
                        <a:t> trí hình nền:</a:t>
                      </a:r>
                      <a:endParaRPr lang="en-US" sz="1600">
                        <a:latin typeface="Cambria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smtClean="0">
                          <a:latin typeface="Cambria" pitchFamily="18" charset="0"/>
                        </a:rPr>
                        <a:t>Background-position: top left;</a:t>
                      </a:r>
                      <a:endParaRPr lang="en-US" sz="1600" b="1" i="1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Background-repeat</a:t>
                      </a:r>
                      <a:endParaRPr lang="en-US" sz="1600" b="1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mtClean="0">
                          <a:latin typeface="Cambria" pitchFamily="18" charset="0"/>
                        </a:rPr>
                        <a:t>Tính</a:t>
                      </a:r>
                      <a:r>
                        <a:rPr lang="en-US" sz="1600" b="0" i="0" baseline="0" smtClean="0">
                          <a:latin typeface="Cambria" pitchFamily="18" charset="0"/>
                        </a:rPr>
                        <a:t> lặp lại của hình nền: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baseline="0" smtClean="0">
                          <a:latin typeface="Cambria" pitchFamily="18" charset="0"/>
                        </a:rPr>
                        <a:t>Background-repeat: repeat-x;</a:t>
                      </a: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9095" y="1187987"/>
            <a:ext cx="43624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7925" y="4491657"/>
            <a:ext cx="5948289" cy="149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8883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Các thuộc tính định dạng khác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67075281"/>
              </p:ext>
            </p:extLst>
          </p:nvPr>
        </p:nvGraphicFramePr>
        <p:xfrm>
          <a:off x="402296" y="1203325"/>
          <a:ext cx="8361875" cy="3785696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355073"/>
                <a:gridCol w="5006802"/>
              </a:tblGrid>
              <a:tr h="2482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ambria" pitchFamily="18" charset="0"/>
                        </a:rPr>
                        <a:t>Tên</a:t>
                      </a:r>
                      <a:r>
                        <a:rPr lang="en-US" sz="1600" dirty="0">
                          <a:latin typeface="Cambria" pitchFamily="18" charset="0"/>
                        </a:rPr>
                        <a:t> CSS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</a:rPr>
                        <a:t>Mô tả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color</a:t>
                      </a:r>
                      <a:endParaRPr lang="en-US" sz="1600" b="1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mbria" pitchFamily="18" charset="0"/>
                        </a:rPr>
                        <a:t>Màu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sắc</a:t>
                      </a:r>
                      <a:r>
                        <a:rPr lang="en-US" sz="1600" dirty="0" smtClean="0">
                          <a:latin typeface="Cambria" pitchFamily="18" charset="0"/>
                        </a:rPr>
                        <a:t>:</a:t>
                      </a:r>
                      <a:endParaRPr lang="en-US" sz="1600" dirty="0">
                        <a:latin typeface="Cambria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latin typeface="Cambria" pitchFamily="18" charset="0"/>
                        </a:rPr>
                        <a:t>Color: </a:t>
                      </a:r>
                      <a:r>
                        <a:rPr lang="en-US" sz="1600" b="1" i="1" dirty="0">
                          <a:latin typeface="Cambria" pitchFamily="18" charset="0"/>
                        </a:rPr>
                        <a:t>#</a:t>
                      </a:r>
                      <a:r>
                        <a:rPr lang="en-US" sz="1600" b="1" i="1" dirty="0" err="1">
                          <a:latin typeface="Cambria" pitchFamily="18" charset="0"/>
                        </a:rPr>
                        <a:t>cccccc</a:t>
                      </a:r>
                      <a:r>
                        <a:rPr lang="en-US" sz="1600" b="1" i="1" dirty="0">
                          <a:latin typeface="Cambria" pitchFamily="18" charset="0"/>
                        </a:rPr>
                        <a:t>;</a:t>
                      </a: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text-shadow</a:t>
                      </a:r>
                      <a:endParaRPr lang="en-US" sz="1600" b="1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Cambria" pitchFamily="18" charset="0"/>
                        </a:rPr>
                        <a:t>Hiệu</a:t>
                      </a:r>
                      <a:r>
                        <a:rPr lang="en-US" sz="1600" baseline="0" smtClean="0">
                          <a:latin typeface="Cambria" pitchFamily="18" charset="0"/>
                        </a:rPr>
                        <a:t> ứng bóng đổ</a:t>
                      </a:r>
                      <a:r>
                        <a:rPr lang="en-US" sz="1600" smtClean="0">
                          <a:latin typeface="Cambria" pitchFamily="18" charset="0"/>
                        </a:rPr>
                        <a:t>:</a:t>
                      </a:r>
                      <a:endParaRPr lang="en-US" sz="1600">
                        <a:latin typeface="Cambria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smtClean="0">
                          <a:latin typeface="Cambria" pitchFamily="18" charset="0"/>
                        </a:rPr>
                        <a:t>text-shadow: 0.1em 0.1em #ccc;</a:t>
                      </a:r>
                      <a:endParaRPr lang="en-US" sz="1600" b="1" i="1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text-decoration</a:t>
                      </a:r>
                      <a:endParaRPr lang="en-US" sz="1600" b="1" dirty="0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mtClean="0">
                          <a:latin typeface="Cambria" pitchFamily="18" charset="0"/>
                        </a:rPr>
                        <a:t>Định</a:t>
                      </a:r>
                      <a:r>
                        <a:rPr lang="en-US" sz="1600" b="0" i="0" baseline="0" smtClean="0">
                          <a:latin typeface="Cambria" pitchFamily="18" charset="0"/>
                        </a:rPr>
                        <a:t> dạng text:</a:t>
                      </a:r>
                      <a:endParaRPr lang="en-US" sz="1600" b="0" i="0" smtClean="0">
                        <a:latin typeface="Cambria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smtClean="0">
                          <a:latin typeface="Cambria" pitchFamily="18" charset="0"/>
                        </a:rPr>
                        <a:t>text-decoration: underline</a:t>
                      </a:r>
                      <a:endParaRPr lang="en-US" sz="1600" b="1" i="1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text-transform</a:t>
                      </a:r>
                      <a:endParaRPr lang="en-US" sz="1600" b="1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mbria" pitchFamily="18" charset="0"/>
                        </a:rPr>
                        <a:t>Kiểu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hiển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thị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hoa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mbria" pitchFamily="18" charset="0"/>
                        </a:rPr>
                        <a:t>thường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:</a:t>
                      </a:r>
                      <a:endParaRPr lang="en-US" sz="1600" dirty="0">
                        <a:latin typeface="Cambria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latin typeface="Cambria" pitchFamily="18" charset="0"/>
                        </a:rPr>
                        <a:t>text-transform: capitalize;</a:t>
                      </a:r>
                      <a:endParaRPr lang="en-US" sz="1600" b="1" i="1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Display</a:t>
                      </a:r>
                      <a:endParaRPr lang="en-US" sz="1600" b="1" dirty="0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Float</a:t>
                      </a:r>
                      <a:endParaRPr lang="en-US" sz="1600" b="1" dirty="0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z-index</a:t>
                      </a:r>
                      <a:endParaRPr lang="en-US" sz="1600" b="1" kern="1200" dirty="0">
                        <a:solidFill>
                          <a:srgbClr val="0017C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891" y="5313485"/>
            <a:ext cx="8072476" cy="125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0265" y="2350329"/>
            <a:ext cx="4183728" cy="2571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642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67075281"/>
              </p:ext>
            </p:extLst>
          </p:nvPr>
        </p:nvGraphicFramePr>
        <p:xfrm>
          <a:off x="402296" y="1203325"/>
          <a:ext cx="8361875" cy="268333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418725"/>
                <a:gridCol w="5943150"/>
              </a:tblGrid>
              <a:tr h="248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Đơn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baseline="0" dirty="0" err="1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baseline="0" dirty="0" err="1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tương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baseline="0" dirty="0" err="1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đối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(Relative units)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ambria" pitchFamily="18" charset="0"/>
                        </a:rPr>
                        <a:t>Mô</a:t>
                      </a:r>
                      <a:r>
                        <a:rPr lang="en-US" sz="1600" dirty="0"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latin typeface="Cambria" pitchFamily="18" charset="0"/>
                        </a:rPr>
                        <a:t>tả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Em</a:t>
                      </a:r>
                      <a:endParaRPr lang="en-US" sz="1600" b="1" kern="1200" dirty="0">
                        <a:solidFill>
                          <a:srgbClr val="0017C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Font’s height: kích</a:t>
                      </a:r>
                      <a:r>
                        <a:rPr lang="en-US" sz="1600" kern="1200" baseline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thước của font chữ hiện tại. Ví dụ kích thước hiện tại của font chữ là 12pt thì 1em=12pt.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baseline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Nhưng 1em = 10px, nên 1.2em = 12px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Ex</a:t>
                      </a:r>
                      <a:endParaRPr lang="en-US" sz="1600" b="1" kern="1200" dirty="0">
                        <a:solidFill>
                          <a:srgbClr val="0017C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Height of the letter ‘x’ (x-height is usually about half the font-size)</a:t>
                      </a: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 err="1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Px</a:t>
                      </a:r>
                      <a:endParaRPr lang="en-US" sz="1600" b="1" kern="1200" dirty="0" smtClean="0">
                        <a:solidFill>
                          <a:srgbClr val="0017C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Pixel, size of a dot on a display device</a:t>
                      </a: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Percentage</a:t>
                      </a:r>
                    </a:p>
                  </a:txBody>
                  <a:tcPr marL="91433" marR="91433" marT="45717" marB="4571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642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67075281"/>
              </p:ext>
            </p:extLst>
          </p:nvPr>
        </p:nvGraphicFramePr>
        <p:xfrm>
          <a:off x="402296" y="1203325"/>
          <a:ext cx="8206683" cy="2701116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093784"/>
                <a:gridCol w="5112899"/>
              </a:tblGrid>
              <a:tr h="248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Đơn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baseline="0" dirty="0" err="1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baseline="0" dirty="0" err="1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tuyệt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baseline="0" dirty="0" err="1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đối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1" dirty="0" smtClean="0">
                          <a:latin typeface="Times New Roman" pitchFamily="18" charset="0"/>
                        </a:rPr>
                        <a:t>Absolute units)</a:t>
                      </a:r>
                      <a:endParaRPr lang="en-US" sz="1600" dirty="0" smtClean="0">
                        <a:latin typeface="Times New Roman" pitchFamily="18" charset="0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ambria" pitchFamily="18" charset="0"/>
                        </a:rPr>
                        <a:t>Mô</a:t>
                      </a:r>
                      <a:r>
                        <a:rPr lang="en-US" sz="1600" dirty="0"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latin typeface="Cambria" pitchFamily="18" charset="0"/>
                        </a:rPr>
                        <a:t>tả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In</a:t>
                      </a:r>
                      <a:endParaRPr lang="en-US" sz="1600" b="1" kern="1200" dirty="0">
                        <a:solidFill>
                          <a:srgbClr val="0017C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>
                          <a:latin typeface="Times New Roman" pitchFamily="18" charset="0"/>
                        </a:rPr>
                        <a:t>Inches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Cm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</a:rPr>
                        <a:t>centimeters</a:t>
                      </a: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Mm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1" kern="1200" dirty="0" smtClean="0">
                        <a:solidFill>
                          <a:srgbClr val="0017C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</a:rPr>
                        <a:t>millimeters</a:t>
                      </a: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Pt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</a:rPr>
                        <a:t>Point equal to 1/72 of an inch</a:t>
                      </a: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rgbClr val="0017C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</a:rPr>
                        <a:t>Pica, defined as 12 points</a:t>
                      </a:r>
                    </a:p>
                  </a:txBody>
                  <a:tcPr marL="91433" marR="91433" marT="45717" marB="4571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642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67075281"/>
              </p:ext>
            </p:extLst>
          </p:nvPr>
        </p:nvGraphicFramePr>
        <p:xfrm>
          <a:off x="402296" y="1485437"/>
          <a:ext cx="7796819" cy="2158826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586929"/>
                <a:gridCol w="1950477"/>
                <a:gridCol w="2232498"/>
                <a:gridCol w="2026915"/>
              </a:tblGrid>
              <a:tr h="248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Times New Roman" pitchFamily="18" charset="0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Gray</a:t>
                      </a:r>
                      <a:endParaRPr lang="en-US" sz="1600" b="1" kern="1200" baseline="0" dirty="0">
                        <a:solidFill>
                          <a:schemeClr val="lt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White</a:t>
                      </a:r>
                      <a:endParaRPr lang="en-US" sz="1600" b="1" kern="1200" baseline="0" dirty="0">
                        <a:solidFill>
                          <a:schemeClr val="lt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Red</a:t>
                      </a:r>
                      <a:endParaRPr lang="en-US" sz="1600" b="1" kern="1200" baseline="0" dirty="0">
                        <a:solidFill>
                          <a:schemeClr val="lt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Short form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999</a:t>
                      </a:r>
                    </a:p>
                  </a:txBody>
                  <a:tcPr marL="91433" marR="91433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#FFF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91433" marR="91433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#F00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Decimal Integer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rgb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(136,136,136)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91433" marR="91433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rgb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(255,255,255)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91433" marR="91433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rgb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(255,0,0)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Percentage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1" kern="1200" dirty="0" smtClean="0">
                        <a:solidFill>
                          <a:srgbClr val="0017C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rgb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(55%,55%,55%)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91433" marR="91433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rgb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(100%,100%,100%)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91433" marR="91433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rgb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(100%,0,0)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Hexadecimal 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999999</a:t>
                      </a:r>
                    </a:p>
                  </a:txBody>
                  <a:tcPr marL="91433" marR="91433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#FFFFFF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91433" marR="91433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#FF0000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91433" marR="91433" marT="45717" marB="4571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642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12886"/>
            <a:ext cx="8255000" cy="4241039"/>
          </a:xfrm>
        </p:spPr>
        <p:txBody>
          <a:bodyPr>
            <a:normAutofit fontScale="85000" lnSpcReduction="20000"/>
          </a:bodyPr>
          <a:lstStyle/>
          <a:p>
            <a:pPr marL="457200" lvl="1" indent="-457200">
              <a:buSzTx/>
              <a:buFont typeface="Wingdings" pitchFamily="2" charset="2"/>
              <a:buChar char="Ø"/>
            </a:pPr>
            <a:r>
              <a:rPr lang="en-US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Bộ</a:t>
            </a:r>
            <a:r>
              <a:rPr 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 </a:t>
            </a:r>
            <a:r>
              <a:rPr lang="en-US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chọn</a:t>
            </a:r>
            <a:r>
              <a:rPr 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 </a:t>
            </a:r>
            <a:r>
              <a:rPr lang="en-US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cấp</a:t>
            </a:r>
            <a:r>
              <a:rPr 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 con</a:t>
            </a:r>
          </a:p>
          <a:p>
            <a:pPr lvl="1"/>
            <a:endParaRPr lang="en-US" dirty="0"/>
          </a:p>
          <a:p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Các trường hợp đặc biệt của bộ chọn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3600" y="3566511"/>
            <a:ext cx="7416800" cy="1015663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:first-line</a:t>
            </a:r>
            <a:r>
              <a:rPr lang="en-US" noProof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noProof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text-transform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 uppercase;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.title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:before</a:t>
            </a: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noProof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noProof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"»"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.title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:after</a:t>
            </a: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noProof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noProof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"«"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3600" y="2538019"/>
            <a:ext cx="7416800" cy="40011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 * </a:t>
            </a: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noProof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black;}</a:t>
            </a:r>
            <a:endParaRPr lang="en-US" noProof="1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3600" y="5297572"/>
            <a:ext cx="7416800" cy="1015663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A, A: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visited</a:t>
            </a:r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 #2780B9;}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A: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hover</a:t>
            </a:r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#DC4C2E;}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A: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active</a:t>
            </a:r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:# 2780B9;}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3597" y="1548613"/>
            <a:ext cx="7416800" cy="40011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 a </a:t>
            </a:r>
            <a:r>
              <a:rPr 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noProof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noProof="1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text-decoration</a:t>
            </a:r>
            <a:r>
              <a:rPr lang="en-US" noProof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underline;}</a:t>
            </a:r>
            <a:endParaRPr lang="en-US" noProof="1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95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Định dạng thuộc về văn bản có thể được thừa kế từ phần tử cha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 smtClean="0"/>
          </a:p>
          <a:p>
            <a:r>
              <a:rPr lang="en-US" smtClean="0"/>
              <a:t>Để kế thừa các thuộc tính khác, sử dụng giá trị </a:t>
            </a:r>
            <a:r>
              <a:rPr lang="en-US" smtClean="0">
                <a:solidFill>
                  <a:srgbClr val="339933"/>
                </a:solidFill>
              </a:rPr>
              <a:t>inherit</a:t>
            </a:r>
            <a:r>
              <a:rPr lang="en-US" smtClean="0"/>
              <a:t> để kế thừa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Thừa kế trong CSS</a:t>
            </a:r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444" y="2265338"/>
            <a:ext cx="40767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 descr="C:\Users\DUYPRO~1\AppData\Local\Temp\SNAGHTML6ae17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7914" y="1876849"/>
            <a:ext cx="367665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444" y="5164351"/>
            <a:ext cx="40576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7914" y="4733780"/>
            <a:ext cx="36766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862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Viết tắt của “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Cascading Style Sheets</a:t>
            </a:r>
            <a:r>
              <a:rPr lang="en-US" smtClean="0"/>
              <a:t>”.</a:t>
            </a:r>
          </a:p>
          <a:p>
            <a:r>
              <a:rPr lang="en-US" smtClean="0"/>
              <a:t>Gồm các style để định nghĩa cách hiển thị phần tử HTML.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CSS là gì?</a:t>
            </a:r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981258353"/>
              </p:ext>
            </p:extLst>
          </p:nvPr>
        </p:nvGraphicFramePr>
        <p:xfrm>
          <a:off x="534575" y="2743201"/>
          <a:ext cx="8201465" cy="3463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6285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6477A1-C900-47B2-86CD-9A120FC72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E6477A1-C900-47B2-86CD-9A120FC725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E6477A1-C900-47B2-86CD-9A120FC72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E6477A1-C900-47B2-86CD-9A120FC72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08430C-7C13-4EB0-BD88-13E1E860C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5608430C-7C13-4EB0-BD88-13E1E860C7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5608430C-7C13-4EB0-BD88-13E1E860C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5608430C-7C13-4EB0-BD88-13E1E860C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9169F7-7D8E-4C4C-A241-FDCAD3332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759169F7-7D8E-4C4C-A241-FDCAD33324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759169F7-7D8E-4C4C-A241-FDCAD3332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759169F7-7D8E-4C4C-A241-FDCAD3332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4B08ED-EF2A-4E69-9B9B-96F8C14378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graphicEl>
                                              <a:dgm id="{B34B08ED-EF2A-4E69-9B9B-96F8C14378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B34B08ED-EF2A-4E69-9B9B-96F8C14378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B34B08ED-EF2A-4E69-9B9B-96F8C14378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A2CBD1-D687-4803-9AA2-516C73FA7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97A2CBD1-D687-4803-9AA2-516C73FA7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97A2CBD1-D687-4803-9AA2-516C73FA7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97A2CBD1-D687-4803-9AA2-516C73FA7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F4D39E-D821-4409-9678-87B9396840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graphicEl>
                                              <a:dgm id="{B4F4D39E-D821-4409-9678-87B9396840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B4F4D39E-D821-4409-9678-87B9396840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B4F4D39E-D821-4409-9678-87B9396840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167770-9F73-44AE-AEB9-8C71DF57AE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16167770-9F73-44AE-AEB9-8C71DF57AE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16167770-9F73-44AE-AEB9-8C71DF57AE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16167770-9F73-44AE-AEB9-8C71DF57AE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thuộc tính thẻ con sẽ được đè chồng lên các thuộc tính của thẻ cha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Hai thuộc tính cùng cấp, thuộc tính nào khai báo sau sẽ được sử dụng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Nạp chồng định dạng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646" y="2140634"/>
            <a:ext cx="41243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1972" y="1807259"/>
            <a:ext cx="36766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646" y="4548114"/>
            <a:ext cx="40862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3871" y="4548114"/>
            <a:ext cx="36766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3942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Định dạng sẽ kết hợp các thuộc tính không trùng nhau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Định dạng kết hợp từ nhiều nguồn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962" y="4424289"/>
            <a:ext cx="57626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 descr="C:\Users\DUYPRO~1\AppData\Local\Temp\SNAGHTMLeb453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2350" y="2488861"/>
            <a:ext cx="28289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1625" y="2324955"/>
            <a:ext cx="36766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8493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Có thể sử dụng nhiều định dạng cho một đối tượng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Kết hợp nhiều định dạng khác nhau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563" y="2434883"/>
            <a:ext cx="4042043" cy="3079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3694" y="2590800"/>
            <a:ext cx="36766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9647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072529"/>
            <a:ext cx="8255000" cy="1474728"/>
          </a:xfrm>
        </p:spPr>
        <p:txBody>
          <a:bodyPr/>
          <a:lstStyle/>
          <a:p>
            <a:pPr algn="just"/>
            <a:r>
              <a:rPr lang="en-US" dirty="0" smtClean="0"/>
              <a:t>CSS3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x-none" smtClean="0"/>
              <a:t>thêm mô-đun chuyển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smtClean="0"/>
              <a:t>(Transition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CSS3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67075281"/>
              </p:ext>
            </p:extLst>
          </p:nvPr>
        </p:nvGraphicFramePr>
        <p:xfrm>
          <a:off x="875211" y="2574925"/>
          <a:ext cx="7850779" cy="319402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270888"/>
                <a:gridCol w="5579891"/>
              </a:tblGrid>
              <a:tr h="248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Thuộc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baseline="0" dirty="0" err="1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tính</a:t>
                      </a:r>
                      <a:endParaRPr lang="en-US" sz="1600" b="1" kern="1200" dirty="0" smtClean="0">
                        <a:solidFill>
                          <a:schemeClr val="lt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ambria" pitchFamily="18" charset="0"/>
                        </a:rPr>
                        <a:t>Mô</a:t>
                      </a:r>
                      <a:r>
                        <a:rPr lang="en-US" sz="1600" dirty="0"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latin typeface="Cambria" pitchFamily="18" charset="0"/>
                        </a:rPr>
                        <a:t>tả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439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transition</a:t>
                      </a:r>
                      <a:endParaRPr lang="en-US" sz="1600" b="1" kern="1200" dirty="0">
                        <a:solidFill>
                          <a:srgbClr val="0017C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thuộc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tốc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ký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thiết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lập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bốn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thuộc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thuộc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đơn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lẻ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.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transition-property</a:t>
                      </a:r>
                      <a:endParaRPr lang="en-US" sz="1600" b="1" kern="1200" dirty="0">
                        <a:solidFill>
                          <a:srgbClr val="0017C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thuộc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CSS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đặt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transition-duration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nghĩa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lượng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0.</a:t>
                      </a: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transition-timing-function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tả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tốc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quá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trình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thế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nào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“ease”.</a:t>
                      </a: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transition-delay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nghĩa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bắt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0.</a:t>
                      </a:r>
                    </a:p>
                  </a:txBody>
                  <a:tcPr marL="91433" marR="91433" marT="45717" marB="4571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9647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(Transition) </a:t>
            </a:r>
            <a:r>
              <a:rPr lang="en-US" dirty="0" err="1" smtClean="0"/>
              <a:t>trong</a:t>
            </a:r>
            <a:r>
              <a:rPr lang="en-US" dirty="0" smtClean="0"/>
              <a:t> CSS3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955" y="1201784"/>
            <a:ext cx="8109264" cy="517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544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8374" y="902710"/>
            <a:ext cx="8255000" cy="521141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x-none" sz="2400" i="1" smtClean="0"/>
              <a:t>animation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x-none" sz="2400" smtClean="0"/>
              <a:t>chuỗi </a:t>
            </a:r>
            <a:r>
              <a:rPr lang="x-none" sz="2400" smtClean="0"/>
              <a:t>hình </a:t>
            </a:r>
            <a:r>
              <a:rPr lang="x-none" sz="2400" smtClean="0"/>
              <a:t>ảnh </a:t>
            </a:r>
            <a:r>
              <a:rPr lang="x-none" sz="2400" smtClean="0"/>
              <a:t>động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CSS3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67075281"/>
              </p:ext>
            </p:extLst>
          </p:nvPr>
        </p:nvGraphicFramePr>
        <p:xfrm>
          <a:off x="509452" y="1368787"/>
          <a:ext cx="8399416" cy="5254079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959428"/>
                <a:gridCol w="6439988"/>
              </a:tblGrid>
              <a:tr h="248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Thuộc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tính</a:t>
                      </a:r>
                      <a:endParaRPr lang="en-US" sz="1600" b="1" kern="1200" dirty="0" smtClean="0">
                        <a:solidFill>
                          <a:schemeClr val="lt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ambria" pitchFamily="18" charset="0"/>
                        </a:rPr>
                        <a:t>Mô</a:t>
                      </a:r>
                      <a:r>
                        <a:rPr lang="en-US" sz="1600" dirty="0"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latin typeface="Cambria" pitchFamily="18" charset="0"/>
                        </a:rPr>
                        <a:t>tả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366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600" b="1" kern="1200" dirty="0" err="1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keyframes</a:t>
                      </a:r>
                      <a:endParaRPr lang="en-US" sz="1600" b="1" kern="1200" dirty="0">
                        <a:solidFill>
                          <a:srgbClr val="0017C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ảnh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1433" marR="91433" marT="45717" marB="45717" horzOverflow="overflow"/>
                </a:tc>
              </a:tr>
              <a:tr h="4963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animation</a:t>
                      </a:r>
                      <a:endParaRPr lang="en-US" sz="1600" b="1" kern="1200" dirty="0">
                        <a:solidFill>
                          <a:srgbClr val="0017C0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thuộc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tốc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ký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diện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thuộc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ảnh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trừ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thuộc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animation-play-state.</a:t>
                      </a:r>
                    </a:p>
                  </a:txBody>
                  <a:tcPr marL="91433" marR="91433" marT="45717" marB="45717" horzOverflow="overflow"/>
                </a:tc>
              </a:tr>
              <a:tr h="3614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animation-name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ảnh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@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keyframes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animation-duration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lượng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kỳ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ảnh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giây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mili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giây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0.</a:t>
                      </a: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animation-timing-function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tả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tiến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ảnh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kỳ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lượng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nó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“ease”.</a:t>
                      </a: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animation-delay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bắt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ảnh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0.</a:t>
                      </a: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animation-iteration-count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lần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ảnh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phát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1.</a:t>
                      </a:r>
                    </a:p>
                  </a:txBody>
                  <a:tcPr marL="91433" marR="91433" marT="45717" marB="45717" horzOverflow="overflow"/>
                </a:tc>
              </a:tr>
              <a:tr h="7533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animation-direction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ảnh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nên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hay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nên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phát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ngược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lại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kỳ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xen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kẽ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“normal”.</a:t>
                      </a:r>
                    </a:p>
                  </a:txBody>
                  <a:tcPr marL="91433" marR="91433" marT="45717" marB="45717" horzOverflow="overflow"/>
                </a:tc>
              </a:tr>
              <a:tr h="439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17C0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animation-play-state</a:t>
                      </a: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tình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ảnh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nó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đang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chạy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hay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dừng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lại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“running”.</a:t>
                      </a:r>
                    </a:p>
                  </a:txBody>
                  <a:tcPr marL="91433" marR="91433" marT="45717" marB="4571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9647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(Transition) </a:t>
            </a:r>
            <a:r>
              <a:rPr lang="en-US" dirty="0" err="1" smtClean="0"/>
              <a:t>trong</a:t>
            </a:r>
            <a:r>
              <a:rPr lang="en-US" dirty="0" smtClean="0"/>
              <a:t> CSS3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5291" y="888275"/>
            <a:ext cx="16287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2023" y="888274"/>
            <a:ext cx="171450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7132" y="888274"/>
            <a:ext cx="1762125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544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smtClean="0"/>
              <a:t>Ứng dụng CSS </a:t>
            </a:r>
            <a:r>
              <a:rPr lang="en-US" smtClean="0"/>
              <a:t>– Định dạng bố cục website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8122" y="1139482"/>
            <a:ext cx="575310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544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smtClean="0"/>
              <a:t>Ứng dụng CSS </a:t>
            </a:r>
            <a:r>
              <a:rPr lang="en-US" smtClean="0"/>
              <a:t>– Định dạng bảng dữ liệu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1180" y="1533378"/>
            <a:ext cx="7774927" cy="393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33486"/>
            <a:ext cx="9094787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516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smtClean="0"/>
              <a:t>Ứng dụng CSS </a:t>
            </a:r>
            <a:r>
              <a:rPr lang="en-US" smtClean="0"/>
              <a:t>– Định dạng siêu liên kết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044" y="2650808"/>
            <a:ext cx="7761623" cy="233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6480" y="962684"/>
            <a:ext cx="37147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280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CSS là </a:t>
            </a:r>
            <a:r>
              <a:rPr lang="fr-FR" dirty="0" err="1" smtClean="0"/>
              <a:t>cơ</a:t>
            </a:r>
            <a:r>
              <a:rPr lang="fr-FR" dirty="0" smtClean="0"/>
              <a:t> </a:t>
            </a:r>
            <a:r>
              <a:rPr lang="fr-FR" dirty="0" err="1" smtClean="0"/>
              <a:t>chế</a:t>
            </a:r>
            <a:r>
              <a:rPr lang="fr-FR" dirty="0" smtClean="0"/>
              <a:t> </a:t>
            </a:r>
            <a:r>
              <a:rPr lang="fr-FR" dirty="0" err="1" smtClean="0"/>
              <a:t>được</a:t>
            </a:r>
            <a:r>
              <a:rPr lang="fr-FR" dirty="0" smtClean="0"/>
              <a:t> </a:t>
            </a:r>
            <a:r>
              <a:rPr lang="fr-FR" dirty="0" err="1" smtClean="0"/>
              <a:t>sử</a:t>
            </a:r>
            <a:r>
              <a:rPr lang="fr-FR" dirty="0" smtClean="0"/>
              <a:t> </a:t>
            </a:r>
            <a:r>
              <a:rPr lang="fr-FR" dirty="0" err="1" smtClean="0"/>
              <a:t>dụng</a:t>
            </a:r>
            <a:r>
              <a:rPr lang="fr-FR" dirty="0" smtClean="0"/>
              <a:t> </a:t>
            </a:r>
            <a:r>
              <a:rPr lang="fr-FR" dirty="0" err="1" smtClean="0"/>
              <a:t>để</a:t>
            </a:r>
            <a:r>
              <a:rPr lang="fr-FR" dirty="0" smtClean="0"/>
              <a:t> </a:t>
            </a:r>
            <a:r>
              <a:rPr lang="fr-FR" dirty="0" err="1" smtClean="0"/>
              <a:t>bổ</a:t>
            </a:r>
            <a:r>
              <a:rPr lang="fr-FR" dirty="0" smtClean="0"/>
              <a:t> </a:t>
            </a:r>
            <a:r>
              <a:rPr lang="fr-FR" dirty="0" err="1" smtClean="0"/>
              <a:t>sung</a:t>
            </a:r>
            <a:r>
              <a:rPr lang="fr-FR" dirty="0" smtClean="0"/>
              <a:t> </a:t>
            </a:r>
            <a:r>
              <a:rPr lang="fr-FR" dirty="0" err="1" smtClean="0"/>
              <a:t>thêm</a:t>
            </a:r>
            <a:r>
              <a:rPr lang="fr-FR" dirty="0" smtClean="0"/>
              <a:t> </a:t>
            </a:r>
            <a:r>
              <a:rPr lang="fr-FR" dirty="0" err="1" smtClean="0"/>
              <a:t>kiểu</a:t>
            </a:r>
            <a:r>
              <a:rPr lang="fr-FR" dirty="0" smtClean="0"/>
              <a:t> </a:t>
            </a:r>
            <a:r>
              <a:rPr lang="fr-FR" dirty="0" err="1" smtClean="0"/>
              <a:t>như</a:t>
            </a:r>
            <a:r>
              <a:rPr lang="fr-FR" dirty="0" smtClean="0"/>
              <a:t> </a:t>
            </a:r>
            <a:r>
              <a:rPr lang="fr-FR" dirty="0" err="1" smtClean="0"/>
              <a:t>phông</a:t>
            </a:r>
            <a:r>
              <a:rPr lang="fr-FR" dirty="0" smtClean="0"/>
              <a:t> </a:t>
            </a:r>
            <a:r>
              <a:rPr lang="fr-FR" dirty="0" err="1" smtClean="0"/>
              <a:t>chữ</a:t>
            </a:r>
            <a:r>
              <a:rPr lang="fr-FR" dirty="0" smtClean="0"/>
              <a:t>, </a:t>
            </a:r>
            <a:r>
              <a:rPr lang="fr-FR" dirty="0" err="1" smtClean="0"/>
              <a:t>màu</a:t>
            </a:r>
            <a:r>
              <a:rPr lang="fr-FR" dirty="0" smtClean="0"/>
              <a:t> </a:t>
            </a:r>
            <a:r>
              <a:rPr lang="fr-FR" dirty="0" err="1" smtClean="0"/>
              <a:t>sắc</a:t>
            </a:r>
            <a:r>
              <a:rPr lang="fr-FR" dirty="0" smtClean="0"/>
              <a:t>,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giãn</a:t>
            </a:r>
            <a:r>
              <a:rPr lang="fr-FR" dirty="0" smtClean="0"/>
              <a:t> </a:t>
            </a:r>
            <a:r>
              <a:rPr lang="fr-FR" dirty="0" err="1" smtClean="0"/>
              <a:t>cách</a:t>
            </a:r>
            <a:r>
              <a:rPr lang="fr-FR" dirty="0" smtClean="0"/>
              <a:t> </a:t>
            </a:r>
            <a:r>
              <a:rPr lang="fr-FR" dirty="0" err="1" smtClean="0"/>
              <a:t>cho</a:t>
            </a:r>
            <a:r>
              <a:rPr lang="fr-FR" dirty="0" smtClean="0"/>
              <a:t>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tài</a:t>
            </a:r>
            <a:r>
              <a:rPr lang="fr-FR" dirty="0" smtClean="0"/>
              <a:t> </a:t>
            </a:r>
            <a:r>
              <a:rPr lang="fr-FR" dirty="0" err="1" smtClean="0"/>
              <a:t>liệu</a:t>
            </a:r>
            <a:r>
              <a:rPr lang="fr-FR" dirty="0" smtClean="0"/>
              <a:t> web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fr-FR" dirty="0" err="1" smtClean="0"/>
              <a:t>Phiên</a:t>
            </a:r>
            <a:r>
              <a:rPr lang="fr-FR" dirty="0" smtClean="0"/>
              <a:t> </a:t>
            </a:r>
            <a:r>
              <a:rPr lang="fr-FR" dirty="0" err="1" smtClean="0"/>
              <a:t>bản</a:t>
            </a:r>
            <a:r>
              <a:rPr lang="fr-FR" dirty="0" smtClean="0"/>
              <a:t> CSS </a:t>
            </a:r>
            <a:r>
              <a:rPr lang="fr-FR" dirty="0" err="1" smtClean="0"/>
              <a:t>được</a:t>
            </a:r>
            <a:r>
              <a:rPr lang="fr-FR" dirty="0" smtClean="0"/>
              <a:t> </a:t>
            </a:r>
            <a:r>
              <a:rPr lang="fr-FR" dirty="0" err="1" smtClean="0"/>
              <a:t>ký</a:t>
            </a:r>
            <a:r>
              <a:rPr lang="fr-FR" dirty="0" smtClean="0"/>
              <a:t> </a:t>
            </a:r>
            <a:r>
              <a:rPr lang="fr-FR" dirty="0" err="1" smtClean="0"/>
              <a:t>hiệu</a:t>
            </a:r>
            <a:r>
              <a:rPr lang="fr-FR" dirty="0" smtClean="0"/>
              <a:t> là CSS1, CSS2, CSS3, </a:t>
            </a:r>
            <a:r>
              <a:rPr lang="fr-FR" dirty="0" err="1" smtClean="0"/>
              <a:t>và</a:t>
            </a:r>
            <a:r>
              <a:rPr lang="fr-FR" dirty="0" smtClean="0"/>
              <a:t> CSS4, </a:t>
            </a:r>
            <a:r>
              <a:rPr lang="fr-FR" dirty="0" err="1" smtClean="0"/>
              <a:t>trong</a:t>
            </a:r>
            <a:r>
              <a:rPr lang="fr-FR" dirty="0" smtClean="0"/>
              <a:t> </a:t>
            </a:r>
            <a:r>
              <a:rPr lang="fr-FR" dirty="0" err="1" smtClean="0"/>
              <a:t>đó</a:t>
            </a:r>
            <a:r>
              <a:rPr lang="fr-FR" dirty="0" smtClean="0"/>
              <a:t> </a:t>
            </a:r>
            <a:r>
              <a:rPr lang="fr-FR" dirty="0" err="1" smtClean="0"/>
              <a:t>có</a:t>
            </a:r>
            <a:r>
              <a:rPr lang="fr-FR" dirty="0" smtClean="0"/>
              <a:t> </a:t>
            </a:r>
            <a:r>
              <a:rPr lang="fr-FR" dirty="0" err="1" smtClean="0"/>
              <a:t>những</a:t>
            </a:r>
            <a:r>
              <a:rPr lang="fr-FR" dirty="0" smtClean="0"/>
              <a:t> con </a:t>
            </a:r>
            <a:r>
              <a:rPr lang="fr-FR" dirty="0" err="1" smtClean="0"/>
              <a:t>số</a:t>
            </a:r>
            <a:r>
              <a:rPr lang="fr-FR" dirty="0" smtClean="0"/>
              <a:t> </a:t>
            </a:r>
            <a:r>
              <a:rPr lang="fr-FR" dirty="0" err="1" smtClean="0"/>
              <a:t>khác</a:t>
            </a:r>
            <a:r>
              <a:rPr lang="fr-FR" dirty="0" smtClean="0"/>
              <a:t> </a:t>
            </a:r>
            <a:r>
              <a:rPr lang="fr-FR" dirty="0" err="1" smtClean="0"/>
              <a:t>nhau</a:t>
            </a:r>
            <a:r>
              <a:rPr lang="fr-FR" dirty="0" smtClean="0"/>
              <a:t> </a:t>
            </a:r>
            <a:r>
              <a:rPr lang="fr-FR" dirty="0" err="1" smtClean="0"/>
              <a:t>cho</a:t>
            </a:r>
            <a:r>
              <a:rPr lang="fr-FR" dirty="0" smtClean="0"/>
              <a:t> </a:t>
            </a:r>
            <a:r>
              <a:rPr lang="fr-FR" dirty="0" err="1" smtClean="0"/>
              <a:t>mỗi</a:t>
            </a:r>
            <a:r>
              <a:rPr lang="fr-FR" dirty="0" smtClean="0"/>
              <a:t> </a:t>
            </a:r>
            <a:r>
              <a:rPr lang="fr-FR" dirty="0" err="1" smtClean="0"/>
              <a:t>phiên</a:t>
            </a:r>
            <a:r>
              <a:rPr lang="fr-FR" dirty="0" smtClean="0"/>
              <a:t> </a:t>
            </a:r>
            <a:r>
              <a:rPr lang="fr-FR" dirty="0" err="1" smtClean="0"/>
              <a:t>bản</a:t>
            </a:r>
            <a:r>
              <a:rPr lang="fr-FR" dirty="0" smtClean="0"/>
              <a:t> </a:t>
            </a:r>
            <a:r>
              <a:rPr lang="fr-FR" dirty="0" err="1" smtClean="0"/>
              <a:t>hoặc</a:t>
            </a:r>
            <a:r>
              <a:rPr lang="fr-FR" dirty="0" smtClean="0"/>
              <a:t> </a:t>
            </a:r>
            <a:r>
              <a:rPr lang="fr-FR" dirty="0" err="1" smtClean="0"/>
              <a:t>cấp</a:t>
            </a:r>
            <a:r>
              <a:rPr lang="fr-FR" dirty="0" smtClean="0"/>
              <a:t> </a:t>
            </a:r>
            <a:r>
              <a:rPr lang="fr-FR" dirty="0" err="1" smtClean="0"/>
              <a:t>độ</a:t>
            </a:r>
            <a:r>
              <a:rPr lang="en-US" dirty="0" smtClean="0"/>
              <a:t>.</a:t>
            </a:r>
          </a:p>
          <a:p>
            <a:pPr algn="just"/>
            <a:r>
              <a:rPr lang="fr-FR" dirty="0" smtClean="0"/>
              <a:t>CSS3 </a:t>
            </a:r>
            <a:r>
              <a:rPr lang="fr-FR" dirty="0" err="1" smtClean="0"/>
              <a:t>có</a:t>
            </a:r>
            <a:r>
              <a:rPr lang="fr-FR" dirty="0" smtClean="0"/>
              <a:t> </a:t>
            </a:r>
            <a:r>
              <a:rPr lang="fr-FR" dirty="0" err="1" smtClean="0"/>
              <a:t>sẵn</a:t>
            </a:r>
            <a:r>
              <a:rPr lang="fr-FR" dirty="0" smtClean="0"/>
              <a:t> ở </a:t>
            </a:r>
            <a:r>
              <a:rPr lang="fr-FR" dirty="0" err="1" smtClean="0"/>
              <a:t>dạng</a:t>
            </a:r>
            <a:r>
              <a:rPr lang="fr-FR" dirty="0" smtClean="0"/>
              <a:t>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mô</a:t>
            </a:r>
            <a:r>
              <a:rPr lang="fr-FR" dirty="0" smtClean="0"/>
              <a:t>-</a:t>
            </a:r>
            <a:r>
              <a:rPr lang="fr-FR" dirty="0" err="1" smtClean="0"/>
              <a:t>đun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vẫn</a:t>
            </a:r>
            <a:r>
              <a:rPr lang="fr-FR" dirty="0" smtClean="0"/>
              <a:t> </a:t>
            </a:r>
            <a:r>
              <a:rPr lang="fr-FR" dirty="0" err="1" smtClean="0"/>
              <a:t>đang</a:t>
            </a:r>
            <a:r>
              <a:rPr lang="fr-FR" dirty="0" smtClean="0"/>
              <a:t> </a:t>
            </a:r>
            <a:r>
              <a:rPr lang="fr-FR" dirty="0" err="1" smtClean="0"/>
              <a:t>phát</a:t>
            </a:r>
            <a:r>
              <a:rPr lang="fr-FR" dirty="0" smtClean="0"/>
              <a:t> </a:t>
            </a:r>
            <a:r>
              <a:rPr lang="fr-FR" dirty="0" err="1" smtClean="0"/>
              <a:t>triển</a:t>
            </a:r>
            <a:r>
              <a:rPr lang="fr-FR" dirty="0" smtClean="0"/>
              <a:t>, </a:t>
            </a:r>
            <a:r>
              <a:rPr lang="fr-FR" dirty="0" err="1" smtClean="0"/>
              <a:t>có</a:t>
            </a:r>
            <a:r>
              <a:rPr lang="fr-FR" dirty="0" smtClean="0"/>
              <a:t> </a:t>
            </a:r>
            <a:r>
              <a:rPr lang="fr-FR" dirty="0" err="1" smtClean="0"/>
              <a:t>nhiều</a:t>
            </a:r>
            <a:r>
              <a:rPr lang="fr-FR" dirty="0" smtClean="0"/>
              <a:t> </a:t>
            </a:r>
            <a:r>
              <a:rPr lang="fr-FR" dirty="0" err="1" smtClean="0"/>
              <a:t>mô</a:t>
            </a:r>
            <a:r>
              <a:rPr lang="fr-FR" dirty="0" smtClean="0"/>
              <a:t>-</a:t>
            </a:r>
            <a:r>
              <a:rPr lang="fr-FR" dirty="0" err="1" smtClean="0"/>
              <a:t>đun</a:t>
            </a:r>
            <a:r>
              <a:rPr lang="fr-FR" dirty="0" smtClean="0"/>
              <a:t> </a:t>
            </a:r>
            <a:r>
              <a:rPr lang="fr-FR" dirty="0" err="1" smtClean="0"/>
              <a:t>có</a:t>
            </a:r>
            <a:r>
              <a:rPr lang="fr-FR" dirty="0" smtClean="0"/>
              <a:t> </a:t>
            </a:r>
            <a:r>
              <a:rPr lang="fr-FR" dirty="0" err="1" smtClean="0"/>
              <a:t>sự</a:t>
            </a:r>
            <a:r>
              <a:rPr lang="fr-FR" dirty="0" smtClean="0"/>
              <a:t> </a:t>
            </a:r>
            <a:r>
              <a:rPr lang="fr-FR" dirty="0" err="1" smtClean="0"/>
              <a:t>ổn</a:t>
            </a:r>
            <a:r>
              <a:rPr lang="fr-FR" dirty="0" smtClean="0"/>
              <a:t> </a:t>
            </a:r>
            <a:r>
              <a:rPr lang="fr-FR" dirty="0" err="1" smtClean="0"/>
              <a:t>định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trạng</a:t>
            </a:r>
            <a:r>
              <a:rPr lang="fr-FR" dirty="0" smtClean="0"/>
              <a:t> </a:t>
            </a:r>
            <a:r>
              <a:rPr lang="fr-FR" dirty="0" err="1" smtClean="0"/>
              <a:t>thái</a:t>
            </a:r>
            <a:r>
              <a:rPr lang="fr-FR" dirty="0" smtClean="0"/>
              <a:t> </a:t>
            </a:r>
            <a:r>
              <a:rPr lang="fr-FR" dirty="0" err="1" smtClean="0"/>
              <a:t>khác</a:t>
            </a:r>
            <a:r>
              <a:rPr lang="fr-FR" dirty="0" smtClean="0"/>
              <a:t> </a:t>
            </a:r>
            <a:r>
              <a:rPr lang="fr-FR" dirty="0" err="1" smtClean="0"/>
              <a:t>nhau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CSS3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8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smtClean="0"/>
              <a:t>Ứng dụng CSS </a:t>
            </a:r>
            <a:r>
              <a:rPr lang="en-US" smtClean="0"/>
              <a:t>– Định dạng biểu mẫu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3544" y="1041009"/>
            <a:ext cx="5112569" cy="5373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468" y="1041009"/>
            <a:ext cx="8046720" cy="3926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7029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477" y="2551837"/>
            <a:ext cx="882805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KẾT THÚC </a:t>
            </a:r>
            <a:r>
              <a:rPr 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CHƯƠNG </a:t>
            </a: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4</a:t>
            </a:r>
          </a:p>
          <a:p>
            <a:pPr algn="ctr">
              <a:defRPr/>
            </a:pP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Cám ơn các bạn đã theo dõi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5071033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Cú pháp CSS bao gồm 3 phần: Bộ chọn, thuộc tính và giá trị.</a:t>
            </a:r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Trong đó:</a:t>
            </a:r>
          </a:p>
          <a:p>
            <a:pPr lvl="1"/>
            <a:r>
              <a:rPr lang="en-US" b="1" smtClean="0">
                <a:solidFill>
                  <a:srgbClr val="339933"/>
                </a:solidFill>
              </a:rPr>
              <a:t>Bộ chọn </a:t>
            </a:r>
            <a:r>
              <a:rPr lang="en-US" smtClean="0"/>
              <a:t>(selector): Các thành phần HTML cần định dạng hoặc tên </a:t>
            </a:r>
            <a:r>
              <a:rPr lang="en-US"/>
              <a:t>định dạng tự định nghĩa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339933"/>
                </a:solidFill>
              </a:rPr>
              <a:t>Thuộc tính</a:t>
            </a:r>
            <a:r>
              <a:rPr lang="en-US" b="1" smtClean="0"/>
              <a:t> </a:t>
            </a:r>
            <a:r>
              <a:rPr lang="en-US" smtClean="0"/>
              <a:t>(property): Thuộc tính định dạng của bộ chọn.</a:t>
            </a:r>
          </a:p>
          <a:p>
            <a:pPr lvl="1"/>
            <a:r>
              <a:rPr lang="en-US" b="1" smtClean="0">
                <a:solidFill>
                  <a:srgbClr val="339933"/>
                </a:solidFill>
              </a:rPr>
              <a:t>Giá trị </a:t>
            </a:r>
            <a:r>
              <a:rPr lang="en-US" smtClean="0"/>
              <a:t>(value): Giá trị cần thiết lập cho thuộc tính.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Cú pháp CSS</a:t>
            </a:r>
            <a:endParaRPr lang="en-US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8195" y="2171261"/>
            <a:ext cx="54197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392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Ví dụ CSS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8041" y="2101153"/>
            <a:ext cx="4345793" cy="313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238041" y="2101153"/>
            <a:ext cx="1210994" cy="45866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38041" y="3666916"/>
            <a:ext cx="2280140" cy="45866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551" y="2953715"/>
            <a:ext cx="128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C00000"/>
                </a:solidFill>
              </a:rPr>
              <a:t>Bộ chọn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7" idx="0"/>
            <a:endCxn id="6" idx="1"/>
          </p:cNvCxnSpPr>
          <p:nvPr/>
        </p:nvCxnSpPr>
        <p:spPr bwMode="auto">
          <a:xfrm flipV="1">
            <a:off x="1078631" y="2330486"/>
            <a:ext cx="1159410" cy="62322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9" idx="1"/>
          </p:cNvCxnSpPr>
          <p:nvPr/>
        </p:nvCxnSpPr>
        <p:spPr bwMode="auto">
          <a:xfrm>
            <a:off x="1078631" y="3353825"/>
            <a:ext cx="1159410" cy="54242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3024074" y="2475411"/>
            <a:ext cx="1902070" cy="45866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9123" y="1525838"/>
            <a:ext cx="154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C00000"/>
                </a:solidFill>
              </a:rPr>
              <a:t>Thuộc tính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0"/>
          </p:cNvCxnSpPr>
          <p:nvPr/>
        </p:nvCxnSpPr>
        <p:spPr bwMode="auto">
          <a:xfrm flipH="1">
            <a:off x="3975109" y="1925948"/>
            <a:ext cx="424221" cy="5494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5056269" y="2495049"/>
            <a:ext cx="896816" cy="45866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93091" y="1525838"/>
            <a:ext cx="1137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C00000"/>
                </a:solidFill>
              </a:rPr>
              <a:t>Giá trị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3" idx="2"/>
            <a:endCxn id="22" idx="0"/>
          </p:cNvCxnSpPr>
          <p:nvPr/>
        </p:nvCxnSpPr>
        <p:spPr bwMode="auto">
          <a:xfrm flipH="1">
            <a:off x="5504677" y="1925948"/>
            <a:ext cx="556980" cy="5691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6909" y="2330486"/>
            <a:ext cx="2441930" cy="19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7240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  <p:bldP spid="16" grpId="0" animBg="1"/>
      <p:bldP spid="17" grpId="0"/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31137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smtClean="0"/>
              <a:t>Nhúng nội tuyến</a:t>
            </a:r>
            <a:r>
              <a:rPr lang="en-US" smtClean="0"/>
              <a:t>: Định dạng CSS được mô tả trong thuộc tính style của thẻ.</a:t>
            </a:r>
          </a:p>
          <a:p>
            <a:pPr algn="just"/>
            <a:endParaRPr lang="en-US"/>
          </a:p>
          <a:p>
            <a:pPr algn="just"/>
            <a:r>
              <a:rPr lang="en-US" b="1" smtClean="0"/>
              <a:t>Sử dụng thẻ Style</a:t>
            </a:r>
            <a:r>
              <a:rPr lang="en-US" smtClean="0"/>
              <a:t>: Định dạng được mô tả trong bộ chọn viết trong thẻ </a:t>
            </a:r>
            <a:r>
              <a:rPr lang="en-US" smtClean="0">
                <a:solidFill>
                  <a:srgbClr val="339933"/>
                </a:solidFill>
              </a:rPr>
              <a:t>&lt;STYLE&gt;</a:t>
            </a:r>
            <a:r>
              <a:rPr lang="en-US" smtClean="0"/>
              <a:t>.</a:t>
            </a:r>
          </a:p>
          <a:p>
            <a:pPr algn="just"/>
            <a:endParaRPr lang="en-US"/>
          </a:p>
          <a:p>
            <a:pPr algn="just"/>
            <a:endParaRPr lang="en-US" smtClean="0"/>
          </a:p>
          <a:p>
            <a:pPr algn="just"/>
            <a:r>
              <a:rPr lang="en-US" smtClean="0"/>
              <a:t>Nhúng </a:t>
            </a:r>
            <a:r>
              <a:rPr lang="en-US" b="1" smtClean="0"/>
              <a:t>tập tin .css </a:t>
            </a:r>
            <a:r>
              <a:rPr lang="en-US" smtClean="0"/>
              <a:t>vào tài liệu HTML.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Nhúng CSS vào trang web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6618" y="2209447"/>
            <a:ext cx="8117076" cy="40011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&lt;li </a:t>
            </a:r>
            <a:r>
              <a:rPr lang="en-US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“list-style-type: circle;"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Nội dung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&lt;/li&gt;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96619" y="3817445"/>
            <a:ext cx="7872131" cy="1015663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&lt;style 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"text/css"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.TenSanPham 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color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:red;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  <a:endParaRPr lang="en-US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6619" y="5579106"/>
            <a:ext cx="7872130" cy="707886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rel=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"stylesheet"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"text/css" 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href=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"style.css"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xmlns="" val="99995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kern="12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&lt;style type="text/css"&gt;</a:t>
            </a:r>
          </a:p>
          <a:p>
            <a:pPr>
              <a:buNone/>
            </a:pPr>
            <a:r>
              <a:rPr lang="en-US" sz="1600" kern="12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H2{color:#00F}</a:t>
            </a:r>
          </a:p>
          <a:p>
            <a:pPr>
              <a:buNone/>
            </a:pPr>
            <a:r>
              <a:rPr lang="en-US" sz="1600" kern="1200" dirty="0" smtClean="0">
                <a:solidFill>
                  <a:schemeClr val="tx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&lt;/style&gt;</a:t>
            </a:r>
          </a:p>
          <a:p>
            <a:pPr>
              <a:buNone/>
            </a:pPr>
            <a:endParaRPr lang="en-US" sz="1600" kern="1200" dirty="0" smtClean="0">
              <a:solidFill>
                <a:srgbClr val="0000FF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>
              <a:buNone/>
            </a:pPr>
            <a:endParaRPr lang="en-US" sz="1600" kern="1200" dirty="0" smtClean="0">
              <a:solidFill>
                <a:srgbClr val="0000FF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>
              <a:buNone/>
            </a:pPr>
            <a:endParaRPr lang="en-US" sz="1600" kern="1200" dirty="0" smtClean="0">
              <a:solidFill>
                <a:srgbClr val="0000FF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Nhúng nội tuyến – Ví dụ</a:t>
            </a:r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71494" y="981643"/>
            <a:ext cx="826958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solidFill>
                <a:srgbClr val="0000FF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solidFill>
                <a:srgbClr val="0000FF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/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H2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style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="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color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gray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font-family</a:t>
            </a:r>
            <a:r>
              <a:rPr lang="vi-VN" sz="16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vi-VN" sz="1600" dirty="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Times New Roman</a:t>
            </a:r>
            <a:r>
              <a:rPr lang="vi-VN" sz="16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font-size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large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z-index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2"&gt;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Using StyleSheet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H2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H2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style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="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color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red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font-family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vi-VN" sz="1600" dirty="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Times New Roman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font-size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large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z-index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1"&gt;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Using StyleSheet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H2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h2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Day la H2</a:t>
            </a:r>
            <a:endParaRPr kumimoji="0" lang="vi-V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C:\Users\CHNGA\AppData\Local\Temp\SNAGHTML69c6ac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8957" y="3413229"/>
            <a:ext cx="3702992" cy="26906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277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style–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1477577" y="836022"/>
            <a:ext cx="5724644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html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head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title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Untitled Document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title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style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type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="text/css"&gt;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{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font-size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60pt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font-weight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bold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position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absolute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}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.vitri1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color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gray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top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5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left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70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z-index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			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}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.vitri2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{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color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blue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top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10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left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75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z-index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2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	}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style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head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body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class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="vitri1"&gt;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Su dung Style Sheet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class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="vitri2"&gt;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Su dung Style Sheet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body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&lt;/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html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vi-V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77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aeb9dffbf4f5a5f24cff935336dfcb38fcabd"/>
</p:tagLst>
</file>

<file path=ppt/theme/theme1.xml><?xml version="1.0" encoding="utf-8"?>
<a:theme xmlns:a="http://schemas.openxmlformats.org/drawingml/2006/main" name="Standarddesig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4385</TotalTime>
  <Words>1868</Words>
  <Application>Microsoft Office PowerPoint</Application>
  <PresentationFormat>On-screen Show (4:3)</PresentationFormat>
  <Paragraphs>399</Paragraphs>
  <Slides>41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Standarddesign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DUY PROFESSIONAL</dc:creator>
  <dc:description>PresentationLoad.com</dc:description>
  <cp:lastModifiedBy>HUNGDUNG</cp:lastModifiedBy>
  <cp:revision>638</cp:revision>
  <dcterms:created xsi:type="dcterms:W3CDTF">2007-11-27T23:54:21Z</dcterms:created>
  <dcterms:modified xsi:type="dcterms:W3CDTF">2017-02-23T07:59:25Z</dcterms:modified>
</cp:coreProperties>
</file>