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5"/>
  </p:notesMasterIdLst>
  <p:handoutMasterIdLst>
    <p:handoutMasterId r:id="rId56"/>
  </p:handoutMasterIdLst>
  <p:sldIdLst>
    <p:sldId id="287" r:id="rId2"/>
    <p:sldId id="284" r:id="rId3"/>
    <p:sldId id="31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7" r:id="rId38"/>
    <p:sldId id="346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09" r:id="rId54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17C0"/>
    <a:srgbClr val="33CC33"/>
    <a:srgbClr val="D3EFBB"/>
    <a:srgbClr val="B80000"/>
    <a:srgbClr val="7FD13B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6" autoAdjust="0"/>
    <p:restoredTop sz="92555" autoAdjust="0"/>
  </p:normalViewPr>
  <p:slideViewPr>
    <p:cSldViewPr snapToGrid="0">
      <p:cViewPr>
        <p:scale>
          <a:sx n="50" d="100"/>
          <a:sy n="50" d="100"/>
        </p:scale>
        <p:origin x="1668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30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http://aux4.iconpedia.net/uploads/985501528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 dirty="0">
                <a:solidFill>
                  <a:srgbClr val="3E9FD8"/>
                </a:solidFill>
              </a:rPr>
              <a:t/>
            </a:r>
            <a:br>
              <a:rPr lang="en-US" sz="2800" b="1" dirty="0">
                <a:solidFill>
                  <a:srgbClr val="3E9FD8"/>
                </a:solidFill>
              </a:rPr>
            </a:br>
            <a:r>
              <a:rPr lang="en-US" sz="2800" b="1" dirty="0">
                <a:solidFill>
                  <a:srgbClr val="3E9FD8"/>
                </a:solidFill>
              </a:rPr>
              <a:t/>
            </a:r>
            <a:br>
              <a:rPr lang="en-US" sz="2800" b="1" dirty="0">
                <a:solidFill>
                  <a:srgbClr val="3E9FD8"/>
                </a:solidFill>
              </a:rPr>
            </a:b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8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935" y="2551979"/>
            <a:ext cx="831444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NỀN TẢNG VueJS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http://aux4.iconpedia.net/uploads/985501528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45574"/>
            <a:ext cx="229235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855776"/>
            <a:ext cx="8255000" cy="1719924"/>
          </a:xfrm>
        </p:spPr>
        <p:txBody>
          <a:bodyPr>
            <a:normAutofit/>
          </a:bodyPr>
          <a:lstStyle/>
          <a:p>
            <a:r>
              <a:rPr lang="vi-VN" dirty="0"/>
              <a:t>Khi "data" chứa một đối tượng, các thuộc tính của đối tượng đó có thể được thay đổi trong suốt chương </a:t>
            </a:r>
            <a:r>
              <a:rPr lang="vi-VN" dirty="0" smtClean="0"/>
              <a:t>trìn</a:t>
            </a:r>
            <a:r>
              <a:rPr lang="en-US" dirty="0" smtClean="0"/>
              <a:t>h.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huộc </a:t>
            </a:r>
            <a:r>
              <a:rPr lang="en-US" dirty="0"/>
              <a:t>tính của Vue instance: “data</a:t>
            </a:r>
            <a:r>
              <a:rPr lang="en-US" dirty="0" smtClean="0"/>
              <a:t>” [1-2]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422" y="2234455"/>
            <a:ext cx="7844785" cy="4593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{{ message }}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&lt;/div&gt;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obj = {message: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'Hello Vue!'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vm =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el: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data: obj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})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&lt;/script&gt;</a:t>
            </a:r>
            <a:endParaRPr lang="fr-FR" sz="18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4879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90686"/>
            <a:ext cx="8255000" cy="913066"/>
          </a:xfrm>
        </p:spPr>
        <p:txBody>
          <a:bodyPr>
            <a:normAutofit lnSpcReduction="10000"/>
          </a:bodyPr>
          <a:lstStyle/>
          <a:p>
            <a:r>
              <a:rPr lang="vi-VN" dirty="0"/>
              <a:t>Giá trị các thuộc tính của data có thể được thay đổi</a:t>
            </a:r>
            <a:r>
              <a:rPr lang="vi-VN" dirty="0" smtClean="0"/>
              <a:t>: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huộc </a:t>
            </a:r>
            <a:r>
              <a:rPr lang="en-US" dirty="0"/>
              <a:t>tính của Vue instance: “data</a:t>
            </a:r>
            <a:r>
              <a:rPr lang="en-US" dirty="0" smtClean="0"/>
              <a:t>” [2-2]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5393" y="1534420"/>
            <a:ext cx="39536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vm.message =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'Welcome Vue'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44500" y="2027766"/>
            <a:ext cx="8255000" cy="91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+mn-ea"/>
                <a:cs typeface="Times New Roman" pitchFamily="18" charset="0"/>
              </a:defRPr>
            </a:lvl1pPr>
            <a:lvl2pPr marL="6858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typeface="Courier New" pitchFamily="49" charset="0"/>
              <a:buChar char="o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CC33"/>
              </a:buClr>
              <a:buSzPct val="8000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vi-VN" kern="0" dirty="0"/>
              <a:t>Các thuộc tính của đối tượng trong data được khai báo phân cách nhau bằng dấu phẩy (,):</a:t>
            </a:r>
            <a:endParaRPr lang="en-US" kern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192162" y="3199758"/>
            <a:ext cx="4687904" cy="3185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data: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newTodoText: '',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visitCount: 0,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hideCompletedTodos: false,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todos: [],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error: null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4691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651" y="230188"/>
            <a:ext cx="8566066" cy="587959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huộc </a:t>
            </a:r>
            <a:r>
              <a:rPr lang="en-US" dirty="0"/>
              <a:t>tính của Vue instance: </a:t>
            </a:r>
            <a:r>
              <a:rPr lang="en-US" dirty="0" smtClean="0"/>
              <a:t>“methods” [1-5]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087" y="932447"/>
            <a:ext cx="8589363" cy="4606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{{ sayHello()}}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&lt;/div&gt;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</a:t>
            </a:r>
            <a:r>
              <a:rPr lang="fr-FR" sz="18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</a:t>
            </a: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var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obj = {message: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'Hello Vue!'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</a:t>
            </a:r>
            <a:r>
              <a:rPr lang="fr-FR" sz="18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vm =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el: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data: obj,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methods: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sayHello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()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</a:t>
            </a:r>
            <a:r>
              <a:rPr lang="fr-FR" sz="18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return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'Hello ! How are you ?'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   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100"/>
              </a:spcBef>
              <a:spcAft>
                <a:spcPts val="1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})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0823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Kết quả thực </a:t>
            </a:r>
            <a:r>
              <a:rPr lang="en-US" dirty="0" smtClean="0"/>
              <a:t>thi: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Thuộc tính của Vue instance: “methods” </a:t>
            </a:r>
            <a:r>
              <a:rPr lang="en-US" dirty="0" smtClean="0"/>
              <a:t>[2-5]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492" y="1938654"/>
            <a:ext cx="5057458" cy="1471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33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định nghĩa nhiều phương thức trong Vue instance. </a:t>
            </a:r>
            <a:endParaRPr lang="en-US" dirty="0" smtClean="0"/>
          </a:p>
          <a:p>
            <a:r>
              <a:rPr lang="vi-VN" dirty="0" smtClean="0"/>
              <a:t>Mỗi </a:t>
            </a:r>
            <a:r>
              <a:rPr lang="vi-VN" dirty="0"/>
              <a:t>phương thức phân cách nhau bằng dấu phẩy (,)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Thuộc tính của Vue instance: “methods” </a:t>
            </a:r>
            <a:r>
              <a:rPr lang="en-US" dirty="0" smtClean="0"/>
              <a:t>[3-5]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500" y="3502735"/>
            <a:ext cx="8589363" cy="1777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{{ sayHello()}}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&lt;p&gt;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{{ sayGoodBye()}}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&lt;/p&gt;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div&gt;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0083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Thuộc tính của Vue instance: “methods” </a:t>
            </a:r>
            <a:r>
              <a:rPr lang="en-US" dirty="0" smtClean="0"/>
              <a:t>[4-5]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5418" y="917408"/>
            <a:ext cx="8589363" cy="5062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obj = {message: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'Hello Vue!'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function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sayHello() 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'Hello ! How are you ?'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 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function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sayGoodBye() 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'Bye ! See you again !'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7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3081" y="4085997"/>
            <a:ext cx="8255000" cy="581254"/>
          </a:xfrm>
        </p:spPr>
        <p:txBody>
          <a:bodyPr/>
          <a:lstStyle/>
          <a:p>
            <a:r>
              <a:rPr lang="en-US" dirty="0" smtClean="0"/>
              <a:t>Kết quả thực thi: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Thuộc tính của Vue instance: “methods” </a:t>
            </a:r>
            <a:r>
              <a:rPr lang="en-US" dirty="0" smtClean="0"/>
              <a:t>[5-5]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318" y="955508"/>
            <a:ext cx="8589363" cy="299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vm =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el: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data: obj,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methods: { sayHello, sayGoodBye  }   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})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&lt;/script&gt;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75923" y="4667251"/>
            <a:ext cx="3409316" cy="20002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91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Điều kiện [1-2]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318" y="955508"/>
            <a:ext cx="8589363" cy="2054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"app-3"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</a:t>
            </a: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span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v-if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"condition"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When condition is true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&lt;/span&gt;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</a:t>
            </a: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span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v-else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"condition"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Else - when condition is false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&lt;/span&gt;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&lt;/div&gt;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39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318" y="4747716"/>
            <a:ext cx="8255000" cy="643434"/>
          </a:xfrm>
        </p:spPr>
        <p:txBody>
          <a:bodyPr/>
          <a:lstStyle/>
          <a:p>
            <a:r>
              <a:rPr lang="en-US" dirty="0" smtClean="0"/>
              <a:t>Kết quả thực hiện: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Điều kiện [2-2]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318" y="955508"/>
            <a:ext cx="8589363" cy="36548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app3 =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el: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'#app-3'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data: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    condition: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false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})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script&gt;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34141" y="5054394"/>
            <a:ext cx="4885005" cy="140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67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Vòng lặp [1-3]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500" y="1203158"/>
            <a:ext cx="8589363" cy="3185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"app-4"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&lt;ol&gt;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&lt;li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v-for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"color in colors"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{{ color.text }}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&lt;/li&gt;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&lt;/ol&gt;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div&gt;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9136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22238" y="284163"/>
            <a:ext cx="7840662" cy="647700"/>
          </a:xfrm>
        </p:spPr>
        <p:txBody>
          <a:bodyPr/>
          <a:lstStyle/>
          <a:p>
            <a:pPr eaLnBrk="1" hangingPunct="1"/>
            <a:r>
              <a:rPr lang="en-US" noProof="1" smtClean="0"/>
              <a:t>NỘI DUNG</a:t>
            </a:r>
          </a:p>
        </p:txBody>
      </p:sp>
      <p:grpSp>
        <p:nvGrpSpPr>
          <p:cNvPr id="7171" name="Group 25"/>
          <p:cNvGrpSpPr>
            <a:grpSpLocks/>
          </p:cNvGrpSpPr>
          <p:nvPr/>
        </p:nvGrpSpPr>
        <p:grpSpPr bwMode="auto">
          <a:xfrm>
            <a:off x="1828800" y="1528763"/>
            <a:ext cx="762000" cy="665162"/>
            <a:chOff x="1110" y="2656"/>
            <a:chExt cx="1549" cy="1351"/>
          </a:xfrm>
        </p:grpSpPr>
        <p:sp>
          <p:nvSpPr>
            <p:cNvPr id="720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172" name="Group 29"/>
          <p:cNvGrpSpPr>
            <a:grpSpLocks/>
          </p:cNvGrpSpPr>
          <p:nvPr/>
        </p:nvGrpSpPr>
        <p:grpSpPr bwMode="auto">
          <a:xfrm>
            <a:off x="1828800" y="2443163"/>
            <a:ext cx="762000" cy="665162"/>
            <a:chOff x="3174" y="2656"/>
            <a:chExt cx="1549" cy="1351"/>
          </a:xfrm>
        </p:grpSpPr>
        <p:sp>
          <p:nvSpPr>
            <p:cNvPr id="720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438400" y="2117725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2724150" y="1630363"/>
            <a:ext cx="2497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 smtClean="0">
                <a:solidFill>
                  <a:srgbClr val="339933"/>
                </a:solidFill>
              </a:rPr>
              <a:t>Giới thiệu</a:t>
            </a:r>
            <a:r>
              <a:rPr lang="en-US" sz="2400" dirty="0" smtClean="0">
                <a:solidFill>
                  <a:srgbClr val="339933"/>
                </a:solidFill>
              </a:rPr>
              <a:t> VueJS</a:t>
            </a:r>
            <a:endParaRPr lang="en-US" sz="2400" dirty="0">
              <a:solidFill>
                <a:srgbClr val="339933"/>
              </a:solidFill>
            </a:endParaRP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gray">
          <a:xfrm>
            <a:off x="2025650" y="1627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>
            <a:off x="2438400" y="3032125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2724150" y="2519363"/>
            <a:ext cx="2141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/>
              <a:t>Cài đặt VueJS</a:t>
            </a:r>
            <a:endParaRPr lang="en-US" dirty="0"/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gray">
          <a:xfrm>
            <a:off x="2025650" y="25415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7179" name="Group 39"/>
          <p:cNvGrpSpPr>
            <a:grpSpLocks/>
          </p:cNvGrpSpPr>
          <p:nvPr/>
        </p:nvGrpSpPr>
        <p:grpSpPr bwMode="auto">
          <a:xfrm>
            <a:off x="1828800" y="3335338"/>
            <a:ext cx="762000" cy="665162"/>
            <a:chOff x="1110" y="2656"/>
            <a:chExt cx="1549" cy="1351"/>
          </a:xfrm>
        </p:grpSpPr>
        <p:sp>
          <p:nvSpPr>
            <p:cNvPr id="719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0" name="Line 25"/>
          <p:cNvSpPr>
            <a:spLocks noChangeShapeType="1"/>
          </p:cNvSpPr>
          <p:nvPr/>
        </p:nvSpPr>
        <p:spPr bwMode="auto">
          <a:xfrm>
            <a:off x="2438400" y="39449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2709863" y="3411538"/>
            <a:ext cx="39531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/>
              <a:t>Cú pháp cơ bản của VueJS</a:t>
            </a:r>
            <a:endParaRPr lang="en-US" dirty="0"/>
          </a:p>
        </p:txBody>
      </p:sp>
      <p:sp>
        <p:nvSpPr>
          <p:cNvPr id="7182" name="Text Box 27"/>
          <p:cNvSpPr txBox="1">
            <a:spLocks noChangeArrowheads="1"/>
          </p:cNvSpPr>
          <p:nvPr/>
        </p:nvSpPr>
        <p:spPr bwMode="gray">
          <a:xfrm>
            <a:off x="2025650" y="34337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7183" name="Group 39"/>
          <p:cNvGrpSpPr>
            <a:grpSpLocks/>
          </p:cNvGrpSpPr>
          <p:nvPr/>
        </p:nvGrpSpPr>
        <p:grpSpPr bwMode="auto">
          <a:xfrm>
            <a:off x="1833563" y="4224338"/>
            <a:ext cx="762000" cy="665162"/>
            <a:chOff x="1110" y="2656"/>
            <a:chExt cx="1549" cy="1351"/>
          </a:xfrm>
        </p:grpSpPr>
        <p:sp>
          <p:nvSpPr>
            <p:cNvPr id="719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4" name="Line 25"/>
          <p:cNvSpPr>
            <a:spLocks noChangeShapeType="1"/>
          </p:cNvSpPr>
          <p:nvPr/>
        </p:nvSpPr>
        <p:spPr bwMode="auto">
          <a:xfrm>
            <a:off x="2443163" y="48339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26"/>
          <p:cNvSpPr txBox="1">
            <a:spLocks noChangeArrowheads="1"/>
          </p:cNvSpPr>
          <p:nvPr/>
        </p:nvSpPr>
        <p:spPr bwMode="auto">
          <a:xfrm>
            <a:off x="2714625" y="4300538"/>
            <a:ext cx="3922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/>
              <a:t>Các thành phần của VueJS</a:t>
            </a:r>
            <a:endParaRPr lang="en-US" dirty="0"/>
          </a:p>
        </p:txBody>
      </p:sp>
      <p:sp>
        <p:nvSpPr>
          <p:cNvPr id="7186" name="Text Box 27"/>
          <p:cNvSpPr txBox="1">
            <a:spLocks noChangeArrowheads="1"/>
          </p:cNvSpPr>
          <p:nvPr/>
        </p:nvSpPr>
        <p:spPr bwMode="gray">
          <a:xfrm>
            <a:off x="2044700" y="43529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7187" name="Group 39"/>
          <p:cNvGrpSpPr>
            <a:grpSpLocks/>
          </p:cNvGrpSpPr>
          <p:nvPr/>
        </p:nvGrpSpPr>
        <p:grpSpPr bwMode="auto">
          <a:xfrm>
            <a:off x="1830388" y="5135563"/>
            <a:ext cx="762000" cy="665162"/>
            <a:chOff x="1110" y="2656"/>
            <a:chExt cx="1549" cy="1351"/>
          </a:xfrm>
        </p:grpSpPr>
        <p:sp>
          <p:nvSpPr>
            <p:cNvPr id="719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8" name="Line 25"/>
          <p:cNvSpPr>
            <a:spLocks noChangeShapeType="1"/>
          </p:cNvSpPr>
          <p:nvPr/>
        </p:nvSpPr>
        <p:spPr bwMode="auto">
          <a:xfrm>
            <a:off x="2439988" y="5745163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6"/>
          <p:cNvSpPr txBox="1">
            <a:spLocks noChangeArrowheads="1"/>
          </p:cNvSpPr>
          <p:nvPr/>
        </p:nvSpPr>
        <p:spPr bwMode="auto">
          <a:xfrm>
            <a:off x="2711450" y="5211763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7190" name="Text Box 27"/>
          <p:cNvSpPr txBox="1">
            <a:spLocks noChangeArrowheads="1"/>
          </p:cNvSpPr>
          <p:nvPr/>
        </p:nvSpPr>
        <p:spPr bwMode="gray">
          <a:xfrm>
            <a:off x="2041231" y="5264150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 smtClean="0">
                <a:solidFill>
                  <a:schemeClr val="bg1"/>
                </a:solidFill>
              </a:rPr>
              <a:t>5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Vòng lặp [2-3]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468" y="897355"/>
            <a:ext cx="8589363" cy="54553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app4 =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el: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'#app-4'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data: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    colors: [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    { text: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'Blue'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},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    { text: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'Red'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},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    { text: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'Green'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},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    { text: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'Yellow'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]}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})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r>
              <a:rPr lang="en-US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en-US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1749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682792"/>
          </a:xfrm>
        </p:spPr>
        <p:txBody>
          <a:bodyPr/>
          <a:lstStyle/>
          <a:p>
            <a:r>
              <a:rPr lang="en-US" dirty="0" smtClean="0"/>
              <a:t>Kết quả thực thi: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Vòng lặp [3-3]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06" y="1885951"/>
            <a:ext cx="6529388" cy="2609849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5823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Nhập </a:t>
            </a:r>
            <a:r>
              <a:rPr lang="en-US" dirty="0"/>
              <a:t>dữ </a:t>
            </a:r>
            <a:r>
              <a:rPr lang="en-US" dirty="0" smtClean="0"/>
              <a:t>liệu v-on [1-3]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468" y="897355"/>
            <a:ext cx="8589363" cy="2054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"app-5"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&lt;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p&gt;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{{ message }}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&lt;/p&gt;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&lt;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button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v-on:click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"reverseMessage"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Reverse Message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&lt;/button&gt;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div</a:t>
            </a: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6000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Nhập </a:t>
            </a:r>
            <a:r>
              <a:rPr lang="en-US" dirty="0"/>
              <a:t>dữ </a:t>
            </a:r>
            <a:r>
              <a:rPr lang="en-US" dirty="0" smtClean="0"/>
              <a:t>liệu v-on [2-3]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468" y="954505"/>
            <a:ext cx="858936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var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app5 =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el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'#app-5'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data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message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'Hello Vue.js!'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methods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	reverseMessage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function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()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	this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.message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this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.message.split(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).reverse().join(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)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}}})</a:t>
            </a:r>
          </a:p>
          <a:p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&lt;/script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fr-FR" sz="18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14990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530392"/>
          </a:xfrm>
        </p:spPr>
        <p:txBody>
          <a:bodyPr/>
          <a:lstStyle/>
          <a:p>
            <a:r>
              <a:rPr lang="en-US" dirty="0" smtClean="0"/>
              <a:t>Kết quả thực thi: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Nhập </a:t>
            </a:r>
            <a:r>
              <a:rPr lang="en-US" dirty="0"/>
              <a:t>dữ </a:t>
            </a:r>
            <a:r>
              <a:rPr lang="en-US" dirty="0" smtClean="0"/>
              <a:t>liệu v-on [3-3]</a:t>
            </a:r>
            <a:endParaRPr lang="en-US" dirty="0"/>
          </a:p>
        </p:txBody>
      </p:sp>
      <p:pic>
        <p:nvPicPr>
          <p:cNvPr id="5" name="Picture 4" descr="C:\Users\tracy\AppData\Local\Temp\SNAGHTML203fe66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733550"/>
            <a:ext cx="6915150" cy="4724399"/>
          </a:xfrm>
          <a:prstGeom prst="rect">
            <a:avLst/>
          </a:prstGeom>
          <a:noFill/>
          <a:ln w="9525" cmpd="sng">
            <a:solidFill>
              <a:srgbClr val="5B9BD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501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Ánh xạ dữ liệu hai chiều với "v-model“ [1-2]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468" y="954505"/>
            <a:ext cx="8589363" cy="5532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"app-6"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&lt;p&gt;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{{ message }}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&lt;/p&gt;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&lt;input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v-model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"message"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div</a:t>
            </a: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app6 =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el: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'#app-6'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data: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message: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'Hello Vue!'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})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&lt;/script&gt;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5409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758992"/>
          </a:xfrm>
        </p:spPr>
        <p:txBody>
          <a:bodyPr/>
          <a:lstStyle/>
          <a:p>
            <a:r>
              <a:rPr lang="en-US" dirty="0" smtClean="0"/>
              <a:t>Kết quả thực thi: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Ánh xạ dữ liệu hai chiều với "v-model“ [2-2]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62151"/>
            <a:ext cx="6134100" cy="2247899"/>
          </a:xfrm>
          <a:prstGeom prst="rect">
            <a:avLst/>
          </a:prstGeom>
          <a:noFill/>
          <a:ln w="9525" cmpd="sng">
            <a:solidFill>
              <a:srgbClr val="5B9BD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455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606592"/>
          </a:xfrm>
        </p:spPr>
        <p:txBody>
          <a:bodyPr/>
          <a:lstStyle/>
          <a:p>
            <a:r>
              <a:rPr lang="en-US" dirty="0" smtClean="0"/>
              <a:t>Sử dụng phương thức destroy()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Hủy </a:t>
            </a:r>
            <a:r>
              <a:rPr lang="en-US" dirty="0"/>
              <a:t>bỏ Vue </a:t>
            </a:r>
            <a:r>
              <a:rPr lang="en-US" dirty="0" smtClean="0"/>
              <a:t>instance [1-3]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500" y="2040355"/>
            <a:ext cx="8589363" cy="1777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&lt;h1&gt;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Bộ đếm: {{ counter }}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&lt;/h1&gt;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&lt;button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@click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"counter++"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Tăng bộ đếm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&lt;/button&gt;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&lt;/div</a:t>
            </a: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010770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606592"/>
          </a:xfrm>
        </p:spPr>
        <p:txBody>
          <a:bodyPr/>
          <a:lstStyle/>
          <a:p>
            <a:r>
              <a:rPr lang="en-US" dirty="0" smtClean="0"/>
              <a:t>Sử dụng phương thức destroy()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Hủy </a:t>
            </a:r>
            <a:r>
              <a:rPr lang="en-US" dirty="0"/>
              <a:t>bỏ Vue </a:t>
            </a:r>
            <a:r>
              <a:rPr lang="en-US" dirty="0" smtClean="0"/>
              <a:t>instance [2-3]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468" y="897355"/>
            <a:ext cx="8589363" cy="5809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vm =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el: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data: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counter: </a:t>
            </a:r>
            <a:r>
              <a:rPr lang="fr-FR" sz="1800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0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},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});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setTimeout(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function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()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alert(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'Hủy Vue instance, không thể tăng bộ đếm được nữa!'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);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vm.$destroy();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}, </a:t>
            </a:r>
            <a:r>
              <a:rPr lang="fr-FR" sz="1800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5000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);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&lt;/script</a:t>
            </a: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2322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892342"/>
          </a:xfrm>
        </p:spPr>
        <p:txBody>
          <a:bodyPr/>
          <a:lstStyle/>
          <a:p>
            <a:r>
              <a:rPr lang="en-US" dirty="0" smtClean="0"/>
              <a:t>Kết quả thực thi: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Hủy bỏ Vue instance </a:t>
            </a:r>
            <a:r>
              <a:rPr lang="en-US" dirty="0" smtClean="0"/>
              <a:t>[3-3]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240" y="1812607"/>
            <a:ext cx="7147560" cy="25307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986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2413" y="972978"/>
            <a:ext cx="8255000" cy="5472791"/>
          </a:xfrm>
        </p:spPr>
        <p:txBody>
          <a:bodyPr>
            <a:normAutofit fontScale="92500"/>
          </a:bodyPr>
          <a:lstStyle/>
          <a:p>
            <a:pPr algn="just">
              <a:defRPr/>
            </a:pPr>
            <a:r>
              <a:rPr lang="vi-VN" dirty="0"/>
              <a:t>VueJS là một nền tảng </a:t>
            </a:r>
            <a:r>
              <a:rPr lang="vi-VN" dirty="0" smtClean="0"/>
              <a:t>Javascript </a:t>
            </a:r>
            <a:r>
              <a:rPr lang="vi-VN" dirty="0"/>
              <a:t>được sử dụng để xây dựng giao diện người dùng trong thiết kế web. </a:t>
            </a:r>
            <a:endParaRPr lang="en-US" dirty="0" smtClean="0"/>
          </a:p>
          <a:p>
            <a:pPr algn="just">
              <a:defRPr/>
            </a:pPr>
            <a:r>
              <a:rPr lang="vi-VN" dirty="0"/>
              <a:t>Một số ưu điểm của </a:t>
            </a:r>
            <a:r>
              <a:rPr lang="vi-VN" dirty="0" smtClean="0"/>
              <a:t>VueJS</a:t>
            </a:r>
            <a:r>
              <a:rPr lang="en-US" dirty="0" smtClean="0"/>
              <a:t>:</a:t>
            </a:r>
          </a:p>
          <a:p>
            <a:pPr lvl="1" algn="just">
              <a:defRPr/>
            </a:pPr>
            <a:r>
              <a:rPr lang="vi-VN" dirty="0" smtClean="0"/>
              <a:t>Kích </a:t>
            </a:r>
            <a:r>
              <a:rPr lang="vi-VN" dirty="0"/>
              <a:t>thước nhỏ gọn, khoảng 18 đến 21KB.</a:t>
            </a:r>
          </a:p>
          <a:p>
            <a:pPr lvl="1" algn="just">
              <a:defRPr/>
            </a:pPr>
            <a:r>
              <a:rPr lang="vi-VN" dirty="0" smtClean="0"/>
              <a:t>Cấu </a:t>
            </a:r>
            <a:r>
              <a:rPr lang="vi-VN" dirty="0"/>
              <a:t>trúc đơn giản, dễ dàng trong việc hiểu và sử dụng.</a:t>
            </a:r>
          </a:p>
          <a:p>
            <a:pPr lvl="1" algn="just">
              <a:defRPr/>
            </a:pPr>
            <a:r>
              <a:rPr lang="vi-VN" dirty="0" smtClean="0"/>
              <a:t>Tích </a:t>
            </a:r>
            <a:r>
              <a:rPr lang="vi-VN" dirty="0"/>
              <a:t>hợp dễ dàng với các hệ thống khác nhau.</a:t>
            </a:r>
          </a:p>
          <a:p>
            <a:pPr lvl="1" algn="just">
              <a:defRPr/>
            </a:pPr>
            <a:r>
              <a:rPr lang="vi-VN" dirty="0" smtClean="0"/>
              <a:t>Tài </a:t>
            </a:r>
            <a:r>
              <a:rPr lang="vi-VN" dirty="0"/>
              <a:t>liệu chi tiết, hoàn thiện.</a:t>
            </a:r>
          </a:p>
          <a:p>
            <a:pPr lvl="1" algn="just">
              <a:defRPr/>
            </a:pPr>
            <a:r>
              <a:rPr lang="vi-VN" dirty="0" smtClean="0"/>
              <a:t>Linh </a:t>
            </a:r>
            <a:r>
              <a:rPr lang="vi-VN" dirty="0"/>
              <a:t>hoạt.</a:t>
            </a:r>
          </a:p>
          <a:p>
            <a:pPr lvl="1" algn="just">
              <a:defRPr/>
            </a:pPr>
            <a:r>
              <a:rPr lang="vi-VN" dirty="0" smtClean="0"/>
              <a:t>Giao </a:t>
            </a:r>
            <a:r>
              <a:rPr lang="vi-VN" dirty="0"/>
              <a:t>tiếp hai chiều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819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dirty="0" smtClean="0"/>
              <a:t>Tổng </a:t>
            </a:r>
            <a:r>
              <a:rPr lang="en-US" dirty="0"/>
              <a:t>quan về </a:t>
            </a:r>
            <a:r>
              <a:rPr lang="en-US" dirty="0" smtClean="0"/>
              <a:t>VueJS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Component là một thành phần có thể thực thi độc lập với các thành phần khác trong một ứng dụng phần mềm. </a:t>
            </a:r>
            <a:endParaRPr lang="en-US" dirty="0" smtClean="0"/>
          </a:p>
          <a:p>
            <a:r>
              <a:rPr lang="vi-VN" dirty="0" smtClean="0"/>
              <a:t>Component </a:t>
            </a:r>
            <a:r>
              <a:rPr lang="vi-VN" dirty="0"/>
              <a:t>bao gồm các câu lệnh/khối lệnh có liên quan với nhau hoặc cùng thực hiện một chức năng nào đó. </a:t>
            </a:r>
            <a:endParaRPr lang="en-US" dirty="0" smtClean="0"/>
          </a:p>
          <a:p>
            <a:r>
              <a:rPr lang="vi-VN" dirty="0" smtClean="0"/>
              <a:t>Component </a:t>
            </a:r>
            <a:r>
              <a:rPr lang="vi-VN" dirty="0"/>
              <a:t>có thể được sử dụng nhiều lần nên được sử dụng để giảm việc viết lại code. Component trong VueJS bao gồm các phần tử HTML, CSS hoặc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Vue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80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Cấu </a:t>
            </a:r>
            <a:r>
              <a:rPr lang="en-US" dirty="0"/>
              <a:t>trúc trang web theo </a:t>
            </a:r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4" name="Picture 3" descr="https://images.viblo.asia/28b0c409-bf9b-4292-8c08-62e45ff3c42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4" y="1203158"/>
            <a:ext cx="8255000" cy="3429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2130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006642"/>
          </a:xfrm>
        </p:spPr>
        <p:txBody>
          <a:bodyPr/>
          <a:lstStyle/>
          <a:p>
            <a:r>
              <a:rPr lang="vi-VN" dirty="0"/>
              <a:t>Component toàn cục được sử dụng trong toàn bộ trang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Component toàn cục [1-2]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500" y="2209801"/>
            <a:ext cx="8589363" cy="41242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//Khai báo constructor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 ConstructorName = Vue.extend({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    //options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            }) 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//Gắn kết (mount) component với phần tử HTML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 ConstructorName ().$mount('#id_of_HTML')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endParaRPr lang="fr-FR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//Khai báo component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Vue.component('ComponentName', ConstructorName)</a:t>
            </a:r>
          </a:p>
        </p:txBody>
      </p:sp>
    </p:spTree>
    <p:extLst>
      <p:ext uri="{BB962C8B-B14F-4D97-AF65-F5344CB8AC3E}">
        <p14:creationId xmlns:p14="http://schemas.microsoft.com/office/powerpoint/2010/main" val="3070408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toàn </a:t>
            </a:r>
            <a:r>
              <a:rPr lang="en-US" dirty="0" smtClean="0"/>
              <a:t>cục [2-2]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468" y="897355"/>
            <a:ext cx="8589363" cy="5609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&lt;header-component&gt;&lt;/header-component&gt;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&lt;/div&gt;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var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Profile = Vue.extend({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template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'&lt;h1&gt;Chào mừng bạn đến với website.&lt;/h1&gt;'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	})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new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Profile().$mount(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) 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Vue.component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(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'header-component'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 Profile);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app =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});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426579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197141"/>
          </a:xfrm>
        </p:spPr>
        <p:txBody>
          <a:bodyPr/>
          <a:lstStyle/>
          <a:p>
            <a:r>
              <a:rPr lang="vi-VN" dirty="0"/>
              <a:t>Component cục bộ được khai báo và sử dụng trong phạm vi một Vue </a:t>
            </a:r>
            <a:r>
              <a:rPr lang="vi-VN" dirty="0" smtClean="0"/>
              <a:t>instance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cục bộ [1-3]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500" y="2226385"/>
            <a:ext cx="8589363" cy="3931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vi-VN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 ComponentName = { ... } //khai báo component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endParaRPr lang="vi-VN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vi-VN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//khai báo component được sử dụng trong tùy chọn 'components' khi khởi tạo Vue Instance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vi-VN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 Vue({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vi-VN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components: {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vi-VN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'component-name': ComponentName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vi-VN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}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vi-VN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})</a:t>
            </a:r>
            <a:endParaRPr lang="vi-VN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29793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cục </a:t>
            </a:r>
            <a:r>
              <a:rPr lang="en-US" dirty="0" smtClean="0"/>
              <a:t>bộ [2-3]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468" y="897355"/>
            <a:ext cx="8589363" cy="5609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&lt;headerlocal-component&gt;&lt;/headerlocal-component&gt;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&lt;/div&gt;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app =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el: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components: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</a:t>
            </a:r>
            <a:r>
              <a:rPr lang="fr-FR" sz="18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'headerlocal-component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template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'&lt;h1&gt;Đây là component cục bộ&lt;/h1&gt;'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});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22875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739942"/>
          </a:xfrm>
        </p:spPr>
        <p:txBody>
          <a:bodyPr/>
          <a:lstStyle/>
          <a:p>
            <a:r>
              <a:rPr lang="en-US" dirty="0" smtClean="0"/>
              <a:t>Kết quả thực thi: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cục </a:t>
            </a:r>
            <a:r>
              <a:rPr lang="en-US" dirty="0" smtClean="0"/>
              <a:t>bộ [3-3]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10017" y="1943101"/>
            <a:ext cx="5447983" cy="1828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4427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Một component có thể được định nghĩa bên trong một component khác, gọi là “sub component”. </a:t>
            </a:r>
            <a:endParaRPr lang="en-US" dirty="0" smtClean="0"/>
          </a:p>
          <a:p>
            <a:r>
              <a:rPr lang="vi-VN" dirty="0" smtClean="0"/>
              <a:t>Mối </a:t>
            </a:r>
            <a:r>
              <a:rPr lang="vi-VN" dirty="0"/>
              <a:t>quan hệ này có thể được gọi là mối quan hệ cha con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Quan </a:t>
            </a:r>
            <a:r>
              <a:rPr lang="en-US" dirty="0"/>
              <a:t>hệ giữa các </a:t>
            </a:r>
            <a:r>
              <a:rPr lang="en-US" dirty="0" smtClean="0"/>
              <a:t>component []</a:t>
            </a:r>
            <a:endParaRPr lang="en-US" dirty="0"/>
          </a:p>
        </p:txBody>
      </p:sp>
      <p:pic>
        <p:nvPicPr>
          <p:cNvPr id="5" name="Picture 4" descr="https://images.viblo.asia/d86c2992-6a76-4101-9f62-7d4f9d15584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502735"/>
            <a:ext cx="3438526" cy="2879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0691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8614" y="1203159"/>
            <a:ext cx="8255000" cy="6637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Quan </a:t>
            </a:r>
            <a:r>
              <a:rPr lang="en-US" dirty="0"/>
              <a:t>hệ giữa các </a:t>
            </a:r>
            <a:r>
              <a:rPr lang="en-US" dirty="0" smtClean="0"/>
              <a:t>component []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8614" y="913398"/>
            <a:ext cx="8589363" cy="2716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 ComponentA = { </a:t>
            </a: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</a:t>
            </a:r>
            <a:endParaRPr lang="fr-FR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 ComponentB = {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components: {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'component-a': ComponentA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},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614" y="3878744"/>
            <a:ext cx="8589363" cy="2716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import ComponentA from './ComponentA.vue</a:t>
            </a: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</a:t>
            </a:r>
            <a:endParaRPr lang="fr-FR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export default {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components: {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ComponentA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},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32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5654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Cách 1: </a:t>
            </a:r>
            <a:r>
              <a:rPr lang="vi-VN" dirty="0"/>
              <a:t>Vue component có thể được gọi như một phần tử </a:t>
            </a:r>
            <a:r>
              <a:rPr lang="vi-VN" dirty="0" smtClean="0"/>
              <a:t>HTML</a:t>
            </a:r>
            <a:endParaRPr lang="en-US" dirty="0" smtClean="0"/>
          </a:p>
          <a:p>
            <a:r>
              <a:rPr lang="en-US" dirty="0" smtClean="0"/>
              <a:t>Cú pháp: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Ví </a:t>
            </a:r>
            <a:r>
              <a:rPr lang="en-US" dirty="0"/>
              <a:t>dụ: gọi component tên "</a:t>
            </a:r>
            <a:r>
              <a:rPr lang="en-US" dirty="0" smtClean="0"/>
              <a:t>headerlocal-component“: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Gọi component [1-2]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318" y="5307494"/>
            <a:ext cx="8589363" cy="1308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&lt;headerlocal-component&gt;&lt;/headerlocal-component&gt;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&lt;/div&gt;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9987" y="3149424"/>
            <a:ext cx="5750913" cy="402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x-none" dirty="0"/>
              <a:t>&lt;</a:t>
            </a:r>
            <a:r>
              <a:rPr lang="en-US" dirty="0"/>
              <a:t>ComponentName</a:t>
            </a:r>
            <a:r>
              <a:rPr lang="x-none" dirty="0"/>
              <a:t>&gt;&lt;/</a:t>
            </a:r>
            <a:r>
              <a:rPr lang="en-US" dirty="0"/>
              <a:t>ComponentName</a:t>
            </a:r>
            <a:r>
              <a:rPr lang="x-none" dirty="0"/>
              <a:t>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4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84224"/>
            <a:ext cx="8699500" cy="39873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VueJS sử </a:t>
            </a:r>
            <a:r>
              <a:rPr lang="en-US" dirty="0"/>
              <a:t>dụng mô hình MVVM (</a:t>
            </a:r>
            <a:r>
              <a:rPr lang="en-US" dirty="0" smtClean="0"/>
              <a:t>Model-View-ViewModel)</a:t>
            </a:r>
          </a:p>
          <a:p>
            <a:r>
              <a:rPr lang="en-US" dirty="0" smtClean="0"/>
              <a:t>3 thành phần:</a:t>
            </a:r>
          </a:p>
          <a:p>
            <a:pPr lvl="1"/>
            <a:r>
              <a:rPr lang="vi-VN" dirty="0" smtClean="0"/>
              <a:t>View</a:t>
            </a:r>
            <a:r>
              <a:rPr lang="vi-VN" dirty="0"/>
              <a:t>: chứa các phần tử HTML, còn gọi là DOM (Document Object Model).</a:t>
            </a:r>
          </a:p>
          <a:p>
            <a:pPr lvl="1"/>
            <a:r>
              <a:rPr lang="vi-VN" dirty="0" smtClean="0"/>
              <a:t>Model</a:t>
            </a:r>
            <a:r>
              <a:rPr lang="vi-VN" dirty="0"/>
              <a:t>: chứa dữ liệu. Model có thể là một đối tượng trong Javascript.</a:t>
            </a:r>
          </a:p>
          <a:p>
            <a:pPr lvl="1"/>
            <a:r>
              <a:rPr lang="vi-VN" dirty="0" smtClean="0"/>
              <a:t>ViewModel</a:t>
            </a:r>
            <a:r>
              <a:rPr lang="vi-VN" dirty="0"/>
              <a:t>: là một thể hiện (instance) của lớp Vue, là cầu nối giữa Model và View.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Mô hình </a:t>
            </a:r>
            <a:r>
              <a:rPr lang="en-US" dirty="0" smtClean="0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2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841208"/>
            <a:ext cx="8255000" cy="2321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Cách 2: </a:t>
            </a:r>
            <a:r>
              <a:rPr lang="vi-VN" dirty="0"/>
              <a:t>Vue component có thể được gọi bằng thuộc tính "is" như một thuộc tính (attribute) của phần tử </a:t>
            </a:r>
            <a:r>
              <a:rPr lang="vi-VN" dirty="0" smtClean="0"/>
              <a:t>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Cú pháp: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Gọi component [2-2]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965" y="4420731"/>
            <a:ext cx="8589363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"app"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&lt;table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CD313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border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"1"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&lt;tr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is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"headerlocal-component"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&gt;&lt;/tr&gt;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&lt;/table&gt;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&lt;/div&gt;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500" y="2891499"/>
            <a:ext cx="7417803" cy="270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734060">
              <a:lnSpc>
                <a:spcPts val="1425"/>
              </a:lnSpc>
              <a:spcAft>
                <a:spcPts val="0"/>
              </a:spcAft>
            </a:pP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&lt;....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"headerlocal-component"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&gt;&lt;/....&gt;</a:t>
            </a:r>
            <a:endParaRPr lang="en-US" sz="2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96964" y="3383444"/>
            <a:ext cx="8302535" cy="100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+mn-ea"/>
                <a:cs typeface="Times New Roman" pitchFamily="18" charset="0"/>
              </a:defRPr>
            </a:lvl1pPr>
            <a:lvl2pPr marL="6858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typeface="Courier New" pitchFamily="49" charset="0"/>
              <a:buChar char="o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CC33"/>
              </a:buClr>
              <a:buSzPct val="8000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Ví dụ: gọi component tên "headerlocal-component“: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34539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Vue instance, "data" có thể là object hoặc function. </a:t>
            </a:r>
            <a:endParaRPr lang="en-US" dirty="0" smtClean="0"/>
          </a:p>
          <a:p>
            <a:r>
              <a:rPr lang="vi-VN" dirty="0" smtClean="0"/>
              <a:t>Nhưng </a:t>
            </a:r>
            <a:r>
              <a:rPr lang="vi-VN" dirty="0"/>
              <a:t>trong Vue component,  "data" bắt buộc là một phương thức (function). </a:t>
            </a:r>
            <a:endParaRPr lang="en-US" dirty="0" smtClean="0"/>
          </a:p>
          <a:p>
            <a:pPr lvl="1"/>
            <a:r>
              <a:rPr lang="vi-VN" dirty="0" smtClean="0"/>
              <a:t>Một </a:t>
            </a:r>
            <a:r>
              <a:rPr lang="vi-VN" dirty="0"/>
              <a:t>phương thức được khai báo với tên, đối số đầu vào và giá trị trả về. </a:t>
            </a:r>
            <a:endParaRPr lang="en-US" dirty="0" smtClean="0"/>
          </a:p>
          <a:p>
            <a:pPr lvl="1"/>
            <a:r>
              <a:rPr lang="vi-VN" dirty="0" smtClean="0"/>
              <a:t>Phương </a:t>
            </a:r>
            <a:r>
              <a:rPr lang="vi-VN" dirty="0"/>
              <a:t>thức sẽ được gọi khi component được render.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data” trong </a:t>
            </a:r>
            <a:r>
              <a:rPr lang="en-US" dirty="0" smtClean="0"/>
              <a:t>component [1-4]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19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Cú pháp: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“data” trong component </a:t>
            </a:r>
            <a:r>
              <a:rPr lang="en-US" dirty="0" smtClean="0"/>
              <a:t>[2-4]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500" y="1944231"/>
            <a:ext cx="8589363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data: function () {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return {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...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}</a:t>
            </a: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929926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“data” trong component </a:t>
            </a:r>
            <a:r>
              <a:rPr lang="en-US" dirty="0" smtClean="0"/>
              <a:t>[3-4]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318" y="953631"/>
            <a:ext cx="8589363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"components-demo"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&lt;button-counter&gt;&lt;/button-counter&gt;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&lt;/div</a:t>
            </a: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Vue.component(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'button-counter'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data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function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()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return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count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 smtClean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0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}},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template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'&lt;button v-on:click="count++"&gt;Bạn đã bấm {{ count }} lần.&lt;/button</a:t>
            </a:r>
            <a:r>
              <a:rPr lang="fr-FR" sz="18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&gt;'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})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 el: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'#components-demo'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})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&lt;/script&gt;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37427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Kết quả: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“data” trong component </a:t>
            </a:r>
            <a:r>
              <a:rPr lang="en-US" dirty="0" smtClean="0"/>
              <a:t>[4-4]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38617" y="1938654"/>
            <a:ext cx="3962083" cy="1376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5440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 dụng directive "v-on" để lắng nghe các sự kiện DOM và thực thi Javascript khi các sự kiện này được kích </a:t>
            </a:r>
            <a:r>
              <a:rPr lang="vi-VN" dirty="0" smtClean="0"/>
              <a:t>hoạt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Kích hoạt sự kiện [1-2]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2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9815" y="5068541"/>
            <a:ext cx="8255000" cy="700516"/>
          </a:xfrm>
        </p:spPr>
        <p:txBody>
          <a:bodyPr/>
          <a:lstStyle/>
          <a:p>
            <a:r>
              <a:rPr lang="en-US" dirty="0" smtClean="0"/>
              <a:t>Kết quả: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Kích hoạt sự kiện [2-2]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815" y="881241"/>
            <a:ext cx="8589363" cy="41242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"div1"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&lt;button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v-on:click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"counter += 1"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Nhấn nút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&lt;/button&gt;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&lt;p&gt;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Bạn đã nhấn nút {{ counter }} lần.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&lt;/p</a:t>
            </a: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&gt;&lt;/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div</a:t>
            </a: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&lt;script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vm = </a:t>
            </a:r>
            <a:r>
              <a:rPr lang="fr-FR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	el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'#div1'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	data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		counter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 smtClean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0</a:t>
            </a: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}})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&lt;/script&gt;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  <p:pic>
        <p:nvPicPr>
          <p:cNvPr id="5" name="Picture 4" descr="C:\Users\tracy\AppData\Local\Temp\SNAGHTML425f8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66" y="5121098"/>
            <a:ext cx="6614512" cy="1603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746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5521491"/>
          </a:xfrm>
        </p:spPr>
        <p:txBody>
          <a:bodyPr/>
          <a:lstStyle/>
          <a:p>
            <a:r>
              <a:rPr lang="vi-VN" dirty="0"/>
              <a:t>Các event modifiers có thể được đặt vào khai báo directive để tác động lên việc xử lý các sự kiện trong Vue. </a:t>
            </a:r>
          </a:p>
          <a:p>
            <a:r>
              <a:rPr lang="vi-VN" dirty="0"/>
              <a:t>Một số event modifiers thường được sử </a:t>
            </a:r>
            <a:r>
              <a:rPr lang="vi-VN" dirty="0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vi-VN" dirty="0" smtClean="0"/>
              <a:t>.</a:t>
            </a:r>
            <a:r>
              <a:rPr lang="vi-VN" dirty="0"/>
              <a:t>stop</a:t>
            </a:r>
          </a:p>
          <a:p>
            <a:pPr lvl="1"/>
            <a:r>
              <a:rPr lang="vi-VN" dirty="0" smtClean="0"/>
              <a:t>.</a:t>
            </a:r>
            <a:r>
              <a:rPr lang="vi-VN" dirty="0"/>
              <a:t>prevent</a:t>
            </a:r>
          </a:p>
          <a:p>
            <a:pPr lvl="1"/>
            <a:r>
              <a:rPr lang="vi-VN" dirty="0" smtClean="0"/>
              <a:t>.</a:t>
            </a:r>
            <a:r>
              <a:rPr lang="vi-VN" dirty="0"/>
              <a:t>capture</a:t>
            </a:r>
          </a:p>
          <a:p>
            <a:pPr lvl="1"/>
            <a:r>
              <a:rPr lang="vi-VN" dirty="0" smtClean="0"/>
              <a:t>.</a:t>
            </a:r>
            <a:r>
              <a:rPr lang="vi-VN" dirty="0"/>
              <a:t>self</a:t>
            </a:r>
          </a:p>
          <a:p>
            <a:pPr lvl="1"/>
            <a:r>
              <a:rPr lang="vi-VN" dirty="0" smtClean="0"/>
              <a:t>.once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Event Modifiers [1-4]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64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Ví dụ: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Event Modifiers </a:t>
            </a:r>
            <a:r>
              <a:rPr lang="en-US" dirty="0" smtClean="0"/>
              <a:t>[2-4]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500" y="1928991"/>
            <a:ext cx="8589363" cy="2716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&lt;div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"div1"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</a:t>
            </a: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form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action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""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v-on:submit.prevent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"warn"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&lt;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input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"text"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placeholder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"nhập vào tên..."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&lt;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button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"submit"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Submit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&lt;/button&gt;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&lt;/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form&gt;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89499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Event Modifiers </a:t>
            </a:r>
            <a:r>
              <a:rPr lang="en-US" dirty="0" smtClean="0"/>
              <a:t>[3-4]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815" y="881241"/>
            <a:ext cx="8589363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script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type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=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"text/javascript"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&gt;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</a:t>
            </a:r>
            <a:r>
              <a:rPr lang="fr-FR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vm =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({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el: </a:t>
            </a:r>
            <a:r>
              <a:rPr lang="fr-FR" sz="18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'#div1'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data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counter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0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,},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methods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warn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: </a:t>
            </a:r>
            <a:r>
              <a:rPr lang="fr-FR" sz="1800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function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() {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alert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(</a:t>
            </a:r>
            <a:r>
              <a:rPr lang="fr-FR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'Bạn vừa thực hiện submit form, nhưng đã bị prevent'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);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	}}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	});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sz="1800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&lt;/</a:t>
            </a:r>
            <a:r>
              <a:rPr lang="fr-FR" sz="1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script&gt;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365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3668645"/>
          </a:xfrm>
        </p:spPr>
        <p:txBody>
          <a:bodyPr/>
          <a:lstStyle/>
          <a:p>
            <a:r>
              <a:rPr lang="vi-VN" dirty="0"/>
              <a:t>Việc cài đặt VueJS được thực hiện </a:t>
            </a:r>
            <a:r>
              <a:rPr lang="vi-VN" dirty="0" smtClean="0"/>
              <a:t>bằng </a:t>
            </a:r>
            <a:r>
              <a:rPr lang="vi-VN" dirty="0"/>
              <a:t>cách khai báo thư viện VueJS sử dụng trong trang web bằng thẻ &lt;script&gt;. </a:t>
            </a:r>
            <a:endParaRPr lang="en-US" dirty="0" smtClean="0"/>
          </a:p>
          <a:p>
            <a:r>
              <a:rPr lang="vi-VN" dirty="0" smtClean="0"/>
              <a:t>Thư </a:t>
            </a:r>
            <a:r>
              <a:rPr lang="vi-VN" dirty="0"/>
              <a:t>viện VueJS có thể được sử dụng trực tuyến tại một số trang web hoặc được download về và sử dụng cục bộ trong website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smtClean="0"/>
              <a:t>Cú pháp: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Cài đặt VueJS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041" y="4978020"/>
            <a:ext cx="8686262" cy="278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&lt;script src='https://cdn.jsdelivr.net/npm/vue@2.6.10/dist/vue.js'&gt;&lt;/script&gt;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56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Kết quả thực </a:t>
            </a:r>
            <a:r>
              <a:rPr lang="en-US" dirty="0" smtClean="0"/>
              <a:t>thi: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Event Modifiers </a:t>
            </a:r>
            <a:r>
              <a:rPr lang="en-US" dirty="0" smtClean="0"/>
              <a:t>[4-4]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90" y="2124074"/>
            <a:ext cx="7007860" cy="2409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1670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Các key modifiers được dùng để kiểm soát việc nhấn các loại phím trên bàn phím. </a:t>
            </a:r>
            <a:endParaRPr lang="en-US" dirty="0" smtClean="0"/>
          </a:p>
          <a:p>
            <a:r>
              <a:rPr lang="vi-VN" dirty="0" smtClean="0"/>
              <a:t>Một </a:t>
            </a:r>
            <a:r>
              <a:rPr lang="vi-VN" dirty="0"/>
              <a:t>số key modifiers thường được sử </a:t>
            </a:r>
            <a:r>
              <a:rPr lang="vi-VN" dirty="0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.enter</a:t>
            </a:r>
            <a:endParaRPr lang="en-US" dirty="0"/>
          </a:p>
          <a:p>
            <a:pPr lvl="1"/>
            <a:r>
              <a:rPr lang="en-US" dirty="0" smtClean="0"/>
              <a:t>.tab</a:t>
            </a:r>
          </a:p>
          <a:p>
            <a:pPr lvl="1"/>
            <a:r>
              <a:rPr lang="en-US" dirty="0" smtClean="0"/>
              <a:t>.delete (dùng cho cả hai phím “Delete” và “←”)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esc</a:t>
            </a:r>
          </a:p>
          <a:p>
            <a:pPr lvl="1"/>
            <a:r>
              <a:rPr lang="en-US" dirty="0" smtClean="0"/>
              <a:t>.space</a:t>
            </a:r>
          </a:p>
          <a:p>
            <a:pPr lvl="1"/>
            <a:r>
              <a:rPr lang="en-US" dirty="0" smtClean="0"/>
              <a:t>.up, .down, .left, .</a:t>
            </a:r>
            <a:r>
              <a:rPr lang="en-US" dirty="0"/>
              <a:t>right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Modifiers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500" y="6002658"/>
            <a:ext cx="85893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1800" dirty="0">
                <a:latin typeface="Consolas" panose="020B0609020204030204" pitchFamily="49" charset="0"/>
                <a:ea typeface="Times New Roman" panose="02020603050405020304" pitchFamily="18" charset="0"/>
                <a:cs typeface="Arial Unicode MS"/>
              </a:rPr>
              <a:t>&lt;input v-on:keyup.enter="submit"&gt;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85682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 bài tập trong sách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17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477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CHƯƠNG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8</a:t>
            </a:r>
            <a:endParaRPr lang="en-US" sz="54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  <a:p>
            <a:pPr algn="ctr">
              <a:defRPr/>
            </a:pP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1075347"/>
          </a:xfrm>
        </p:spPr>
        <p:txBody>
          <a:bodyPr/>
          <a:lstStyle/>
          <a:p>
            <a:r>
              <a:rPr lang="vi-VN" dirty="0"/>
              <a:t>Một ứng dụng Vue luôn được bắt đầu bằng cách khởi tạo </a:t>
            </a:r>
            <a:r>
              <a:rPr lang="vi-VN" dirty="0" smtClean="0"/>
              <a:t>Vue instance </a:t>
            </a:r>
            <a:r>
              <a:rPr lang="en-US" dirty="0" smtClean="0"/>
              <a:t>- </a:t>
            </a:r>
            <a:r>
              <a:rPr lang="vi-VN" dirty="0" smtClean="0"/>
              <a:t>sử </a:t>
            </a:r>
            <a:r>
              <a:rPr lang="vi-VN" dirty="0"/>
              <a:t>dụng hàm Vue()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Vue Instance [1-3]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6295" y="2482468"/>
            <a:ext cx="4572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91440" marR="91440">
              <a:spcBef>
                <a:spcPts val="600"/>
              </a:spcBef>
              <a:spcAft>
                <a:spcPts val="600"/>
              </a:spcAft>
            </a:pPr>
            <a:r>
              <a:rPr lang="x-none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 vm = new Vue({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>
              <a:spcBef>
                <a:spcPts val="600"/>
              </a:spcBef>
              <a:spcAft>
                <a:spcPts val="600"/>
              </a:spcAft>
            </a:pPr>
            <a:r>
              <a:rPr lang="x-none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// các tùy chọn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>
              <a:spcBef>
                <a:spcPts val="600"/>
              </a:spcBef>
              <a:spcAft>
                <a:spcPts val="600"/>
              </a:spcAft>
            </a:pPr>
            <a:r>
              <a:rPr lang="x-none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})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9864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Vue Instance [2-3]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867557"/>
            <a:ext cx="8255000" cy="5473282"/>
          </a:xfrm>
          <a:prstGeom prst="rect">
            <a:avLst/>
          </a:prstGeom>
          <a:noFill/>
          <a:ln w="9525" cmpd="sng">
            <a:solidFill>
              <a:srgbClr val="5B9BD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906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Vue Instance [3-3]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26" y="1203158"/>
            <a:ext cx="5828988" cy="2749680"/>
          </a:xfrm>
          <a:prstGeom prst="rect">
            <a:avLst/>
          </a:prstGeom>
          <a:noFill/>
          <a:ln w="9525" cmpd="sng">
            <a:solidFill>
              <a:srgbClr val="5B9BD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469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33336"/>
            <a:ext cx="8255000" cy="1719924"/>
          </a:xfrm>
        </p:spPr>
        <p:txBody>
          <a:bodyPr/>
          <a:lstStyle/>
          <a:p>
            <a:r>
              <a:rPr lang="vi-VN" dirty="0"/>
              <a:t>Thuộc tính "el" xác định thành phần HTML sẽ được Vue instance gắn </a:t>
            </a:r>
            <a:r>
              <a:rPr lang="vi-VN" dirty="0" smtClean="0"/>
              <a:t>kết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huộc </a:t>
            </a:r>
            <a:r>
              <a:rPr lang="en-US" dirty="0"/>
              <a:t>tính của Vue instance: </a:t>
            </a:r>
            <a:r>
              <a:rPr lang="en-US" dirty="0" smtClean="0"/>
              <a:t>“el</a:t>
            </a:r>
            <a:r>
              <a:rPr lang="en-US" dirty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854715" y="2170964"/>
            <a:ext cx="7844785" cy="190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var</a:t>
            </a:r>
            <a:r>
              <a:rPr lang="fr-FR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vm = 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new</a:t>
            </a:r>
            <a:r>
              <a:rPr lang="fr-FR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Vue({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el: </a:t>
            </a:r>
            <a:r>
              <a:rPr lang="fr-F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'#app'</a:t>
            </a:r>
            <a:r>
              <a:rPr lang="fr-FR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,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  data: obj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  <a:p>
            <a:pPr marL="91440" marR="91440" algn="just">
              <a:spcBef>
                <a:spcPts val="600"/>
              </a:spcBef>
              <a:spcAft>
                <a:spcPts val="900"/>
              </a:spcAft>
            </a:pPr>
            <a:r>
              <a:rPr lang="fr-FR" dirty="0">
                <a:latin typeface="Courier New" panose="02070309020205020404" pitchFamily="49" charset="0"/>
                <a:ea typeface="Times New Roman" panose="02020603050405020304" pitchFamily="18" charset="0"/>
                <a:cs typeface="Arial Unicode MS"/>
              </a:rPr>
              <a:t>                  })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755425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4f69822fbe3d855ff2066825fcbf6f94a75c3"/>
</p:tagLst>
</file>

<file path=ppt/theme/theme1.xml><?xml version="1.0" encoding="utf-8"?>
<a:theme xmlns:a="http://schemas.openxmlformats.org/drawingml/2006/main" name="Standarddesig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2132</Words>
  <Application>Microsoft Office PowerPoint</Application>
  <PresentationFormat>On-screen Show (4:3)</PresentationFormat>
  <Paragraphs>384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Arial Unicode MS</vt:lpstr>
      <vt:lpstr>Cambria</vt:lpstr>
      <vt:lpstr>Consolas</vt:lpstr>
      <vt:lpstr>Courier New</vt:lpstr>
      <vt:lpstr>Tahoma</vt:lpstr>
      <vt:lpstr>Times New Roman</vt:lpstr>
      <vt:lpstr>Wingdings</vt:lpstr>
      <vt:lpstr>Standarddesign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otmlinh</cp:lastModifiedBy>
  <cp:revision>510</cp:revision>
  <dcterms:created xsi:type="dcterms:W3CDTF">2007-11-27T23:54:21Z</dcterms:created>
  <dcterms:modified xsi:type="dcterms:W3CDTF">2019-08-13T03:46:14Z</dcterms:modified>
</cp:coreProperties>
</file>