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9144000"/>
  <p:notesSz cx="6858000" cy="9144000"/>
  <p:embeddedFontLst>
    <p:embeddedFont>
      <p:font typeface="Tahoma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AAF61B-FAD3-4097-8599-537D7213AA4E}">
  <a:tblStyle styleId="{DBAAF61B-FAD3-4097-8599-537D7213AA4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5E6"/>
          </a:solidFill>
        </a:fill>
      </a:tcStyle>
    </a:wholeTbl>
    <a:band1H>
      <a:tcTxStyle/>
      <a:tcStyle>
        <a:fill>
          <a:solidFill>
            <a:srgbClr val="DCEACA"/>
          </a:solidFill>
        </a:fill>
      </a:tcStyle>
    </a:band1H>
    <a:band2H>
      <a:tcTxStyle/>
    </a:band2H>
    <a:band1V>
      <a:tcTxStyle/>
      <a:tcStyle>
        <a:fill>
          <a:solidFill>
            <a:srgbClr val="DCEA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Tahoma-regular.fntdata"/><Relationship Id="rId47" Type="http://schemas.openxmlformats.org/officeDocument/2006/relationships/slide" Target="slides/slide41.xml"/><Relationship Id="rId49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/>
        </p:nvSpPr>
        <p:spPr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00" spcFirstLastPara="1" rIns="94800" wrap="square" tIns="474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143000" y="685800"/>
            <a:ext cx="4573588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00" spcFirstLastPara="1" rIns="94800" wrap="square" tIns="47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1143000" y="685800"/>
            <a:ext cx="4573588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5" name="Google Shape;37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2835275" y="3957638"/>
            <a:ext cx="6046788" cy="1266825"/>
          </a:xfrm>
          <a:prstGeom prst="roundRect">
            <a:avLst>
              <a:gd fmla="val 16667" name="adj"/>
            </a:avLst>
          </a:prstGeom>
          <a:solidFill>
            <a:schemeClr val="lt1">
              <a:alpha val="43529"/>
            </a:schemeClr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\172.16.160.11\Tai lieu ISO\Logo CUSC\Logo transparent\CUSC- EDU- Mau.png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/>
        </p:nvSpPr>
        <p:spPr>
          <a:xfrm>
            <a:off x="4710113" y="4065588"/>
            <a:ext cx="4152900" cy="976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Trung tâm Công nghệ Phần mềm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Đại học Cần Thơ</a:t>
            </a:r>
            <a:endParaRPr b="1" i="0" sz="1600" u="none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601329" y="1801311"/>
            <a:ext cx="8049126" cy="1081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 rot="5400000">
            <a:off x="2401093" y="-616743"/>
            <a:ext cx="4313238" cy="8524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72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 rot="5400000">
            <a:off x="5059363" y="2041525"/>
            <a:ext cx="5391150" cy="213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 rot="5400000">
            <a:off x="720725" y="-14287"/>
            <a:ext cx="5391150" cy="6242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72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25400" y="5969000"/>
            <a:ext cx="9169400" cy="889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D3EFBB"/>
              </a:gs>
            </a:gsLst>
            <a:lin ang="5400000" scaled="0"/>
          </a:gra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\172.16.160.11\Tai lieu ISO\Logo CUSC\Logo transparent\CUSC- EDU- Mau.png"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5938" y="247650"/>
            <a:ext cx="714375" cy="485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3"/>
          <p:cNvCxnSpPr/>
          <p:nvPr/>
        </p:nvCxnSpPr>
        <p:spPr>
          <a:xfrm>
            <a:off x="0" y="825500"/>
            <a:ext cx="9144000" cy="0"/>
          </a:xfrm>
          <a:prstGeom prst="straightConnector1">
            <a:avLst/>
          </a:prstGeom>
          <a:noFill/>
          <a:ln cap="flat" cmpd="dbl" w="9525">
            <a:solidFill>
              <a:srgbClr val="92D05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44500" y="1203158"/>
            <a:ext cx="8255000" cy="45991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Char char="➢"/>
              <a:defRPr b="0" i="0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339933"/>
              </a:buClr>
              <a:buSzPts val="1400"/>
              <a:buFont typeface="Courier New"/>
              <a:buChar char="o"/>
              <a:defRPr b="0" i="0" sz="280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50519" lvl="2" marL="1371600" marR="0" rtl="0" algn="l">
              <a:spcBef>
                <a:spcPts val="1120"/>
              </a:spcBef>
              <a:spcAft>
                <a:spcPts val="0"/>
              </a:spcAft>
              <a:buClr>
                <a:srgbClr val="33CC33"/>
              </a:buClr>
              <a:buSzPts val="1920"/>
              <a:buFont typeface="Cambria"/>
              <a:buChar char="•"/>
              <a:defRPr b="0" i="0" sz="24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mbria"/>
              <a:buChar char="–"/>
              <a:defRPr b="0" i="0" sz="2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mbria"/>
              <a:buChar char="»"/>
              <a:defRPr b="0" i="0" sz="2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429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72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  <a:defRPr b="1" i="0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72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1"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60"/>
              </a:spcBef>
              <a:spcAft>
                <a:spcPts val="56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95275" y="1489075"/>
            <a:ext cx="4186238" cy="4313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72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33913" y="1489075"/>
            <a:ext cx="4186237" cy="4313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72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640"/>
              </a:spcBef>
              <a:spcAft>
                <a:spcPts val="64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640"/>
              </a:spcBef>
              <a:spcAft>
                <a:spcPts val="64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640"/>
              </a:spcBef>
              <a:spcAft>
                <a:spcPts val="64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640"/>
              </a:spcBef>
              <a:spcAft>
                <a:spcPts val="64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11" type="ftr"/>
          </p:nvPr>
        </p:nvSpPr>
        <p:spPr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idx="1" type="body"/>
          </p:nvPr>
        </p:nvSpPr>
        <p:spPr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72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219075" y="6365875"/>
            <a:ext cx="13430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8.jp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5" Type="http://schemas.openxmlformats.org/officeDocument/2006/relationships/image" Target="../media/image19.png"/><Relationship Id="rId6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Relationship Id="rId6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Relationship Id="rId4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Relationship Id="rId4" Type="http://schemas.openxmlformats.org/officeDocument/2006/relationships/image" Target="../media/image5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2835275" y="3957638"/>
            <a:ext cx="6046788" cy="1266825"/>
          </a:xfrm>
          <a:prstGeom prst="roundRect">
            <a:avLst>
              <a:gd fmla="val 16667" name="adj"/>
            </a:avLst>
          </a:prstGeom>
          <a:solidFill>
            <a:schemeClr val="lt1">
              <a:alpha val="43529"/>
            </a:schemeClr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SO9001-2008.gif" id="71" name="Google Shape;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6513" y="5876925"/>
            <a:ext cx="1039812" cy="604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.jpg" id="72" name="Google Shape;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363" y="5895975"/>
            <a:ext cx="969962" cy="552450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73" name="Google Shape;73;p13"/>
          <p:cNvSpPr txBox="1"/>
          <p:nvPr/>
        </p:nvSpPr>
        <p:spPr>
          <a:xfrm>
            <a:off x="197307" y="239255"/>
            <a:ext cx="8684756" cy="451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2800">
                <a:solidFill>
                  <a:srgbClr val="3E9FD8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US" sz="2800">
                <a:solidFill>
                  <a:srgbClr val="3E9FD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 cap="none">
                <a:solidFill>
                  <a:srgbClr val="52571F"/>
                </a:solidFill>
                <a:latin typeface="Arial"/>
                <a:ea typeface="Arial"/>
                <a:cs typeface="Arial"/>
                <a:sym typeface="Arial"/>
              </a:rPr>
              <a:t>CHƯƠNG 4</a:t>
            </a:r>
            <a:endParaRPr b="1" sz="2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11543" y="2242721"/>
            <a:ext cx="831444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ĐỊNH DẠNG TRANG WEB</a:t>
            </a:r>
            <a:br>
              <a:rPr b="1" lang="en-US" sz="40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40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SỬ DỤNG CSS3</a:t>
            </a:r>
            <a:endParaRPr b="1" sz="400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710113" y="4065588"/>
            <a:ext cx="4152900" cy="976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Trung tâm Công nghệ Phần mềm</a:t>
            </a:r>
            <a:endParaRPr b="1" sz="16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Đại học Cần Thơ</a:t>
            </a:r>
            <a:endParaRPr b="1" sz="16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\172.16.160.11\Tai lieu ISO\Logo CUSC\Logo transparent\CUSC- EDU- Mau.png" id="76" name="Google Shape;7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lamseo.com/wp-content/uploads/2012/04/Lamseo-consulting-CSS-optimization.png" id="77" name="Google Shape;7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88481" y="464870"/>
            <a:ext cx="1536064" cy="1534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Sử dụng thẻ style– Ví dụ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C:\Users\CHNGA\AppData\Local\Temp\SNAGHTML6a19ccd.PNG" id="191" name="Google Shape;19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228" y="1764085"/>
            <a:ext cx="7562850" cy="311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Nhúng tập tin .CSS bằng phần tử LINK– Ví dụ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497289" y="981636"/>
            <a:ext cx="7099266" cy="5632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00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Tạo tập tin có phần mở rộng .css(chẳn hạn: link.css) </a:t>
            </a:r>
            <a:endParaRPr b="0" i="0" sz="2000" u="none" cap="none" strike="noStrike">
              <a:solidFill>
                <a:srgbClr val="0064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/*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CSS Document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40pt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font-weight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absolute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.vitri1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z-index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			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.vitri2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gray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55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75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z-index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Nhúng tập tin .CSS bằng phần tử LINK– Ví dụ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694450" y="1680882"/>
            <a:ext cx="7886842" cy="36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Untitled Document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http-equiv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="Content-Type“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="text/html; charset=utf-8"&gt;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CSS Example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=stylesheet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="text/css"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="link.css"&gt;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="vitri1"&gt;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 EVERYBODY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="vitri2"&gt;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 EVERYBODY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779929" y="3348318"/>
            <a:ext cx="7046259" cy="400110"/>
          </a:xfrm>
          <a:prstGeom prst="rect">
            <a:avLst/>
          </a:prstGeom>
          <a:noFill/>
          <a:ln cap="flat" cmpd="sng" w="9525">
            <a:solidFill>
              <a:srgbClr val="D77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Nhúng tập tin .CSS bằng phần tử LINK– Ví dụ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C:\Users\CHNGA\AppData\Local\Temp\SNAGHTML72a8d36.PNG" id="210" name="Google Shape;2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132" y="1835516"/>
            <a:ext cx="7646737" cy="2989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444500" y="1203158"/>
            <a:ext cx="8255000" cy="4599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Char char="➢"/>
            </a:pPr>
            <a:r>
              <a:rPr b="0" i="0" lang="en-US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Có các loại bộ chọn: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9933"/>
              </a:buClr>
              <a:buSzPts val="1400"/>
              <a:buFont typeface="Courier New"/>
              <a:buChar char="o"/>
            </a:pPr>
            <a:r>
              <a:rPr b="0" i="0" lang="en-US" sz="280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Bộ chọn thẻ HTML</a:t>
            </a:r>
            <a:endParaRPr/>
          </a:p>
          <a:p>
            <a:pPr indent="-139700" lvl="1" marL="685800" marR="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339933"/>
              </a:buClr>
              <a:buSzPts val="14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339933"/>
              </a:buClr>
              <a:buSzPts val="1400"/>
              <a:buFont typeface="Courier New"/>
              <a:buChar char="o"/>
            </a:pPr>
            <a:r>
              <a:rPr b="0" i="0" lang="en-US" sz="280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Bộ chọn mã (Định danh -ID)</a:t>
            </a:r>
            <a:endParaRPr/>
          </a:p>
          <a:p>
            <a:pPr indent="-139700" lvl="1" marL="685800" marR="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339933"/>
              </a:buClr>
              <a:buSzPts val="14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339933"/>
              </a:buClr>
              <a:buSzPts val="1400"/>
              <a:buFont typeface="Courier New"/>
              <a:buChar char="o"/>
            </a:pPr>
            <a:r>
              <a:rPr b="0" i="0" lang="en-US" sz="280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Bộ chọn lớp (CLASS)</a:t>
            </a:r>
            <a:endParaRPr/>
          </a:p>
          <a:p>
            <a:pPr indent="-139700" lvl="1" marL="685800" marR="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339933"/>
              </a:buClr>
              <a:buSzPts val="14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339933"/>
              </a:buClr>
              <a:buSzPts val="1400"/>
              <a:buFont typeface="Courier New"/>
              <a:buChar char="o"/>
            </a:pPr>
            <a:r>
              <a:rPr b="0" i="0" lang="en-US" sz="280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Các bộ chọn có thể được kết hợp bởi dấu “</a:t>
            </a:r>
            <a:r>
              <a:rPr b="1" i="0" lang="en-US" sz="280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,</a:t>
            </a:r>
            <a:r>
              <a:rPr b="0" i="0" lang="en-US" sz="280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”</a:t>
            </a:r>
            <a:endParaRPr/>
          </a:p>
        </p:txBody>
      </p:sp>
      <p:sp>
        <p:nvSpPr>
          <p:cNvPr id="216" name="Google Shape;216;p26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Bộ chọn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863600" y="2332789"/>
            <a:ext cx="7416800" cy="400110"/>
          </a:xfrm>
          <a:prstGeom prst="rect">
            <a:avLst/>
          </a:prstGeom>
          <a:solidFill>
            <a:srgbClr val="A5A5A5">
              <a:alpha val="1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 font-family: 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verdana,sans-serif;</a:t>
            </a: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863600" y="3405916"/>
            <a:ext cx="7416800" cy="400110"/>
          </a:xfrm>
          <a:prstGeom prst="rect">
            <a:avLst/>
          </a:prstGeom>
          <a:solidFill>
            <a:srgbClr val="A5A5A5">
              <a:alpha val="1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#element_id 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color: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#ff0000; 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863600" y="4528599"/>
            <a:ext cx="7416800" cy="400110"/>
          </a:xfrm>
          <a:prstGeom prst="rect">
            <a:avLst/>
          </a:prstGeom>
          <a:solidFill>
            <a:srgbClr val="A5A5A5">
              <a:alpha val="1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.myClass 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border: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1px solid red; 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0C0C0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814983" y="5661933"/>
            <a:ext cx="7416800" cy="400110"/>
          </a:xfrm>
          <a:prstGeom prst="rect">
            <a:avLst/>
          </a:prstGeom>
          <a:solidFill>
            <a:srgbClr val="A5A5A5">
              <a:alpha val="1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h1, .link, #top-link 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 font-weight: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bold;</a:t>
            </a: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0C0C0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Các thuộc tính font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3298325" y="2323290"/>
            <a:ext cx="2590800" cy="1676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3755525" y="1713690"/>
            <a:ext cx="1751013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font-family</a:t>
            </a: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6043113" y="2780490"/>
            <a:ext cx="1363662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font-size</a:t>
            </a: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4822325" y="4075890"/>
            <a:ext cx="14478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font-style</a:t>
            </a:r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2612525" y="4075890"/>
            <a:ext cx="178435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font-weight</a:t>
            </a:r>
            <a:endParaRPr/>
          </a:p>
        </p:txBody>
      </p:sp>
      <p:sp>
        <p:nvSpPr>
          <p:cNvPr id="231" name="Google Shape;231;p27"/>
          <p:cNvSpPr txBox="1"/>
          <p:nvPr/>
        </p:nvSpPr>
        <p:spPr>
          <a:xfrm>
            <a:off x="1240925" y="2780490"/>
            <a:ext cx="1855788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font-variant</a:t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4242888" y="3009090"/>
            <a:ext cx="884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p28"/>
          <p:cNvGraphicFramePr/>
          <p:nvPr/>
        </p:nvGraphicFramePr>
        <p:xfrm>
          <a:off x="444500" y="1203325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{DBAAF61B-FAD3-4097-8599-537D7213AA4E}</a:tableStyleId>
              </a:tblPr>
              <a:tblGrid>
                <a:gridCol w="3355075"/>
                <a:gridCol w="5006800"/>
              </a:tblGrid>
              <a:tr h="248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Tên CSS</a:t>
                      </a:r>
                      <a:endParaRPr/>
                    </a:p>
                  </a:txBody>
                  <a:tcPr marT="27300" marB="27300" marR="27300" marL="27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Mô tả</a:t>
                      </a:r>
                      <a:endParaRPr/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font</a:t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Định dạng font chữ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Font: Arial 11px</a:t>
                      </a:r>
                      <a:endParaRPr/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font-size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Định kích thước font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Font-size: 12px;</a:t>
                      </a:r>
                      <a:endParaRPr/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font-style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Định kiểu font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Font-style: italic;</a:t>
                      </a:r>
                      <a:endParaRPr/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font-family</a:t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Loại font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Font-family: Arial</a:t>
                      </a:r>
                      <a:endParaRPr b="1" i="1"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font-weight</a:t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Độ nặng của font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font-weight</a:t>
                      </a:r>
                      <a:r>
                        <a:rPr b="1" i="1"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: Bold;</a:t>
                      </a:r>
                      <a:endParaRPr b="1" i="1"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/>
                </a:tc>
              </a:tr>
            </a:tbl>
          </a:graphicData>
        </a:graphic>
      </p:graphicFrame>
      <p:sp>
        <p:nvSpPr>
          <p:cNvPr id="238" name="Google Shape;238;p28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Các thuộc tính font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39" name="Google Shape;2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114" y="4524663"/>
            <a:ext cx="7990449" cy="90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6520" y="1502501"/>
            <a:ext cx="3679582" cy="2367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444500" y="1203158"/>
            <a:ext cx="8255000" cy="4599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6" name="Google Shape;246;p29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Các thuộc tính canh lề văn bản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47" name="Google Shape;247;p29"/>
          <p:cNvGraphicFramePr/>
          <p:nvPr/>
        </p:nvGraphicFramePr>
        <p:xfrm>
          <a:off x="416364" y="1203325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{DBAAF61B-FAD3-4097-8599-537D7213AA4E}</a:tableStyleId>
              </a:tblPr>
              <a:tblGrid>
                <a:gridCol w="3355075"/>
                <a:gridCol w="5006800"/>
              </a:tblGrid>
              <a:tr h="248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Tên CSS</a:t>
                      </a:r>
                      <a:endParaRPr/>
                    </a:p>
                  </a:txBody>
                  <a:tcPr marT="27300" marB="27300" marR="27300" marL="27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Mô tả</a:t>
                      </a:r>
                      <a:endParaRPr/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text-align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Canh lề ngang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Text-align:center;</a:t>
                      </a:r>
                      <a:endParaRPr/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vertical-align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Canh lề dọc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Vertical-align: middle;</a:t>
                      </a:r>
                      <a:endParaRPr b="1" i="1"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/>
                </a:tc>
              </a:tr>
            </a:tbl>
          </a:graphicData>
        </a:graphic>
      </p:graphicFrame>
      <p:pic>
        <p:nvPicPr>
          <p:cNvPr descr="C:\Users\DUYPRO~1\AppData\Local\Temp\SNAGHTML3f78e7.PNG" id="248" name="Google Shape;24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660" y="1381614"/>
            <a:ext cx="3438525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025" y="4554044"/>
            <a:ext cx="8151813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444500" y="1203158"/>
            <a:ext cx="8255000" cy="4599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Char char="➢"/>
            </a:pPr>
            <a:r>
              <a:rPr b="0" i="0" lang="en-US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Dữ liệu có thể được chứa trong hộp.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Char char="➢"/>
            </a:pPr>
            <a:r>
              <a:rPr b="0" i="0" lang="en-US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3 thuộc tính có thể áp dụng cho hộp: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9933"/>
              </a:buClr>
              <a:buSzPts val="1400"/>
              <a:buFont typeface="Courier New"/>
              <a:buChar char="o"/>
            </a:pPr>
            <a:r>
              <a:rPr b="0" i="0" lang="en-US" sz="280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Margin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339933"/>
              </a:buClr>
              <a:buSzPts val="1400"/>
              <a:buFont typeface="Courier New"/>
              <a:buChar char="o"/>
            </a:pPr>
            <a:r>
              <a:rPr b="0" i="0" lang="en-US" sz="280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Border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339933"/>
              </a:buClr>
              <a:buSzPts val="1400"/>
              <a:buFont typeface="Courier New"/>
              <a:buChar char="o"/>
            </a:pPr>
            <a:r>
              <a:rPr b="0" i="0" lang="en-US" sz="280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Padding</a:t>
            </a:r>
            <a:endParaRPr/>
          </a:p>
          <a:p>
            <a:pPr indent="-266700" lvl="0" marL="457200" marR="0" rtl="0" algn="l">
              <a:spcBef>
                <a:spcPts val="112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5" name="Google Shape;255;p30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Các thuộc tính cho hộp dữ liệu (boxes)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bd07462_" id="256" name="Google Shape;25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9098" y="2454234"/>
            <a:ext cx="2029838" cy="142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Các thuộc tính cho hộp dữ liệu (boxes)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62" name="Google Shape;26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0249" y="1205521"/>
            <a:ext cx="4657725" cy="43862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31"/>
          <p:cNvGrpSpPr/>
          <p:nvPr/>
        </p:nvGrpSpPr>
        <p:grpSpPr>
          <a:xfrm>
            <a:off x="348574" y="1781783"/>
            <a:ext cx="2590800" cy="609600"/>
            <a:chOff x="2280" y="2580"/>
            <a:chExt cx="1980" cy="360"/>
          </a:xfrm>
        </p:grpSpPr>
        <p:sp>
          <p:nvSpPr>
            <p:cNvPr id="264" name="Google Shape;264;p31"/>
            <p:cNvSpPr txBox="1"/>
            <p:nvPr/>
          </p:nvSpPr>
          <p:spPr>
            <a:xfrm>
              <a:off x="2280" y="2580"/>
              <a:ext cx="1080" cy="360"/>
            </a:xfrm>
            <a:prstGeom prst="rect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Border</a:t>
              </a:r>
              <a:endParaRPr/>
            </a:p>
          </p:txBody>
        </p:sp>
        <p:cxnSp>
          <p:nvCxnSpPr>
            <p:cNvPr id="265" name="Google Shape;265;p31"/>
            <p:cNvCxnSpPr/>
            <p:nvPr/>
          </p:nvCxnSpPr>
          <p:spPr>
            <a:xfrm>
              <a:off x="3360" y="2775"/>
              <a:ext cx="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NỘI DUNG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83" name="Google Shape;83;p14"/>
          <p:cNvGrpSpPr/>
          <p:nvPr/>
        </p:nvGrpSpPr>
        <p:grpSpPr>
          <a:xfrm>
            <a:off x="1984430" y="2651909"/>
            <a:ext cx="762000" cy="665162"/>
            <a:chOff x="1110" y="2656"/>
            <a:chExt cx="1549" cy="1351"/>
          </a:xfrm>
        </p:grpSpPr>
        <p:sp>
          <p:nvSpPr>
            <p:cNvPr id="84" name="Google Shape;84;p14"/>
            <p:cNvSpPr/>
            <p:nvPr/>
          </p:nvSpPr>
          <p:spPr>
            <a:xfrm>
              <a:off x="1123" y="2679"/>
              <a:ext cx="1536" cy="1328"/>
            </a:xfrm>
            <a:prstGeom prst="hexagon">
              <a:avLst>
                <a:gd fmla="val 28916" name="adj"/>
                <a:gd fmla="val 115470" name="vf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110" y="2656"/>
              <a:ext cx="1536" cy="1328"/>
            </a:xfrm>
            <a:prstGeom prst="hexagon">
              <a:avLst>
                <a:gd fmla="val 28916" name="adj"/>
                <a:gd fmla="val 115470" name="vf"/>
              </a:avLst>
            </a:prstGeom>
            <a:gradFill>
              <a:gsLst>
                <a:gs pos="0">
                  <a:srgbClr val="E6E6E6"/>
                </a:gs>
                <a:gs pos="7500">
                  <a:srgbClr val="7D8496"/>
                </a:gs>
                <a:gs pos="26499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0"/>
            </a:gradFill>
            <a:ln cap="flat" cmpd="sng" w="9525">
              <a:solidFill>
                <a:srgbClr val="C0C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200" y="2737"/>
              <a:ext cx="1349" cy="1167"/>
            </a:xfrm>
            <a:prstGeom prst="hexagon">
              <a:avLst>
                <a:gd fmla="val 28896" name="adj"/>
                <a:gd fmla="val 115470" name="vf"/>
              </a:avLst>
            </a:prstGeom>
            <a:gradFill>
              <a:gsLst>
                <a:gs pos="0">
                  <a:srgbClr val="A25B00"/>
                </a:gs>
                <a:gs pos="100000">
                  <a:schemeClr val="hlink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1984430" y="3566309"/>
            <a:ext cx="762000" cy="665162"/>
            <a:chOff x="3174" y="2656"/>
            <a:chExt cx="1549" cy="1351"/>
          </a:xfrm>
        </p:grpSpPr>
        <p:sp>
          <p:nvSpPr>
            <p:cNvPr id="88" name="Google Shape;88;p14"/>
            <p:cNvSpPr/>
            <p:nvPr/>
          </p:nvSpPr>
          <p:spPr>
            <a:xfrm>
              <a:off x="3187" y="2679"/>
              <a:ext cx="1536" cy="1328"/>
            </a:xfrm>
            <a:prstGeom prst="hexagon">
              <a:avLst>
                <a:gd fmla="val 28916" name="adj"/>
                <a:gd fmla="val 115470" name="vf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3174" y="2656"/>
              <a:ext cx="1536" cy="1328"/>
            </a:xfrm>
            <a:prstGeom prst="hexagon">
              <a:avLst>
                <a:gd fmla="val 28916" name="adj"/>
                <a:gd fmla="val 115470" name="vf"/>
              </a:avLst>
            </a:prstGeom>
            <a:gradFill>
              <a:gsLst>
                <a:gs pos="0">
                  <a:srgbClr val="E6E6E6"/>
                </a:gs>
                <a:gs pos="7500">
                  <a:srgbClr val="7D8496"/>
                </a:gs>
                <a:gs pos="26499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0"/>
            </a:gradFill>
            <a:ln cap="flat" cmpd="sng" w="9525">
              <a:solidFill>
                <a:srgbClr val="C0C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3264" y="2737"/>
              <a:ext cx="1349" cy="1167"/>
            </a:xfrm>
            <a:prstGeom prst="hexagon">
              <a:avLst>
                <a:gd fmla="val 28896" name="adj"/>
                <a:gd fmla="val 115470" name="vf"/>
              </a:avLst>
            </a:prstGeom>
            <a:gradFill>
              <a:gsLst>
                <a:gs pos="0">
                  <a:srgbClr val="688B00"/>
                </a:gs>
                <a:gs pos="100000">
                  <a:schemeClr val="accent1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91;p14"/>
          <p:cNvCxnSpPr/>
          <p:nvPr/>
        </p:nvCxnSpPr>
        <p:spPr>
          <a:xfrm>
            <a:off x="2594030" y="3240871"/>
            <a:ext cx="4800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92" name="Google Shape;92;p14"/>
          <p:cNvSpPr txBox="1"/>
          <p:nvPr/>
        </p:nvSpPr>
        <p:spPr>
          <a:xfrm>
            <a:off x="2879780" y="2753509"/>
            <a:ext cx="41504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Tích hợp CSS vào trang web</a:t>
            </a:r>
            <a:endParaRPr sz="2400">
              <a:solidFill>
                <a:srgbClr val="3399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180193" y="2750334"/>
            <a:ext cx="3561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2594030" y="4155271"/>
            <a:ext cx="4800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95" name="Google Shape;95;p14"/>
          <p:cNvSpPr txBox="1"/>
          <p:nvPr/>
        </p:nvSpPr>
        <p:spPr>
          <a:xfrm>
            <a:off x="2879780" y="3642509"/>
            <a:ext cx="38106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Bộ chọn và các thuộc tính</a:t>
            </a:r>
            <a:endParaRPr sz="2400">
              <a:solidFill>
                <a:srgbClr val="3399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180193" y="3664734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grpSp>
        <p:nvGrpSpPr>
          <p:cNvPr id="97" name="Google Shape;97;p14"/>
          <p:cNvGrpSpPr/>
          <p:nvPr/>
        </p:nvGrpSpPr>
        <p:grpSpPr>
          <a:xfrm>
            <a:off x="1984430" y="4458484"/>
            <a:ext cx="762000" cy="665162"/>
            <a:chOff x="1110" y="2656"/>
            <a:chExt cx="1549" cy="1351"/>
          </a:xfrm>
        </p:grpSpPr>
        <p:sp>
          <p:nvSpPr>
            <p:cNvPr id="98" name="Google Shape;98;p14"/>
            <p:cNvSpPr/>
            <p:nvPr/>
          </p:nvSpPr>
          <p:spPr>
            <a:xfrm>
              <a:off x="1123" y="2679"/>
              <a:ext cx="1536" cy="1328"/>
            </a:xfrm>
            <a:prstGeom prst="hexagon">
              <a:avLst>
                <a:gd fmla="val 28916" name="adj"/>
                <a:gd fmla="val 115470" name="vf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110" y="2656"/>
              <a:ext cx="1536" cy="1328"/>
            </a:xfrm>
            <a:prstGeom prst="hexagon">
              <a:avLst>
                <a:gd fmla="val 28916" name="adj"/>
                <a:gd fmla="val 115470" name="vf"/>
              </a:avLst>
            </a:prstGeom>
            <a:gradFill>
              <a:gsLst>
                <a:gs pos="0">
                  <a:srgbClr val="E6E6E6"/>
                </a:gs>
                <a:gs pos="7500">
                  <a:srgbClr val="7D8496"/>
                </a:gs>
                <a:gs pos="26499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0"/>
            </a:gradFill>
            <a:ln cap="flat" cmpd="sng" w="9525">
              <a:solidFill>
                <a:srgbClr val="C0C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200" y="2737"/>
              <a:ext cx="1349" cy="1167"/>
            </a:xfrm>
            <a:prstGeom prst="hexagon">
              <a:avLst>
                <a:gd fmla="val 28896" name="adj"/>
                <a:gd fmla="val 115470" name="vf"/>
              </a:avLst>
            </a:prstGeom>
            <a:gradFill>
              <a:gsLst>
                <a:gs pos="0">
                  <a:srgbClr val="A25B00"/>
                </a:gs>
                <a:gs pos="100000">
                  <a:schemeClr val="hlink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1" name="Google Shape;101;p14"/>
          <p:cNvCxnSpPr/>
          <p:nvPr/>
        </p:nvCxnSpPr>
        <p:spPr>
          <a:xfrm>
            <a:off x="2594030" y="5068084"/>
            <a:ext cx="4800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102" name="Google Shape;102;p14"/>
          <p:cNvSpPr txBox="1"/>
          <p:nvPr/>
        </p:nvSpPr>
        <p:spPr>
          <a:xfrm>
            <a:off x="2865493" y="4534684"/>
            <a:ext cx="22797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Ứng dụng CSS</a:t>
            </a:r>
            <a:endParaRPr sz="2400">
              <a:solidFill>
                <a:srgbClr val="3399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2180193" y="4556909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1984429" y="1791435"/>
            <a:ext cx="762000" cy="665162"/>
            <a:chOff x="3174" y="2656"/>
            <a:chExt cx="1549" cy="1351"/>
          </a:xfrm>
        </p:grpSpPr>
        <p:sp>
          <p:nvSpPr>
            <p:cNvPr id="105" name="Google Shape;105;p14"/>
            <p:cNvSpPr/>
            <p:nvPr/>
          </p:nvSpPr>
          <p:spPr>
            <a:xfrm>
              <a:off x="3187" y="2679"/>
              <a:ext cx="1536" cy="1328"/>
            </a:xfrm>
            <a:prstGeom prst="hexagon">
              <a:avLst>
                <a:gd fmla="val 28916" name="adj"/>
                <a:gd fmla="val 115470" name="vf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3174" y="2656"/>
              <a:ext cx="1536" cy="1328"/>
            </a:xfrm>
            <a:prstGeom prst="hexagon">
              <a:avLst>
                <a:gd fmla="val 28916" name="adj"/>
                <a:gd fmla="val 115470" name="vf"/>
              </a:avLst>
            </a:prstGeom>
            <a:gradFill>
              <a:gsLst>
                <a:gs pos="0">
                  <a:srgbClr val="E6E6E6"/>
                </a:gs>
                <a:gs pos="7500">
                  <a:srgbClr val="7D8496"/>
                </a:gs>
                <a:gs pos="26499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0"/>
            </a:gradFill>
            <a:ln cap="flat" cmpd="sng" w="9525">
              <a:solidFill>
                <a:srgbClr val="C0C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3264" y="2737"/>
              <a:ext cx="1349" cy="1167"/>
            </a:xfrm>
            <a:prstGeom prst="hexagon">
              <a:avLst>
                <a:gd fmla="val 28896" name="adj"/>
                <a:gd fmla="val 115470" name="vf"/>
              </a:avLst>
            </a:prstGeom>
            <a:gradFill>
              <a:gsLst>
                <a:gs pos="0">
                  <a:srgbClr val="688B00"/>
                </a:gs>
                <a:gs pos="100000">
                  <a:schemeClr val="accent1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8" name="Google Shape;108;p14"/>
          <p:cNvCxnSpPr/>
          <p:nvPr/>
        </p:nvCxnSpPr>
        <p:spPr>
          <a:xfrm>
            <a:off x="2594029" y="2380397"/>
            <a:ext cx="4800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109" name="Google Shape;109;p14"/>
          <p:cNvSpPr txBox="1"/>
          <p:nvPr/>
        </p:nvSpPr>
        <p:spPr>
          <a:xfrm>
            <a:off x="2879779" y="1867635"/>
            <a:ext cx="23936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Định nghĩa CSS</a:t>
            </a:r>
            <a:endParaRPr sz="2400">
              <a:solidFill>
                <a:srgbClr val="3399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2181279" y="1889860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Các thuộc tính cho hộp dữ liệu (boxes)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71" name="Google Shape;271;p32"/>
          <p:cNvGrpSpPr/>
          <p:nvPr/>
        </p:nvGrpSpPr>
        <p:grpSpPr>
          <a:xfrm>
            <a:off x="228600" y="1643936"/>
            <a:ext cx="8870950" cy="2819400"/>
            <a:chOff x="144" y="2208"/>
            <a:chExt cx="5588" cy="1776"/>
          </a:xfrm>
        </p:grpSpPr>
        <p:grpSp>
          <p:nvGrpSpPr>
            <p:cNvPr id="272" name="Google Shape;272;p32"/>
            <p:cNvGrpSpPr/>
            <p:nvPr/>
          </p:nvGrpSpPr>
          <p:grpSpPr>
            <a:xfrm>
              <a:off x="144" y="2208"/>
              <a:ext cx="1982" cy="1728"/>
              <a:chOff x="480" y="1344"/>
              <a:chExt cx="1982" cy="1728"/>
            </a:xfrm>
          </p:grpSpPr>
          <p:sp>
            <p:nvSpPr>
              <p:cNvPr id="273" name="Google Shape;273;p32"/>
              <p:cNvSpPr txBox="1"/>
              <p:nvPr/>
            </p:nvSpPr>
            <p:spPr>
              <a:xfrm>
                <a:off x="1056" y="1584"/>
                <a:ext cx="122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margin-top</a:t>
                </a:r>
                <a:endParaRPr/>
              </a:p>
            </p:txBody>
          </p:sp>
          <p:sp>
            <p:nvSpPr>
              <p:cNvPr id="274" name="Google Shape;274;p32"/>
              <p:cNvSpPr txBox="1"/>
              <p:nvPr/>
            </p:nvSpPr>
            <p:spPr>
              <a:xfrm>
                <a:off x="1056" y="2160"/>
                <a:ext cx="140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margin-bottom</a:t>
                </a:r>
                <a:endParaRPr/>
              </a:p>
            </p:txBody>
          </p:sp>
          <p:sp>
            <p:nvSpPr>
              <p:cNvPr id="275" name="Google Shape;275;p32"/>
              <p:cNvSpPr txBox="1"/>
              <p:nvPr/>
            </p:nvSpPr>
            <p:spPr>
              <a:xfrm>
                <a:off x="1056" y="2784"/>
                <a:ext cx="111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margin-left</a:t>
                </a:r>
                <a:endParaRPr/>
              </a:p>
            </p:txBody>
          </p:sp>
          <p:sp>
            <p:nvSpPr>
              <p:cNvPr id="276" name="Google Shape;276;p32"/>
              <p:cNvSpPr txBox="1"/>
              <p:nvPr/>
            </p:nvSpPr>
            <p:spPr>
              <a:xfrm>
                <a:off x="1056" y="2496"/>
                <a:ext cx="125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margin-right</a:t>
                </a:r>
                <a:endParaRPr/>
              </a:p>
            </p:txBody>
          </p:sp>
          <p:sp>
            <p:nvSpPr>
              <p:cNvPr id="277" name="Google Shape;277;p32"/>
              <p:cNvSpPr txBox="1"/>
              <p:nvPr/>
            </p:nvSpPr>
            <p:spPr>
              <a:xfrm>
                <a:off x="1057" y="1872"/>
                <a:ext cx="71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margin</a:t>
                </a:r>
                <a:endParaRPr/>
              </a:p>
            </p:txBody>
          </p:sp>
          <p:sp>
            <p:nvSpPr>
              <p:cNvPr id="278" name="Google Shape;278;p32"/>
              <p:cNvSpPr txBox="1"/>
              <p:nvPr/>
            </p:nvSpPr>
            <p:spPr>
              <a:xfrm>
                <a:off x="480" y="1344"/>
                <a:ext cx="816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Margin</a:t>
                </a:r>
                <a:endParaRPr b="1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79" name="Google Shape;279;p32"/>
              <p:cNvCxnSpPr/>
              <p:nvPr/>
            </p:nvCxnSpPr>
            <p:spPr>
              <a:xfrm>
                <a:off x="624" y="1584"/>
                <a:ext cx="0" cy="13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32"/>
              <p:cNvCxnSpPr/>
              <p:nvPr/>
            </p:nvCxnSpPr>
            <p:spPr>
              <a:xfrm>
                <a:off x="624" y="1728"/>
                <a:ext cx="43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81" name="Google Shape;281;p32"/>
              <p:cNvCxnSpPr/>
              <p:nvPr/>
            </p:nvCxnSpPr>
            <p:spPr>
              <a:xfrm>
                <a:off x="624" y="2016"/>
                <a:ext cx="43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82" name="Google Shape;282;p32"/>
              <p:cNvCxnSpPr/>
              <p:nvPr/>
            </p:nvCxnSpPr>
            <p:spPr>
              <a:xfrm>
                <a:off x="624" y="2304"/>
                <a:ext cx="43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83" name="Google Shape;283;p32"/>
              <p:cNvCxnSpPr/>
              <p:nvPr/>
            </p:nvCxnSpPr>
            <p:spPr>
              <a:xfrm>
                <a:off x="624" y="2592"/>
                <a:ext cx="43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84" name="Google Shape;284;p32"/>
              <p:cNvCxnSpPr/>
              <p:nvPr/>
            </p:nvCxnSpPr>
            <p:spPr>
              <a:xfrm>
                <a:off x="624" y="2928"/>
                <a:ext cx="43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285" name="Google Shape;285;p32"/>
            <p:cNvSpPr txBox="1"/>
            <p:nvPr/>
          </p:nvSpPr>
          <p:spPr>
            <a:xfrm>
              <a:off x="2016" y="2256"/>
              <a:ext cx="72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Border</a:t>
              </a:r>
              <a:endParaRPr/>
            </a:p>
          </p:txBody>
        </p:sp>
        <p:grpSp>
          <p:nvGrpSpPr>
            <p:cNvPr id="286" name="Google Shape;286;p32"/>
            <p:cNvGrpSpPr/>
            <p:nvPr/>
          </p:nvGrpSpPr>
          <p:grpSpPr>
            <a:xfrm>
              <a:off x="2163" y="2496"/>
              <a:ext cx="1629" cy="1488"/>
              <a:chOff x="2160" y="2496"/>
              <a:chExt cx="1629" cy="1488"/>
            </a:xfrm>
          </p:grpSpPr>
          <p:sp>
            <p:nvSpPr>
              <p:cNvPr id="287" name="Google Shape;287;p32"/>
              <p:cNvSpPr txBox="1"/>
              <p:nvPr/>
            </p:nvSpPr>
            <p:spPr>
              <a:xfrm>
                <a:off x="2444" y="2496"/>
                <a:ext cx="110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border-top</a:t>
                </a:r>
                <a:endParaRPr/>
              </a:p>
            </p:txBody>
          </p:sp>
          <p:sp>
            <p:nvSpPr>
              <p:cNvPr id="288" name="Google Shape;288;p32"/>
              <p:cNvSpPr txBox="1"/>
              <p:nvPr/>
            </p:nvSpPr>
            <p:spPr>
              <a:xfrm>
                <a:off x="2448" y="3696"/>
                <a:ext cx="134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border-bottom</a:t>
                </a:r>
                <a:endParaRPr/>
              </a:p>
            </p:txBody>
          </p:sp>
          <p:sp>
            <p:nvSpPr>
              <p:cNvPr id="289" name="Google Shape;289;p32"/>
              <p:cNvSpPr txBox="1"/>
              <p:nvPr/>
            </p:nvSpPr>
            <p:spPr>
              <a:xfrm>
                <a:off x="2448" y="3360"/>
                <a:ext cx="103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border-left</a:t>
                </a:r>
                <a:endParaRPr/>
              </a:p>
            </p:txBody>
          </p:sp>
          <p:sp>
            <p:nvSpPr>
              <p:cNvPr id="290" name="Google Shape;290;p32"/>
              <p:cNvSpPr txBox="1"/>
              <p:nvPr/>
            </p:nvSpPr>
            <p:spPr>
              <a:xfrm>
                <a:off x="2456" y="3072"/>
                <a:ext cx="119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border-right</a:t>
                </a:r>
                <a:endParaRPr/>
              </a:p>
            </p:txBody>
          </p:sp>
          <p:sp>
            <p:nvSpPr>
              <p:cNvPr id="291" name="Google Shape;291;p32"/>
              <p:cNvSpPr txBox="1"/>
              <p:nvPr/>
            </p:nvSpPr>
            <p:spPr>
              <a:xfrm>
                <a:off x="2470" y="2784"/>
                <a:ext cx="79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border</a:t>
                </a:r>
                <a:endParaRPr/>
              </a:p>
            </p:txBody>
          </p:sp>
          <p:cxnSp>
            <p:nvCxnSpPr>
              <p:cNvPr id="292" name="Google Shape;292;p32"/>
              <p:cNvCxnSpPr/>
              <p:nvPr/>
            </p:nvCxnSpPr>
            <p:spPr>
              <a:xfrm>
                <a:off x="2160" y="2496"/>
                <a:ext cx="0" cy="13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293" name="Google Shape;293;p32"/>
              <p:cNvGrpSpPr/>
              <p:nvPr/>
            </p:nvGrpSpPr>
            <p:grpSpPr>
              <a:xfrm>
                <a:off x="2160" y="2640"/>
                <a:ext cx="336" cy="1200"/>
                <a:chOff x="2160" y="2640"/>
                <a:chExt cx="432" cy="1200"/>
              </a:xfrm>
            </p:grpSpPr>
            <p:cxnSp>
              <p:nvCxnSpPr>
                <p:cNvPr id="294" name="Google Shape;294;p32"/>
                <p:cNvCxnSpPr/>
                <p:nvPr/>
              </p:nvCxnSpPr>
              <p:spPr>
                <a:xfrm>
                  <a:off x="2160" y="2640"/>
                  <a:ext cx="43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95" name="Google Shape;295;p32"/>
                <p:cNvCxnSpPr/>
                <p:nvPr/>
              </p:nvCxnSpPr>
              <p:spPr>
                <a:xfrm>
                  <a:off x="2160" y="2928"/>
                  <a:ext cx="43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96" name="Google Shape;296;p32"/>
                <p:cNvCxnSpPr/>
                <p:nvPr/>
              </p:nvCxnSpPr>
              <p:spPr>
                <a:xfrm>
                  <a:off x="2160" y="3216"/>
                  <a:ext cx="43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97" name="Google Shape;297;p32"/>
                <p:cNvCxnSpPr/>
                <p:nvPr/>
              </p:nvCxnSpPr>
              <p:spPr>
                <a:xfrm>
                  <a:off x="2160" y="3552"/>
                  <a:ext cx="43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98" name="Google Shape;298;p32"/>
                <p:cNvCxnSpPr/>
                <p:nvPr/>
              </p:nvCxnSpPr>
              <p:spPr>
                <a:xfrm>
                  <a:off x="2160" y="3840"/>
                  <a:ext cx="43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</p:grpSp>
        </p:grpSp>
        <p:grpSp>
          <p:nvGrpSpPr>
            <p:cNvPr id="299" name="Google Shape;299;p32"/>
            <p:cNvGrpSpPr/>
            <p:nvPr/>
          </p:nvGrpSpPr>
          <p:grpSpPr>
            <a:xfrm>
              <a:off x="3696" y="2256"/>
              <a:ext cx="2036" cy="1680"/>
              <a:chOff x="3360" y="1008"/>
              <a:chExt cx="2036" cy="1680"/>
            </a:xfrm>
          </p:grpSpPr>
          <p:grpSp>
            <p:nvGrpSpPr>
              <p:cNvPr id="300" name="Google Shape;300;p32"/>
              <p:cNvGrpSpPr/>
              <p:nvPr/>
            </p:nvGrpSpPr>
            <p:grpSpPr>
              <a:xfrm>
                <a:off x="3888" y="1200"/>
                <a:ext cx="1508" cy="1488"/>
                <a:chOff x="4032" y="1248"/>
                <a:chExt cx="1508" cy="1488"/>
              </a:xfrm>
            </p:grpSpPr>
            <p:sp>
              <p:nvSpPr>
                <p:cNvPr id="301" name="Google Shape;301;p32"/>
                <p:cNvSpPr txBox="1"/>
                <p:nvPr/>
              </p:nvSpPr>
              <p:spPr>
                <a:xfrm>
                  <a:off x="4032" y="1824"/>
                  <a:ext cx="150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padding-bottom</a:t>
                  </a:r>
                  <a:endParaRPr/>
                </a:p>
              </p:txBody>
            </p:sp>
            <p:sp>
              <p:nvSpPr>
                <p:cNvPr id="302" name="Google Shape;302;p32"/>
                <p:cNvSpPr txBox="1"/>
                <p:nvPr/>
              </p:nvSpPr>
              <p:spPr>
                <a:xfrm>
                  <a:off x="4032" y="1248"/>
                  <a:ext cx="1170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padding-top</a:t>
                  </a:r>
                  <a:endParaRPr/>
                </a:p>
              </p:txBody>
            </p:sp>
            <p:sp>
              <p:nvSpPr>
                <p:cNvPr id="303" name="Google Shape;303;p32"/>
                <p:cNvSpPr txBox="1"/>
                <p:nvPr/>
              </p:nvSpPr>
              <p:spPr>
                <a:xfrm>
                  <a:off x="4032" y="2448"/>
                  <a:ext cx="1341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padding-right</a:t>
                  </a:r>
                  <a:endParaRPr/>
                </a:p>
              </p:txBody>
            </p:sp>
            <p:sp>
              <p:nvSpPr>
                <p:cNvPr id="304" name="Google Shape;304;p32"/>
                <p:cNvSpPr txBox="1"/>
                <p:nvPr/>
              </p:nvSpPr>
              <p:spPr>
                <a:xfrm>
                  <a:off x="4032" y="2160"/>
                  <a:ext cx="1135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padding-left</a:t>
                  </a:r>
                  <a:endParaRPr/>
                </a:p>
              </p:txBody>
            </p:sp>
            <p:sp>
              <p:nvSpPr>
                <p:cNvPr id="305" name="Google Shape;305;p32"/>
                <p:cNvSpPr txBox="1"/>
                <p:nvPr/>
              </p:nvSpPr>
              <p:spPr>
                <a:xfrm>
                  <a:off x="4032" y="1536"/>
                  <a:ext cx="794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padding</a:t>
                  </a:r>
                  <a:endParaRPr/>
                </a:p>
              </p:txBody>
            </p:sp>
          </p:grpSp>
          <p:sp>
            <p:nvSpPr>
              <p:cNvPr id="306" name="Google Shape;306;p32"/>
              <p:cNvSpPr txBox="1"/>
              <p:nvPr/>
            </p:nvSpPr>
            <p:spPr>
              <a:xfrm>
                <a:off x="3360" y="1008"/>
                <a:ext cx="81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Padding</a:t>
                </a:r>
                <a:endParaRPr/>
              </a:p>
            </p:txBody>
          </p:sp>
          <p:cxnSp>
            <p:nvCxnSpPr>
              <p:cNvPr id="307" name="Google Shape;307;p32"/>
              <p:cNvCxnSpPr/>
              <p:nvPr/>
            </p:nvCxnSpPr>
            <p:spPr>
              <a:xfrm>
                <a:off x="3620" y="1248"/>
                <a:ext cx="0" cy="13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308" name="Google Shape;308;p32"/>
              <p:cNvGrpSpPr/>
              <p:nvPr/>
            </p:nvGrpSpPr>
            <p:grpSpPr>
              <a:xfrm>
                <a:off x="3620" y="1392"/>
                <a:ext cx="316" cy="1200"/>
                <a:chOff x="3620" y="1392"/>
                <a:chExt cx="432" cy="1200"/>
              </a:xfrm>
            </p:grpSpPr>
            <p:cxnSp>
              <p:nvCxnSpPr>
                <p:cNvPr id="309" name="Google Shape;309;p32"/>
                <p:cNvCxnSpPr/>
                <p:nvPr/>
              </p:nvCxnSpPr>
              <p:spPr>
                <a:xfrm>
                  <a:off x="3620" y="1392"/>
                  <a:ext cx="43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10" name="Google Shape;310;p32"/>
                <p:cNvCxnSpPr/>
                <p:nvPr/>
              </p:nvCxnSpPr>
              <p:spPr>
                <a:xfrm>
                  <a:off x="3620" y="1680"/>
                  <a:ext cx="43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11" name="Google Shape;311;p32"/>
                <p:cNvCxnSpPr/>
                <p:nvPr/>
              </p:nvCxnSpPr>
              <p:spPr>
                <a:xfrm>
                  <a:off x="3620" y="1968"/>
                  <a:ext cx="43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12" name="Google Shape;312;p32"/>
                <p:cNvCxnSpPr/>
                <p:nvPr/>
              </p:nvCxnSpPr>
              <p:spPr>
                <a:xfrm>
                  <a:off x="3620" y="2304"/>
                  <a:ext cx="43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13" name="Google Shape;313;p32"/>
                <p:cNvCxnSpPr/>
                <p:nvPr/>
              </p:nvCxnSpPr>
              <p:spPr>
                <a:xfrm>
                  <a:off x="3620" y="2592"/>
                  <a:ext cx="43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</p:grpSp>
        </p:grpSp>
      </p:grpSp>
      <p:sp>
        <p:nvSpPr>
          <p:cNvPr id="314" name="Google Shape;314;p32"/>
          <p:cNvSpPr txBox="1"/>
          <p:nvPr/>
        </p:nvSpPr>
        <p:spPr>
          <a:xfrm>
            <a:off x="3124200" y="805736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Boxes</a:t>
            </a:r>
            <a:endParaRPr/>
          </a:p>
        </p:txBody>
      </p:sp>
      <p:cxnSp>
        <p:nvCxnSpPr>
          <p:cNvPr id="315" name="Google Shape;315;p32"/>
          <p:cNvCxnSpPr/>
          <p:nvPr/>
        </p:nvCxnSpPr>
        <p:spPr>
          <a:xfrm>
            <a:off x="762000" y="1339136"/>
            <a:ext cx="563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6" name="Google Shape;316;p32"/>
          <p:cNvCxnSpPr/>
          <p:nvPr/>
        </p:nvCxnSpPr>
        <p:spPr>
          <a:xfrm>
            <a:off x="762000" y="1339136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7" name="Google Shape;317;p32"/>
          <p:cNvCxnSpPr/>
          <p:nvPr/>
        </p:nvCxnSpPr>
        <p:spPr>
          <a:xfrm>
            <a:off x="3657600" y="1339136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8" name="Google Shape;318;p32"/>
          <p:cNvCxnSpPr/>
          <p:nvPr/>
        </p:nvCxnSpPr>
        <p:spPr>
          <a:xfrm>
            <a:off x="6400800" y="1339136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9" name="Google Shape;319;p32"/>
          <p:cNvSpPr txBox="1"/>
          <p:nvPr/>
        </p:nvSpPr>
        <p:spPr>
          <a:xfrm>
            <a:off x="304800" y="4949735"/>
            <a:ext cx="8574088" cy="1275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Thuộc</a:t>
            </a:r>
            <a:r>
              <a:rPr b="0" i="0" lang="en-US" sz="24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 tính padding sử dụng để chỉ khoảng cách từ đường viền (border) đến nội dung.</a:t>
            </a:r>
            <a:endParaRPr b="0" i="0" sz="24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idx="1" type="body"/>
          </p:nvPr>
        </p:nvSpPr>
        <p:spPr>
          <a:xfrm>
            <a:off x="444500" y="1203158"/>
            <a:ext cx="8255000" cy="4599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5" name="Google Shape;325;p33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Các thuộc tính đường viền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326" name="Google Shape;326;p33"/>
          <p:cNvGraphicFramePr/>
          <p:nvPr/>
        </p:nvGraphicFramePr>
        <p:xfrm>
          <a:off x="402296" y="1203325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{DBAAF61B-FAD3-4097-8599-537D7213AA4E}</a:tableStyleId>
              </a:tblPr>
              <a:tblGrid>
                <a:gridCol w="3355075"/>
                <a:gridCol w="5006800"/>
              </a:tblGrid>
              <a:tr h="248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Tên CSS</a:t>
                      </a:r>
                      <a:endParaRPr/>
                    </a:p>
                  </a:txBody>
                  <a:tcPr marT="27300" marB="27300" marR="27300" marL="27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Mô tả</a:t>
                      </a:r>
                      <a:endParaRPr/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border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Đường viền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Border: solid 1px #ccccc</a:t>
                      </a:r>
                      <a:endParaRPr b="1" i="1"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border-width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Độ rộng đường viền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Border-width: 1px;</a:t>
                      </a:r>
                      <a:endParaRPr/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border-top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border-bottom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border-left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border-right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Đường viền dưới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Border-bottom: solid 1px #cccccc;</a:t>
                      </a:r>
                      <a:endParaRPr b="1" i="1"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border-color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Màu sắc đường viền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Border-color: #cccccc;</a:t>
                      </a:r>
                      <a:endParaRPr/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border-collapse</a:t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Thu hẹp đường viền</a:t>
                      </a:r>
                      <a:endParaRPr b="0" i="0"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/>
                </a:tc>
              </a:tr>
            </a:tbl>
          </a:graphicData>
        </a:graphic>
      </p:graphicFrame>
      <p:pic>
        <p:nvPicPr>
          <p:cNvPr id="327" name="Google Shape;32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4199" y="977830"/>
            <a:ext cx="4455794" cy="5396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UYPRO~1\AppData\Local\Temp\SNAGHTML4b649d.PNG" id="328" name="Google Shape;32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945" y="1133475"/>
            <a:ext cx="3571875" cy="192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" name="Google Shape;333;p34"/>
          <p:cNvGraphicFramePr/>
          <p:nvPr/>
        </p:nvGraphicFramePr>
        <p:xfrm>
          <a:off x="444500" y="1203325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{DBAAF61B-FAD3-4097-8599-537D7213AA4E}</a:tableStyleId>
              </a:tblPr>
              <a:tblGrid>
                <a:gridCol w="3270400"/>
                <a:gridCol w="4880450"/>
              </a:tblGrid>
              <a:tr h="248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Tên CSS</a:t>
                      </a:r>
                      <a:endParaRPr/>
                    </a:p>
                  </a:txBody>
                  <a:tcPr marT="27300" marB="27300" marR="27300" marL="27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Mô tả</a:t>
                      </a:r>
                      <a:endParaRPr/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Width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Chiều rộng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Đơn vị: % hay pixel</a:t>
                      </a:r>
                      <a:endParaRPr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Height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Chiều cao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Height: 200px;</a:t>
                      </a:r>
                      <a:endParaRPr/>
                    </a:p>
                  </a:txBody>
                  <a:tcPr marT="27300" marB="27300" marR="27300" marL="27300" anchor="ctr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Left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Canh trái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Left: 0px;</a:t>
                      </a:r>
                      <a:endParaRPr/>
                    </a:p>
                  </a:txBody>
                  <a:tcPr marT="27300" marB="27300" marR="27300" marL="27300" anchor="ctr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Top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Canh lề trên</a:t>
                      </a:r>
                      <a:endParaRPr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Right: 100px;</a:t>
                      </a:r>
                      <a:endParaRPr/>
                    </a:p>
                  </a:txBody>
                  <a:tcPr marT="27300" marB="27300" marR="27300" marL="27300" anchor="ctr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Margin-left</a:t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Khoảng cách với đối tượng bên trái</a:t>
                      </a:r>
                      <a:endParaRPr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Margin-right</a:t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Khoảng cách với đối tượng bên phải</a:t>
                      </a:r>
                      <a:endParaRPr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Margin-top</a:t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Khoảng cách với đối tượng bên trên</a:t>
                      </a:r>
                      <a:endParaRPr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Margin</a:t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Khoảng cách với đối tượng bên dưới</a:t>
                      </a:r>
                      <a:endParaRPr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</a:tr>
            </a:tbl>
          </a:graphicData>
        </a:graphic>
      </p:graphicFrame>
      <p:pic>
        <p:nvPicPr>
          <p:cNvPr id="334" name="Google Shape;3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8686" y="1430212"/>
            <a:ext cx="5575971" cy="4171803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4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Các thuộc tính về vị trí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36" name="Google Shape;33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036" y="5602015"/>
            <a:ext cx="8729913" cy="616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/>
          <p:nvPr>
            <p:ph idx="1" type="body"/>
          </p:nvPr>
        </p:nvSpPr>
        <p:spPr>
          <a:xfrm>
            <a:off x="444500" y="1203158"/>
            <a:ext cx="8255000" cy="4599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2" name="Google Shape;342;p35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Các thuộc tính hình nền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343" name="Google Shape;343;p35"/>
          <p:cNvGraphicFramePr/>
          <p:nvPr/>
        </p:nvGraphicFramePr>
        <p:xfrm>
          <a:off x="402296" y="1203325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{DBAAF61B-FAD3-4097-8599-537D7213AA4E}</a:tableStyleId>
              </a:tblPr>
              <a:tblGrid>
                <a:gridCol w="3355075"/>
                <a:gridCol w="5006800"/>
              </a:tblGrid>
              <a:tr h="248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Tên CSS</a:t>
                      </a:r>
                      <a:endParaRPr/>
                    </a:p>
                  </a:txBody>
                  <a:tcPr marT="27300" marB="27300" marR="27300" marL="27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Mô tả</a:t>
                      </a:r>
                      <a:endParaRPr/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Background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Nền: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Background: url(‘images/bg.jpg’) #cccccc;</a:t>
                      </a:r>
                      <a:endParaRPr/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Background-Image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Hình nền: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Background-image: url(images/bg.png);</a:t>
                      </a:r>
                      <a:endParaRPr/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Background-Color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Background-color: #cccccc;</a:t>
                      </a:r>
                      <a:endParaRPr b="1" i="1"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Background-position</a:t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Vị trí hình nền:</a:t>
                      </a:r>
                      <a:endParaRPr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Background-position: top left;</a:t>
                      </a:r>
                      <a:endParaRPr b="1" i="1"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Background-repeat</a:t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Tính lặp lại của hình nền: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Background-repeat: repeat-x;</a:t>
                      </a:r>
                      <a:endParaRPr/>
                    </a:p>
                  </a:txBody>
                  <a:tcPr marT="27300" marB="27300" marR="27300" marL="27300"/>
                </a:tc>
              </a:tr>
            </a:tbl>
          </a:graphicData>
        </a:graphic>
      </p:graphicFrame>
      <p:pic>
        <p:nvPicPr>
          <p:cNvPr id="344" name="Google Shape;3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095" y="1187987"/>
            <a:ext cx="4362450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7925" y="4491657"/>
            <a:ext cx="5948289" cy="1493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/>
          <p:nvPr>
            <p:ph idx="1" type="body"/>
          </p:nvPr>
        </p:nvSpPr>
        <p:spPr>
          <a:xfrm>
            <a:off x="444500" y="1203158"/>
            <a:ext cx="8255000" cy="4599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1" name="Google Shape;351;p36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Các thuộc tính định dạng khác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352" name="Google Shape;352;p36"/>
          <p:cNvGraphicFramePr/>
          <p:nvPr/>
        </p:nvGraphicFramePr>
        <p:xfrm>
          <a:off x="402296" y="1203325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{DBAAF61B-FAD3-4097-8599-537D7213AA4E}</a:tableStyleId>
              </a:tblPr>
              <a:tblGrid>
                <a:gridCol w="3355075"/>
                <a:gridCol w="5006800"/>
              </a:tblGrid>
              <a:tr h="248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Tên CSS</a:t>
                      </a:r>
                      <a:endParaRPr/>
                    </a:p>
                  </a:txBody>
                  <a:tcPr marT="27300" marB="27300" marR="27300" marL="27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Mô tả</a:t>
                      </a:r>
                      <a:endParaRPr/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color</a:t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Màu sắc:</a:t>
                      </a:r>
                      <a:endParaRPr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Color: #cccccc;</a:t>
                      </a:r>
                      <a:endParaRPr/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text-shadow</a:t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Hiệu ứng bóng đổ:</a:t>
                      </a:r>
                      <a:endParaRPr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text-shadow: 0.1em 0.1em #ccc;</a:t>
                      </a:r>
                      <a:endParaRPr b="1" i="1"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text-decoration</a:t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Định dạng text:</a:t>
                      </a:r>
                      <a:endParaRPr b="0" i="0"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text-decoration: underline</a:t>
                      </a:r>
                      <a:endParaRPr b="1" i="1"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text-transform</a:t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Kiểu hiển thị hoa thường:</a:t>
                      </a:r>
                      <a:endParaRPr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text-transform: capitalize;</a:t>
                      </a:r>
                      <a:endParaRPr b="1" i="1"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Display</a:t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Float</a:t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z-index</a:t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/>
                </a:tc>
              </a:tr>
            </a:tbl>
          </a:graphicData>
        </a:graphic>
      </p:graphicFrame>
      <p:pic>
        <p:nvPicPr>
          <p:cNvPr id="353" name="Google Shape;35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891" y="5313485"/>
            <a:ext cx="8072476" cy="125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0265" y="2350329"/>
            <a:ext cx="4183728" cy="257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Giá trị thuộc tính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360" name="Google Shape;360;p37"/>
          <p:cNvGraphicFramePr/>
          <p:nvPr/>
        </p:nvGraphicFramePr>
        <p:xfrm>
          <a:off x="402296" y="1203325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{DBAAF61B-FAD3-4097-8599-537D7213AA4E}</a:tableStyleId>
              </a:tblPr>
              <a:tblGrid>
                <a:gridCol w="2418725"/>
                <a:gridCol w="5943150"/>
              </a:tblGrid>
              <a:tr h="24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Đơn vị tương đối (Relative units)</a:t>
                      </a:r>
                      <a:endParaRPr/>
                    </a:p>
                  </a:txBody>
                  <a:tcPr marT="27300" marB="27300" marR="27300" marL="27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Mô tả</a:t>
                      </a:r>
                      <a:endParaRPr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Em</a:t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mbria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Font’s height: kích thước của font chữ hiện tại. Ví dụ kích thước hiện tại của font chữ là 12pt thì 1em=12pt.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mbria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Nhưng 1em = 10px, nên 1.2em = 12px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Ex</a:t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mbria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Height of the letter ‘x’ (x-height is usually about half the font-size)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7C0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Px</a:t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mbria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Pixel, size of a dot on a display device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7C0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%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Percentage</a:t>
                      </a:r>
                      <a:endParaRPr/>
                    </a:p>
                  </a:txBody>
                  <a:tcPr marT="45725" marB="457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Giá trị thuộc tính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366" name="Google Shape;366;p38"/>
          <p:cNvGraphicFramePr/>
          <p:nvPr/>
        </p:nvGraphicFramePr>
        <p:xfrm>
          <a:off x="402296" y="1203325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{DBAAF61B-FAD3-4097-8599-537D7213AA4E}</a:tableStyleId>
              </a:tblPr>
              <a:tblGrid>
                <a:gridCol w="3093775"/>
                <a:gridCol w="5112900"/>
              </a:tblGrid>
              <a:tr h="24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Đơn vị tuyệt đối </a:t>
                      </a:r>
                      <a:r>
                        <a:rPr b="0" lang="en-US" sz="1600" u="none" cap="none" strike="noStrik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</a:t>
                      </a: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Absolute units)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300" marB="27300" marR="27300" marL="27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Mô tả</a:t>
                      </a:r>
                      <a:endParaRPr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</a:t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Inches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7C0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Cm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centimeters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7C0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Mm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millimeters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7C0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Pt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Point equal to 1/72 of an inch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7C0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Pica, defined as 12 points</a:t>
                      </a:r>
                      <a:endParaRPr/>
                    </a:p>
                  </a:txBody>
                  <a:tcPr marT="45725" marB="457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Giá trị màu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372" name="Google Shape;372;p39"/>
          <p:cNvGraphicFramePr/>
          <p:nvPr/>
        </p:nvGraphicFramePr>
        <p:xfrm>
          <a:off x="402296" y="1485437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{DBAAF61B-FAD3-4097-8599-537D7213AA4E}</a:tableStyleId>
              </a:tblPr>
              <a:tblGrid>
                <a:gridCol w="1586925"/>
                <a:gridCol w="1950475"/>
                <a:gridCol w="2232500"/>
                <a:gridCol w="2026925"/>
              </a:tblGrid>
              <a:tr h="24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300" marB="27300" marR="27300" marL="27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Gray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White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Red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7C0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Short form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999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#FFF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#F00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7C0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Decimal Integer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rgb(136,136,136)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rgb(255,255,255)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rgb(255,0,0)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7C0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Percentage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rgb(55%,55%,55%)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rgb(100%,100%,100%)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rgb(100%,0,0)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7C0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Hexadecimal 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999999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#FFFFFF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#FF0000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 txBox="1"/>
          <p:nvPr>
            <p:ph idx="1" type="body"/>
          </p:nvPr>
        </p:nvSpPr>
        <p:spPr>
          <a:xfrm>
            <a:off x="444500" y="1212886"/>
            <a:ext cx="8255000" cy="4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2550"/>
              <a:buFont typeface="Noto Sans Symbols"/>
              <a:buChar char="➢"/>
            </a:pPr>
            <a:r>
              <a:rPr b="0" i="0" lang="en-US" sz="255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Bộ chọn cấp con</a:t>
            </a:r>
            <a:endParaRPr/>
          </a:p>
          <a:p>
            <a:pPr indent="-153034" lvl="1" marL="685800" marR="0" rtl="0" algn="l">
              <a:lnSpc>
                <a:spcPct val="80000"/>
              </a:lnSpc>
              <a:spcBef>
                <a:spcPts val="1020"/>
              </a:spcBef>
              <a:spcAft>
                <a:spcPts val="0"/>
              </a:spcAft>
              <a:buClr>
                <a:srgbClr val="339933"/>
              </a:buClr>
              <a:buSzPts val="1190"/>
              <a:buFont typeface="Courier New"/>
              <a:buNone/>
            </a:pPr>
            <a:r>
              <a:t/>
            </a:r>
            <a:endParaRPr b="0" i="0" sz="2380" u="none" cap="none" strike="noStrike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457200" marR="0" rtl="0" algn="l">
              <a:lnSpc>
                <a:spcPct val="80000"/>
              </a:lnSpc>
              <a:spcBef>
                <a:spcPts val="952"/>
              </a:spcBef>
              <a:spcAft>
                <a:spcPts val="0"/>
              </a:spcAft>
              <a:buClr>
                <a:srgbClr val="339933"/>
              </a:buClr>
              <a:buSzPts val="2550"/>
              <a:buFont typeface="Noto Sans Symbols"/>
              <a:buChar char="➢"/>
            </a:pPr>
            <a:r>
              <a:rPr b="0" i="0" lang="en-US" sz="255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Phổ chọn</a:t>
            </a:r>
            <a:endParaRPr b="0" i="0" sz="255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3034" lvl="1" marL="685800" marR="0" rtl="0" algn="l">
              <a:lnSpc>
                <a:spcPct val="80000"/>
              </a:lnSpc>
              <a:spcBef>
                <a:spcPts val="1020"/>
              </a:spcBef>
              <a:spcAft>
                <a:spcPts val="0"/>
              </a:spcAft>
              <a:buClr>
                <a:srgbClr val="339933"/>
              </a:buClr>
              <a:buSzPts val="1190"/>
              <a:buFont typeface="Courier New"/>
              <a:buNone/>
            </a:pPr>
            <a:r>
              <a:t/>
            </a:r>
            <a:endParaRPr b="0" i="0" sz="2380" u="none" cap="none" strike="noStrike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457200" marR="0" rtl="0" algn="l">
              <a:lnSpc>
                <a:spcPct val="80000"/>
              </a:lnSpc>
              <a:spcBef>
                <a:spcPts val="952"/>
              </a:spcBef>
              <a:spcAft>
                <a:spcPts val="0"/>
              </a:spcAft>
              <a:buClr>
                <a:srgbClr val="339933"/>
              </a:buClr>
              <a:buSzPts val="2550"/>
              <a:buFont typeface="Noto Sans Symbols"/>
              <a:buChar char="➢"/>
            </a:pPr>
            <a:r>
              <a:rPr b="0" i="0" lang="en-US" sz="255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Bộ chọn thành phần hoặc tạo nội dung</a:t>
            </a:r>
            <a:endParaRPr/>
          </a:p>
          <a:p>
            <a:pPr indent="-153034" lvl="1" marL="685800" marR="0" rtl="0" algn="l">
              <a:lnSpc>
                <a:spcPct val="80000"/>
              </a:lnSpc>
              <a:spcBef>
                <a:spcPts val="1020"/>
              </a:spcBef>
              <a:spcAft>
                <a:spcPts val="0"/>
              </a:spcAft>
              <a:buClr>
                <a:srgbClr val="339933"/>
              </a:buClr>
              <a:buSzPts val="1190"/>
              <a:buFont typeface="Courier New"/>
              <a:buNone/>
            </a:pPr>
            <a:r>
              <a:t/>
            </a:r>
            <a:endParaRPr b="0" i="0" sz="2380" u="none" cap="none" strike="noStrike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952"/>
              </a:spcBef>
              <a:spcAft>
                <a:spcPts val="0"/>
              </a:spcAft>
              <a:buClr>
                <a:srgbClr val="339933"/>
              </a:buClr>
              <a:buSzPts val="1190"/>
              <a:buFont typeface="Courier New"/>
              <a:buNone/>
            </a:pPr>
            <a:r>
              <a:t/>
            </a:r>
            <a:endParaRPr b="0" i="0" sz="2380" u="none" cap="none" strike="noStrike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3034" lvl="1" marL="685800" marR="0" rtl="0" algn="l">
              <a:lnSpc>
                <a:spcPct val="80000"/>
              </a:lnSpc>
              <a:spcBef>
                <a:spcPts val="952"/>
              </a:spcBef>
              <a:spcAft>
                <a:spcPts val="0"/>
              </a:spcAft>
              <a:buClr>
                <a:srgbClr val="339933"/>
              </a:buClr>
              <a:buSzPts val="1190"/>
              <a:buFont typeface="Courier New"/>
              <a:buNone/>
            </a:pPr>
            <a:r>
              <a:t/>
            </a:r>
            <a:endParaRPr b="0" i="0" sz="2380" u="none" cap="none" strike="noStrike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457200" marR="0" rtl="0" algn="l">
              <a:lnSpc>
                <a:spcPct val="80000"/>
              </a:lnSpc>
              <a:spcBef>
                <a:spcPts val="952"/>
              </a:spcBef>
              <a:spcAft>
                <a:spcPts val="0"/>
              </a:spcAft>
              <a:buClr>
                <a:srgbClr val="339933"/>
              </a:buClr>
              <a:buSzPts val="2550"/>
              <a:buFont typeface="Noto Sans Symbols"/>
              <a:buChar char="➢"/>
            </a:pPr>
            <a:r>
              <a:rPr b="0" i="0" lang="en-US" sz="255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Bộ chọn trạng thái</a:t>
            </a:r>
            <a:endParaRPr b="0" i="0" sz="255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8" name="Google Shape;378;p40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Các trường hợp đặc biệt của bộ chọn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9" name="Google Shape;379;p40"/>
          <p:cNvSpPr/>
          <p:nvPr/>
        </p:nvSpPr>
        <p:spPr>
          <a:xfrm>
            <a:off x="863600" y="3566511"/>
            <a:ext cx="7416800" cy="1015663"/>
          </a:xfrm>
          <a:prstGeom prst="rect">
            <a:avLst/>
          </a:prstGeom>
          <a:solidFill>
            <a:srgbClr val="A5A5A5">
              <a:alpha val="1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:first-line</a:t>
            </a: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text-transform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: uppercase;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.title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:before</a:t>
            </a: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000">
                <a:solidFill>
                  <a:srgbClr val="BF4D00"/>
                </a:solidFill>
                <a:latin typeface="Courier New"/>
                <a:ea typeface="Courier New"/>
                <a:cs typeface="Courier New"/>
                <a:sym typeface="Courier New"/>
              </a:rPr>
              <a:t>"»"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.title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:after</a:t>
            </a: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2000">
                <a:solidFill>
                  <a:srgbClr val="BF4D00"/>
                </a:solidFill>
                <a:latin typeface="Courier New"/>
                <a:ea typeface="Courier New"/>
                <a:cs typeface="Courier New"/>
                <a:sym typeface="Courier New"/>
              </a:rPr>
              <a:t> "«"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863600" y="2538019"/>
            <a:ext cx="7416800" cy="400110"/>
          </a:xfrm>
          <a:prstGeom prst="rect">
            <a:avLst/>
          </a:prstGeom>
          <a:solidFill>
            <a:srgbClr val="A5A5A5">
              <a:alpha val="1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p * 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black;}</a:t>
            </a:r>
            <a:endParaRPr sz="2000">
              <a:solidFill>
                <a:srgbClr val="0C0C0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Google Shape;381;p40"/>
          <p:cNvSpPr/>
          <p:nvPr/>
        </p:nvSpPr>
        <p:spPr>
          <a:xfrm>
            <a:off x="863600" y="5297572"/>
            <a:ext cx="7416800" cy="1015663"/>
          </a:xfrm>
          <a:prstGeom prst="rect">
            <a:avLst/>
          </a:prstGeom>
          <a:solidFill>
            <a:srgbClr val="A5A5A5">
              <a:alpha val="1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A, A:</a:t>
            </a:r>
            <a:r>
              <a:rPr i="1"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visited</a:t>
            </a: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: #2780B9;}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r>
              <a:rPr i="1"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hover</a:t>
            </a: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#DC4C2E;}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r>
              <a:rPr i="1"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active</a:t>
            </a: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:# 2780B9;}</a:t>
            </a:r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863597" y="1548613"/>
            <a:ext cx="7416800" cy="400110"/>
          </a:xfrm>
          <a:prstGeom prst="rect">
            <a:avLst/>
          </a:prstGeom>
          <a:solidFill>
            <a:srgbClr val="A5A5A5">
              <a:alpha val="1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p a 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text-decoration</a:t>
            </a: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underline;}</a:t>
            </a:r>
            <a:endParaRPr sz="2000">
              <a:solidFill>
                <a:srgbClr val="0C0C0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"/>
          <p:cNvSpPr txBox="1"/>
          <p:nvPr>
            <p:ph idx="1" type="body"/>
          </p:nvPr>
        </p:nvSpPr>
        <p:spPr>
          <a:xfrm>
            <a:off x="444500" y="1203158"/>
            <a:ext cx="8255000" cy="4599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Char char="➢"/>
            </a:pPr>
            <a:r>
              <a:rPr b="0" i="0" lang="en-US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Định dạng thuộc về văn bản có thể được thừa kế từ phần tử cha</a:t>
            </a:r>
            <a:endParaRPr/>
          </a:p>
          <a:p>
            <a:pPr indent="-2667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667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Char char="➢"/>
            </a:pPr>
            <a:r>
              <a:rPr b="0" i="0" lang="en-US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Để kế thừa các thuộc tính khác, sử dụng giá trị </a:t>
            </a:r>
            <a:r>
              <a:rPr b="0" i="0" lang="en-US" sz="3000" u="none" cap="none" strike="noStrike">
                <a:solidFill>
                  <a:srgbClr val="339933"/>
                </a:solidFill>
                <a:latin typeface="Cambria"/>
                <a:ea typeface="Cambria"/>
                <a:cs typeface="Cambria"/>
                <a:sym typeface="Cambria"/>
              </a:rPr>
              <a:t>inherit</a:t>
            </a:r>
            <a:r>
              <a:rPr b="0" i="0" lang="en-US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 để kế thừa</a:t>
            </a:r>
            <a:endParaRPr b="0" i="0" sz="30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8" name="Google Shape;388;p41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Thừa kế trong CSS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89" name="Google Shape;38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444" y="2265338"/>
            <a:ext cx="40767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UYPRO~1\AppData\Local\Temp\SNAGHTML6ae17a.PNG" id="390" name="Google Shape;39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7914" y="1876849"/>
            <a:ext cx="3676650" cy="200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444" y="5164351"/>
            <a:ext cx="405765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97914" y="4733780"/>
            <a:ext cx="36766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444500" y="1203158"/>
            <a:ext cx="8255000" cy="4599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Char char="➢"/>
            </a:pPr>
            <a:r>
              <a:rPr b="0" i="0" lang="en-US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Viết tắt của “</a:t>
            </a:r>
            <a:r>
              <a:rPr b="0" i="0" lang="en-US" sz="3000" u="none" cap="none" strike="noStrike">
                <a:solidFill>
                  <a:srgbClr val="BF4D00"/>
                </a:solidFill>
                <a:latin typeface="Cambria"/>
                <a:ea typeface="Cambria"/>
                <a:cs typeface="Cambria"/>
                <a:sym typeface="Cambria"/>
              </a:rPr>
              <a:t>Cascading Style Sheets</a:t>
            </a:r>
            <a:r>
              <a:rPr b="0" i="0" lang="en-US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”.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Char char="➢"/>
            </a:pPr>
            <a:r>
              <a:rPr b="0" i="0" lang="en-US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Gồm các style để định nghĩa cách hiển thị phần tử HTML.</a:t>
            </a:r>
            <a:endParaRPr/>
          </a:p>
        </p:txBody>
      </p:sp>
      <p:sp>
        <p:nvSpPr>
          <p:cNvPr id="116" name="Google Shape;116;p15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CSS là gì?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17" name="Google Shape;117;p15"/>
          <p:cNvGrpSpPr/>
          <p:nvPr/>
        </p:nvGrpSpPr>
        <p:grpSpPr>
          <a:xfrm>
            <a:off x="-253074" y="3411188"/>
            <a:ext cx="8819411" cy="2127412"/>
            <a:chOff x="-787649" y="667987"/>
            <a:chExt cx="8819411" cy="2127412"/>
          </a:xfrm>
        </p:grpSpPr>
        <p:sp>
          <p:nvSpPr>
            <p:cNvPr id="118" name="Google Shape;118;p15"/>
            <p:cNvSpPr/>
            <p:nvPr/>
          </p:nvSpPr>
          <p:spPr>
            <a:xfrm>
              <a:off x="552114" y="1731694"/>
              <a:ext cx="201285" cy="69014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634784" y="2058792"/>
              <a:ext cx="35944" cy="359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552114" y="1685974"/>
              <a:ext cx="20128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647724" y="1726661"/>
              <a:ext cx="10064" cy="10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552114" y="1041551"/>
              <a:ext cx="201285" cy="69014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634784" y="1368650"/>
              <a:ext cx="35944" cy="359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 rot="-5400000">
              <a:off x="-787649" y="1455636"/>
              <a:ext cx="2127412" cy="552114"/>
            </a:xfrm>
            <a:prstGeom prst="rect">
              <a:avLst/>
            </a:prstGeom>
            <a:solidFill>
              <a:srgbClr val="33993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 txBox="1"/>
            <p:nvPr/>
          </p:nvSpPr>
          <p:spPr>
            <a:xfrm rot="10800000">
              <a:off x="-787649" y="1455636"/>
              <a:ext cx="2127412" cy="55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675" lIns="19675" spcFirstLastPara="1" rIns="19675" wrap="square" tIns="19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1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Tại sao CSS?</a:t>
              </a:r>
              <a:endParaRPr sz="31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753399" y="765494"/>
              <a:ext cx="7278363" cy="552114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D3EF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753399" y="765494"/>
              <a:ext cx="7278363" cy="55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rgbClr val="0017C0"/>
                  </a:solidFill>
                  <a:latin typeface="Cambria"/>
                  <a:ea typeface="Cambria"/>
                  <a:cs typeface="Cambria"/>
                  <a:sym typeface="Cambria"/>
                </a:rPr>
                <a:t> Tách biệt định dạng khỏi nội dung HTML.</a:t>
              </a:r>
              <a:endParaRPr b="0" sz="1800">
                <a:solidFill>
                  <a:srgbClr val="0017C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753399" y="1455636"/>
              <a:ext cx="7260833" cy="552114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D3EF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753399" y="1455636"/>
              <a:ext cx="7260833" cy="55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rgbClr val="0017C0"/>
                  </a:solidFill>
                  <a:latin typeface="Cambria"/>
                  <a:ea typeface="Cambria"/>
                  <a:cs typeface="Cambria"/>
                  <a:sym typeface="Cambria"/>
                </a:rPr>
                <a:t> Định dạng kiểu nhanh chóng và nhất quán giữa các trang.</a:t>
              </a:r>
              <a:endParaRPr b="0" sz="1800">
                <a:solidFill>
                  <a:srgbClr val="0017C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753399" y="2145779"/>
              <a:ext cx="7268511" cy="552114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D3EF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753399" y="2145779"/>
              <a:ext cx="7268511" cy="55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rgbClr val="0017C0"/>
                  </a:solidFill>
                  <a:latin typeface="Cambria"/>
                  <a:ea typeface="Cambria"/>
                  <a:cs typeface="Cambria"/>
                  <a:sym typeface="Cambria"/>
                </a:rPr>
                <a:t> Cùng một nội dung dữ liệu có thể hiển thị theo nhiều kiểu khác nhau.</a:t>
              </a:r>
              <a:endParaRPr b="0" sz="1800">
                <a:solidFill>
                  <a:srgbClr val="0017C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 txBox="1"/>
          <p:nvPr>
            <p:ph idx="1" type="body"/>
          </p:nvPr>
        </p:nvSpPr>
        <p:spPr>
          <a:xfrm>
            <a:off x="444500" y="1203158"/>
            <a:ext cx="8255000" cy="4599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Char char="➢"/>
            </a:pPr>
            <a:r>
              <a:rPr b="0" i="0" lang="en-US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Các thuộc tính thẻ con sẽ được đè chồng lên các thuộc tính của thẻ cha</a:t>
            </a:r>
            <a:endParaRPr/>
          </a:p>
          <a:p>
            <a:pPr indent="-2667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667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Char char="➢"/>
            </a:pPr>
            <a:r>
              <a:rPr b="0" i="0" lang="en-US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Hai thuộc tính cùng cấp, thuộc tính nào khai báo sau sẽ được sử dụng</a:t>
            </a:r>
            <a:endParaRPr b="0" i="0" sz="30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8" name="Google Shape;398;p42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Nạp chồng định dạng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99" name="Google Shape;39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646" y="2140634"/>
            <a:ext cx="41243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1972" y="1807259"/>
            <a:ext cx="36766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646" y="4548114"/>
            <a:ext cx="408622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93871" y="4548114"/>
            <a:ext cx="36766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3"/>
          <p:cNvSpPr txBox="1"/>
          <p:nvPr>
            <p:ph idx="1" type="body"/>
          </p:nvPr>
        </p:nvSpPr>
        <p:spPr>
          <a:xfrm>
            <a:off x="444500" y="1203158"/>
            <a:ext cx="8255000" cy="4599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Char char="➢"/>
            </a:pPr>
            <a:r>
              <a:rPr b="0" i="0" lang="en-US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Định dạng sẽ kết hợp các thuộc tính không trùng nhau</a:t>
            </a:r>
            <a:endParaRPr b="0" i="0" sz="30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8" name="Google Shape;408;p43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Định dạng kết hợp từ nhiều nguồn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09" name="Google Shape;40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962" y="4424289"/>
            <a:ext cx="576262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UYPRO~1\AppData\Local\Temp\SNAGHTMLeb453e.PNG" id="410" name="Google Shape;41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350" y="2488861"/>
            <a:ext cx="28289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1625" y="2324955"/>
            <a:ext cx="36766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11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/>
          <p:nvPr>
            <p:ph idx="1" type="body"/>
          </p:nvPr>
        </p:nvSpPr>
        <p:spPr>
          <a:xfrm>
            <a:off x="444500" y="1203158"/>
            <a:ext cx="8255000" cy="4599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Char char="➢"/>
            </a:pPr>
            <a:r>
              <a:rPr b="0" i="0" lang="en-US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Có thể sử dụng nhiều định dạng cho một đối tượng</a:t>
            </a:r>
            <a:endParaRPr b="0" i="0" sz="30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7" name="Google Shape;417;p44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Kết hợp nhiều định dạng khác nhau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18" name="Google Shape;41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563" y="2434883"/>
            <a:ext cx="4042043" cy="3079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3694" y="2590800"/>
            <a:ext cx="36766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5"/>
          <p:cNvSpPr txBox="1"/>
          <p:nvPr>
            <p:ph idx="1" type="body"/>
          </p:nvPr>
        </p:nvSpPr>
        <p:spPr>
          <a:xfrm>
            <a:off x="444500" y="1072529"/>
            <a:ext cx="8255000" cy="14747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Char char="➢"/>
            </a:pPr>
            <a:r>
              <a:rPr b="0" i="0" lang="en-US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CSS3 bổ sung thêm mô-đun chuyển động làm cho các đối tượng chuyển động để hạn chế việc viết kịch bản</a:t>
            </a:r>
            <a:endParaRPr b="0" i="0" sz="30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5" name="Google Shape;425;p45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Chuyển động (Transition) trong CSS3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426" name="Google Shape;426;p45"/>
          <p:cNvGraphicFramePr/>
          <p:nvPr/>
        </p:nvGraphicFramePr>
        <p:xfrm>
          <a:off x="875211" y="2574925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{DBAAF61B-FAD3-4097-8599-537D7213AA4E}</a:tableStyleId>
              </a:tblPr>
              <a:tblGrid>
                <a:gridCol w="2270900"/>
                <a:gridCol w="5579900"/>
              </a:tblGrid>
              <a:tr h="24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Thuộc tính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Mô tả</a:t>
                      </a:r>
                      <a:endParaRPr sz="16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7C0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transition</a:t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mbria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Là một thuộc tính tốc ký và được sử dụng để thiết lập bốn thuộc tính chuyển động trong một thuộc tính đơn lẻ.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transition-property</a:t>
                      </a:r>
                      <a:endParaRPr b="1" sz="1600" u="none" cap="none" strike="noStrike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Được sử dụng để chỉ ra tên của thuộc tính CSS mà giá trị chuyển động được đặt.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7C0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transition-duration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mbria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Được sử dụng để định nghĩa thời lượng chuyển động. Giá trị mặc định là 0.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7C0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transition-timing-function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Được sử dụng để mô tả tốc độ trong quá trình chuyển động sẽ được tính toán như thế nào. Giá trị mặc định là “ease”.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7C0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transition-delay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Được sử dụng để định nghĩa bắt đầu chuyển động. Giá trị mặc định là 0.</a:t>
                      </a:r>
                      <a:endParaRPr/>
                    </a:p>
                  </a:txBody>
                  <a:tcPr marT="45725" marB="457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Chuyển động (Transition) trong CSS3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32" name="Google Shape;43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955" y="1201784"/>
            <a:ext cx="8109264" cy="5172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"/>
          <p:cNvSpPr txBox="1"/>
          <p:nvPr>
            <p:ph idx="1" type="body"/>
          </p:nvPr>
        </p:nvSpPr>
        <p:spPr>
          <a:xfrm>
            <a:off x="418374" y="902710"/>
            <a:ext cx="8255000" cy="521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Sử dụng thuộc tính </a:t>
            </a:r>
            <a:r>
              <a:rPr b="0" i="1" lang="en-US" sz="24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animation </a:t>
            </a:r>
            <a:r>
              <a:rPr b="0" i="0" lang="en-US" sz="24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để tạo chuỗi hình ảnh động</a:t>
            </a:r>
            <a:endParaRPr b="0" i="0" sz="24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8" name="Google Shape;438;p47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Hình ảnh động trong CSS3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439" name="Google Shape;439;p47"/>
          <p:cNvGraphicFramePr/>
          <p:nvPr/>
        </p:nvGraphicFramePr>
        <p:xfrm>
          <a:off x="509452" y="1368787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{DBAAF61B-FAD3-4097-8599-537D7213AA4E}</a:tableStyleId>
              </a:tblPr>
              <a:tblGrid>
                <a:gridCol w="1959425"/>
                <a:gridCol w="6440000"/>
              </a:tblGrid>
              <a:tr h="24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Thuộc tính</a:t>
                      </a:r>
                      <a:endParaRPr b="1" sz="16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Mô tả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/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7C0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@keyframes</a:t>
                      </a:r>
                      <a:endParaRPr b="1" sz="1600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mbria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Được sử dụng để chỉ ra hình ảnh động.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49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animation</a:t>
                      </a:r>
                      <a:endParaRPr b="1" sz="1600">
                        <a:solidFill>
                          <a:srgbClr val="0017C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Là một thuộc tính tốc ký đại diện cho tất cả các thuộc tính hình ảnh động, trừ thuộc tính animation-play-state.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61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7C0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animation-name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mbria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Được sử dụng để chỉ ra tên của hình ảnh động @keyframes.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7C0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animation-duration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Được sử dụng để chỉ ra thời lượng của một chu kỳ hình ảnh động theo giây hoặc mili giây. Giá trị mặc định là 0.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7C0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animation-timing-function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Được sử dụng để mô tả tiến độ của hình ảnh động trên một chu kỳ thời lượng của nó. Giá trị mặc định là “ease”.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7C0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animation-delay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Được sử dụng để chỉ ra giá trị bắt đầu của hình ảnh động. Giá trị mặc định là 0.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7C0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animation-iteration-count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Được sử dụng để chỉ ra số lần hình ảnh động được phát. Giá trị mặc định là 1.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7C0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animation-direction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Được sử dụng để chỉ ra hình ảnh động có nên hay không nên phát ngược lại theo các chu kỳ xen kẽ. Giá trị mặc định là “normal”.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17C0"/>
                        </a:buClr>
                        <a:buSzPts val="1600"/>
                        <a:buFont typeface="Cambria"/>
                        <a:buNone/>
                      </a:pPr>
                      <a:r>
                        <a:rPr b="1" lang="en-US" sz="1600">
                          <a:solidFill>
                            <a:srgbClr val="0017C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animation-play-state</a:t>
                      </a:r>
                      <a:endParaRPr/>
                    </a:p>
                  </a:txBody>
                  <a:tcPr marT="27300" marB="27300" marR="27300" marL="27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Được sử dụng để chỉ ra tình trạng của hình ảnh động, mà là liệu nó có đang chạy hay dừng lại. Giá trị mặc định là “running”.</a:t>
                      </a:r>
                      <a:endParaRPr/>
                    </a:p>
                  </a:txBody>
                  <a:tcPr marT="45725" marB="457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8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Chuyển động (Transition) trong CSS3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45" name="Google Shape;44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5291" y="888275"/>
            <a:ext cx="1628775" cy="58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2023" y="888274"/>
            <a:ext cx="1714500" cy="58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7132" y="888274"/>
            <a:ext cx="1762125" cy="5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9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Ứng dụng CSS </a:t>
            </a: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– Định dạng bố cục website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53" name="Google Shape;45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8122" y="1139482"/>
            <a:ext cx="5753100" cy="53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0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Ứng dụng CSS </a:t>
            </a: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– Định dạng bảng dữ liệu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59" name="Google Shape;45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180" y="1533378"/>
            <a:ext cx="7774927" cy="393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233486"/>
            <a:ext cx="9094787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1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Ứng dụng CSS </a:t>
            </a: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– Định dạng siêu liên kết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66" name="Google Shape;46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044" y="2650808"/>
            <a:ext cx="7761623" cy="2335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6480" y="962684"/>
            <a:ext cx="37147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444500" y="1203158"/>
            <a:ext cx="8255000" cy="4599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Char char="➢"/>
            </a:pPr>
            <a:r>
              <a:rPr b="0" i="0" lang="en-US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CSS là cơ chế được sử dụng để bổ sung thêm kiểu như phông chữ, màu sắc, và giãn cách cho các tài liệu web.</a:t>
            </a:r>
            <a:endParaRPr b="0" i="0" sz="30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457200" marR="0" rtl="0" algn="just">
              <a:spcBef>
                <a:spcPts val="120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Char char="➢"/>
            </a:pPr>
            <a:r>
              <a:rPr b="0" i="0" lang="en-US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Phiên bản CSS được ký hiệu là CSS1, CSS2, CSS3, và CSS4, trong đó có những con số khác nhau cho mỗi phiên bản hoặc cấp độ.</a:t>
            </a:r>
            <a:endParaRPr/>
          </a:p>
          <a:p>
            <a:pPr indent="-457200" lvl="0" marL="457200" marR="0" rtl="0" algn="just">
              <a:spcBef>
                <a:spcPts val="120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Char char="➢"/>
            </a:pPr>
            <a:r>
              <a:rPr b="0" i="0" lang="en-US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CSS3 có sẵn ở dạng các mô-đun và vẫn đang phát triển, có nhiều mô-đun có sự ổn định và trạng thái khác nhau</a:t>
            </a:r>
            <a:endParaRPr b="0" i="0" sz="30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Google Shape;137;p16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Giới thiệu CSS3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Ứng dụng CSS </a:t>
            </a: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– Định dạng biểu mẫu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73" name="Google Shape;47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544" y="1041009"/>
            <a:ext cx="5112569" cy="5373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468" y="1041009"/>
            <a:ext cx="8046720" cy="3926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/>
          <p:nvPr/>
        </p:nvSpPr>
        <p:spPr>
          <a:xfrm>
            <a:off x="107477" y="2551837"/>
            <a:ext cx="882805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KẾT THÚC CHƯƠNG 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Cám ơn các bạn đã theo dõi</a:t>
            </a:r>
            <a:endParaRPr b="1" sz="5400">
              <a:solidFill>
                <a:schemeClr val="accent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444500" y="1203158"/>
            <a:ext cx="8255000" cy="50710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2775"/>
              <a:buFont typeface="Noto Sans Symbols"/>
              <a:buChar char="➢"/>
            </a:pPr>
            <a:r>
              <a:rPr b="0" i="0" lang="en-US" sz="2775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Cú pháp CSS bao gồm 3 phần: Bộ chọn, thuộc tính và giá trị.</a:t>
            </a:r>
            <a:endParaRPr/>
          </a:p>
          <a:p>
            <a:pPr indent="-280987" lvl="0" marL="457200" marR="0" rtl="0" algn="l">
              <a:lnSpc>
                <a:spcPct val="80000"/>
              </a:lnSpc>
              <a:spcBef>
                <a:spcPts val="1110"/>
              </a:spcBef>
              <a:spcAft>
                <a:spcPts val="0"/>
              </a:spcAft>
              <a:buClr>
                <a:srgbClr val="339933"/>
              </a:buClr>
              <a:buSzPts val="2775"/>
              <a:buFont typeface="Noto Sans Symbols"/>
              <a:buNone/>
            </a:pPr>
            <a:r>
              <a:t/>
            </a:r>
            <a:endParaRPr b="0" i="0" sz="2775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0987" lvl="0" marL="457200" marR="0" rtl="0" algn="l">
              <a:lnSpc>
                <a:spcPct val="80000"/>
              </a:lnSpc>
              <a:spcBef>
                <a:spcPts val="1110"/>
              </a:spcBef>
              <a:spcAft>
                <a:spcPts val="0"/>
              </a:spcAft>
              <a:buClr>
                <a:srgbClr val="339933"/>
              </a:buClr>
              <a:buSzPts val="2775"/>
              <a:buFont typeface="Noto Sans Symbols"/>
              <a:buNone/>
            </a:pPr>
            <a:r>
              <a:t/>
            </a:r>
            <a:endParaRPr b="0" i="0" sz="2775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0987" lvl="0" marL="457200" marR="0" rtl="0" algn="l">
              <a:lnSpc>
                <a:spcPct val="80000"/>
              </a:lnSpc>
              <a:spcBef>
                <a:spcPts val="1110"/>
              </a:spcBef>
              <a:spcAft>
                <a:spcPts val="0"/>
              </a:spcAft>
              <a:buClr>
                <a:srgbClr val="339933"/>
              </a:buClr>
              <a:buSzPts val="2775"/>
              <a:buFont typeface="Noto Sans Symbols"/>
              <a:buNone/>
            </a:pPr>
            <a:r>
              <a:t/>
            </a:r>
            <a:endParaRPr b="0" i="0" sz="2775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457200" marR="0" rtl="0" algn="l">
              <a:lnSpc>
                <a:spcPct val="80000"/>
              </a:lnSpc>
              <a:spcBef>
                <a:spcPts val="1110"/>
              </a:spcBef>
              <a:spcAft>
                <a:spcPts val="0"/>
              </a:spcAft>
              <a:buClr>
                <a:srgbClr val="339933"/>
              </a:buClr>
              <a:buSzPts val="2775"/>
              <a:buFont typeface="Noto Sans Symbols"/>
              <a:buChar char="➢"/>
            </a:pPr>
            <a:r>
              <a:rPr b="0" i="0" lang="en-US" sz="2775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Trong đó: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1110"/>
              </a:spcBef>
              <a:spcAft>
                <a:spcPts val="0"/>
              </a:spcAft>
              <a:buClr>
                <a:srgbClr val="339933"/>
              </a:buClr>
              <a:buSzPts val="1295"/>
              <a:buFont typeface="Courier New"/>
              <a:buChar char="o"/>
            </a:pPr>
            <a:r>
              <a:rPr b="1" i="0" lang="en-US" sz="2590" u="none" cap="none" strike="noStrike">
                <a:solidFill>
                  <a:srgbClr val="339933"/>
                </a:solidFill>
                <a:latin typeface="Cambria"/>
                <a:ea typeface="Cambria"/>
                <a:cs typeface="Cambria"/>
                <a:sym typeface="Cambria"/>
              </a:rPr>
              <a:t>Bộ chọn </a:t>
            </a:r>
            <a:r>
              <a:rPr b="0" i="0" lang="en-US" sz="259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(selector): Các thành phần HTML cần định dạng hoặc tên định dạng tự định nghĩa.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1036"/>
              </a:spcBef>
              <a:spcAft>
                <a:spcPts val="0"/>
              </a:spcAft>
              <a:buClr>
                <a:srgbClr val="339933"/>
              </a:buClr>
              <a:buSzPts val="1295"/>
              <a:buFont typeface="Courier New"/>
              <a:buChar char="o"/>
            </a:pPr>
            <a:r>
              <a:rPr b="1" i="0" lang="en-US" sz="2590" u="none" cap="none" strike="noStrike">
                <a:solidFill>
                  <a:srgbClr val="339933"/>
                </a:solidFill>
                <a:latin typeface="Cambria"/>
                <a:ea typeface="Cambria"/>
                <a:cs typeface="Cambria"/>
                <a:sym typeface="Cambria"/>
              </a:rPr>
              <a:t>Thuộc tính</a:t>
            </a:r>
            <a:r>
              <a:rPr b="1" i="0" lang="en-US" sz="259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0" lang="en-US" sz="259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(property): Thuộc tính định dạng của bộ chọn.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1036"/>
              </a:spcBef>
              <a:spcAft>
                <a:spcPts val="0"/>
              </a:spcAft>
              <a:buClr>
                <a:srgbClr val="339933"/>
              </a:buClr>
              <a:buSzPts val="1295"/>
              <a:buFont typeface="Courier New"/>
              <a:buChar char="o"/>
            </a:pPr>
            <a:r>
              <a:rPr b="1" i="0" lang="en-US" sz="2590" u="none" cap="none" strike="noStrike">
                <a:solidFill>
                  <a:srgbClr val="339933"/>
                </a:solidFill>
                <a:latin typeface="Cambria"/>
                <a:ea typeface="Cambria"/>
                <a:cs typeface="Cambria"/>
                <a:sym typeface="Cambria"/>
              </a:rPr>
              <a:t>Giá trị </a:t>
            </a:r>
            <a:r>
              <a:rPr b="0" i="0" lang="en-US" sz="259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(value): Giá trị cần thiết lập cho thuộc tính.</a:t>
            </a:r>
            <a:endParaRPr b="0" i="0" sz="2590" u="none" cap="none" strike="noStrike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3" name="Google Shape;143;p17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Cú pháp CSS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8195" y="2171261"/>
            <a:ext cx="541972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Ví dụ CSS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041" y="2101153"/>
            <a:ext cx="4345793" cy="313152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2238041" y="2101153"/>
            <a:ext cx="1210994" cy="458666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2238041" y="3666916"/>
            <a:ext cx="2280140" cy="458666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438551" y="2953715"/>
            <a:ext cx="12801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Bộ chọn</a:t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18"/>
          <p:cNvCxnSpPr>
            <a:stCxn id="153" idx="0"/>
            <a:endCxn id="151" idx="1"/>
          </p:cNvCxnSpPr>
          <p:nvPr/>
        </p:nvCxnSpPr>
        <p:spPr>
          <a:xfrm flipH="1" rot="10800000">
            <a:off x="1078631" y="2330615"/>
            <a:ext cx="1159500" cy="623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55" name="Google Shape;155;p18"/>
          <p:cNvCxnSpPr>
            <a:stCxn id="153" idx="2"/>
            <a:endCxn id="152" idx="1"/>
          </p:cNvCxnSpPr>
          <p:nvPr/>
        </p:nvCxnSpPr>
        <p:spPr>
          <a:xfrm>
            <a:off x="1078631" y="3353825"/>
            <a:ext cx="1159500" cy="5424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56" name="Google Shape;156;p18"/>
          <p:cNvSpPr/>
          <p:nvPr/>
        </p:nvSpPr>
        <p:spPr>
          <a:xfrm>
            <a:off x="3024074" y="2475411"/>
            <a:ext cx="1902070" cy="458666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3629123" y="1525838"/>
            <a:ext cx="15404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Thuộc tính</a:t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18"/>
          <p:cNvCxnSpPr>
            <a:stCxn id="157" idx="2"/>
            <a:endCxn id="156" idx="0"/>
          </p:cNvCxnSpPr>
          <p:nvPr/>
        </p:nvCxnSpPr>
        <p:spPr>
          <a:xfrm flipH="1">
            <a:off x="3975130" y="1925948"/>
            <a:ext cx="424200" cy="5496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59" name="Google Shape;159;p18"/>
          <p:cNvSpPr/>
          <p:nvPr/>
        </p:nvSpPr>
        <p:spPr>
          <a:xfrm>
            <a:off x="5056269" y="2495049"/>
            <a:ext cx="896816" cy="458666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5493091" y="1525838"/>
            <a:ext cx="11371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Giá trị</a:t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8"/>
          <p:cNvCxnSpPr>
            <a:stCxn id="160" idx="2"/>
            <a:endCxn id="159" idx="0"/>
          </p:cNvCxnSpPr>
          <p:nvPr/>
        </p:nvCxnSpPr>
        <p:spPr>
          <a:xfrm flipH="1">
            <a:off x="5504557" y="1925948"/>
            <a:ext cx="557100" cy="569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id="162" name="Google Shape;16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6909" y="2330486"/>
            <a:ext cx="2441930" cy="19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444500" y="1203158"/>
            <a:ext cx="8255000" cy="4311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Char char="➢"/>
            </a:pPr>
            <a:r>
              <a:rPr b="1" i="0" lang="en-US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Nhúng nội tuyến</a:t>
            </a:r>
            <a:r>
              <a:rPr b="0" i="0" lang="en-US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: Định dạng CSS được mô tả trong thuộc tính style của thẻ.</a:t>
            </a:r>
            <a:endParaRPr/>
          </a:p>
          <a:p>
            <a:pPr indent="-266700" lvl="0" marL="45720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45720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Char char="➢"/>
            </a:pPr>
            <a:r>
              <a:rPr b="1" i="0" lang="en-US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Sử dụng thẻ Style</a:t>
            </a:r>
            <a:r>
              <a:rPr b="0" i="0" lang="en-US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: Định dạng được mô tả trong bộ chọn viết trong thẻ </a:t>
            </a:r>
            <a:r>
              <a:rPr b="0" i="0" lang="en-US" sz="3000" u="none" cap="none" strike="noStrike">
                <a:solidFill>
                  <a:srgbClr val="339933"/>
                </a:solidFill>
                <a:latin typeface="Cambria"/>
                <a:ea typeface="Cambria"/>
                <a:cs typeface="Cambria"/>
                <a:sym typeface="Cambria"/>
              </a:rPr>
              <a:t>&lt;STYLE&gt;</a:t>
            </a:r>
            <a:r>
              <a:rPr b="0" i="0" lang="en-US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66700" lvl="0" marL="45720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66700" lvl="0" marL="45720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45720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9933"/>
              </a:buClr>
              <a:buSzPts val="3000"/>
              <a:buFont typeface="Noto Sans Symbols"/>
              <a:buChar char="➢"/>
            </a:pPr>
            <a:r>
              <a:rPr b="0" i="0" lang="en-US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Nhúng </a:t>
            </a:r>
            <a:r>
              <a:rPr b="1" i="0" lang="en-US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tập tin .css </a:t>
            </a:r>
            <a:r>
              <a:rPr b="0" i="0" lang="en-US" sz="3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vào tài liệu HTML.</a:t>
            </a:r>
            <a:endParaRPr b="0" i="0" sz="30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" name="Google Shape;168;p19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Nhúng CSS vào trang web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596618" y="2209447"/>
            <a:ext cx="8117076" cy="400110"/>
          </a:xfrm>
          <a:prstGeom prst="rect">
            <a:avLst/>
          </a:prstGeom>
          <a:solidFill>
            <a:srgbClr val="A5A5A5">
              <a:alpha val="1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 &lt;li </a:t>
            </a: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style=</a:t>
            </a:r>
            <a:r>
              <a:rPr lang="en-US" sz="2000">
                <a:solidFill>
                  <a:srgbClr val="BF4D00"/>
                </a:solidFill>
                <a:latin typeface="Courier New"/>
                <a:ea typeface="Courier New"/>
                <a:cs typeface="Courier New"/>
                <a:sym typeface="Courier New"/>
              </a:rPr>
              <a:t>“list-style-type: circle;"</a:t>
            </a: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Nội dung</a:t>
            </a: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596619" y="3817445"/>
            <a:ext cx="7872131" cy="1015663"/>
          </a:xfrm>
          <a:prstGeom prst="rect">
            <a:avLst/>
          </a:prstGeom>
          <a:solidFill>
            <a:srgbClr val="A5A5A5">
              <a:alpha val="1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&lt;style </a:t>
            </a: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n-US" sz="2000">
                <a:solidFill>
                  <a:srgbClr val="BF4D00"/>
                </a:solidFill>
                <a:latin typeface="Courier New"/>
                <a:ea typeface="Courier New"/>
                <a:cs typeface="Courier New"/>
                <a:sym typeface="Courier New"/>
              </a:rPr>
              <a:t>"text/css"</a:t>
            </a: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.TenSanPham 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 color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:red;</a:t>
            </a:r>
            <a:r>
              <a:rPr lang="en-US" sz="20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2000">
              <a:solidFill>
                <a:srgbClr val="0017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596619" y="5579106"/>
            <a:ext cx="7872130" cy="707886"/>
          </a:xfrm>
          <a:prstGeom prst="rect">
            <a:avLst/>
          </a:prstGeom>
          <a:solidFill>
            <a:srgbClr val="A5A5A5">
              <a:alpha val="1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&lt;link </a:t>
            </a: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rel=</a:t>
            </a:r>
            <a:r>
              <a:rPr lang="en-US" sz="2000">
                <a:solidFill>
                  <a:srgbClr val="BF4D00"/>
                </a:solidFill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n-US" sz="2000">
                <a:solidFill>
                  <a:srgbClr val="BF4D00"/>
                </a:solidFill>
                <a:latin typeface="Courier New"/>
                <a:ea typeface="Courier New"/>
                <a:cs typeface="Courier New"/>
                <a:sym typeface="Courier New"/>
              </a:rPr>
              <a:t>"text/css" </a:t>
            </a: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href=</a:t>
            </a:r>
            <a:r>
              <a:rPr lang="en-US" sz="2000">
                <a:solidFill>
                  <a:srgbClr val="BF4D00"/>
                </a:solidFill>
                <a:latin typeface="Courier New"/>
                <a:ea typeface="Courier New"/>
                <a:cs typeface="Courier New"/>
                <a:sym typeface="Courier New"/>
              </a:rPr>
              <a:t>"style.css"</a:t>
            </a:r>
            <a:r>
              <a:rPr lang="en-US" sz="2000">
                <a:solidFill>
                  <a:srgbClr val="0017C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444500" y="1203158"/>
            <a:ext cx="8255000" cy="4599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&lt;style type="text/css"&gt;</a:t>
            </a:r>
            <a:endParaRPr/>
          </a:p>
          <a:p>
            <a:pPr indent="-4572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39933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H2{color:#00F}</a:t>
            </a:r>
            <a:endParaRPr/>
          </a:p>
          <a:p>
            <a:pPr indent="-4572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39933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/>
          </a:p>
          <a:p>
            <a:pPr indent="-4572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39933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39933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39933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0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Nhúng nội tuyến – Ví dụ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371494" y="981643"/>
            <a:ext cx="8269586" cy="25545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gray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Times New Roman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large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z-index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2"&gt;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Using StyleSheet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Times New Roman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large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z-index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1"&gt;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Using StyleSheet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Day la H2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CHNGA\AppData\Local\Temp\SNAGHTML69c6ac6.PNG" id="179" name="Google Shape;17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957" y="3413229"/>
            <a:ext cx="3702992" cy="2690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idx="2" type="body"/>
          </p:nvPr>
        </p:nvSpPr>
        <p:spPr>
          <a:xfrm>
            <a:off x="253081" y="230188"/>
            <a:ext cx="8566066" cy="58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60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33CC33"/>
                </a:solidFill>
                <a:latin typeface="Cambria"/>
                <a:ea typeface="Cambria"/>
                <a:cs typeface="Cambria"/>
                <a:sym typeface="Cambria"/>
              </a:rPr>
              <a:t>Sử dụng thẻ style– Ví dụ</a:t>
            </a:r>
            <a:endParaRPr b="1" i="0" sz="2600" u="none" cap="none" strike="noStrike">
              <a:solidFill>
                <a:srgbClr val="33CC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1477577" y="836022"/>
            <a:ext cx="5724644" cy="5909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Untitled Document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="text/css"&gt;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60pt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font-weight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absolute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.vitri1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gray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z-index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			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.vitri2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75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z-index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="vitri1"&gt;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 dung Style Sheet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="vitri2"&gt;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 dung Style Sheet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ndarddesig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