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0"/>
  </p:notesMasterIdLst>
  <p:handoutMasterIdLst>
    <p:handoutMasterId r:id="rId71"/>
  </p:handoutMasterIdLst>
  <p:sldIdLst>
    <p:sldId id="287" r:id="rId2"/>
    <p:sldId id="284" r:id="rId3"/>
    <p:sldId id="310" r:id="rId4"/>
    <p:sldId id="311" r:id="rId5"/>
    <p:sldId id="312" r:id="rId6"/>
    <p:sldId id="314" r:id="rId7"/>
    <p:sldId id="315" r:id="rId8"/>
    <p:sldId id="316" r:id="rId9"/>
    <p:sldId id="317" r:id="rId10"/>
    <p:sldId id="318" r:id="rId11"/>
    <p:sldId id="355" r:id="rId12"/>
    <p:sldId id="357" r:id="rId13"/>
    <p:sldId id="319" r:id="rId14"/>
    <p:sldId id="356" r:id="rId15"/>
    <p:sldId id="320" r:id="rId16"/>
    <p:sldId id="321" r:id="rId17"/>
    <p:sldId id="322" r:id="rId18"/>
    <p:sldId id="323" r:id="rId19"/>
    <p:sldId id="325" r:id="rId20"/>
    <p:sldId id="326" r:id="rId21"/>
    <p:sldId id="327" r:id="rId22"/>
    <p:sldId id="328" r:id="rId23"/>
    <p:sldId id="358" r:id="rId24"/>
    <p:sldId id="330" r:id="rId25"/>
    <p:sldId id="359" r:id="rId26"/>
    <p:sldId id="329" r:id="rId27"/>
    <p:sldId id="331" r:id="rId28"/>
    <p:sldId id="360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63" r:id="rId37"/>
    <p:sldId id="339" r:id="rId38"/>
    <p:sldId id="340" r:id="rId39"/>
    <p:sldId id="396" r:id="rId40"/>
    <p:sldId id="409" r:id="rId41"/>
    <p:sldId id="414" r:id="rId42"/>
    <p:sldId id="342" r:id="rId43"/>
    <p:sldId id="343" r:id="rId44"/>
    <p:sldId id="344" r:id="rId45"/>
    <p:sldId id="345" r:id="rId46"/>
    <p:sldId id="347" r:id="rId47"/>
    <p:sldId id="346" r:id="rId48"/>
    <p:sldId id="348" r:id="rId49"/>
    <p:sldId id="350" r:id="rId50"/>
    <p:sldId id="349" r:id="rId51"/>
    <p:sldId id="351" r:id="rId52"/>
    <p:sldId id="352" r:id="rId53"/>
    <p:sldId id="362" r:id="rId54"/>
    <p:sldId id="394" r:id="rId55"/>
    <p:sldId id="395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6" r:id="rId67"/>
    <p:sldId id="425" r:id="rId68"/>
    <p:sldId id="309" r:id="rId69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C0"/>
    <a:srgbClr val="339933"/>
    <a:srgbClr val="D3EFBB"/>
    <a:srgbClr val="33CC33"/>
    <a:srgbClr val="B80000"/>
    <a:srgbClr val="7FD13B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6" autoAdjust="0"/>
    <p:restoredTop sz="92555" autoAdjust="0"/>
  </p:normalViewPr>
  <p:slideViewPr>
    <p:cSldViewPr snapToGrid="0">
      <p:cViewPr varScale="1">
        <p:scale>
          <a:sx n="98" d="100"/>
          <a:sy n="98" d="100"/>
        </p:scale>
        <p:origin x="9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D2FB2-D084-44A6-B94F-911E533CD2EF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1383AB-5F4C-4BA8-BE0F-76805C2CE1ED}">
      <dgm:prSet phldrT="[Text]"/>
      <dgm:spPr/>
      <dgm:t>
        <a:bodyPr/>
        <a:lstStyle/>
        <a:p>
          <a:r>
            <a:rPr lang="en-US" smtClean="0"/>
            <a:t>Nhúng trực tiếp vào thuộc tính của đối tượng</a:t>
          </a:r>
          <a:endParaRPr lang="en-US"/>
        </a:p>
      </dgm:t>
    </dgm:pt>
    <dgm:pt modelId="{9B0D1B33-A1BF-4114-86DA-AAAE03615F3F}" type="parTrans" cxnId="{C2C081C3-DD16-4BA6-B2A7-FFDCE07A3F44}">
      <dgm:prSet/>
      <dgm:spPr/>
      <dgm:t>
        <a:bodyPr/>
        <a:lstStyle/>
        <a:p>
          <a:endParaRPr lang="en-US"/>
        </a:p>
      </dgm:t>
    </dgm:pt>
    <dgm:pt modelId="{DB64AF05-37C8-459A-903C-6C20A2806AB8}" type="sibTrans" cxnId="{C2C081C3-DD16-4BA6-B2A7-FFDCE07A3F44}">
      <dgm:prSet/>
      <dgm:spPr/>
      <dgm:t>
        <a:bodyPr/>
        <a:lstStyle/>
        <a:p>
          <a:endParaRPr lang="en-US"/>
        </a:p>
      </dgm:t>
    </dgm:pt>
    <dgm:pt modelId="{5A274889-0F25-4C25-ADE9-975620325CED}">
      <dgm:prSet phldrT="[Text]"/>
      <dgm:spPr/>
      <dgm:t>
        <a:bodyPr/>
        <a:lstStyle/>
        <a:p>
          <a:r>
            <a:rPr lang="en-US" smtClean="0"/>
            <a:t>Sử dụng thẻ &lt;Script&gt;</a:t>
          </a:r>
          <a:endParaRPr lang="en-US"/>
        </a:p>
      </dgm:t>
    </dgm:pt>
    <dgm:pt modelId="{48BBB112-2CCB-4A42-A2C5-63C5301E9739}" type="parTrans" cxnId="{8D92F103-54FF-40D0-9523-BC8F691D3E10}">
      <dgm:prSet/>
      <dgm:spPr/>
      <dgm:t>
        <a:bodyPr/>
        <a:lstStyle/>
        <a:p>
          <a:endParaRPr lang="en-US"/>
        </a:p>
      </dgm:t>
    </dgm:pt>
    <dgm:pt modelId="{30D538EC-DF5D-4841-BEE0-CCACB9F0040C}" type="sibTrans" cxnId="{8D92F103-54FF-40D0-9523-BC8F691D3E10}">
      <dgm:prSet/>
      <dgm:spPr/>
      <dgm:t>
        <a:bodyPr/>
        <a:lstStyle/>
        <a:p>
          <a:endParaRPr lang="en-US"/>
        </a:p>
      </dgm:t>
    </dgm:pt>
    <dgm:pt modelId="{8F5E10E4-A501-441F-ADD1-CF45D2D88315}">
      <dgm:prSet phldrT="[Text]"/>
      <dgm:spPr/>
      <dgm:t>
        <a:bodyPr/>
        <a:lstStyle/>
        <a:p>
          <a:r>
            <a:rPr lang="en-US" smtClean="0"/>
            <a:t>Liên kết tập tin mã nguồn JavaScript</a:t>
          </a:r>
          <a:endParaRPr lang="en-US"/>
        </a:p>
      </dgm:t>
    </dgm:pt>
    <dgm:pt modelId="{186363DF-C71B-4452-AECE-545CD82A80F2}" type="parTrans" cxnId="{1B6187C5-5459-4C52-B1CB-B297209ED389}">
      <dgm:prSet/>
      <dgm:spPr/>
      <dgm:t>
        <a:bodyPr/>
        <a:lstStyle/>
        <a:p>
          <a:endParaRPr lang="en-US"/>
        </a:p>
      </dgm:t>
    </dgm:pt>
    <dgm:pt modelId="{7EB26B62-63CE-4844-AC53-9271B7B76FC5}" type="sibTrans" cxnId="{1B6187C5-5459-4C52-B1CB-B297209ED389}">
      <dgm:prSet/>
      <dgm:spPr/>
      <dgm:t>
        <a:bodyPr/>
        <a:lstStyle/>
        <a:p>
          <a:endParaRPr lang="en-US"/>
        </a:p>
      </dgm:t>
    </dgm:pt>
    <dgm:pt modelId="{B6804F4D-4BCB-4217-82F1-0C6B5290362D}" type="pres">
      <dgm:prSet presAssocID="{970D2FB2-D084-44A6-B94F-911E533CD2E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7957018-9322-4354-8513-D9155E8EF6F9}" type="pres">
      <dgm:prSet presAssocID="{970D2FB2-D084-44A6-B94F-911E533CD2EF}" presName="Name1" presStyleCnt="0"/>
      <dgm:spPr/>
    </dgm:pt>
    <dgm:pt modelId="{78D2CADA-1616-48E7-8AB8-6998DB8D188D}" type="pres">
      <dgm:prSet presAssocID="{970D2FB2-D084-44A6-B94F-911E533CD2EF}" presName="cycle" presStyleCnt="0"/>
      <dgm:spPr/>
    </dgm:pt>
    <dgm:pt modelId="{E24E41DD-4DE3-49A6-B8E7-20AC9C765699}" type="pres">
      <dgm:prSet presAssocID="{970D2FB2-D084-44A6-B94F-911E533CD2EF}" presName="srcNode" presStyleLbl="node1" presStyleIdx="0" presStyleCnt="3"/>
      <dgm:spPr/>
    </dgm:pt>
    <dgm:pt modelId="{620F2DC3-FFF8-459C-8C81-48E290FB3E41}" type="pres">
      <dgm:prSet presAssocID="{970D2FB2-D084-44A6-B94F-911E533CD2EF}" presName="conn" presStyleLbl="parChTrans1D2" presStyleIdx="0" presStyleCnt="1"/>
      <dgm:spPr/>
      <dgm:t>
        <a:bodyPr/>
        <a:lstStyle/>
        <a:p>
          <a:endParaRPr lang="en-US"/>
        </a:p>
      </dgm:t>
    </dgm:pt>
    <dgm:pt modelId="{BE9DD2D0-166D-4BB8-96A8-E24B152EB400}" type="pres">
      <dgm:prSet presAssocID="{970D2FB2-D084-44A6-B94F-911E533CD2EF}" presName="extraNode" presStyleLbl="node1" presStyleIdx="0" presStyleCnt="3"/>
      <dgm:spPr/>
    </dgm:pt>
    <dgm:pt modelId="{30CED1C8-2C61-43AB-BB80-9C950A99A303}" type="pres">
      <dgm:prSet presAssocID="{970D2FB2-D084-44A6-B94F-911E533CD2EF}" presName="dstNode" presStyleLbl="node1" presStyleIdx="0" presStyleCnt="3"/>
      <dgm:spPr/>
    </dgm:pt>
    <dgm:pt modelId="{2606F9EE-2A40-49C9-96A5-5A013B0DF4A5}" type="pres">
      <dgm:prSet presAssocID="{AA1383AB-5F4C-4BA8-BE0F-76805C2CE1E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4EB70-FD69-45A8-82C5-40A18D90F1B4}" type="pres">
      <dgm:prSet presAssocID="{AA1383AB-5F4C-4BA8-BE0F-76805C2CE1ED}" presName="accent_1" presStyleCnt="0"/>
      <dgm:spPr/>
    </dgm:pt>
    <dgm:pt modelId="{042D316C-A031-472D-B879-B6EA3C0C11B2}" type="pres">
      <dgm:prSet presAssocID="{AA1383AB-5F4C-4BA8-BE0F-76805C2CE1ED}" presName="accentRepeatNode" presStyleLbl="solidFgAcc1" presStyleIdx="0" presStyleCnt="3"/>
      <dgm:spPr/>
    </dgm:pt>
    <dgm:pt modelId="{EC4C404B-17C5-4184-95DD-52F03E732CAA}" type="pres">
      <dgm:prSet presAssocID="{5A274889-0F25-4C25-ADE9-975620325CE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96D58-CEBC-4B0B-A7A0-C0F4ADB84989}" type="pres">
      <dgm:prSet presAssocID="{5A274889-0F25-4C25-ADE9-975620325CED}" presName="accent_2" presStyleCnt="0"/>
      <dgm:spPr/>
    </dgm:pt>
    <dgm:pt modelId="{B70C365A-F6F0-4F3B-89C6-0584AD1F7DA5}" type="pres">
      <dgm:prSet presAssocID="{5A274889-0F25-4C25-ADE9-975620325CED}" presName="accentRepeatNode" presStyleLbl="solidFgAcc1" presStyleIdx="1" presStyleCnt="3"/>
      <dgm:spPr/>
    </dgm:pt>
    <dgm:pt modelId="{B1B10D1A-8424-458A-8341-00D4691E740E}" type="pres">
      <dgm:prSet presAssocID="{8F5E10E4-A501-441F-ADD1-CF45D2D8831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1351B-BA66-4100-87F5-1356D0E7BC72}" type="pres">
      <dgm:prSet presAssocID="{8F5E10E4-A501-441F-ADD1-CF45D2D88315}" presName="accent_3" presStyleCnt="0"/>
      <dgm:spPr/>
    </dgm:pt>
    <dgm:pt modelId="{826C7AB5-85F2-4B39-B74A-27EDF40F8F36}" type="pres">
      <dgm:prSet presAssocID="{8F5E10E4-A501-441F-ADD1-CF45D2D88315}" presName="accentRepeatNode" presStyleLbl="solidFgAcc1" presStyleIdx="2" presStyleCnt="3"/>
      <dgm:spPr/>
    </dgm:pt>
  </dgm:ptLst>
  <dgm:cxnLst>
    <dgm:cxn modelId="{9A812060-20D3-4A79-B158-105A19F22A72}" type="presOf" srcId="{AA1383AB-5F4C-4BA8-BE0F-76805C2CE1ED}" destId="{2606F9EE-2A40-49C9-96A5-5A013B0DF4A5}" srcOrd="0" destOrd="0" presId="urn:microsoft.com/office/officeart/2008/layout/VerticalCurvedList"/>
    <dgm:cxn modelId="{D9B12C04-7BAC-4122-BA8E-99033F637E1B}" type="presOf" srcId="{5A274889-0F25-4C25-ADE9-975620325CED}" destId="{EC4C404B-17C5-4184-95DD-52F03E732CAA}" srcOrd="0" destOrd="0" presId="urn:microsoft.com/office/officeart/2008/layout/VerticalCurvedList"/>
    <dgm:cxn modelId="{B0F10244-C3E8-478A-B8FE-8A30ED7EC588}" type="presOf" srcId="{8F5E10E4-A501-441F-ADD1-CF45D2D88315}" destId="{B1B10D1A-8424-458A-8341-00D4691E740E}" srcOrd="0" destOrd="0" presId="urn:microsoft.com/office/officeart/2008/layout/VerticalCurvedList"/>
    <dgm:cxn modelId="{1B6187C5-5459-4C52-B1CB-B297209ED389}" srcId="{970D2FB2-D084-44A6-B94F-911E533CD2EF}" destId="{8F5E10E4-A501-441F-ADD1-CF45D2D88315}" srcOrd="2" destOrd="0" parTransId="{186363DF-C71B-4452-AECE-545CD82A80F2}" sibTransId="{7EB26B62-63CE-4844-AC53-9271B7B76FC5}"/>
    <dgm:cxn modelId="{C5B3313B-A276-41B0-89A4-CE38E583DAEF}" type="presOf" srcId="{970D2FB2-D084-44A6-B94F-911E533CD2EF}" destId="{B6804F4D-4BCB-4217-82F1-0C6B5290362D}" srcOrd="0" destOrd="0" presId="urn:microsoft.com/office/officeart/2008/layout/VerticalCurvedList"/>
    <dgm:cxn modelId="{C2C081C3-DD16-4BA6-B2A7-FFDCE07A3F44}" srcId="{970D2FB2-D084-44A6-B94F-911E533CD2EF}" destId="{AA1383AB-5F4C-4BA8-BE0F-76805C2CE1ED}" srcOrd="0" destOrd="0" parTransId="{9B0D1B33-A1BF-4114-86DA-AAAE03615F3F}" sibTransId="{DB64AF05-37C8-459A-903C-6C20A2806AB8}"/>
    <dgm:cxn modelId="{8D92F103-54FF-40D0-9523-BC8F691D3E10}" srcId="{970D2FB2-D084-44A6-B94F-911E533CD2EF}" destId="{5A274889-0F25-4C25-ADE9-975620325CED}" srcOrd="1" destOrd="0" parTransId="{48BBB112-2CCB-4A42-A2C5-63C5301E9739}" sibTransId="{30D538EC-DF5D-4841-BEE0-CCACB9F0040C}"/>
    <dgm:cxn modelId="{C3389F84-DD71-4CE9-90EC-24AEC3864612}" type="presOf" srcId="{DB64AF05-37C8-459A-903C-6C20A2806AB8}" destId="{620F2DC3-FFF8-459C-8C81-48E290FB3E41}" srcOrd="0" destOrd="0" presId="urn:microsoft.com/office/officeart/2008/layout/VerticalCurvedList"/>
    <dgm:cxn modelId="{66469CEB-A35D-4AAF-B912-97F8E3D82ACF}" type="presParOf" srcId="{B6804F4D-4BCB-4217-82F1-0C6B5290362D}" destId="{67957018-9322-4354-8513-D9155E8EF6F9}" srcOrd="0" destOrd="0" presId="urn:microsoft.com/office/officeart/2008/layout/VerticalCurvedList"/>
    <dgm:cxn modelId="{88E7C65F-F2B7-4C87-8A09-41C48873A704}" type="presParOf" srcId="{67957018-9322-4354-8513-D9155E8EF6F9}" destId="{78D2CADA-1616-48E7-8AB8-6998DB8D188D}" srcOrd="0" destOrd="0" presId="urn:microsoft.com/office/officeart/2008/layout/VerticalCurvedList"/>
    <dgm:cxn modelId="{EB07AF93-E5E1-4C99-9531-A33A9E74C38C}" type="presParOf" srcId="{78D2CADA-1616-48E7-8AB8-6998DB8D188D}" destId="{E24E41DD-4DE3-49A6-B8E7-20AC9C765699}" srcOrd="0" destOrd="0" presId="urn:microsoft.com/office/officeart/2008/layout/VerticalCurvedList"/>
    <dgm:cxn modelId="{EFF662DF-C184-40CD-9A01-ED933F505C64}" type="presParOf" srcId="{78D2CADA-1616-48E7-8AB8-6998DB8D188D}" destId="{620F2DC3-FFF8-459C-8C81-48E290FB3E41}" srcOrd="1" destOrd="0" presId="urn:microsoft.com/office/officeart/2008/layout/VerticalCurvedList"/>
    <dgm:cxn modelId="{25AB702D-7995-403C-81AC-0B6DAC744872}" type="presParOf" srcId="{78D2CADA-1616-48E7-8AB8-6998DB8D188D}" destId="{BE9DD2D0-166D-4BB8-96A8-E24B152EB400}" srcOrd="2" destOrd="0" presId="urn:microsoft.com/office/officeart/2008/layout/VerticalCurvedList"/>
    <dgm:cxn modelId="{346326F6-E6B3-4E62-8D32-CAE8D93B74F8}" type="presParOf" srcId="{78D2CADA-1616-48E7-8AB8-6998DB8D188D}" destId="{30CED1C8-2C61-43AB-BB80-9C950A99A303}" srcOrd="3" destOrd="0" presId="urn:microsoft.com/office/officeart/2008/layout/VerticalCurvedList"/>
    <dgm:cxn modelId="{2E628E93-DFF4-4034-91F4-3D5A7A16C689}" type="presParOf" srcId="{67957018-9322-4354-8513-D9155E8EF6F9}" destId="{2606F9EE-2A40-49C9-96A5-5A013B0DF4A5}" srcOrd="1" destOrd="0" presId="urn:microsoft.com/office/officeart/2008/layout/VerticalCurvedList"/>
    <dgm:cxn modelId="{A9D77DCF-22A1-464E-A276-F564AD80948C}" type="presParOf" srcId="{67957018-9322-4354-8513-D9155E8EF6F9}" destId="{BE34EB70-FD69-45A8-82C5-40A18D90F1B4}" srcOrd="2" destOrd="0" presId="urn:microsoft.com/office/officeart/2008/layout/VerticalCurvedList"/>
    <dgm:cxn modelId="{BBBD4085-925E-48CE-B544-6381646A1BB8}" type="presParOf" srcId="{BE34EB70-FD69-45A8-82C5-40A18D90F1B4}" destId="{042D316C-A031-472D-B879-B6EA3C0C11B2}" srcOrd="0" destOrd="0" presId="urn:microsoft.com/office/officeart/2008/layout/VerticalCurvedList"/>
    <dgm:cxn modelId="{5A7C3870-0693-4154-9EA6-1EBAFAB83EAD}" type="presParOf" srcId="{67957018-9322-4354-8513-D9155E8EF6F9}" destId="{EC4C404B-17C5-4184-95DD-52F03E732CAA}" srcOrd="3" destOrd="0" presId="urn:microsoft.com/office/officeart/2008/layout/VerticalCurvedList"/>
    <dgm:cxn modelId="{31145D6C-A5FE-42B3-8F52-A1C0443E20AD}" type="presParOf" srcId="{67957018-9322-4354-8513-D9155E8EF6F9}" destId="{40D96D58-CEBC-4B0B-A7A0-C0F4ADB84989}" srcOrd="4" destOrd="0" presId="urn:microsoft.com/office/officeart/2008/layout/VerticalCurvedList"/>
    <dgm:cxn modelId="{33BBCEE9-F108-4B23-AC0C-D3428EA1E0DA}" type="presParOf" srcId="{40D96D58-CEBC-4B0B-A7A0-C0F4ADB84989}" destId="{B70C365A-F6F0-4F3B-89C6-0584AD1F7DA5}" srcOrd="0" destOrd="0" presId="urn:microsoft.com/office/officeart/2008/layout/VerticalCurvedList"/>
    <dgm:cxn modelId="{99135B2C-D16C-4281-AEBF-9C5C796F0BD8}" type="presParOf" srcId="{67957018-9322-4354-8513-D9155E8EF6F9}" destId="{B1B10D1A-8424-458A-8341-00D4691E740E}" srcOrd="5" destOrd="0" presId="urn:microsoft.com/office/officeart/2008/layout/VerticalCurvedList"/>
    <dgm:cxn modelId="{16EC4CAE-75FE-4BD3-9450-36156DC35CD3}" type="presParOf" srcId="{67957018-9322-4354-8513-D9155E8EF6F9}" destId="{8101351B-BA66-4100-87F5-1356D0E7BC72}" srcOrd="6" destOrd="0" presId="urn:microsoft.com/office/officeart/2008/layout/VerticalCurvedList"/>
    <dgm:cxn modelId="{DD6D52C3-982D-4AAA-9DCB-5E4C3AF4208C}" type="presParOf" srcId="{8101351B-BA66-4100-87F5-1356D0E7BC72}" destId="{826C7AB5-85F2-4B39-B74A-27EDF40F8F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75F51-8114-444F-ACF2-8BC83F0D1F64}" type="doc">
      <dgm:prSet loTypeId="urn:microsoft.com/office/officeart/2005/8/layout/radial1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2C6E0E3-2541-4816-A0DC-29DBF298B25B}">
      <dgm:prSet phldrT="[Text]"/>
      <dgm:spPr/>
      <dgm:t>
        <a:bodyPr/>
        <a:lstStyle/>
        <a:p>
          <a:r>
            <a:rPr lang="en-US" dirty="0" err="1" smtClean="0"/>
            <a:t>Tên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endParaRPr lang="en-US" dirty="0"/>
        </a:p>
      </dgm:t>
    </dgm:pt>
    <dgm:pt modelId="{CED2A128-10D3-4CFA-ACE2-2D2215D0D684}" type="parTrans" cxnId="{30A3E98A-299B-488C-8001-6FD215D7745F}">
      <dgm:prSet/>
      <dgm:spPr/>
      <dgm:t>
        <a:bodyPr/>
        <a:lstStyle/>
        <a:p>
          <a:endParaRPr lang="en-US"/>
        </a:p>
      </dgm:t>
    </dgm:pt>
    <dgm:pt modelId="{D5341305-B54E-447D-A412-9A85ABC2C952}" type="sibTrans" cxnId="{30A3E98A-299B-488C-8001-6FD215D7745F}">
      <dgm:prSet/>
      <dgm:spPr/>
      <dgm:t>
        <a:bodyPr/>
        <a:lstStyle/>
        <a:p>
          <a:endParaRPr lang="en-US"/>
        </a:p>
      </dgm:t>
    </dgm:pt>
    <dgm:pt modelId="{04EA1B1D-8A65-4262-B552-8970AA6345A6}">
      <dgm:prSet phldrT="[Text]"/>
      <dgm:spPr/>
      <dgm:t>
        <a:bodyPr/>
        <a:lstStyle/>
        <a:p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A-Z, </a:t>
          </a:r>
          <a:br>
            <a:rPr lang="en-US" dirty="0" smtClean="0"/>
          </a:br>
          <a:r>
            <a:rPr lang="en-US" dirty="0" smtClean="0"/>
            <a:t>a-z</a:t>
          </a:r>
          <a:endParaRPr lang="en-US" dirty="0"/>
        </a:p>
      </dgm:t>
    </dgm:pt>
    <dgm:pt modelId="{BD3E50C3-DEEF-4876-838B-5089ED4D9316}" type="parTrans" cxnId="{64BAD13A-B415-4B7C-9A35-03C2439DA3B2}">
      <dgm:prSet/>
      <dgm:spPr/>
      <dgm:t>
        <a:bodyPr/>
        <a:lstStyle/>
        <a:p>
          <a:endParaRPr lang="en-US"/>
        </a:p>
      </dgm:t>
    </dgm:pt>
    <dgm:pt modelId="{AEE2589D-F591-4FE4-8FCE-D3D38AAC2FD4}" type="sibTrans" cxnId="{64BAD13A-B415-4B7C-9A35-03C2439DA3B2}">
      <dgm:prSet/>
      <dgm:spPr/>
      <dgm:t>
        <a:bodyPr/>
        <a:lstStyle/>
        <a:p>
          <a:endParaRPr lang="en-US"/>
        </a:p>
      </dgm:t>
    </dgm:pt>
    <dgm:pt modelId="{4FD6FEDE-B3E7-4D82-A8DA-AF45F39E2E3B}">
      <dgm:prSet phldrT="[Text]"/>
      <dgm:spPr/>
      <dgm:t>
        <a:bodyPr/>
        <a:lstStyle/>
        <a:p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</a:t>
          </a:r>
          <a:r>
            <a:rPr lang="en-US" dirty="0" err="1" smtClean="0"/>
            <a:t>số</a:t>
          </a:r>
          <a:endParaRPr lang="en-US" dirty="0"/>
        </a:p>
      </dgm:t>
    </dgm:pt>
    <dgm:pt modelId="{0EE312DB-6DB7-413D-9BCA-679C021FFE91}" type="parTrans" cxnId="{8AEBF59D-AF5D-48D9-9B6B-AF801920EC11}">
      <dgm:prSet/>
      <dgm:spPr/>
      <dgm:t>
        <a:bodyPr/>
        <a:lstStyle/>
        <a:p>
          <a:endParaRPr lang="en-US"/>
        </a:p>
      </dgm:t>
    </dgm:pt>
    <dgm:pt modelId="{37E3F6BB-F719-4C2C-AE2D-9266FEF56C93}" type="sibTrans" cxnId="{8AEBF59D-AF5D-48D9-9B6B-AF801920EC11}">
      <dgm:prSet/>
      <dgm:spPr/>
      <dgm:t>
        <a:bodyPr/>
        <a:lstStyle/>
        <a:p>
          <a:endParaRPr lang="en-US"/>
        </a:p>
      </dgm:t>
    </dgm:pt>
    <dgm:pt modelId="{92078248-AA8B-4A65-B97C-654A8ACEAA64}">
      <dgm:prSet phldrT="[Text]"/>
      <dgm:spPr/>
      <dgm:t>
        <a:bodyPr/>
        <a:lstStyle/>
        <a:p>
          <a:r>
            <a:rPr lang="en-US" dirty="0" smtClean="0"/>
            <a:t>$</a:t>
          </a:r>
          <a:endParaRPr lang="en-US" dirty="0"/>
        </a:p>
      </dgm:t>
    </dgm:pt>
    <dgm:pt modelId="{38DDE2E3-DA5F-4F38-9C7C-7DFF0585FE47}" type="parTrans" cxnId="{89970073-C064-4CDA-85F7-5BA289AE42EC}">
      <dgm:prSet/>
      <dgm:spPr/>
      <dgm:t>
        <a:bodyPr/>
        <a:lstStyle/>
        <a:p>
          <a:endParaRPr lang="en-US"/>
        </a:p>
      </dgm:t>
    </dgm:pt>
    <dgm:pt modelId="{E8AF4B52-061C-47D8-8E8E-CFDD13AADC8A}" type="sibTrans" cxnId="{89970073-C064-4CDA-85F7-5BA289AE42EC}">
      <dgm:prSet/>
      <dgm:spPr/>
      <dgm:t>
        <a:bodyPr/>
        <a:lstStyle/>
        <a:p>
          <a:endParaRPr lang="en-US"/>
        </a:p>
      </dgm:t>
    </dgm:pt>
    <dgm:pt modelId="{D9629D91-5011-4127-8BDE-15056E4FD602}">
      <dgm:prSet phldrT="[Text]"/>
      <dgm:spPr/>
      <dgm:t>
        <a:bodyPr/>
        <a:lstStyle/>
        <a:p>
          <a:r>
            <a:rPr lang="en-US" dirty="0" smtClean="0"/>
            <a:t>_</a:t>
          </a:r>
          <a:endParaRPr lang="en-US" dirty="0"/>
        </a:p>
      </dgm:t>
    </dgm:pt>
    <dgm:pt modelId="{F24D8530-DA8B-4DAB-8461-3D1EBFBD0494}" type="sibTrans" cxnId="{585EA6D0-72D2-4229-8F52-05409E1BF2C7}">
      <dgm:prSet/>
      <dgm:spPr/>
      <dgm:t>
        <a:bodyPr/>
        <a:lstStyle/>
        <a:p>
          <a:endParaRPr lang="en-US"/>
        </a:p>
      </dgm:t>
    </dgm:pt>
    <dgm:pt modelId="{F4E44CC3-81D1-4C07-A472-033A013DF329}" type="parTrans" cxnId="{585EA6D0-72D2-4229-8F52-05409E1BF2C7}">
      <dgm:prSet/>
      <dgm:spPr/>
      <dgm:t>
        <a:bodyPr/>
        <a:lstStyle/>
        <a:p>
          <a:endParaRPr lang="en-US"/>
        </a:p>
      </dgm:t>
    </dgm:pt>
    <dgm:pt modelId="{58AB0B08-D809-4AE4-9940-DB177BA5B264}" type="pres">
      <dgm:prSet presAssocID="{4B675F51-8114-444F-ACF2-8BC83F0D1F6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BA309B-F8F7-4970-A720-4745ED234385}" type="pres">
      <dgm:prSet presAssocID="{02C6E0E3-2541-4816-A0DC-29DBF298B25B}" presName="centerShape" presStyleLbl="node0" presStyleIdx="0" presStyleCnt="1"/>
      <dgm:spPr/>
      <dgm:t>
        <a:bodyPr/>
        <a:lstStyle/>
        <a:p>
          <a:endParaRPr lang="en-US"/>
        </a:p>
      </dgm:t>
    </dgm:pt>
    <dgm:pt modelId="{DCBB95F0-380F-46D7-9950-0C3E5B41BE99}" type="pres">
      <dgm:prSet presAssocID="{BD3E50C3-DEEF-4876-838B-5089ED4D9316}" presName="Name9" presStyleLbl="parChTrans1D2" presStyleIdx="0" presStyleCnt="4"/>
      <dgm:spPr/>
      <dgm:t>
        <a:bodyPr/>
        <a:lstStyle/>
        <a:p>
          <a:endParaRPr lang="en-US"/>
        </a:p>
      </dgm:t>
    </dgm:pt>
    <dgm:pt modelId="{0A2CF33A-630E-4329-94F8-354DDDE6DA3C}" type="pres">
      <dgm:prSet presAssocID="{BD3E50C3-DEEF-4876-838B-5089ED4D93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87CE1C2-37D5-44A2-B704-8A9F55D9514D}" type="pres">
      <dgm:prSet presAssocID="{04EA1B1D-8A65-4262-B552-8970AA6345A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59C96-66E5-4810-864F-0E0AFB81CCE5}" type="pres">
      <dgm:prSet presAssocID="{0EE312DB-6DB7-413D-9BCA-679C021FFE91}" presName="Name9" presStyleLbl="parChTrans1D2" presStyleIdx="1" presStyleCnt="4"/>
      <dgm:spPr/>
      <dgm:t>
        <a:bodyPr/>
        <a:lstStyle/>
        <a:p>
          <a:endParaRPr lang="en-US"/>
        </a:p>
      </dgm:t>
    </dgm:pt>
    <dgm:pt modelId="{AD7C8D05-FDEA-496C-AAF8-0B02C432A8E0}" type="pres">
      <dgm:prSet presAssocID="{0EE312DB-6DB7-413D-9BCA-679C021FFE9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7CA76074-DEA8-4350-A239-4CD4DE3CA094}" type="pres">
      <dgm:prSet presAssocID="{4FD6FEDE-B3E7-4D82-A8DA-AF45F39E2E3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E6793-09E3-475A-9420-6FCEA374AAB1}" type="pres">
      <dgm:prSet presAssocID="{F4E44CC3-81D1-4C07-A472-033A013DF329}" presName="Name9" presStyleLbl="parChTrans1D2" presStyleIdx="2" presStyleCnt="4"/>
      <dgm:spPr/>
      <dgm:t>
        <a:bodyPr/>
        <a:lstStyle/>
        <a:p>
          <a:endParaRPr lang="en-US"/>
        </a:p>
      </dgm:t>
    </dgm:pt>
    <dgm:pt modelId="{329CEB25-7964-49F7-95CE-ECBB9B96C517}" type="pres">
      <dgm:prSet presAssocID="{F4E44CC3-81D1-4C07-A472-033A013DF32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2A166B2-795A-4953-BF35-A497897C556B}" type="pres">
      <dgm:prSet presAssocID="{D9629D91-5011-4127-8BDE-15056E4FD60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A1F70-AE78-4165-9D75-3D1897CE9D93}" type="pres">
      <dgm:prSet presAssocID="{38DDE2E3-DA5F-4F38-9C7C-7DFF0585FE47}" presName="Name9" presStyleLbl="parChTrans1D2" presStyleIdx="3" presStyleCnt="4"/>
      <dgm:spPr/>
      <dgm:t>
        <a:bodyPr/>
        <a:lstStyle/>
        <a:p>
          <a:endParaRPr lang="en-US"/>
        </a:p>
      </dgm:t>
    </dgm:pt>
    <dgm:pt modelId="{AE33FF2A-4D71-4AA6-9228-ADFB711F5E07}" type="pres">
      <dgm:prSet presAssocID="{38DDE2E3-DA5F-4F38-9C7C-7DFF0585FE4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619A16E2-A4BB-42F7-ADE7-6BED6C9101C6}" type="pres">
      <dgm:prSet presAssocID="{92078248-AA8B-4A65-B97C-654A8ACEAA6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655CE-F6EF-4821-B66F-A860CFF62997}" type="presOf" srcId="{D9629D91-5011-4127-8BDE-15056E4FD602}" destId="{22A166B2-795A-4953-BF35-A497897C556B}" srcOrd="0" destOrd="0" presId="urn:microsoft.com/office/officeart/2005/8/layout/radial1"/>
    <dgm:cxn modelId="{B8F74D1B-E1AA-46E2-AFA6-F0E560113A86}" type="presOf" srcId="{BD3E50C3-DEEF-4876-838B-5089ED4D9316}" destId="{0A2CF33A-630E-4329-94F8-354DDDE6DA3C}" srcOrd="1" destOrd="0" presId="urn:microsoft.com/office/officeart/2005/8/layout/radial1"/>
    <dgm:cxn modelId="{5252B050-E6FA-4F47-9231-37CC740EF20A}" type="presOf" srcId="{0EE312DB-6DB7-413D-9BCA-679C021FFE91}" destId="{97D59C96-66E5-4810-864F-0E0AFB81CCE5}" srcOrd="0" destOrd="0" presId="urn:microsoft.com/office/officeart/2005/8/layout/radial1"/>
    <dgm:cxn modelId="{8DE7605D-D143-4095-80D6-F5A2AC839E56}" type="presOf" srcId="{02C6E0E3-2541-4816-A0DC-29DBF298B25B}" destId="{43BA309B-F8F7-4970-A720-4745ED234385}" srcOrd="0" destOrd="0" presId="urn:microsoft.com/office/officeart/2005/8/layout/radial1"/>
    <dgm:cxn modelId="{65F8ACF1-A618-4A09-9D62-3D287685F33B}" type="presOf" srcId="{F4E44CC3-81D1-4C07-A472-033A013DF329}" destId="{329CEB25-7964-49F7-95CE-ECBB9B96C517}" srcOrd="1" destOrd="0" presId="urn:microsoft.com/office/officeart/2005/8/layout/radial1"/>
    <dgm:cxn modelId="{190D2B4E-3A29-418E-B503-A358E6A0AD24}" type="presOf" srcId="{BD3E50C3-DEEF-4876-838B-5089ED4D9316}" destId="{DCBB95F0-380F-46D7-9950-0C3E5B41BE99}" srcOrd="0" destOrd="0" presId="urn:microsoft.com/office/officeart/2005/8/layout/radial1"/>
    <dgm:cxn modelId="{04FAFF17-7D91-4E40-8645-0B58AB7C3803}" type="presOf" srcId="{4B675F51-8114-444F-ACF2-8BC83F0D1F64}" destId="{58AB0B08-D809-4AE4-9940-DB177BA5B264}" srcOrd="0" destOrd="0" presId="urn:microsoft.com/office/officeart/2005/8/layout/radial1"/>
    <dgm:cxn modelId="{8AEBF59D-AF5D-48D9-9B6B-AF801920EC11}" srcId="{02C6E0E3-2541-4816-A0DC-29DBF298B25B}" destId="{4FD6FEDE-B3E7-4D82-A8DA-AF45F39E2E3B}" srcOrd="1" destOrd="0" parTransId="{0EE312DB-6DB7-413D-9BCA-679C021FFE91}" sibTransId="{37E3F6BB-F719-4C2C-AE2D-9266FEF56C93}"/>
    <dgm:cxn modelId="{64BAD13A-B415-4B7C-9A35-03C2439DA3B2}" srcId="{02C6E0E3-2541-4816-A0DC-29DBF298B25B}" destId="{04EA1B1D-8A65-4262-B552-8970AA6345A6}" srcOrd="0" destOrd="0" parTransId="{BD3E50C3-DEEF-4876-838B-5089ED4D9316}" sibTransId="{AEE2589D-F591-4FE4-8FCE-D3D38AAC2FD4}"/>
    <dgm:cxn modelId="{5BB93337-2F9C-47BF-BDAD-80C058DA05C4}" type="presOf" srcId="{0EE312DB-6DB7-413D-9BCA-679C021FFE91}" destId="{AD7C8D05-FDEA-496C-AAF8-0B02C432A8E0}" srcOrd="1" destOrd="0" presId="urn:microsoft.com/office/officeart/2005/8/layout/radial1"/>
    <dgm:cxn modelId="{343E0667-609E-4AB7-8DFF-0C343B8DFA8B}" type="presOf" srcId="{92078248-AA8B-4A65-B97C-654A8ACEAA64}" destId="{619A16E2-A4BB-42F7-ADE7-6BED6C9101C6}" srcOrd="0" destOrd="0" presId="urn:microsoft.com/office/officeart/2005/8/layout/radial1"/>
    <dgm:cxn modelId="{88C00EA3-05FD-4F76-90FE-2A21FD8725C8}" type="presOf" srcId="{4FD6FEDE-B3E7-4D82-A8DA-AF45F39E2E3B}" destId="{7CA76074-DEA8-4350-A239-4CD4DE3CA094}" srcOrd="0" destOrd="0" presId="urn:microsoft.com/office/officeart/2005/8/layout/radial1"/>
    <dgm:cxn modelId="{8B32D5DE-A8E2-495D-B5AD-148A9ED1710A}" type="presOf" srcId="{38DDE2E3-DA5F-4F38-9C7C-7DFF0585FE47}" destId="{AE3A1F70-AE78-4165-9D75-3D1897CE9D93}" srcOrd="0" destOrd="0" presId="urn:microsoft.com/office/officeart/2005/8/layout/radial1"/>
    <dgm:cxn modelId="{89970073-C064-4CDA-85F7-5BA289AE42EC}" srcId="{02C6E0E3-2541-4816-A0DC-29DBF298B25B}" destId="{92078248-AA8B-4A65-B97C-654A8ACEAA64}" srcOrd="3" destOrd="0" parTransId="{38DDE2E3-DA5F-4F38-9C7C-7DFF0585FE47}" sibTransId="{E8AF4B52-061C-47D8-8E8E-CFDD13AADC8A}"/>
    <dgm:cxn modelId="{57F810A0-14BD-45AE-A613-FD93ECDAD40B}" type="presOf" srcId="{38DDE2E3-DA5F-4F38-9C7C-7DFF0585FE47}" destId="{AE33FF2A-4D71-4AA6-9228-ADFB711F5E07}" srcOrd="1" destOrd="0" presId="urn:microsoft.com/office/officeart/2005/8/layout/radial1"/>
    <dgm:cxn modelId="{D65E97E5-5012-4DAD-8404-237E812330C5}" type="presOf" srcId="{04EA1B1D-8A65-4262-B552-8970AA6345A6}" destId="{A87CE1C2-37D5-44A2-B704-8A9F55D9514D}" srcOrd="0" destOrd="0" presId="urn:microsoft.com/office/officeart/2005/8/layout/radial1"/>
    <dgm:cxn modelId="{150F7A1A-8A24-40A8-A530-0503C42E25BE}" type="presOf" srcId="{F4E44CC3-81D1-4C07-A472-033A013DF329}" destId="{7B3E6793-09E3-475A-9420-6FCEA374AAB1}" srcOrd="0" destOrd="0" presId="urn:microsoft.com/office/officeart/2005/8/layout/radial1"/>
    <dgm:cxn modelId="{30A3E98A-299B-488C-8001-6FD215D7745F}" srcId="{4B675F51-8114-444F-ACF2-8BC83F0D1F64}" destId="{02C6E0E3-2541-4816-A0DC-29DBF298B25B}" srcOrd="0" destOrd="0" parTransId="{CED2A128-10D3-4CFA-ACE2-2D2215D0D684}" sibTransId="{D5341305-B54E-447D-A412-9A85ABC2C952}"/>
    <dgm:cxn modelId="{585EA6D0-72D2-4229-8F52-05409E1BF2C7}" srcId="{02C6E0E3-2541-4816-A0DC-29DBF298B25B}" destId="{D9629D91-5011-4127-8BDE-15056E4FD602}" srcOrd="2" destOrd="0" parTransId="{F4E44CC3-81D1-4C07-A472-033A013DF329}" sibTransId="{F24D8530-DA8B-4DAB-8461-3D1EBFBD0494}"/>
    <dgm:cxn modelId="{A91CA1F9-2553-4073-B3CD-4301B66A422E}" type="presParOf" srcId="{58AB0B08-D809-4AE4-9940-DB177BA5B264}" destId="{43BA309B-F8F7-4970-A720-4745ED234385}" srcOrd="0" destOrd="0" presId="urn:microsoft.com/office/officeart/2005/8/layout/radial1"/>
    <dgm:cxn modelId="{79464679-572C-4B71-AD77-855C00F872CE}" type="presParOf" srcId="{58AB0B08-D809-4AE4-9940-DB177BA5B264}" destId="{DCBB95F0-380F-46D7-9950-0C3E5B41BE99}" srcOrd="1" destOrd="0" presId="urn:microsoft.com/office/officeart/2005/8/layout/radial1"/>
    <dgm:cxn modelId="{A8EF83AE-D914-414C-BA9A-BA6719C83C35}" type="presParOf" srcId="{DCBB95F0-380F-46D7-9950-0C3E5B41BE99}" destId="{0A2CF33A-630E-4329-94F8-354DDDE6DA3C}" srcOrd="0" destOrd="0" presId="urn:microsoft.com/office/officeart/2005/8/layout/radial1"/>
    <dgm:cxn modelId="{963B6077-DD86-47B4-B558-E9A07FAB8015}" type="presParOf" srcId="{58AB0B08-D809-4AE4-9940-DB177BA5B264}" destId="{A87CE1C2-37D5-44A2-B704-8A9F55D9514D}" srcOrd="2" destOrd="0" presId="urn:microsoft.com/office/officeart/2005/8/layout/radial1"/>
    <dgm:cxn modelId="{E7D37F7F-0EA1-4F85-8BC2-3F5374863A2B}" type="presParOf" srcId="{58AB0B08-D809-4AE4-9940-DB177BA5B264}" destId="{97D59C96-66E5-4810-864F-0E0AFB81CCE5}" srcOrd="3" destOrd="0" presId="urn:microsoft.com/office/officeart/2005/8/layout/radial1"/>
    <dgm:cxn modelId="{ACD3AC27-9D58-4952-AFD4-ABA8A53FF69D}" type="presParOf" srcId="{97D59C96-66E5-4810-864F-0E0AFB81CCE5}" destId="{AD7C8D05-FDEA-496C-AAF8-0B02C432A8E0}" srcOrd="0" destOrd="0" presId="urn:microsoft.com/office/officeart/2005/8/layout/radial1"/>
    <dgm:cxn modelId="{883301E2-B7F3-4117-ACC9-C1F47C585E91}" type="presParOf" srcId="{58AB0B08-D809-4AE4-9940-DB177BA5B264}" destId="{7CA76074-DEA8-4350-A239-4CD4DE3CA094}" srcOrd="4" destOrd="0" presId="urn:microsoft.com/office/officeart/2005/8/layout/radial1"/>
    <dgm:cxn modelId="{60EA89D6-677B-4E7C-A738-98B9BDAC8CC3}" type="presParOf" srcId="{58AB0B08-D809-4AE4-9940-DB177BA5B264}" destId="{7B3E6793-09E3-475A-9420-6FCEA374AAB1}" srcOrd="5" destOrd="0" presId="urn:microsoft.com/office/officeart/2005/8/layout/radial1"/>
    <dgm:cxn modelId="{29873955-E8E6-4C42-BE18-1EA70E829799}" type="presParOf" srcId="{7B3E6793-09E3-475A-9420-6FCEA374AAB1}" destId="{329CEB25-7964-49F7-95CE-ECBB9B96C517}" srcOrd="0" destOrd="0" presId="urn:microsoft.com/office/officeart/2005/8/layout/radial1"/>
    <dgm:cxn modelId="{B889ED33-03A1-4078-BE82-E3177452D838}" type="presParOf" srcId="{58AB0B08-D809-4AE4-9940-DB177BA5B264}" destId="{22A166B2-795A-4953-BF35-A497897C556B}" srcOrd="6" destOrd="0" presId="urn:microsoft.com/office/officeart/2005/8/layout/radial1"/>
    <dgm:cxn modelId="{0D086790-4000-4829-9412-580554B7C5A3}" type="presParOf" srcId="{58AB0B08-D809-4AE4-9940-DB177BA5B264}" destId="{AE3A1F70-AE78-4165-9D75-3D1897CE9D93}" srcOrd="7" destOrd="0" presId="urn:microsoft.com/office/officeart/2005/8/layout/radial1"/>
    <dgm:cxn modelId="{70238649-CA43-4571-9DE8-00BC07AC7423}" type="presParOf" srcId="{AE3A1F70-AE78-4165-9D75-3D1897CE9D93}" destId="{AE33FF2A-4D71-4AA6-9228-ADFB711F5E07}" srcOrd="0" destOrd="0" presId="urn:microsoft.com/office/officeart/2005/8/layout/radial1"/>
    <dgm:cxn modelId="{E62AF99D-1C7B-403D-A642-26A1923BC34E}" type="presParOf" srcId="{58AB0B08-D809-4AE4-9940-DB177BA5B264}" destId="{619A16E2-A4BB-42F7-ADE7-6BED6C9101C6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46006-7A45-4B38-A99A-EE469DBB168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0181AF-5C13-408F-B8B4-EDCDF746840F}">
      <dgm:prSet phldrT="[Text]" custT="1"/>
      <dgm:spPr/>
      <dgm:t>
        <a:bodyPr/>
        <a:lstStyle/>
        <a:p>
          <a:pPr algn="ctr"/>
          <a:r>
            <a:rPr lang="en-US" sz="3000" dirty="0" err="1" smtClean="0"/>
            <a:t>Nhận</a:t>
          </a:r>
          <a:r>
            <a:rPr lang="en-US" sz="3000" dirty="0" smtClean="0"/>
            <a:t> </a:t>
          </a:r>
          <a:r>
            <a:rPr lang="en-US" sz="3000" dirty="0" err="1" smtClean="0"/>
            <a:t>dữ</a:t>
          </a:r>
          <a:r>
            <a:rPr lang="en-US" sz="3000" dirty="0" smtClean="0"/>
            <a:t> </a:t>
          </a:r>
          <a:r>
            <a:rPr lang="en-US" sz="3000" dirty="0" err="1" smtClean="0"/>
            <a:t>liệu</a:t>
          </a:r>
          <a:r>
            <a:rPr lang="en-US" sz="3000" dirty="0" smtClean="0"/>
            <a:t> </a:t>
          </a:r>
          <a:r>
            <a:rPr lang="en-US" sz="3000" dirty="0" err="1" smtClean="0"/>
            <a:t>từ</a:t>
          </a:r>
          <a:r>
            <a:rPr lang="en-US" sz="3000" dirty="0" smtClean="0"/>
            <a:t> </a:t>
          </a:r>
          <a:r>
            <a:rPr lang="en-US" sz="3000" dirty="0" err="1" smtClean="0"/>
            <a:t>biểu</a:t>
          </a:r>
          <a:r>
            <a:rPr lang="en-US" sz="3000" dirty="0" smtClean="0"/>
            <a:t> </a:t>
          </a:r>
          <a:r>
            <a:rPr lang="en-US" sz="3000" dirty="0" err="1" smtClean="0"/>
            <a:t>mẫu</a:t>
          </a:r>
          <a:endParaRPr lang="en-US" sz="3000" dirty="0"/>
        </a:p>
      </dgm:t>
    </dgm:pt>
    <dgm:pt modelId="{1EF642D7-F157-478B-A080-043B955DDCB8}" type="parTrans" cxnId="{4432A5EB-54C4-46C8-BCA9-DE9B7503DAF6}">
      <dgm:prSet/>
      <dgm:spPr/>
      <dgm:t>
        <a:bodyPr/>
        <a:lstStyle/>
        <a:p>
          <a:endParaRPr lang="en-US"/>
        </a:p>
      </dgm:t>
    </dgm:pt>
    <dgm:pt modelId="{38F67C24-4907-4494-82F7-49357A332106}" type="sibTrans" cxnId="{4432A5EB-54C4-46C8-BCA9-DE9B7503DAF6}">
      <dgm:prSet/>
      <dgm:spPr/>
      <dgm:t>
        <a:bodyPr/>
        <a:lstStyle/>
        <a:p>
          <a:endParaRPr lang="en-US"/>
        </a:p>
      </dgm:t>
    </dgm:pt>
    <dgm:pt modelId="{4CD005C0-345F-4358-9008-4C024227F62B}">
      <dgm:prSet phldrT="[Text]" custT="1"/>
      <dgm:spPr/>
      <dgm:t>
        <a:bodyPr/>
        <a:lstStyle/>
        <a:p>
          <a:pPr algn="ctr"/>
          <a:r>
            <a:rPr lang="en-US" sz="3000" smtClean="0"/>
            <a:t>Kiểm tra dữ liệu trên biểu mẫu</a:t>
          </a:r>
          <a:endParaRPr lang="en-US" sz="3000"/>
        </a:p>
      </dgm:t>
    </dgm:pt>
    <dgm:pt modelId="{2D2221C2-4840-40A8-B6DD-05D16CF647A7}" type="parTrans" cxnId="{1DBFA8DE-89F8-46AD-8BDA-EC214558F497}">
      <dgm:prSet/>
      <dgm:spPr/>
      <dgm:t>
        <a:bodyPr/>
        <a:lstStyle/>
        <a:p>
          <a:endParaRPr lang="en-US"/>
        </a:p>
      </dgm:t>
    </dgm:pt>
    <dgm:pt modelId="{8CCACCB3-6D89-4A41-8AE3-E4FF66E12716}" type="sibTrans" cxnId="{1DBFA8DE-89F8-46AD-8BDA-EC214558F497}">
      <dgm:prSet/>
      <dgm:spPr/>
      <dgm:t>
        <a:bodyPr/>
        <a:lstStyle/>
        <a:p>
          <a:endParaRPr lang="en-US"/>
        </a:p>
      </dgm:t>
    </dgm:pt>
    <dgm:pt modelId="{02EA23CB-1A45-449A-9DA1-C39233C24191}" type="pres">
      <dgm:prSet presAssocID="{50746006-7A45-4B38-A99A-EE469DBB168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E030094-66CC-479E-8220-10CB0C13DD67}" type="pres">
      <dgm:prSet presAssocID="{50746006-7A45-4B38-A99A-EE469DBB1686}" presName="pyramid" presStyleLbl="node1" presStyleIdx="0" presStyleCnt="1" custLinFactNeighborX="-21462" custLinFactNeighborY="-346"/>
      <dgm:spPr/>
    </dgm:pt>
    <dgm:pt modelId="{43D82FDF-8EAB-4593-828A-5D88D9AA311F}" type="pres">
      <dgm:prSet presAssocID="{50746006-7A45-4B38-A99A-EE469DBB1686}" presName="theList" presStyleCnt="0"/>
      <dgm:spPr/>
    </dgm:pt>
    <dgm:pt modelId="{8A43B306-77E7-48BA-88AE-8D68E0A3263E}" type="pres">
      <dgm:prSet presAssocID="{2E0181AF-5C13-408F-B8B4-EDCDF746840F}" presName="aNode" presStyleLbl="fgAcc1" presStyleIdx="0" presStyleCnt="2" custScaleX="2090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325AB-6B44-47D2-8A05-20911F2AF265}" type="pres">
      <dgm:prSet presAssocID="{2E0181AF-5C13-408F-B8B4-EDCDF746840F}" presName="aSpace" presStyleCnt="0"/>
      <dgm:spPr/>
    </dgm:pt>
    <dgm:pt modelId="{28ABECD9-37A5-4712-B7D9-F8ED2B8D2955}" type="pres">
      <dgm:prSet presAssocID="{4CD005C0-345F-4358-9008-4C024227F62B}" presName="aNode" presStyleLbl="fgAcc1" presStyleIdx="1" presStyleCnt="2" custScaleX="211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E957F-07E5-499F-8F97-F3874CC1F916}" type="pres">
      <dgm:prSet presAssocID="{4CD005C0-345F-4358-9008-4C024227F62B}" presName="aSpace" presStyleCnt="0"/>
      <dgm:spPr/>
    </dgm:pt>
  </dgm:ptLst>
  <dgm:cxnLst>
    <dgm:cxn modelId="{D760BE01-91C1-42CA-94FF-033768002FB6}" type="presOf" srcId="{2E0181AF-5C13-408F-B8B4-EDCDF746840F}" destId="{8A43B306-77E7-48BA-88AE-8D68E0A3263E}" srcOrd="0" destOrd="0" presId="urn:microsoft.com/office/officeart/2005/8/layout/pyramid2"/>
    <dgm:cxn modelId="{1DBFA8DE-89F8-46AD-8BDA-EC214558F497}" srcId="{50746006-7A45-4B38-A99A-EE469DBB1686}" destId="{4CD005C0-345F-4358-9008-4C024227F62B}" srcOrd="1" destOrd="0" parTransId="{2D2221C2-4840-40A8-B6DD-05D16CF647A7}" sibTransId="{8CCACCB3-6D89-4A41-8AE3-E4FF66E12716}"/>
    <dgm:cxn modelId="{5A2297E9-FB11-4B29-A0E5-33C7E3BA7D14}" type="presOf" srcId="{50746006-7A45-4B38-A99A-EE469DBB1686}" destId="{02EA23CB-1A45-449A-9DA1-C39233C24191}" srcOrd="0" destOrd="0" presId="urn:microsoft.com/office/officeart/2005/8/layout/pyramid2"/>
    <dgm:cxn modelId="{1B082AD3-C890-4C6A-831D-72352350D875}" type="presOf" srcId="{4CD005C0-345F-4358-9008-4C024227F62B}" destId="{28ABECD9-37A5-4712-B7D9-F8ED2B8D2955}" srcOrd="0" destOrd="0" presId="urn:microsoft.com/office/officeart/2005/8/layout/pyramid2"/>
    <dgm:cxn modelId="{4432A5EB-54C4-46C8-BCA9-DE9B7503DAF6}" srcId="{50746006-7A45-4B38-A99A-EE469DBB1686}" destId="{2E0181AF-5C13-408F-B8B4-EDCDF746840F}" srcOrd="0" destOrd="0" parTransId="{1EF642D7-F157-478B-A080-043B955DDCB8}" sibTransId="{38F67C24-4907-4494-82F7-49357A332106}"/>
    <dgm:cxn modelId="{20547443-EB3F-4057-B7E3-CF6867C402B9}" type="presParOf" srcId="{02EA23CB-1A45-449A-9DA1-C39233C24191}" destId="{8E030094-66CC-479E-8220-10CB0C13DD67}" srcOrd="0" destOrd="0" presId="urn:microsoft.com/office/officeart/2005/8/layout/pyramid2"/>
    <dgm:cxn modelId="{1147FE54-EB8D-4462-91DF-52C44E704711}" type="presParOf" srcId="{02EA23CB-1A45-449A-9DA1-C39233C24191}" destId="{43D82FDF-8EAB-4593-828A-5D88D9AA311F}" srcOrd="1" destOrd="0" presId="urn:microsoft.com/office/officeart/2005/8/layout/pyramid2"/>
    <dgm:cxn modelId="{68C4647A-FF9A-4708-93DC-56A98A46972E}" type="presParOf" srcId="{43D82FDF-8EAB-4593-828A-5D88D9AA311F}" destId="{8A43B306-77E7-48BA-88AE-8D68E0A3263E}" srcOrd="0" destOrd="0" presId="urn:microsoft.com/office/officeart/2005/8/layout/pyramid2"/>
    <dgm:cxn modelId="{0C794EF2-6B70-4257-BE60-E09A547F8DB4}" type="presParOf" srcId="{43D82FDF-8EAB-4593-828A-5D88D9AA311F}" destId="{916325AB-6B44-47D2-8A05-20911F2AF265}" srcOrd="1" destOrd="0" presId="urn:microsoft.com/office/officeart/2005/8/layout/pyramid2"/>
    <dgm:cxn modelId="{F37B1DE9-26C1-4C6B-BA94-11C3C7834FFB}" type="presParOf" srcId="{43D82FDF-8EAB-4593-828A-5D88D9AA311F}" destId="{28ABECD9-37A5-4712-B7D9-F8ED2B8D2955}" srcOrd="2" destOrd="0" presId="urn:microsoft.com/office/officeart/2005/8/layout/pyramid2"/>
    <dgm:cxn modelId="{00F9779A-C6D8-4B20-8D2F-613FA0CB3B46}" type="presParOf" srcId="{43D82FDF-8EAB-4593-828A-5D88D9AA311F}" destId="{1A1E957F-07E5-499F-8F97-F3874CC1F916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0416E2-248D-4376-BB84-642AB2154BD0}" type="doc">
      <dgm:prSet loTypeId="urn:microsoft.com/office/officeart/2005/8/layout/process2" loCatId="process" qsTypeId="urn:microsoft.com/office/officeart/2005/8/quickstyle/3d7" qsCatId="3D" csTypeId="urn:microsoft.com/office/officeart/2005/8/colors/accent1_2" csCatId="accent1" phldr="1"/>
      <dgm:spPr/>
    </dgm:pt>
    <dgm:pt modelId="{00222F78-4A4D-468C-B792-D6534C957402}">
      <dgm:prSet phldrT="[Text]"/>
      <dgm:spPr/>
      <dgm:t>
        <a:bodyPr/>
        <a:lstStyle/>
        <a:p>
          <a:r>
            <a:rPr lang="en-US" smtClean="0"/>
            <a:t>Lấy các đối tượng cần kiểm  tra</a:t>
          </a:r>
          <a:endParaRPr lang="en-US"/>
        </a:p>
      </dgm:t>
    </dgm:pt>
    <dgm:pt modelId="{6271F523-4121-4614-BB0C-B40DCD8ADB5E}" type="parTrans" cxnId="{E98C347A-F9D2-42CF-84B7-A4A57422ACF8}">
      <dgm:prSet/>
      <dgm:spPr/>
      <dgm:t>
        <a:bodyPr/>
        <a:lstStyle/>
        <a:p>
          <a:endParaRPr lang="en-US"/>
        </a:p>
      </dgm:t>
    </dgm:pt>
    <dgm:pt modelId="{797E55B4-6A63-4A9A-87E9-C4011DDDAB10}" type="sibTrans" cxnId="{E98C347A-F9D2-42CF-84B7-A4A57422ACF8}">
      <dgm:prSet/>
      <dgm:spPr/>
      <dgm:t>
        <a:bodyPr/>
        <a:lstStyle/>
        <a:p>
          <a:endParaRPr lang="en-US"/>
        </a:p>
      </dgm:t>
    </dgm:pt>
    <dgm:pt modelId="{7C9DA350-FCF8-4546-ABBA-673589FCEFB6}">
      <dgm:prSet phldrT="[Text]"/>
      <dgm:spPr/>
      <dgm:t>
        <a:bodyPr/>
        <a:lstStyle/>
        <a:p>
          <a:r>
            <a:rPr lang="en-US" smtClean="0"/>
            <a:t>Kiểm tra dữ liệu hợp lệ</a:t>
          </a:r>
          <a:endParaRPr lang="en-US"/>
        </a:p>
      </dgm:t>
    </dgm:pt>
    <dgm:pt modelId="{9A180CC8-C3CB-4A4D-9E1A-F637B794D710}" type="parTrans" cxnId="{05FFA68B-46C1-4F9D-AC4C-3F3F03C25665}">
      <dgm:prSet/>
      <dgm:spPr/>
      <dgm:t>
        <a:bodyPr/>
        <a:lstStyle/>
        <a:p>
          <a:endParaRPr lang="en-US"/>
        </a:p>
      </dgm:t>
    </dgm:pt>
    <dgm:pt modelId="{062397BE-9277-41C7-9C55-A0CF3598861B}" type="sibTrans" cxnId="{05FFA68B-46C1-4F9D-AC4C-3F3F03C25665}">
      <dgm:prSet/>
      <dgm:spPr/>
      <dgm:t>
        <a:bodyPr/>
        <a:lstStyle/>
        <a:p>
          <a:endParaRPr lang="en-US"/>
        </a:p>
      </dgm:t>
    </dgm:pt>
    <dgm:pt modelId="{17D17748-B6F4-4E87-9178-455BF356E1DE}">
      <dgm:prSet phldrT="[Text]"/>
      <dgm:spPr/>
      <dgm:t>
        <a:bodyPr/>
        <a:lstStyle/>
        <a:p>
          <a:r>
            <a:rPr lang="en-US" smtClean="0"/>
            <a:t>Bắt sự kiện với đối tượng thực thi</a:t>
          </a:r>
          <a:endParaRPr lang="en-US"/>
        </a:p>
      </dgm:t>
    </dgm:pt>
    <dgm:pt modelId="{FC81334C-C7E3-430A-B356-CC70B2E1F9AB}" type="parTrans" cxnId="{161449E8-5806-489F-B8B0-10BEAEF9278A}">
      <dgm:prSet/>
      <dgm:spPr/>
      <dgm:t>
        <a:bodyPr/>
        <a:lstStyle/>
        <a:p>
          <a:endParaRPr lang="en-US"/>
        </a:p>
      </dgm:t>
    </dgm:pt>
    <dgm:pt modelId="{6D90A246-5DAA-4674-92E0-5E11E199CD57}" type="sibTrans" cxnId="{161449E8-5806-489F-B8B0-10BEAEF9278A}">
      <dgm:prSet/>
      <dgm:spPr/>
      <dgm:t>
        <a:bodyPr/>
        <a:lstStyle/>
        <a:p>
          <a:endParaRPr lang="en-US"/>
        </a:p>
      </dgm:t>
    </dgm:pt>
    <dgm:pt modelId="{7B2CA3C6-BA89-4C9D-9302-B9DA62A6B44E}" type="pres">
      <dgm:prSet presAssocID="{C40416E2-248D-4376-BB84-642AB2154BD0}" presName="linearFlow" presStyleCnt="0">
        <dgm:presLayoutVars>
          <dgm:resizeHandles val="exact"/>
        </dgm:presLayoutVars>
      </dgm:prSet>
      <dgm:spPr/>
    </dgm:pt>
    <dgm:pt modelId="{8DE7490F-30C6-4D0B-91AB-EF3A33CEB049}" type="pres">
      <dgm:prSet presAssocID="{00222F78-4A4D-468C-B792-D6534C957402}" presName="node" presStyleLbl="node1" presStyleIdx="0" presStyleCnt="3" custScaleX="28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66F35-21A9-4F8A-BC50-993499169C7A}" type="pres">
      <dgm:prSet presAssocID="{797E55B4-6A63-4A9A-87E9-C4011DDDAB1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B1F7E47-7FBF-4423-87A5-1AA9C505D226}" type="pres">
      <dgm:prSet presAssocID="{797E55B4-6A63-4A9A-87E9-C4011DDDAB1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9C9F66E-D3AB-42DC-9512-C5DEBD2CF442}" type="pres">
      <dgm:prSet presAssocID="{7C9DA350-FCF8-4546-ABBA-673589FCEFB6}" presName="node" presStyleLbl="node1" presStyleIdx="1" presStyleCnt="3" custScaleX="28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8D41A-3948-472C-B9C0-95FBD6DEF9D9}" type="pres">
      <dgm:prSet presAssocID="{062397BE-9277-41C7-9C55-A0CF3598861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CB5463B-9821-4065-9959-B62B9FB03449}" type="pres">
      <dgm:prSet presAssocID="{062397BE-9277-41C7-9C55-A0CF3598861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8F06BAA-1573-4FE5-A44F-252FD4D60281}" type="pres">
      <dgm:prSet presAssocID="{17D17748-B6F4-4E87-9178-455BF356E1DE}" presName="node" presStyleLbl="node1" presStyleIdx="2" presStyleCnt="3" custScaleX="2854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DBA479-604A-4E9B-BD44-4C53ABEC7594}" type="presOf" srcId="{C40416E2-248D-4376-BB84-642AB2154BD0}" destId="{7B2CA3C6-BA89-4C9D-9302-B9DA62A6B44E}" srcOrd="0" destOrd="0" presId="urn:microsoft.com/office/officeart/2005/8/layout/process2"/>
    <dgm:cxn modelId="{74E0228B-569D-46D8-A305-B83C70A5F60B}" type="presOf" srcId="{17D17748-B6F4-4E87-9178-455BF356E1DE}" destId="{A8F06BAA-1573-4FE5-A44F-252FD4D60281}" srcOrd="0" destOrd="0" presId="urn:microsoft.com/office/officeart/2005/8/layout/process2"/>
    <dgm:cxn modelId="{78A413B9-9844-4C40-9F42-2480BE73E309}" type="presOf" srcId="{062397BE-9277-41C7-9C55-A0CF3598861B}" destId="{AD08D41A-3948-472C-B9C0-95FBD6DEF9D9}" srcOrd="0" destOrd="0" presId="urn:microsoft.com/office/officeart/2005/8/layout/process2"/>
    <dgm:cxn modelId="{05FFA68B-46C1-4F9D-AC4C-3F3F03C25665}" srcId="{C40416E2-248D-4376-BB84-642AB2154BD0}" destId="{7C9DA350-FCF8-4546-ABBA-673589FCEFB6}" srcOrd="1" destOrd="0" parTransId="{9A180CC8-C3CB-4A4D-9E1A-F637B794D710}" sibTransId="{062397BE-9277-41C7-9C55-A0CF3598861B}"/>
    <dgm:cxn modelId="{4652E7B9-E0B1-427F-924F-F8213D8A46E8}" type="presOf" srcId="{7C9DA350-FCF8-4546-ABBA-673589FCEFB6}" destId="{99C9F66E-D3AB-42DC-9512-C5DEBD2CF442}" srcOrd="0" destOrd="0" presId="urn:microsoft.com/office/officeart/2005/8/layout/process2"/>
    <dgm:cxn modelId="{E98C347A-F9D2-42CF-84B7-A4A57422ACF8}" srcId="{C40416E2-248D-4376-BB84-642AB2154BD0}" destId="{00222F78-4A4D-468C-B792-D6534C957402}" srcOrd="0" destOrd="0" parTransId="{6271F523-4121-4614-BB0C-B40DCD8ADB5E}" sibTransId="{797E55B4-6A63-4A9A-87E9-C4011DDDAB10}"/>
    <dgm:cxn modelId="{198F6F07-6CDA-4750-8952-A50001852805}" type="presOf" srcId="{062397BE-9277-41C7-9C55-A0CF3598861B}" destId="{0CB5463B-9821-4065-9959-B62B9FB03449}" srcOrd="1" destOrd="0" presId="urn:microsoft.com/office/officeart/2005/8/layout/process2"/>
    <dgm:cxn modelId="{DCB39C69-72B7-4B5C-91EB-4958CC383504}" type="presOf" srcId="{797E55B4-6A63-4A9A-87E9-C4011DDDAB10}" destId="{B5E66F35-21A9-4F8A-BC50-993499169C7A}" srcOrd="0" destOrd="0" presId="urn:microsoft.com/office/officeart/2005/8/layout/process2"/>
    <dgm:cxn modelId="{161449E8-5806-489F-B8B0-10BEAEF9278A}" srcId="{C40416E2-248D-4376-BB84-642AB2154BD0}" destId="{17D17748-B6F4-4E87-9178-455BF356E1DE}" srcOrd="2" destOrd="0" parTransId="{FC81334C-C7E3-430A-B356-CC70B2E1F9AB}" sibTransId="{6D90A246-5DAA-4674-92E0-5E11E199CD57}"/>
    <dgm:cxn modelId="{F1CE3B7E-35B1-459E-A274-187AC8AA4254}" type="presOf" srcId="{797E55B4-6A63-4A9A-87E9-C4011DDDAB10}" destId="{2B1F7E47-7FBF-4423-87A5-1AA9C505D226}" srcOrd="1" destOrd="0" presId="urn:microsoft.com/office/officeart/2005/8/layout/process2"/>
    <dgm:cxn modelId="{9EAA8CDC-42DB-42CF-A41C-D181BB3E42C0}" type="presOf" srcId="{00222F78-4A4D-468C-B792-D6534C957402}" destId="{8DE7490F-30C6-4D0B-91AB-EF3A33CEB049}" srcOrd="0" destOrd="0" presId="urn:microsoft.com/office/officeart/2005/8/layout/process2"/>
    <dgm:cxn modelId="{7BC562FC-BCF9-4FB2-AE44-C278A035A105}" type="presParOf" srcId="{7B2CA3C6-BA89-4C9D-9302-B9DA62A6B44E}" destId="{8DE7490F-30C6-4D0B-91AB-EF3A33CEB049}" srcOrd="0" destOrd="0" presId="urn:microsoft.com/office/officeart/2005/8/layout/process2"/>
    <dgm:cxn modelId="{D910A84C-28E8-42F3-9359-1014EF1834A7}" type="presParOf" srcId="{7B2CA3C6-BA89-4C9D-9302-B9DA62A6B44E}" destId="{B5E66F35-21A9-4F8A-BC50-993499169C7A}" srcOrd="1" destOrd="0" presId="urn:microsoft.com/office/officeart/2005/8/layout/process2"/>
    <dgm:cxn modelId="{FBA96EAB-593B-4745-B237-DC0ECA5F3F0E}" type="presParOf" srcId="{B5E66F35-21A9-4F8A-BC50-993499169C7A}" destId="{2B1F7E47-7FBF-4423-87A5-1AA9C505D226}" srcOrd="0" destOrd="0" presId="urn:microsoft.com/office/officeart/2005/8/layout/process2"/>
    <dgm:cxn modelId="{E00019D4-742E-49BB-852E-ADF76C8F69D2}" type="presParOf" srcId="{7B2CA3C6-BA89-4C9D-9302-B9DA62A6B44E}" destId="{99C9F66E-D3AB-42DC-9512-C5DEBD2CF442}" srcOrd="2" destOrd="0" presId="urn:microsoft.com/office/officeart/2005/8/layout/process2"/>
    <dgm:cxn modelId="{74654A51-711B-4624-B14B-8B27392AD817}" type="presParOf" srcId="{7B2CA3C6-BA89-4C9D-9302-B9DA62A6B44E}" destId="{AD08D41A-3948-472C-B9C0-95FBD6DEF9D9}" srcOrd="3" destOrd="0" presId="urn:microsoft.com/office/officeart/2005/8/layout/process2"/>
    <dgm:cxn modelId="{7ADC2CEA-9094-4152-A31B-FA6911220309}" type="presParOf" srcId="{AD08D41A-3948-472C-B9C0-95FBD6DEF9D9}" destId="{0CB5463B-9821-4065-9959-B62B9FB03449}" srcOrd="0" destOrd="0" presId="urn:microsoft.com/office/officeart/2005/8/layout/process2"/>
    <dgm:cxn modelId="{645A4B4E-4EF9-4EBE-A4AB-3B02271F87F6}" type="presParOf" srcId="{7B2CA3C6-BA89-4C9D-9302-B9DA62A6B44E}" destId="{A8F06BAA-1573-4FE5-A44F-252FD4D6028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30094-66CC-479E-8220-10CB0C13DD67}">
      <dsp:nvSpPr>
        <dsp:cNvPr id="0" name=""/>
        <dsp:cNvSpPr/>
      </dsp:nvSpPr>
      <dsp:spPr>
        <a:xfrm>
          <a:off x="65826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3B306-77E7-48BA-88AE-8D68E0A3263E}">
      <dsp:nvSpPr>
        <dsp:cNvPr id="0" name=""/>
        <dsp:cNvSpPr/>
      </dsp:nvSpPr>
      <dsp:spPr>
        <a:xfrm>
          <a:off x="1529273" y="406796"/>
          <a:ext cx="5523136" cy="14446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Nhận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dữ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liệu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từ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biểu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mẫu</a:t>
          </a:r>
          <a:endParaRPr lang="en-US" sz="3000" kern="1200" dirty="0"/>
        </a:p>
      </dsp:txBody>
      <dsp:txXfrm>
        <a:off x="1599794" y="477317"/>
        <a:ext cx="5382094" cy="1303582"/>
      </dsp:txXfrm>
    </dsp:sp>
    <dsp:sp modelId="{28ABECD9-37A5-4712-B7D9-F8ED2B8D2955}">
      <dsp:nvSpPr>
        <dsp:cNvPr id="0" name=""/>
        <dsp:cNvSpPr/>
      </dsp:nvSpPr>
      <dsp:spPr>
        <a:xfrm>
          <a:off x="1501140" y="2032000"/>
          <a:ext cx="5579402" cy="144462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Kiểm tra dữ liệu trên biểu mẫu</a:t>
          </a:r>
          <a:endParaRPr lang="en-US" sz="3000" kern="1200"/>
        </a:p>
      </dsp:txBody>
      <dsp:txXfrm>
        <a:off x="1571661" y="2102521"/>
        <a:ext cx="5438360" cy="1303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7490F-30C6-4D0B-91AB-EF3A33CEB049}">
      <dsp:nvSpPr>
        <dsp:cNvPr id="0" name=""/>
        <dsp:cNvSpPr/>
      </dsp:nvSpPr>
      <dsp:spPr>
        <a:xfrm>
          <a:off x="1173287" y="0"/>
          <a:ext cx="5908425" cy="114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Lấy các đối tượng cần kiểm  tra</a:t>
          </a:r>
          <a:endParaRPr lang="en-US" sz="2600" kern="1200"/>
        </a:p>
      </dsp:txBody>
      <dsp:txXfrm>
        <a:off x="1206962" y="33675"/>
        <a:ext cx="5841075" cy="1082397"/>
      </dsp:txXfrm>
    </dsp:sp>
    <dsp:sp modelId="{B5E66F35-21A9-4F8A-BC50-993499169C7A}">
      <dsp:nvSpPr>
        <dsp:cNvPr id="0" name=""/>
        <dsp:cNvSpPr/>
      </dsp:nvSpPr>
      <dsp:spPr>
        <a:xfrm rot="5400000">
          <a:off x="3911922" y="1178490"/>
          <a:ext cx="431155" cy="517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3972284" y="1221605"/>
        <a:ext cx="310432" cy="301809"/>
      </dsp:txXfrm>
    </dsp:sp>
    <dsp:sp modelId="{99C9F66E-D3AB-42DC-9512-C5DEBD2CF442}">
      <dsp:nvSpPr>
        <dsp:cNvPr id="0" name=""/>
        <dsp:cNvSpPr/>
      </dsp:nvSpPr>
      <dsp:spPr>
        <a:xfrm>
          <a:off x="1173287" y="1724620"/>
          <a:ext cx="5908425" cy="114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Kiểm tra dữ liệu hợp lệ</a:t>
          </a:r>
          <a:endParaRPr lang="en-US" sz="2600" kern="1200"/>
        </a:p>
      </dsp:txBody>
      <dsp:txXfrm>
        <a:off x="1206962" y="1758295"/>
        <a:ext cx="5841075" cy="1082397"/>
      </dsp:txXfrm>
    </dsp:sp>
    <dsp:sp modelId="{AD08D41A-3948-472C-B9C0-95FBD6DEF9D9}">
      <dsp:nvSpPr>
        <dsp:cNvPr id="0" name=""/>
        <dsp:cNvSpPr/>
      </dsp:nvSpPr>
      <dsp:spPr>
        <a:xfrm rot="5400000">
          <a:off x="3911922" y="2903111"/>
          <a:ext cx="431155" cy="517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-5400000">
        <a:off x="3972284" y="2946226"/>
        <a:ext cx="310432" cy="301809"/>
      </dsp:txXfrm>
    </dsp:sp>
    <dsp:sp modelId="{A8F06BAA-1573-4FE5-A44F-252FD4D60281}">
      <dsp:nvSpPr>
        <dsp:cNvPr id="0" name=""/>
        <dsp:cNvSpPr/>
      </dsp:nvSpPr>
      <dsp:spPr>
        <a:xfrm>
          <a:off x="1173287" y="3449241"/>
          <a:ext cx="5908425" cy="1149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Bắt sự kiện với đối tượng thực thi</a:t>
          </a:r>
          <a:endParaRPr lang="en-US" sz="2600" kern="1200"/>
        </a:p>
      </dsp:txBody>
      <dsp:txXfrm>
        <a:off x="1206962" y="3482916"/>
        <a:ext cx="5841075" cy="1082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1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2723BB-C78C-422F-8FC4-FD04164CFFA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571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690DB2C-687C-4D70-BC81-6D32C9863B7D}" type="slidenum">
              <a:rPr lang="en-GB" sz="1300"/>
              <a:pPr algn="r" eaLnBrk="1" hangingPunct="1"/>
              <a:t>1</a:t>
            </a:fld>
            <a:endParaRPr lang="en-GB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01225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53559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12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1"/>
          <p:cNvSpPr>
            <a:spLocks noChangeArrowheads="1"/>
          </p:cNvSpPr>
          <p:nvPr userDrawn="1"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 userDrawn="1"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Trung tâm Công nghệ Phần mềm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smtClean="0">
                <a:solidFill>
                  <a:srgbClr val="0D0D0D"/>
                </a:solidFill>
              </a:rPr>
              <a:t>Đại học Cần Thơ</a:t>
            </a:r>
            <a:endParaRPr lang="de-DE" sz="1600" b="1" smtClean="0">
              <a:solidFill>
                <a:srgbClr val="0D0D0D"/>
              </a:solidFill>
            </a:endParaRPr>
          </a:p>
        </p:txBody>
      </p:sp>
      <p:sp>
        <p:nvSpPr>
          <p:cNvPr id="11163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1329" y="1801311"/>
            <a:ext cx="8049126" cy="1081087"/>
          </a:xfrm>
        </p:spPr>
        <p:txBody>
          <a:bodyPr anchor="ctr"/>
          <a:lstStyle>
            <a:lvl1pPr algn="ctr">
              <a:lnSpc>
                <a:spcPct val="110000"/>
              </a:lnSpc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411163"/>
            <a:ext cx="2130425" cy="5391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275" y="411163"/>
            <a:ext cx="6242050" cy="5391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24600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5105400" y="6248400"/>
            <a:ext cx="4038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Web Page Programming with HTML,DHTML &amp; JavaScript/Session 7/ </a:t>
            </a:r>
            <a:fld id="{567C5310-B4E8-4A38-A809-D30BFF72ADFB}" type="slidenum">
              <a:rPr lang="en-US"/>
              <a:pPr/>
              <a:t>‹#›</a:t>
            </a:fld>
            <a:r>
              <a:rPr lang="en-US"/>
              <a:t> of 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25400" y="5969000"/>
            <a:ext cx="9169400" cy="889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3EFBB"/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/>
          </a:p>
        </p:txBody>
      </p:sp>
      <p:pic>
        <p:nvPicPr>
          <p:cNvPr id="4" name="Picture 9" descr="\\172.16.160.11\Tai lieu ISO\Logo CUSC\Logo transparent\CUSC- EDU- Ma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47650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0" y="825500"/>
            <a:ext cx="9144000" cy="0"/>
          </a:xfrm>
          <a:prstGeom prst="line">
            <a:avLst/>
          </a:prstGeom>
          <a:noFill/>
          <a:ln w="9525" cmpd="dbl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599155"/>
          </a:xfrm>
        </p:spPr>
        <p:txBody>
          <a:bodyPr>
            <a:normAutofit/>
          </a:bodyPr>
          <a:lstStyle>
            <a:lvl1pPr marL="457200" indent="-457200"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1pPr>
            <a:lvl2pPr marL="685800" indent="-228600">
              <a:buClr>
                <a:srgbClr val="339933"/>
              </a:buClr>
              <a:buSzPct val="50000"/>
              <a:buFont typeface="Courier New" pitchFamily="49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>
              <a:buClr>
                <a:srgbClr val="33CC33"/>
              </a:buClr>
              <a:buSzPct val="80000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53081" y="230188"/>
            <a:ext cx="8566066" cy="587959"/>
          </a:xfrm>
        </p:spPr>
        <p:txBody>
          <a:bodyPr anchor="ctr"/>
          <a:lstStyle>
            <a:lvl1pPr marL="0" indent="0">
              <a:buNone/>
              <a:defRPr sz="2600" b="1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</a:defRPr>
            </a:lvl1pPr>
            <a:lvl3pPr marL="446087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 sz="100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http://cdn.windows8update.com/wp-content/uploads/2012/01/adobe-dreamweaver-js-icon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shdesignweb.com/jquery-menu.html" TargetMode="External"/><Relationship Id="rId2" Type="http://schemas.openxmlformats.org/officeDocument/2006/relationships/hyperlink" Target="http://www.smashingapps.com/2012/04/05/15-handpicked-jquery-drop-down-menus-tutorials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11"/>
          <p:cNvSpPr>
            <a:spLocks noChangeArrowheads="1"/>
          </p:cNvSpPr>
          <p:nvPr/>
        </p:nvSpPr>
        <p:spPr bwMode="auto">
          <a:xfrm>
            <a:off x="2835275" y="3957638"/>
            <a:ext cx="6046788" cy="1266825"/>
          </a:xfrm>
          <a:prstGeom prst="roundRect">
            <a:avLst>
              <a:gd name="adj" fmla="val 16667"/>
            </a:avLst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pic>
        <p:nvPicPr>
          <p:cNvPr id="6147" name="Picture 4" descr="ISO9001-2008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5876925"/>
            <a:ext cx="10398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363" y="5895975"/>
            <a:ext cx="969962" cy="5524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9"/>
          <p:cNvSpPr txBox="1">
            <a:spLocks noChangeArrowheads="1"/>
          </p:cNvSpPr>
          <p:nvPr/>
        </p:nvSpPr>
        <p:spPr bwMode="gray">
          <a:xfrm>
            <a:off x="197307" y="239255"/>
            <a:ext cx="8684756" cy="45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b"/>
          <a:lstStyle/>
          <a:p>
            <a:pPr>
              <a:lnSpc>
                <a:spcPct val="110000"/>
              </a:lnSpc>
              <a:defRPr/>
            </a:pP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800" b="1">
                <a:solidFill>
                  <a:srgbClr val="3E9FD8"/>
                </a:solidFill>
              </a:rPr>
              <a:t/>
            </a:r>
            <a:br>
              <a:rPr lang="en-US" sz="2800" b="1">
                <a:solidFill>
                  <a:srgbClr val="3E9FD8"/>
                </a:solidFill>
              </a:rPr>
            </a:br>
            <a:r>
              <a:rPr lang="en-US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CHƯƠNG </a:t>
            </a:r>
            <a:r>
              <a:rPr lang="en-US" sz="2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5</a:t>
            </a:r>
            <a:endParaRPr lang="en-US" sz="2400" b="1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1543" y="2242721"/>
            <a:ext cx="8314446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XÂY DỰNG WEB TƯƠNG TÁC</a:t>
            </a:r>
            <a:b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40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VỚI JAVASCRIPT</a:t>
            </a:r>
            <a:endParaRPr lang="en-US" sz="4000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75" name="Rectangle 10"/>
          <p:cNvSpPr txBox="1">
            <a:spLocks noChangeArrowheads="1"/>
          </p:cNvSpPr>
          <p:nvPr/>
        </p:nvSpPr>
        <p:spPr bwMode="gray">
          <a:xfrm>
            <a:off x="4710113" y="4065588"/>
            <a:ext cx="41529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tâm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nghệ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mềm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ct val="40000"/>
              </a:spcAft>
              <a:buFont typeface="Wingdings" pitchFamily="2" charset="2"/>
              <a:buNone/>
              <a:defRPr/>
            </a:pP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Thơ</a:t>
            </a:r>
            <a:endParaRPr lang="de-DE" sz="1600" b="1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2" name="Picture 9" descr="\\172.16.160.11\Tai lieu ISO\Logo CUSC\Logo transparent\CUSC- EDU- Ma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4064000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cdn.windows8update.com/wp-content/uploads/2012/01/adobe-dreamweaver-js-icon.png"/>
          <p:cNvPicPr>
            <a:picLocks noChangeAspect="1" noChangeArrowheads="1"/>
          </p:cNvPicPr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49" y="464870"/>
            <a:ext cx="158432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script.js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Index.html</a:t>
            </a:r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Ví dụ sử dụng tập tin js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0844" y="1753773"/>
            <a:ext cx="7793502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login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"Logged!"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844" y="3835791"/>
            <a:ext cx="7793502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script 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"scripts/script.js"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script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mtClean="0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onclick=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"login()"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>
                <a:latin typeface="Courier New" pitchFamily="49" charset="0"/>
                <a:cs typeface="Courier New" pitchFamily="49" charset="0"/>
              </a:rPr>
              <a:t>Nhấn vào đây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&lt;/p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các thuộc tính sự kiện của thẻ HTML như onClick, onChange, onMouseOver,…</a:t>
            </a:r>
          </a:p>
          <a:p>
            <a:endParaRPr lang="en-US"/>
          </a:p>
          <a:p>
            <a:r>
              <a:rPr lang="en-US" smtClean="0"/>
              <a:t>Ví dụ: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384" y="2353230"/>
            <a:ext cx="7793502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&lt;Thuộc tính sự kiện&gt;=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"&lt;Nội dung JavaScript&gt;"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385" y="3610707"/>
            <a:ext cx="7793502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onclick=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"alert(‘Hello JS!’)"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Nhấn vào đây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DUYPRO~1\AppData\Local\Temp\SNAGHTML4fa0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5" y="4615644"/>
            <a:ext cx="285750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1058591" y="5259951"/>
            <a:ext cx="203981" cy="20398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6" name="Picture 4" descr="http://upload.wikimedia.org/wikipedia/commons/c/ca/Mouse_pointer_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7" y="5300786"/>
            <a:ext cx="1333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36" y="4390391"/>
            <a:ext cx="35147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0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09158E-6 L 0.10452 -1.09158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312738"/>
            <a:ext cx="8334375" cy="449262"/>
          </a:xfrm>
        </p:spPr>
        <p:txBody>
          <a:bodyPr/>
          <a:lstStyle/>
          <a:p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Sử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dụng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hộp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thoại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và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phương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thức</a:t>
            </a:r>
            <a:r>
              <a:rPr lang="en-US" dirty="0" smtClean="0">
                <a:solidFill>
                  <a:srgbClr val="33CC33"/>
                </a:solidFill>
                <a:effectLst>
                  <a:reflection blurRad="6350" stA="29000" endPos="45500" dir="5400000" sy="-100000" algn="bl" rotWithShape="0"/>
                </a:effectLst>
                <a:latin typeface="Cambria" pitchFamily="18" charset="0"/>
                <a:ea typeface="+mn-ea"/>
                <a:cs typeface="+mn-cs"/>
              </a:rPr>
              <a:t> write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46200"/>
            <a:ext cx="5943600" cy="4597400"/>
          </a:xfrm>
          <a:solidFill>
            <a:srgbClr val="CCFFFF"/>
          </a:solidFill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z="2000" b="1" dirty="0" err="1"/>
              <a:t>Ví</a:t>
            </a:r>
            <a:r>
              <a:rPr lang="en-US" sz="2000" b="1" dirty="0"/>
              <a:t> </a:t>
            </a:r>
            <a:r>
              <a:rPr lang="en-US" sz="2000" b="1" dirty="0" err="1"/>
              <a:t>dụ</a:t>
            </a:r>
            <a:r>
              <a:rPr lang="en-US" sz="2000" b="1" dirty="0"/>
              <a:t>: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&lt;HTML&gt;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&lt;HEAD&gt; 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&lt;SCRIPT LANGUAGE = "</a:t>
            </a:r>
            <a:r>
              <a:rPr lang="en-US" sz="2000" dirty="0" err="1">
                <a:latin typeface="Courier New" pitchFamily="49" charset="0"/>
              </a:rPr>
              <a:t>Javascript</a:t>
            </a:r>
            <a:r>
              <a:rPr lang="en-US" sz="2000" dirty="0">
                <a:latin typeface="Courier New" pitchFamily="49" charset="0"/>
              </a:rPr>
              <a:t>"&gt;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 confirm ("Are you Sure?");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 alert("OK");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document.write</a:t>
            </a:r>
            <a:r>
              <a:rPr lang="en-US" sz="2000" dirty="0">
                <a:latin typeface="Courier New" pitchFamily="49" charset="0"/>
              </a:rPr>
              <a:t>(" Thank You !");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  &lt;/SCRIPT&gt;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   &lt;/HEAD&gt;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&lt;/HTML&gt;</a:t>
            </a:r>
          </a:p>
        </p:txBody>
      </p:sp>
      <p:pic>
        <p:nvPicPr>
          <p:cNvPr id="29491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429375" y="1638300"/>
            <a:ext cx="2105025" cy="1271588"/>
          </a:xfrm>
          <a:noFill/>
          <a:ln/>
        </p:spPr>
      </p:pic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6311900" y="10795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pic>
        <p:nvPicPr>
          <p:cNvPr id="294919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429375" y="3086100"/>
            <a:ext cx="2028825" cy="1225550"/>
          </a:xfrm>
          <a:noFill/>
          <a:ln/>
        </p:spPr>
      </p:pic>
      <p:pic>
        <p:nvPicPr>
          <p:cNvPr id="29492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457700"/>
            <a:ext cx="19812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1469704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Biến là phần bộ nhớ máy tính dùng lưu trữ giá trị</a:t>
            </a:r>
          </a:p>
          <a:p>
            <a:r>
              <a:rPr lang="en-US" smtClean="0"/>
              <a:t>Biến phải được khai báo trước khi sử dụng</a:t>
            </a:r>
          </a:p>
          <a:p>
            <a:r>
              <a:rPr lang="en-US" smtClean="0"/>
              <a:t>Mỗi biến có thể được xem như một đối tượng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Biến</a:t>
            </a:r>
            <a:endParaRPr lang="en-US"/>
          </a:p>
        </p:txBody>
      </p:sp>
      <p:pic>
        <p:nvPicPr>
          <p:cNvPr id="4" name="Picture 2" descr="http://www.nimblestudiosinc.com/joomla/images/stories/melIntro2/newDataToVariable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350" y="3153508"/>
            <a:ext cx="3876675" cy="2219326"/>
          </a:xfrm>
          <a:prstGeom prst="rect">
            <a:avLst/>
          </a:prstGeom>
          <a:noFill/>
        </p:spPr>
      </p:pic>
      <p:pic>
        <p:nvPicPr>
          <p:cNvPr id="5" name="Picture 4" descr="http://www.phphuoc.com/reviews/memory_kingmax_ddr2_1066_512mb/kingmax_ddr2_1066_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831593"/>
            <a:ext cx="3810000" cy="2541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2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Quy tắc đặt tên biến</a:t>
            </a:r>
            <a:endParaRPr lang="en-US"/>
          </a:p>
        </p:txBody>
      </p:sp>
      <p:sp>
        <p:nvSpPr>
          <p:cNvPr id="4" name="Content Placeholder 10"/>
          <p:cNvSpPr txBox="1">
            <a:spLocks/>
          </p:cNvSpPr>
          <p:nvPr/>
        </p:nvSpPr>
        <p:spPr bwMode="auto">
          <a:xfrm>
            <a:off x="4800600" y="1139488"/>
            <a:ext cx="3886200" cy="461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 sz="3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ea typeface="+mn-ea"/>
                <a:cs typeface="Times New Roman" pitchFamily="18" charset="0"/>
              </a:defRPr>
            </a:lvl1pPr>
            <a:lvl2pPr marL="6858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Pct val="50000"/>
              <a:buFont typeface="Courier New" pitchFamily="49" charset="0"/>
              <a:buChar char="o"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defRPr>
            </a:lvl2pPr>
            <a:lvl3pPr marL="11398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33CC33"/>
              </a:buClr>
              <a:buSzPct val="8000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3pPr>
            <a:lvl4pPr marL="13176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defRPr>
            </a:lvl5pPr>
            <a:lvl6pPr marL="17113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fontAlgn="base">
              <a:spcBef>
                <a:spcPct val="0"/>
              </a:spcBef>
              <a:spcAft>
                <a:spcPct val="4000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600" dirty="0" err="1" smtClean="0"/>
              <a:t>Bắt</a:t>
            </a:r>
            <a:r>
              <a:rPr lang="en-US" sz="2600" dirty="0" smtClean="0"/>
              <a:t> </a:t>
            </a:r>
            <a:r>
              <a:rPr lang="en-US" sz="2600" dirty="0" err="1" smtClean="0"/>
              <a:t>đầu</a:t>
            </a:r>
            <a:r>
              <a:rPr lang="en-US" sz="2600" dirty="0" smtClean="0"/>
              <a:t>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chữ</a:t>
            </a:r>
            <a:r>
              <a:rPr lang="en-US" sz="2600" dirty="0" smtClean="0"/>
              <a:t> </a:t>
            </a:r>
            <a:r>
              <a:rPr lang="en-US" sz="2600" dirty="0" err="1" smtClean="0"/>
              <a:t>cái</a:t>
            </a:r>
            <a:r>
              <a:rPr lang="en-US" sz="2600" dirty="0" smtClean="0"/>
              <a:t> </a:t>
            </a:r>
            <a:r>
              <a:rPr lang="en-US" sz="2600" dirty="0" err="1" smtClean="0"/>
              <a:t>hoặc</a:t>
            </a:r>
            <a:r>
              <a:rPr lang="en-US" sz="2600" dirty="0" smtClean="0"/>
              <a:t> </a:t>
            </a:r>
            <a:r>
              <a:rPr lang="en-US" sz="2600" dirty="0" err="1" smtClean="0"/>
              <a:t>ký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"_"</a:t>
            </a:r>
          </a:p>
          <a:p>
            <a:r>
              <a:rPr lang="en-US" sz="2600" dirty="0" err="1" smtClean="0"/>
              <a:t>Không</a:t>
            </a:r>
            <a:r>
              <a:rPr lang="en-US" sz="2600" dirty="0" smtClean="0"/>
              <a:t> </a:t>
            </a:r>
            <a:r>
              <a:rPr lang="en-US" sz="2600" dirty="0" err="1" smtClean="0"/>
              <a:t>trùng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khóa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JavaScript</a:t>
            </a:r>
          </a:p>
          <a:p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biệt</a:t>
            </a:r>
            <a:r>
              <a:rPr lang="en-US" sz="2600" dirty="0" smtClean="0"/>
              <a:t> </a:t>
            </a:r>
            <a:r>
              <a:rPr lang="en-US" sz="2600" dirty="0" err="1" smtClean="0"/>
              <a:t>hoa</a:t>
            </a:r>
            <a:r>
              <a:rPr lang="en-US" sz="2600" dirty="0" smtClean="0"/>
              <a:t> – </a:t>
            </a:r>
            <a:r>
              <a:rPr lang="en-US" sz="2600" dirty="0" err="1" smtClean="0"/>
              <a:t>thường</a:t>
            </a:r>
            <a:endParaRPr lang="en-US" sz="2600" dirty="0" smtClean="0"/>
          </a:p>
          <a:p>
            <a:r>
              <a:rPr lang="en-US" sz="2600" dirty="0" err="1" smtClean="0"/>
              <a:t>Từ</a:t>
            </a:r>
            <a:r>
              <a:rPr lang="en-US" sz="2600" dirty="0" smtClean="0"/>
              <a:t> </a:t>
            </a:r>
            <a:r>
              <a:rPr lang="en-US" sz="2600" dirty="0" err="1" smtClean="0"/>
              <a:t>đơn</a:t>
            </a:r>
            <a:r>
              <a:rPr lang="en-US" sz="2600" dirty="0" smtClean="0"/>
              <a:t>: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</a:rPr>
              <a:t>name"</a:t>
            </a:r>
          </a:p>
          <a:p>
            <a:r>
              <a:rPr lang="en-US" sz="2600" dirty="0" err="1" smtClean="0"/>
              <a:t>Nhiều</a:t>
            </a:r>
            <a:r>
              <a:rPr lang="en-US" sz="2600" dirty="0" smtClean="0"/>
              <a:t> </a:t>
            </a:r>
            <a:r>
              <a:rPr lang="en-US" sz="2600" dirty="0" err="1" smtClean="0"/>
              <a:t>hơn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: 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sz="2600" i="1" smtClean="0">
                <a:solidFill>
                  <a:schemeClr val="accent6">
                    <a:lumMod val="75000"/>
                  </a:schemeClr>
                </a:solidFill>
              </a:rPr>
              <a:t>employeeNumber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351409"/>
              </p:ext>
            </p:extLst>
          </p:nvPr>
        </p:nvGraphicFramePr>
        <p:xfrm>
          <a:off x="533400" y="910888"/>
          <a:ext cx="4114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9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BA309B-F8F7-4970-A720-4745ED234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3BA309B-F8F7-4970-A720-4745ED234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BB95F0-380F-46D7-9950-0C3E5B41B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DCBB95F0-380F-46D7-9950-0C3E5B41BE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7CE1C2-37D5-44A2-B704-8A9F55D95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87CE1C2-37D5-44A2-B704-8A9F55D951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D59C96-66E5-4810-864F-0E0AFB81C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97D59C96-66E5-4810-864F-0E0AFB81CC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A76074-DEA8-4350-A239-4CD4DE3CA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7CA76074-DEA8-4350-A239-4CD4DE3CA0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3E6793-09E3-475A-9420-6FCEA374A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7B3E6793-09E3-475A-9420-6FCEA374AA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A166B2-795A-4953-BF35-A497897C5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22A166B2-795A-4953-BF35-A497897C5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3A1F70-AE78-4165-9D75-3D1897CE9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AE3A1F70-AE78-4165-9D75-3D1897CE9D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9A16E2-A4BB-42F7-ADE7-6BED6C9101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619A16E2-A4BB-42F7-ADE7-6BED6C9101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Cú pháp khai báo:</a:t>
            </a:r>
          </a:p>
          <a:p>
            <a:pPr marL="0" indent="0">
              <a:buNone/>
            </a:pPr>
            <a:r>
              <a:rPr lang="en-US" b="1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Variable name</a:t>
            </a: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&gt;;</a:t>
            </a:r>
            <a:endParaRPr lang="en-US"/>
          </a:p>
          <a:p>
            <a:r>
              <a:rPr lang="en-US" smtClean="0"/>
              <a:t>Ví dụ: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Khai báo biến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5022" y="3325837"/>
            <a:ext cx="7162800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>
                <a:latin typeface="Courier New" pitchFamily="49" charset="0"/>
                <a:cs typeface="Courier New" pitchFamily="49" charset="0"/>
              </a:rPr>
              <a:t>a;</a:t>
            </a:r>
          </a:p>
          <a:p>
            <a:pPr marL="0" indent="0">
              <a:buNone/>
            </a:pPr>
            <a:r>
              <a:rPr lang="en-US" sz="250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b = 1.22;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"Hello Java"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e, f;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5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69146"/>
            <a:ext cx="8255000" cy="5387926"/>
          </a:xfrm>
        </p:spPr>
        <p:txBody>
          <a:bodyPr>
            <a:normAutofit/>
          </a:bodyPr>
          <a:lstStyle/>
          <a:p>
            <a:r>
              <a:rPr lang="en-US" sz="2300" smtClean="0"/>
              <a:t>Mô tả loại dữ liệu mà biến sẽ lưu trữ</a:t>
            </a:r>
          </a:p>
          <a:p>
            <a:r>
              <a:rPr lang="en-US" sz="2300" smtClean="0"/>
              <a:t>Kiểu </a:t>
            </a:r>
            <a:r>
              <a:rPr lang="en-US" sz="2300"/>
              <a:t>dữ liệu được xác định tự động khi gán giá trị cho </a:t>
            </a:r>
            <a:r>
              <a:rPr lang="en-US" sz="2300" smtClean="0"/>
              <a:t>biến</a:t>
            </a:r>
          </a:p>
          <a:p>
            <a:r>
              <a:rPr lang="en-US" sz="2300" smtClean="0"/>
              <a:t>Kiểu dữ liệu số (số nguyên, số thực)</a:t>
            </a:r>
          </a:p>
          <a:p>
            <a:pPr marL="0" indent="0">
              <a:buNone/>
            </a:pPr>
            <a:endParaRPr lang="en-US" sz="2300" smtClean="0"/>
          </a:p>
          <a:p>
            <a:endParaRPr lang="en-US" sz="2300" smtClean="0"/>
          </a:p>
          <a:p>
            <a:r>
              <a:rPr lang="en-US" sz="2300" smtClean="0"/>
              <a:t>Kiểu dữ liệu chuỗi</a:t>
            </a:r>
          </a:p>
          <a:p>
            <a:pPr marL="0" indent="0">
              <a:buNone/>
            </a:pPr>
            <a:endParaRPr lang="en-US" sz="2300" smtClean="0"/>
          </a:p>
          <a:p>
            <a:r>
              <a:rPr lang="en-US" sz="2300" smtClean="0"/>
              <a:t>Kiểu dữ liệu mảng</a:t>
            </a:r>
          </a:p>
          <a:p>
            <a:endParaRPr lang="en-US" sz="2300"/>
          </a:p>
          <a:p>
            <a:r>
              <a:rPr lang="en-US" sz="2300" smtClean="0"/>
              <a:t>Kiểu dữ liệu đúng / sai (boolean)</a:t>
            </a:r>
          </a:p>
          <a:p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Kiểu dữ liệu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5022" y="2543847"/>
            <a:ext cx="7162800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b = 1.22;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c = 20;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022" y="3915368"/>
            <a:ext cx="7162800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"Đây là giá trị"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5022" y="4909552"/>
            <a:ext cx="7162800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b = [1, 2.3, 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"chuỗi"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];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1294" y="5921410"/>
            <a:ext cx="7162800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b = true;</a:t>
            </a:r>
            <a:endParaRPr lang="en-US" sz="25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273579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Script</a:t>
            </a:r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1"/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Phạm vi của biến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05022" y="3923716"/>
            <a:ext cx="71628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>
                <a:latin typeface="Courier New" pitchFamily="49" charset="0"/>
                <a:cs typeface="Courier New" pitchFamily="49" charset="0"/>
              </a:rPr>
              <a:t>&lt;script language =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"JavaScript"&gt;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var bienToanCuc;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function hamA(){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	var bienCucBo;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	bienCucBo = 10;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	bienToanCuc = 20;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}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&lt;/script&gt;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2768600"/>
            <a:ext cx="8839200" cy="3733800"/>
            <a:chOff x="2084" y="5469"/>
            <a:chExt cx="7215" cy="3795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439" y="5469"/>
              <a:ext cx="4860" cy="3795"/>
              <a:chOff x="3870" y="8535"/>
              <a:chExt cx="4860" cy="3795"/>
            </a:xfrm>
          </p:grpSpPr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870" y="8535"/>
                <a:ext cx="4860" cy="37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>
                    <a:latin typeface="Times New Roman" charset="0"/>
                  </a:rPr>
                  <a:t>The Script</a:t>
                </a:r>
              </a:p>
              <a:p>
                <a:pPr eaLnBrk="0" hangingPunct="0"/>
                <a:endParaRPr lang="en-US" sz="2000">
                  <a:latin typeface="Times New Roman" charset="0"/>
                </a:endParaRPr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4110" y="9045"/>
                <a:ext cx="4275" cy="30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>
                    <a:latin typeface="Times New Roman" charset="0"/>
                  </a:rPr>
                  <a:t>Global variable 1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4320" y="9630"/>
                <a:ext cx="1665" cy="9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2000">
                    <a:latin typeface="Times New Roman" charset="0"/>
                  </a:rPr>
                  <a:t>Function1</a:t>
                </a:r>
              </a:p>
              <a:p>
                <a:pPr algn="ctr" eaLnBrk="0" hangingPunct="0"/>
                <a:r>
                  <a:rPr lang="en-US" sz="2000">
                    <a:latin typeface="Times New Roman" charset="0"/>
                  </a:rPr>
                  <a:t>Local variable a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4320" y="10815"/>
                <a:ext cx="1710" cy="9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2000">
                    <a:latin typeface="Times New Roman" charset="0"/>
                  </a:rPr>
                  <a:t>Function2</a:t>
                </a:r>
              </a:p>
              <a:p>
                <a:pPr algn="ctr" eaLnBrk="0" hangingPunct="0"/>
                <a:r>
                  <a:rPr lang="en-US" sz="2000">
                    <a:latin typeface="Times New Roman" charset="0"/>
                  </a:rPr>
                  <a:t>Local variable b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6375" y="10245"/>
                <a:ext cx="1740" cy="8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>
                    <a:latin typeface="Times New Roman" charset="0"/>
                  </a:rPr>
                  <a:t>Function3</a:t>
                </a:r>
              </a:p>
              <a:p>
                <a:pPr eaLnBrk="0" hangingPunct="0"/>
                <a:r>
                  <a:rPr lang="en-US" sz="2000">
                    <a:latin typeface="Times New Roman" charset="0"/>
                  </a:rPr>
                  <a:t>Local variable c</a:t>
                </a:r>
              </a:p>
            </p:txBody>
          </p:sp>
        </p:grp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2084" y="5934"/>
              <a:ext cx="2130" cy="12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latin typeface="Times New Roman" charset="0"/>
                </a:rPr>
                <a:t>Có thể truy cập bởi Function1, Function2, and Function3</a:t>
              </a:r>
            </a:p>
            <a:p>
              <a:pPr eaLnBrk="0" hangingPunct="0"/>
              <a:endParaRPr lang="en-US" sz="2000">
                <a:latin typeface="Times New Roman" charset="0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717" y="6369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19117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90614"/>
            <a:ext cx="8255000" cy="379087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Chèn các ký tự đặc biệt vào một kiểu dữ liệu chuỗi nhằm thực hiện một công việc cụ thể</a:t>
            </a:r>
          </a:p>
          <a:p>
            <a:r>
              <a:rPr lang="en-US" smtClean="0"/>
              <a:t>Bảng các ký tự đặc biệt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Ví dụ: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Ký tự đặc biệt trong chuỗi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21008"/>
              </p:ext>
            </p:extLst>
          </p:nvPr>
        </p:nvGraphicFramePr>
        <p:xfrm>
          <a:off x="633412" y="2201698"/>
          <a:ext cx="7793136" cy="197358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441610"/>
                <a:gridCol w="635152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Ký tự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Ý nghĩa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\b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backspace 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\f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form feed </a:t>
                      </a:r>
                      <a:r>
                        <a:rPr lang="en-US" smtClean="0">
                          <a:latin typeface="Cambria" pitchFamily="18" charset="0"/>
                        </a:rPr>
                        <a:t>(Sang trang)</a:t>
                      </a:r>
                      <a:endParaRPr lang="en-US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\n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new line (xuống dòng và đưa con trỏ về đầu dòng đó) 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\r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Carriage return (đưa con trỏ về đầu dòng hiện tại)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\t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Tab 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7735" y="4951733"/>
            <a:ext cx="7802879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>
                <a:latin typeface="Courier New" pitchFamily="49" charset="0"/>
                <a:cs typeface="Courier New" pitchFamily="49" charset="0"/>
              </a:rPr>
              <a:t>&lt;script language =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"JavaScript"&gt;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alert("Đây là dòng 1 \n\t Đây là dòng 2");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&lt;/script&gt;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73" y="3849786"/>
            <a:ext cx="20288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81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59766" y="2814854"/>
            <a:ext cx="7467600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500" b="1" dirty="0" err="1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sz="2500" b="1" dirty="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2500" b="1" dirty="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500" b="1" dirty="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soA</a:t>
            </a:r>
            <a:r>
              <a:rPr lang="en-US" sz="2500" b="1" dirty="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500" b="1" dirty="0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3;</a:t>
            </a:r>
            <a:endParaRPr lang="en-US" sz="2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15916" y="2748581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6445" y="2747653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0966" y="4131872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</a:rPr>
              <a:t>Toán tử</a:t>
            </a:r>
            <a:endParaRPr lang="en-US" sz="2000" b="1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  <a:endCxn id="5" idx="4"/>
          </p:cNvCxnSpPr>
          <p:nvPr/>
        </p:nvCxnSpPr>
        <p:spPr>
          <a:xfrm rot="16200000" flipV="1">
            <a:off x="3263096" y="3515802"/>
            <a:ext cx="773691" cy="45845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rot="5400000" flipH="1" flipV="1">
            <a:off x="3982896" y="3253524"/>
            <a:ext cx="774619" cy="982079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59765" y="2747653"/>
            <a:ext cx="5041231" cy="610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17C0"/>
                </a:solidFill>
              </a:rPr>
              <a:t>Giới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thiệu</a:t>
            </a:r>
            <a:r>
              <a:rPr lang="en-US" dirty="0">
                <a:solidFill>
                  <a:srgbClr val="0017C0"/>
                </a:solidFill>
              </a:rPr>
              <a:t> JavaScript</a:t>
            </a:r>
          </a:p>
          <a:p>
            <a:r>
              <a:rPr lang="en-US" dirty="0" err="1">
                <a:solidFill>
                  <a:srgbClr val="0017C0"/>
                </a:solidFill>
              </a:rPr>
              <a:t>Nhúng</a:t>
            </a:r>
            <a:r>
              <a:rPr lang="en-US" dirty="0">
                <a:solidFill>
                  <a:srgbClr val="0017C0"/>
                </a:solidFill>
              </a:rPr>
              <a:t> JavaScript </a:t>
            </a:r>
            <a:r>
              <a:rPr lang="en-US" dirty="0" err="1">
                <a:solidFill>
                  <a:srgbClr val="0017C0"/>
                </a:solidFill>
              </a:rPr>
              <a:t>vào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trang</a:t>
            </a:r>
            <a:r>
              <a:rPr lang="en-US" dirty="0">
                <a:solidFill>
                  <a:srgbClr val="0017C0"/>
                </a:solidFill>
              </a:rPr>
              <a:t> web</a:t>
            </a:r>
          </a:p>
          <a:p>
            <a:r>
              <a:rPr lang="en-US" dirty="0" err="1">
                <a:solidFill>
                  <a:srgbClr val="0017C0"/>
                </a:solidFill>
              </a:rPr>
              <a:t>Cấu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trúc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lập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trình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trong</a:t>
            </a:r>
            <a:r>
              <a:rPr lang="en-US" dirty="0">
                <a:solidFill>
                  <a:srgbClr val="0017C0"/>
                </a:solidFill>
              </a:rPr>
              <a:t> JavaScript</a:t>
            </a:r>
          </a:p>
          <a:p>
            <a:r>
              <a:rPr lang="en-US" dirty="0" err="1">
                <a:solidFill>
                  <a:srgbClr val="0017C0"/>
                </a:solidFill>
              </a:rPr>
              <a:t>Ứng</a:t>
            </a:r>
            <a:r>
              <a:rPr lang="en-US" dirty="0">
                <a:solidFill>
                  <a:srgbClr val="0017C0"/>
                </a:solidFill>
              </a:rPr>
              <a:t> </a:t>
            </a:r>
            <a:r>
              <a:rPr lang="en-US" dirty="0" err="1">
                <a:solidFill>
                  <a:srgbClr val="0017C0"/>
                </a:solidFill>
              </a:rPr>
              <a:t>dụng</a:t>
            </a:r>
            <a:r>
              <a:rPr lang="en-US" dirty="0">
                <a:solidFill>
                  <a:srgbClr val="0017C0"/>
                </a:solidFill>
              </a:rPr>
              <a:t> JavaScript</a:t>
            </a:r>
          </a:p>
          <a:p>
            <a:r>
              <a:rPr lang="en-US" dirty="0" smtClean="0">
                <a:solidFill>
                  <a:srgbClr val="0017C0"/>
                </a:solidFill>
              </a:rPr>
              <a:t>Dynamic HTML (DHTML)</a:t>
            </a:r>
          </a:p>
          <a:p>
            <a:r>
              <a:rPr lang="en-US" dirty="0" err="1" smtClean="0">
                <a:solidFill>
                  <a:srgbClr val="0017C0"/>
                </a:solidFill>
              </a:rPr>
              <a:t>Giới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thiệu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jQuery</a:t>
            </a:r>
            <a:endParaRPr lang="en-US" dirty="0" smtClean="0">
              <a:solidFill>
                <a:srgbClr val="0017C0"/>
              </a:solidFill>
            </a:endParaRPr>
          </a:p>
          <a:p>
            <a:r>
              <a:rPr lang="en-US" dirty="0" err="1" smtClean="0">
                <a:solidFill>
                  <a:srgbClr val="0017C0"/>
                </a:solidFill>
              </a:rPr>
              <a:t>Một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số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ứng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dụng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của</a:t>
            </a:r>
            <a:r>
              <a:rPr lang="en-US" dirty="0" smtClean="0">
                <a:solidFill>
                  <a:srgbClr val="0017C0"/>
                </a:solidFill>
              </a:rPr>
              <a:t> </a:t>
            </a:r>
            <a:r>
              <a:rPr lang="en-US" dirty="0" err="1" smtClean="0">
                <a:solidFill>
                  <a:srgbClr val="0017C0"/>
                </a:solidFill>
              </a:rPr>
              <a:t>jQuery</a:t>
            </a:r>
            <a:endParaRPr lang="en-US" dirty="0">
              <a:solidFill>
                <a:srgbClr val="0017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 smtClean="0"/>
              <a:t>NỘI DUNG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Thực hiện các tính toán số học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 số học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14109"/>
              </p:ext>
            </p:extLst>
          </p:nvPr>
        </p:nvGraphicFramePr>
        <p:xfrm>
          <a:off x="633046" y="1851674"/>
          <a:ext cx="7751299" cy="412496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392224"/>
                <a:gridCol w="2588933"/>
                <a:gridCol w="377014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Cambria" pitchFamily="18" charset="0"/>
                        </a:rPr>
                        <a:t>Toán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tử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Ví dụ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+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Phép cộng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A = 5 + 8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-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Phép trừ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A = 8 - 5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/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Phép chia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A = 20 / 5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%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Phép chia lấy số dư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10 % 3 = 1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++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Tăng lên một đơn </a:t>
                      </a:r>
                      <a:r>
                        <a:rPr lang="en-US" smtClean="0">
                          <a:latin typeface="Cambria" pitchFamily="18" charset="0"/>
                        </a:rPr>
                        <a:t>vị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mtClean="0">
                          <a:latin typeface="Cambria" pitchFamily="18" charset="0"/>
                        </a:rPr>
                        <a:t>x++</a:t>
                      </a:r>
                      <a:r>
                        <a:rPr lang="en-US" baseline="0" smtClean="0">
                          <a:latin typeface="Cambria" pitchFamily="18" charset="0"/>
                        </a:rPr>
                        <a:t> ~ x=x+1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++x sẽ trả về giá trị của x sau khi tăng</a:t>
                      </a:r>
                      <a:r>
                        <a:rPr lang="en-US" smtClean="0">
                          <a:latin typeface="Cambria" pitchFamily="18" charset="0"/>
                        </a:rPr>
                        <a:t>.</a:t>
                      </a:r>
                      <a:endParaRPr lang="en-US">
                        <a:latin typeface="Cambria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x++ sẽ trả về giá trị của x trước khi tăng.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--</a:t>
                      </a:r>
                      <a:endParaRPr lang="en-US" sz="2000" b="1" dirty="0">
                        <a:solidFill>
                          <a:srgbClr val="0017C0"/>
                        </a:solidFill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Giảm một đơn </a:t>
                      </a:r>
                      <a:r>
                        <a:rPr lang="en-US" smtClean="0">
                          <a:latin typeface="Cambria" pitchFamily="18" charset="0"/>
                        </a:rPr>
                        <a:t>vị</a:t>
                      </a:r>
                      <a:endParaRPr lang="en-US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--x sẽ trả về giá trị của x sau khi giảm.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x-- sẽ trả về giá trị của x trước khi giảm. 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latin typeface="Cambria" pitchFamily="18" charset="0"/>
                        </a:rPr>
                        <a:t>-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Lấy số đối. Nó sẽ trả về số đối của toán hạng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Nếu a là 5, thì –a = -5.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6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83212"/>
            <a:ext cx="8255000" cy="4719101"/>
          </a:xfrm>
        </p:spPr>
        <p:txBody>
          <a:bodyPr>
            <a:normAutofit/>
          </a:bodyPr>
          <a:lstStyle/>
          <a:p>
            <a:r>
              <a:rPr lang="en-US" sz="2500" smtClean="0"/>
              <a:t>Dùng để so sánh các toán hạng với nhau</a:t>
            </a:r>
          </a:p>
          <a:p>
            <a:r>
              <a:rPr lang="en-US" sz="2500" smtClean="0"/>
              <a:t>Trả về một giá trị đúng/sai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 so sánh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5915"/>
              </p:ext>
            </p:extLst>
          </p:nvPr>
        </p:nvGraphicFramePr>
        <p:xfrm>
          <a:off x="647112" y="2082959"/>
          <a:ext cx="7835705" cy="449707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984956"/>
                <a:gridCol w="4937201"/>
                <a:gridCol w="191354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Cambria" pitchFamily="18" charset="0"/>
                        </a:rPr>
                        <a:t>Toán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tử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Mô tả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Ví dụ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latin typeface="Cambria" pitchFamily="18" charset="0"/>
                        </a:rPr>
                        <a:t>== 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Bằng. Trả về giá trị true nếu các toán hạng bằng nhau.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latin typeface="Cambria" pitchFamily="18" charset="0"/>
                        </a:rPr>
                        <a:t>a </a:t>
                      </a:r>
                      <a:r>
                        <a:rPr lang="en-US" dirty="0" smtClean="0">
                          <a:latin typeface="Cambria" pitchFamily="18" charset="0"/>
                        </a:rPr>
                        <a:t>== </a:t>
                      </a:r>
                      <a:r>
                        <a:rPr lang="en-US" dirty="0">
                          <a:latin typeface="Cambria" pitchFamily="18" charset="0"/>
                        </a:rPr>
                        <a:t>b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!=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Không bằng. Trả về giá trị true nếu các toán hạng không bằng nhau.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Var2 != 5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&gt; 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Lớn hơn. Trả về giá trị true nếu toán hạng trái lớn hơn toán hạng phải.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Var1 &gt; var2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&gt;=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Lớn hơn hoặc bằng. Trả về giá trị true nếu toán hạng trái lớn hơn hoặc bằng toán hạng phải.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Var1 &gt;= 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Var1 &gt;= var2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 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Nhỏ hơn. Trả về giá trị true nếu toán hạng trái nhỏ hơn toán hạng phải.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Var2 &lt; var1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&lt;=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Nhỏ hơn hoặc bằng. Trả vè giá trị true nếu toán hạng trái nhỏ hơn hoặc bằng toán hạng phải.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Var2 &lt;= 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Var2 &lt;= var1</a:t>
                      </a: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9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smtClean="0"/>
              <a:t>Kết hợp nhiều toán tử so sánh thành một biểu thức điều kiện</a:t>
            </a:r>
          </a:p>
          <a:p>
            <a:r>
              <a:rPr lang="en-US" sz="2300" smtClean="0"/>
              <a:t>Trả về giá trị đúng/sai</a:t>
            </a:r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 logic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57618"/>
              </p:ext>
            </p:extLst>
          </p:nvPr>
        </p:nvGraphicFramePr>
        <p:xfrm>
          <a:off x="801860" y="2488431"/>
          <a:ext cx="7455875" cy="23520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60069"/>
                <a:gridCol w="2071180"/>
                <a:gridCol w="412462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Toán tử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Giá trị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Mô tả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And ( </a:t>
                      </a:r>
                      <a:r>
                        <a:rPr lang="en-US" sz="2000" b="1" smtClean="0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&amp;&amp;)</a:t>
                      </a:r>
                      <a:endParaRPr lang="en-US" sz="2000" b="1">
                        <a:solidFill>
                          <a:srgbClr val="0017C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expr1 &amp;&amp; expr2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Trả về true nếu expr1 và expr2 đều là true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Or ( </a:t>
                      </a:r>
                      <a:r>
                        <a:rPr lang="en-US" sz="2000" b="1" smtClean="0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||)</a:t>
                      </a:r>
                      <a:endParaRPr lang="en-US" sz="2000" b="1">
                        <a:solidFill>
                          <a:srgbClr val="0017C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expr1 || expr2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Trả về true nếu expr1 hoặc expr2 là true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Not </a:t>
                      </a:r>
                      <a:r>
                        <a:rPr lang="en-US" sz="2000" b="1" smtClean="0">
                          <a:solidFill>
                            <a:srgbClr val="0017C0"/>
                          </a:solidFill>
                          <a:effectLst/>
                          <a:latin typeface="Cambria" pitchFamily="18" charset="0"/>
                        </a:rPr>
                        <a:t>(!)</a:t>
                      </a:r>
                      <a:endParaRPr lang="en-US" sz="2000" b="1">
                        <a:solidFill>
                          <a:srgbClr val="0017C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!expr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mbria" pitchFamily="18" charset="0"/>
                        </a:rPr>
                        <a:t>Trả về giá trị false nếu biểu thức đúng và trả về giá trị true nếu biểu thức sai.</a:t>
                      </a:r>
                      <a:endParaRPr lang="en-US" sz="2000">
                        <a:effectLst/>
                        <a:latin typeface="Cambria" pitchFamily="18" charset="0"/>
                        <a:ea typeface="Times New Roman"/>
                      </a:endParaRPr>
                    </a:p>
                  </a:txBody>
                  <a:tcPr marL="27305" marR="27305" marT="27305" marB="2730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 logic</a:t>
            </a: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2300" y="1295400"/>
            <a:ext cx="4800600" cy="44958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Ví dụ: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&lt;HTML&gt;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&lt;HEAD&gt;</a:t>
            </a: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&lt;SCRIPT LANGUAGE="JavaScript"&gt;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var x = </a:t>
            </a:r>
            <a:r>
              <a:rPr lang="fr-FR" sz="18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Times New Roman" pitchFamily="18" charset="0"/>
              </a:rPr>
              <a:t>true</a:t>
            </a: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var y = false;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alert ("The value of x is " 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       + x + "The value of y is  " + y);</a:t>
            </a: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alert("x AND y = " + (x &amp;&amp; y));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alert("x OR y = " + (x || y));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alert("NOT x = " + (!x));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&lt;/SCRIPT&gt;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&lt;/HEAD&gt;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&lt;/HTML&gt;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24500" y="914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Kết quả: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0" y="1328738"/>
            <a:ext cx="3035300" cy="149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575300" y="2858294"/>
            <a:ext cx="2997200" cy="137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5938" y="4267200"/>
            <a:ext cx="29892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30500" y="5226050"/>
            <a:ext cx="273554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76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Cộng chuỗi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Cộng chuỗi với số</a:t>
            </a:r>
          </a:p>
          <a:p>
            <a:endParaRPr lang="en-US"/>
          </a:p>
          <a:p>
            <a:r>
              <a:rPr lang="en-US" smtClean="0"/>
              <a:t>Chuyển chuỗi sang số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Toán tử trên chuỗi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51804" y="1945892"/>
            <a:ext cx="776067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Chuỗi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1"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500" dirty="0" err="1" smtClean="0">
                <a:solidFill>
                  <a:srgbClr val="090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5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Chuỗi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2"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(b + c); </a:t>
            </a:r>
            <a:r>
              <a:rPr lang="en-US" sz="2500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500" i="1" dirty="0" err="1" smtClean="0">
                <a:latin typeface="Courier New" pitchFamily="49" charset="0"/>
                <a:cs typeface="Courier New" pitchFamily="49" charset="0"/>
              </a:rPr>
              <a:t>Chuỗi</a:t>
            </a:r>
            <a:r>
              <a:rPr lang="en-US" sz="2500" i="1" dirty="0" smtClean="0">
                <a:latin typeface="Courier New" pitchFamily="49" charset="0"/>
                <a:cs typeface="Courier New" pitchFamily="49" charset="0"/>
              </a:rPr>
              <a:t> 1Chuỗi 2</a:t>
            </a:r>
            <a:endParaRPr lang="en-US" sz="25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804" y="3687941"/>
            <a:ext cx="7760676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"9" 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+ 9); </a:t>
            </a:r>
            <a:r>
              <a:rPr lang="en-US" sz="2500" i="1" smtClean="0">
                <a:latin typeface="Courier New" pitchFamily="49" charset="0"/>
                <a:cs typeface="Courier New" pitchFamily="49" charset="0"/>
              </a:rPr>
              <a:t>// 99</a:t>
            </a:r>
            <a:endParaRPr lang="en-US" sz="2500" i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804" y="5050162"/>
            <a:ext cx="7760676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(parseInt(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"9"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+ 9); </a:t>
            </a:r>
            <a:r>
              <a:rPr lang="en-US" sz="2500" i="1" smtClean="0">
                <a:latin typeface="Courier New" pitchFamily="49" charset="0"/>
                <a:cs typeface="Courier New" pitchFamily="49" charset="0"/>
              </a:rPr>
              <a:t>// 18</a:t>
            </a:r>
            <a:endParaRPr lang="en-US" sz="2500" i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382000" cy="5261142"/>
          </a:xfrm>
        </p:spPr>
        <p:txBody>
          <a:bodyPr>
            <a:normAutofit/>
          </a:bodyPr>
          <a:lstStyle/>
          <a:p>
            <a:pPr marL="533400" indent="-533400"/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bao</a:t>
            </a:r>
            <a:r>
              <a:rPr lang="en-US" sz="2000" dirty="0" smtClean="0"/>
              <a:t> </a:t>
            </a:r>
            <a:r>
              <a:rPr lang="en-US" sz="2000" dirty="0" err="1" smtClean="0"/>
              <a:t>gồm</a:t>
            </a:r>
            <a:r>
              <a:rPr lang="en-US" sz="2000" dirty="0" smtClean="0"/>
              <a:t>:</a:t>
            </a:r>
          </a:p>
          <a:p>
            <a:pPr marL="914400" lvl="1" indent="-457200"/>
            <a:r>
              <a:rPr lang="en-US" sz="2000" b="1" dirty="0" err="1" smtClean="0"/>
              <a:t>Toán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điều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kiện</a:t>
            </a:r>
            <a:r>
              <a:rPr lang="en-US" sz="2000" b="1" dirty="0" smtClean="0"/>
              <a:t>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/>
              <a:t>      </a:t>
            </a:r>
            <a:r>
              <a:rPr lang="en-US" sz="2000" dirty="0" smtClean="0">
                <a:latin typeface="Courier New" pitchFamily="49" charset="0"/>
              </a:rPr>
              <a:t>(condition) ? </a:t>
            </a:r>
            <a:r>
              <a:rPr lang="en-US" sz="2000" dirty="0" err="1" smtClean="0">
                <a:latin typeface="Courier New" pitchFamily="49" charset="0"/>
              </a:rPr>
              <a:t>trueVal</a:t>
            </a:r>
            <a:r>
              <a:rPr lang="en-US" sz="2000" dirty="0" smtClean="0">
                <a:latin typeface="Courier New" pitchFamily="49" charset="0"/>
              </a:rPr>
              <a:t> : </a:t>
            </a:r>
            <a:r>
              <a:rPr lang="en-US" sz="2000" dirty="0" err="1" smtClean="0">
                <a:latin typeface="Courier New" pitchFamily="49" charset="0"/>
              </a:rPr>
              <a:t>falseVal</a:t>
            </a:r>
            <a:r>
              <a:rPr lang="en-US" sz="2000" dirty="0" smtClean="0">
                <a:latin typeface="Courier New" pitchFamily="49" charset="0"/>
              </a:rPr>
              <a:t>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kiện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,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gán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. 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	status = (age &gt;= 18) ? "adult" : "minor"</a:t>
            </a:r>
          </a:p>
          <a:p>
            <a:pPr marL="914400" lvl="1" indent="-457200"/>
            <a:r>
              <a:rPr lang="en-US" sz="2000" b="1" dirty="0" err="1" smtClean="0"/>
              <a:t>Toán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Typeof</a:t>
            </a:r>
            <a:r>
              <a:rPr lang="en-US" sz="2000" b="1" dirty="0" smtClean="0"/>
              <a:t>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typeof</a:t>
            </a:r>
            <a:r>
              <a:rPr lang="en-US" sz="2000" dirty="0" smtClean="0"/>
              <a:t>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chuỗi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.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fr-FR" sz="2000" dirty="0" smtClean="0"/>
              <a:t>                   </a:t>
            </a:r>
            <a:r>
              <a:rPr lang="fr-FR" sz="2000" dirty="0" smtClean="0">
                <a:latin typeface="Courier New" pitchFamily="49" charset="0"/>
              </a:rPr>
              <a:t>var x = 5;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fr-FR" sz="2000" dirty="0" smtClean="0">
                <a:latin typeface="Courier New" pitchFamily="49" charset="0"/>
              </a:rPr>
              <a:t>        	</a:t>
            </a:r>
            <a:r>
              <a:rPr lang="en-US" sz="2000" dirty="0" err="1" smtClean="0">
                <a:latin typeface="Courier New" pitchFamily="49" charset="0"/>
              </a:rPr>
              <a:t>document.write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typeof</a:t>
            </a:r>
            <a:r>
              <a:rPr lang="en-US" sz="2000" dirty="0" smtClean="0">
                <a:latin typeface="Courier New" pitchFamily="49" charset="0"/>
              </a:rPr>
              <a:t>(x));   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606799"/>
          </a:xfrm>
        </p:spPr>
        <p:txBody>
          <a:bodyPr>
            <a:normAutofit/>
          </a:bodyPr>
          <a:lstStyle/>
          <a:p>
            <a:r>
              <a:rPr lang="en-US" sz="2500" smtClean="0"/>
              <a:t>Xác định thứ tự ưu tiên thực hiện các toán tử</a:t>
            </a:r>
          </a:p>
          <a:p>
            <a:r>
              <a:rPr lang="en-US" sz="2500" smtClean="0"/>
              <a:t>Bảng độ ưu tiên các toán tử từ thấp đến cao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Độ ưu tiên của các toán tử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32660"/>
              </p:ext>
            </p:extLst>
          </p:nvPr>
        </p:nvGraphicFramePr>
        <p:xfrm>
          <a:off x="759655" y="2405293"/>
          <a:ext cx="7624690" cy="394716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206864"/>
                <a:gridCol w="541782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Cambria" pitchFamily="18" charset="0"/>
                        </a:rPr>
                        <a:t>Kiểu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toán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tử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Các toán tử đơn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Gán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= += -= *= /= %= &lt;&lt;= &gt;&gt;= &gt;&gt;&gt;= &amp;= ^= |=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>
                          <a:latin typeface="Cambria" pitchFamily="18" charset="0"/>
                        </a:rPr>
                        <a:t>Điều</a:t>
                      </a:r>
                      <a:r>
                        <a:rPr lang="en-US" dirty="0">
                          <a:latin typeface="Cambria" pitchFamily="18" charset="0"/>
                        </a:rPr>
                        <a:t> </a:t>
                      </a:r>
                      <a:r>
                        <a:rPr lang="en-US" dirty="0" err="1">
                          <a:latin typeface="Cambria" pitchFamily="18" charset="0"/>
                        </a:rPr>
                        <a:t>kiện</a:t>
                      </a:r>
                      <a:endParaRPr lang="en-US" dirty="0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?: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logic -or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||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logic -and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&amp;&amp;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bằng/không bằng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== !=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quan hệ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&lt; &lt;= &gt; &gt;=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dịch bit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&lt;&lt; &gt;&gt; &gt;&gt;&gt;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cộng/trừ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+ -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nhân/chia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 * / %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phủ định/tăng </a:t>
                      </a: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latin typeface="Cambria" pitchFamily="18" charset="0"/>
                        </a:rPr>
                        <a:t>! ~ - ++ -- typeof void</a:t>
                      </a:r>
                    </a:p>
                  </a:txBody>
                  <a:tcPr marL="27305" marR="27305" marT="27305" marB="27305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mtClean="0">
                          <a:latin typeface="Cambria" pitchFamily="18" charset="0"/>
                        </a:rPr>
                        <a:t>Nhóm</a:t>
                      </a:r>
                      <a:endParaRPr lang="en-US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mtClean="0">
                          <a:latin typeface="Cambria" pitchFamily="18" charset="0"/>
                        </a:rPr>
                        <a:t>()</a:t>
                      </a:r>
                      <a:endParaRPr lang="en-US">
                        <a:latin typeface="Cambria" pitchFamily="18" charset="0"/>
                      </a:endParaRPr>
                    </a:p>
                  </a:txBody>
                  <a:tcPr marL="27305" marR="27305" marT="27305" marB="2730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6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981454"/>
            <a:ext cx="8255000" cy="2619876"/>
          </a:xfrm>
        </p:spPr>
        <p:txBody>
          <a:bodyPr>
            <a:normAutofit/>
          </a:bodyPr>
          <a:lstStyle/>
          <a:p>
            <a:r>
              <a:rPr lang="en-US" sz="2500" smtClean="0"/>
              <a:t>Nhóm các câu lệnh để thực hiện một chức năng nào đó</a:t>
            </a:r>
          </a:p>
          <a:p>
            <a:r>
              <a:rPr lang="en-US" sz="2500" smtClean="0"/>
              <a:t>Phân chia mã lệnh thành nhiều các phần nhỏ</a:t>
            </a:r>
          </a:p>
          <a:p>
            <a:r>
              <a:rPr lang="en-US" sz="2500" smtClean="0"/>
              <a:t>Các loại hàm:</a:t>
            </a:r>
          </a:p>
          <a:p>
            <a:pPr lvl="1"/>
            <a:r>
              <a:rPr lang="en-US" sz="2300" smtClean="0"/>
              <a:t>Hàm được định nghĩa trước</a:t>
            </a:r>
          </a:p>
          <a:p>
            <a:pPr lvl="1"/>
            <a:r>
              <a:rPr lang="en-US" sz="2300" smtClean="0"/>
              <a:t>Hàm do người dùng định nghĩa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Hàm</a:t>
            </a: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4132" y="3852833"/>
            <a:ext cx="4202112" cy="2123658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average(a</a:t>
            </a: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b, c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var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total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a+b+c;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</a:t>
            </a:r>
            <a:r>
              <a:rPr lang="en-US" sz="2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total/3;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472333" y="3358982"/>
            <a:ext cx="2819399" cy="783193"/>
          </a:xfrm>
          <a:prstGeom prst="wedgeRoundRectCallout">
            <a:avLst>
              <a:gd name="adj1" fmla="val -72956"/>
              <a:gd name="adj2" fmla="val 27094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</a:pPr>
            <a:r>
              <a:rPr lang="en-GB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Đối số truyền dữ liệu đầu vào.</a:t>
            </a:r>
            <a:endParaRPr lang="en-GB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472333" y="4442966"/>
            <a:ext cx="2819399" cy="783193"/>
          </a:xfrm>
          <a:prstGeom prst="wedgeRoundRectCallout">
            <a:avLst>
              <a:gd name="adj1" fmla="val -131421"/>
              <a:gd name="adj2" fmla="val -25034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GB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câu lệnh thực thi trong hàm.</a:t>
            </a:r>
            <a:endParaRPr lang="en-GB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72333" y="5520656"/>
            <a:ext cx="2819400" cy="911669"/>
          </a:xfrm>
          <a:prstGeom prst="wedgeRoundRectCallout">
            <a:avLst>
              <a:gd name="adj1" fmla="val -103517"/>
              <a:gd name="adj2" fmla="val -54564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Giá trị trả về (Không bắt buộc).</a:t>
            </a:r>
            <a:endParaRPr lang="en-GB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34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981454"/>
            <a:ext cx="8445500" cy="54574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parseInt</a:t>
            </a:r>
            <a:r>
              <a:rPr lang="en-US" dirty="0" smtClean="0"/>
              <a:t>()</a:t>
            </a:r>
          </a:p>
          <a:p>
            <a:pPr lvl="1"/>
            <a:r>
              <a:rPr lang="en-US" sz="3000" dirty="0" err="1" smtClean="0"/>
              <a:t>Ví</a:t>
            </a:r>
            <a:r>
              <a:rPr lang="en-US" sz="3000" dirty="0" smtClean="0"/>
              <a:t> </a:t>
            </a:r>
            <a:r>
              <a:rPr lang="en-US" sz="3000" dirty="0" err="1" smtClean="0"/>
              <a:t>dụ</a:t>
            </a:r>
            <a:r>
              <a:rPr lang="en-US" sz="3000" dirty="0" smtClean="0"/>
              <a:t>: </a:t>
            </a:r>
            <a:r>
              <a:rPr lang="en-US" sz="3000" dirty="0" err="1" smtClean="0"/>
              <a:t>parseInt</a:t>
            </a:r>
            <a:r>
              <a:rPr lang="en-US" sz="3000" dirty="0" smtClean="0"/>
              <a:t>(“15”)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parseFloat</a:t>
            </a:r>
            <a:r>
              <a:rPr lang="en-US" dirty="0" smtClean="0"/>
              <a:t>()</a:t>
            </a:r>
          </a:p>
          <a:p>
            <a:pPr lvl="1"/>
            <a:r>
              <a:rPr lang="en-US" sz="3000" dirty="0" err="1" smtClean="0"/>
              <a:t>Ví</a:t>
            </a:r>
            <a:r>
              <a:rPr lang="en-US" sz="3000" dirty="0" smtClean="0"/>
              <a:t> </a:t>
            </a:r>
            <a:r>
              <a:rPr lang="en-US" sz="3000" dirty="0" err="1" smtClean="0"/>
              <a:t>dụ</a:t>
            </a:r>
            <a:r>
              <a:rPr lang="en-US" sz="3000" dirty="0" smtClean="0"/>
              <a:t>: </a:t>
            </a:r>
            <a:r>
              <a:rPr lang="en-US" sz="3000" dirty="0" err="1" smtClean="0"/>
              <a:t>parseFloat</a:t>
            </a:r>
            <a:r>
              <a:rPr lang="en-US" sz="3000" dirty="0" smtClean="0"/>
              <a:t>(“15.45”)</a:t>
            </a:r>
          </a:p>
          <a:p>
            <a:r>
              <a:rPr lang="en-US" sz="3200" dirty="0" err="1" smtClean="0"/>
              <a:t>Hàm</a:t>
            </a:r>
            <a:r>
              <a:rPr lang="en-US" sz="3200" dirty="0" smtClean="0"/>
              <a:t> </a:t>
            </a:r>
            <a:r>
              <a:rPr lang="en-US" sz="3200" dirty="0" err="1" smtClean="0"/>
              <a:t>eval</a:t>
            </a:r>
            <a:r>
              <a:rPr lang="en-US" sz="3200" dirty="0" smtClean="0"/>
              <a:t>()</a:t>
            </a:r>
          </a:p>
          <a:p>
            <a:pPr lvl="1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  <a:cs typeface="Times New Roman" charset="0"/>
              </a:rPr>
              <a:t>var</a:t>
            </a:r>
            <a:r>
              <a:rPr lang="en-US" dirty="0" smtClean="0">
                <a:latin typeface="Courier New" pitchFamily="49" charset="0"/>
                <a:cs typeface="Times New Roman" charset="0"/>
              </a:rPr>
              <a:t> x = 5;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Times New Roman" charset="0"/>
            </a:endParaRP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latin typeface="Courier New" pitchFamily="49" charset="0"/>
                <a:cs typeface="Times New Roman" charset="0"/>
              </a:rPr>
              <a:t>var</a:t>
            </a:r>
            <a:r>
              <a:rPr lang="en-US" dirty="0" smtClean="0">
                <a:latin typeface="Courier New" pitchFamily="49" charset="0"/>
                <a:cs typeface="Times New Roman" charset="0"/>
              </a:rPr>
              <a:t> z = 10;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Times New Roman" charset="0"/>
            </a:endParaRP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Times New Roman" charset="0"/>
              </a:rPr>
              <a:t>document.write</a:t>
            </a:r>
            <a:r>
              <a:rPr lang="en-US" dirty="0" smtClean="0">
                <a:latin typeface="Courier New" pitchFamily="49" charset="0"/>
                <a:cs typeface="Times New Roman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Times New Roman" charset="0"/>
              </a:rPr>
              <a:t>eval</a:t>
            </a:r>
            <a:r>
              <a:rPr lang="en-US" dirty="0" smtClean="0">
                <a:latin typeface="Courier New" pitchFamily="49" charset="0"/>
                <a:cs typeface="Times New Roman" charset="0"/>
              </a:rPr>
              <a:t>(“x + z + 5”));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smtClean="0"/>
              <a:t>isNaN</a:t>
            </a:r>
            <a:r>
              <a:rPr lang="en-US" dirty="0" smtClean="0"/>
              <a:t>()</a:t>
            </a:r>
          </a:p>
          <a:p>
            <a:pPr lvl="1"/>
            <a:r>
              <a:rPr lang="en-US" sz="3000" dirty="0" err="1" smtClean="0"/>
              <a:t>Ví</a:t>
            </a:r>
            <a:r>
              <a:rPr lang="en-US" sz="3000" dirty="0" smtClean="0"/>
              <a:t> </a:t>
            </a:r>
            <a:r>
              <a:rPr lang="en-US" sz="3000" dirty="0" err="1" smtClean="0"/>
              <a:t>dụ</a:t>
            </a:r>
            <a:r>
              <a:rPr lang="en-US" sz="3000" dirty="0" smtClean="0"/>
              <a:t>: </a:t>
            </a:r>
            <a:r>
              <a:rPr lang="en-US" sz="3000" dirty="0" err="1" smtClean="0"/>
              <a:t>isNaN</a:t>
            </a:r>
            <a:r>
              <a:rPr lang="en-US" sz="3000" dirty="0" smtClean="0"/>
              <a:t>(“15.45”)</a:t>
            </a: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Times New Roman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5362742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Chỉ ra tên hàm và danh sách đối số tại nơi gọi hàm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Câu lệnh return  được dùng trong hàm để trả về một giá trị</a:t>
            </a:r>
            <a:endParaRPr lang="en-US" sz="2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Gọi hàm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3496" y="1725248"/>
            <a:ext cx="7162800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>
                <a:latin typeface="Courier New" pitchFamily="49" charset="0"/>
                <a:cs typeface="Courier New" pitchFamily="49" charset="0"/>
              </a:rPr>
              <a:t>&lt;script language =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"JavaScript"&gt;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function phepCong(a, b){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	c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a + b;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return c;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fr-FR" smtClean="0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alert(phepCong(3,5)); // trả về 8</a:t>
            </a:r>
          </a:p>
          <a:p>
            <a:endParaRPr lang="fr-FR" smtClean="0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function tinhToan(){</a:t>
            </a: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	alert(phepCong(3,4)); // trả về 7</a:t>
            </a: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fr-FR">
                <a:latin typeface="Courier New" pitchFamily="49" charset="0"/>
                <a:cs typeface="Courier New" pitchFamily="49" charset="0"/>
              </a:rPr>
              <a:t>&lt;/script&gt;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116021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HTML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/>
          </a:p>
        </p:txBody>
      </p:sp>
      <p:pic>
        <p:nvPicPr>
          <p:cNvPr id="2050" name="Picture 2" descr="http://ooyes.net/userfiles/media/css_html_javascri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32" y="2606357"/>
            <a:ext cx="45243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để kiểm tra một điều kiện là đúng hay sai</a:t>
            </a:r>
          </a:p>
          <a:p>
            <a:r>
              <a:rPr lang="en-US" smtClean="0"/>
              <a:t>Xác định khối lệnh sẽ thực thi dựa vào điều kiện</a:t>
            </a:r>
          </a:p>
          <a:p>
            <a:r>
              <a:rPr lang="en-US" smtClean="0"/>
              <a:t>Các lệnh điều kiện</a:t>
            </a:r>
          </a:p>
          <a:p>
            <a:pPr lvl="1"/>
            <a:r>
              <a:rPr lang="en-US" smtClean="0"/>
              <a:t>Lệnh if…else</a:t>
            </a:r>
          </a:p>
          <a:p>
            <a:pPr lvl="1"/>
            <a:r>
              <a:rPr lang="en-US" smtClean="0"/>
              <a:t>Lệnh switch…case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Các lệnh điều kiện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Khối lệnh if sẽ được thực thi nếu như mệnh đề điều kiện trả về true</a:t>
            </a:r>
          </a:p>
          <a:p>
            <a:endParaRPr lang="en-US" sz="2500"/>
          </a:p>
          <a:p>
            <a:endParaRPr lang="en-US" sz="2500" smtClean="0"/>
          </a:p>
          <a:p>
            <a:endParaRPr lang="en-US" sz="2500"/>
          </a:p>
          <a:p>
            <a:r>
              <a:rPr lang="en-US" sz="2500" smtClean="0"/>
              <a:t>Ví dụ:</a:t>
            </a:r>
          </a:p>
          <a:p>
            <a:endParaRPr lang="en-US" sz="2500"/>
          </a:p>
          <a:p>
            <a:endParaRPr lang="en-US" sz="250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if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008" y="2224901"/>
            <a:ext cx="776067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&lt;Biểu thức điều kiện&gt;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&lt;Khối lệnh if&gt;</a:t>
            </a: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4008" y="4346777"/>
            <a:ext cx="7760676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 = 10;</a:t>
            </a:r>
          </a:p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(a&gt;0)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alert("a là số dương");</a:t>
            </a: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46" y="1076550"/>
            <a:ext cx="8255000" cy="1554110"/>
          </a:xfrm>
        </p:spPr>
        <p:txBody>
          <a:bodyPr>
            <a:noAutofit/>
          </a:bodyPr>
          <a:lstStyle/>
          <a:p>
            <a:r>
              <a:rPr lang="en-US" sz="2000" smtClean="0"/>
              <a:t>Khối </a:t>
            </a:r>
            <a:r>
              <a:rPr lang="en-US" sz="2000"/>
              <a:t>lệnh if sẽ được thực thi nếu như mệnh đề điều kiện trả về true </a:t>
            </a:r>
          </a:p>
          <a:p>
            <a:r>
              <a:rPr lang="en-US" sz="2000"/>
              <a:t>Khối lệnh else sẽ được thực thi nếu như mệnh đề điều kiện trả về </a:t>
            </a:r>
            <a:r>
              <a:rPr lang="en-US" sz="2000" smtClean="0"/>
              <a:t>false</a:t>
            </a:r>
          </a:p>
          <a:p>
            <a:endParaRPr lang="en-US" sz="2000"/>
          </a:p>
          <a:p>
            <a:endParaRPr lang="en-US" sz="2000" smtClean="0"/>
          </a:p>
          <a:p>
            <a:endParaRPr lang="en-US" sz="2000"/>
          </a:p>
          <a:p>
            <a:endParaRPr lang="en-US" sz="2000" smtClean="0"/>
          </a:p>
          <a:p>
            <a:pPr marL="0" indent="0">
              <a:buNone/>
            </a:pPr>
            <a:endParaRPr lang="en-US" sz="2000" smtClean="0"/>
          </a:p>
          <a:p>
            <a:r>
              <a:rPr lang="en-US" sz="2000" smtClean="0"/>
              <a:t>Ví dụ:</a:t>
            </a:r>
            <a:endParaRPr lang="en-US" sz="20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if…else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4008" y="2000760"/>
            <a:ext cx="7760676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&lt;Biểu thức điều kiện&gt;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&lt;Khối lệnh if&gt;</a:t>
            </a:r>
            <a:r>
              <a:rPr lang="en-US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lse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&lt;Khối lệnh else&gt;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008" y="4473386"/>
            <a:ext cx="776067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 = 10;</a:t>
            </a:r>
          </a:p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(a&gt;0)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alert("a là số dương");</a:t>
            </a: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alert("a là số không dương");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04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Kiểm tra nhiều điều kiện sử dụng else if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if .. else if .. else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3331" y="2000760"/>
            <a:ext cx="3892060" cy="263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&lt;Biểu thức điều kiện 1&gt;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&lt;Khối lệnh if 1&gt;</a:t>
            </a:r>
            <a:r>
              <a:rPr lang="en-US" sz="15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50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&lt;Biểu thức điều kiện </a:t>
            </a:r>
            <a:r>
              <a:rPr lang="en-US" sz="15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2&gt;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&lt;Khối lệnh </a:t>
            </a:r>
            <a:r>
              <a:rPr lang="en-US" sz="15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if 2&gt;</a:t>
            </a:r>
            <a:r>
              <a:rPr lang="en-US" sz="15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en-US" sz="15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5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&lt;Khối lệnh else&gt;</a:t>
            </a:r>
          </a:p>
          <a:p>
            <a:pPr marL="0" indent="0">
              <a:buNone/>
            </a:pPr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5362" y="2000760"/>
            <a:ext cx="389206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a = 10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(a==0) {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 alert("a là số 0");</a:t>
            </a:r>
            <a:r>
              <a:rPr lang="en-US" sz="16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600" smtClean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(a&gt;0)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 alert("a là số dương");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alert("a là số âm");</a:t>
            </a:r>
          </a:p>
          <a:p>
            <a:pPr marL="0" indent="0"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2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Sử dụng thay thế cho if … else if … else khi cần so sánh một biến với nhiều giá trị</a:t>
            </a:r>
          </a:p>
          <a:p>
            <a:r>
              <a:rPr lang="en-US" sz="2500" smtClean="0"/>
              <a:t>Sử dụng lệnh break để thoát khỏi câu lệnh switch</a:t>
            </a:r>
          </a:p>
          <a:p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switch … case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599" y="2760418"/>
            <a:ext cx="3892060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switch (&lt;Biểu thức&gt;){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case &lt;Giá trị so sánh 1&gt;: 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&lt;Mệnh đề 1&gt;;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case &lt;Giá trị so sánh 2&gt;: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&lt;Mệnh đề 2&gt;;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default: &lt;Mệnh đề mặc định&gt;;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4059" y="2760417"/>
            <a:ext cx="389206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thang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thang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Quí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alert("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Quí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II");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case 7: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Quí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III");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break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default: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alert("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Quí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IV");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108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Thực thi khối lệnh lặp đi lặp lại đến khi gặp điều kiện dừng</a:t>
            </a:r>
          </a:p>
          <a:p>
            <a:r>
              <a:rPr lang="en-US" smtClean="0"/>
              <a:t>Các câu lệnh vòng lặp:</a:t>
            </a:r>
          </a:p>
          <a:p>
            <a:pPr lvl="1"/>
            <a:r>
              <a:rPr lang="en-US" smtClean="0"/>
              <a:t>for</a:t>
            </a:r>
          </a:p>
          <a:p>
            <a:pPr lvl="1"/>
            <a:r>
              <a:rPr lang="en-US" smtClean="0"/>
              <a:t>do … while</a:t>
            </a:r>
          </a:p>
          <a:p>
            <a:pPr lvl="1"/>
            <a:r>
              <a:rPr lang="en-US" smtClean="0"/>
              <a:t>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vòng lặp</a:t>
            </a:r>
            <a:endParaRPr lang="en-US"/>
          </a:p>
        </p:txBody>
      </p:sp>
      <p:pic>
        <p:nvPicPr>
          <p:cNvPr id="1026" name="Picture 2" descr="http://1.bp.blogspot.com/-No2zfCkh1X0/T4g-qK0al2I/AAAAAAAAATc/Oxj8vcvFloI/s1600/in%2Bthe%2Bloop%2B4834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519362"/>
            <a:ext cx="3135920" cy="32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44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860017"/>
          </a:xfrm>
        </p:spPr>
        <p:txBody>
          <a:bodyPr>
            <a:normAutofit/>
          </a:bodyPr>
          <a:lstStyle/>
          <a:p>
            <a:r>
              <a:rPr lang="en-US" sz="2500" smtClean="0"/>
              <a:t>Lặp khối lệnh đến khi gặp điều kiện dừng</a:t>
            </a:r>
          </a:p>
          <a:p>
            <a:endParaRPr lang="en-US" sz="2500" smtClean="0"/>
          </a:p>
          <a:p>
            <a:endParaRPr lang="en-US" sz="2500"/>
          </a:p>
          <a:p>
            <a:endParaRPr lang="en-US" sz="2500" smtClean="0"/>
          </a:p>
          <a:p>
            <a:endParaRPr lang="en-US" sz="2500" smtClean="0"/>
          </a:p>
          <a:p>
            <a:r>
              <a:rPr lang="en-US" sz="2500" smtClean="0"/>
              <a:t>Điều kiện được kiểm tra trước</a:t>
            </a:r>
          </a:p>
          <a:p>
            <a:r>
              <a:rPr lang="en-US" sz="2500" smtClean="0"/>
              <a:t>Lưu ý</a:t>
            </a:r>
          </a:p>
          <a:p>
            <a:pPr lvl="1"/>
            <a:r>
              <a:rPr lang="en-US" sz="2300" smtClean="0"/>
              <a:t>Khởi tạo, điều kiện và tăng/giảm trị phải liên quan đến nhau nhằm tránh "vòng lặp vô tận"</a:t>
            </a:r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for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210" y="1824411"/>
            <a:ext cx="769033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for(&lt;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Khởi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điều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kiện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tăng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giảm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trị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Khối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211" y="2935759"/>
            <a:ext cx="769033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for(var so =1; so&lt;=10; so++){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("So "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+ so +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"\n");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5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860017"/>
          </a:xfrm>
        </p:spPr>
        <p:txBody>
          <a:bodyPr>
            <a:normAutofit/>
          </a:bodyPr>
          <a:lstStyle/>
          <a:p>
            <a:r>
              <a:rPr lang="en-US" sz="2500" smtClean="0"/>
              <a:t>Lặp khối lệnh đến khi gặp điều kiện dừng</a:t>
            </a:r>
          </a:p>
          <a:p>
            <a:endParaRPr lang="en-US" sz="2500" smtClean="0"/>
          </a:p>
          <a:p>
            <a:endParaRPr lang="en-US" sz="2500"/>
          </a:p>
          <a:p>
            <a:endParaRPr lang="en-US" sz="2500" smtClean="0"/>
          </a:p>
          <a:p>
            <a:r>
              <a:rPr lang="en-US" sz="2500" smtClean="0"/>
              <a:t>Điều kiện được kiểm tra trước</a:t>
            </a:r>
            <a:endParaRPr lang="en-US" sz="2500"/>
          </a:p>
          <a:p>
            <a:r>
              <a:rPr lang="en-US" sz="2500" smtClean="0"/>
              <a:t>Các lưu ý:</a:t>
            </a:r>
          </a:p>
          <a:p>
            <a:pPr lvl="1"/>
            <a:r>
              <a:rPr lang="en-US" sz="2300" smtClean="0"/>
              <a:t>Biến sử dụng trong điều kiện phải được khởi tạo trước khi sử dụng</a:t>
            </a:r>
          </a:p>
          <a:p>
            <a:pPr lvl="1"/>
            <a:r>
              <a:rPr lang="en-US" sz="2300" smtClean="0"/>
              <a:t>Phải làm thay đổi giá trị điều kiện cho vòng lặp tiếp theo để tránh "vòng lặp vô tận"</a:t>
            </a:r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while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599" y="1824411"/>
            <a:ext cx="389206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while (&lt;điều kiện dừng&gt;){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&lt;Khối lệnh&gt;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4059" y="1824411"/>
            <a:ext cx="389206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so = 1;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while (so &lt;= 10){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alert("So " + so + "\n");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so++;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725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4860017"/>
          </a:xfrm>
        </p:spPr>
        <p:txBody>
          <a:bodyPr>
            <a:normAutofit/>
          </a:bodyPr>
          <a:lstStyle/>
          <a:p>
            <a:r>
              <a:rPr lang="en-US" sz="2500" smtClean="0"/>
              <a:t>Lặp khối lệnh đến khi gặp điều kiện dừng</a:t>
            </a:r>
          </a:p>
          <a:p>
            <a:endParaRPr lang="en-US" sz="2500" smtClean="0"/>
          </a:p>
          <a:p>
            <a:endParaRPr lang="en-US" sz="2500"/>
          </a:p>
          <a:p>
            <a:endParaRPr lang="en-US" sz="2500" smtClean="0"/>
          </a:p>
          <a:p>
            <a:r>
              <a:rPr lang="en-US" sz="2500" smtClean="0"/>
              <a:t>Điều kiện được kiểm tra sau</a:t>
            </a:r>
            <a:endParaRPr lang="en-US" sz="2500"/>
          </a:p>
          <a:p>
            <a:r>
              <a:rPr lang="en-US" sz="2500" smtClean="0"/>
              <a:t>Các lưu ý:</a:t>
            </a:r>
          </a:p>
          <a:p>
            <a:pPr lvl="1"/>
            <a:r>
              <a:rPr lang="en-US" sz="2300" smtClean="0"/>
              <a:t>Biến sử dụng trong điều kiện phải được khởi tạo trước khi sử dụng</a:t>
            </a:r>
          </a:p>
          <a:p>
            <a:pPr lvl="1"/>
            <a:r>
              <a:rPr lang="en-US" sz="2300" smtClean="0"/>
              <a:t>Phải làm thay đổi giá trị điều kiện cho vòng lặp tiếp theo để tránh "vòng lặp vô tận"</a:t>
            </a:r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Câu lệnh do … while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599" y="1824411"/>
            <a:ext cx="389206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&lt;Khối lệnh&gt;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while (&lt;điều kiện dừng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&gt;);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4059" y="1824411"/>
            <a:ext cx="389206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so = 1;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do 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alert("So " + so + "\n");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 so++;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} while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(so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JavaScipt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2311400"/>
            <a:ext cx="3352800" cy="286861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 onClick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 onChange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 onFocus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 onBlur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 onMouseOver</a:t>
            </a:r>
          </a:p>
          <a:p>
            <a:pPr>
              <a:spcBef>
                <a:spcPct val="50000"/>
              </a:spcBef>
            </a:pPr>
            <a:endParaRPr lang="en-US" sz="2800">
              <a:latin typeface="Times New Roman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48200" y="2311400"/>
            <a:ext cx="3352800" cy="286861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onMouseOut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onLoad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onSubmit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onMouseDown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charset="0"/>
              </a:rPr>
              <a:t> onMouseUp</a:t>
            </a:r>
          </a:p>
          <a:p>
            <a:pPr>
              <a:spcBef>
                <a:spcPct val="50000"/>
              </a:spcBef>
            </a:pPr>
            <a:endParaRPr lang="en-US" sz="2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Kiểm tra dữ liệu biểu mẫu</a:t>
            </a:r>
          </a:p>
          <a:p>
            <a:r>
              <a:rPr lang="en-US" sz="2500" smtClean="0"/>
              <a:t>Xử lý sự kiện của đối tượng HTML</a:t>
            </a:r>
          </a:p>
          <a:p>
            <a:r>
              <a:rPr lang="en-US" sz="2500" smtClean="0"/>
              <a:t>Thay đổi thuộc tính đối tượng HTML</a:t>
            </a:r>
          </a:p>
          <a:p>
            <a:r>
              <a:rPr lang="en-US" sz="2500" smtClean="0"/>
              <a:t>Điều khiển đối tượng HTML (di chuyển, ẩn hiện,…)</a:t>
            </a:r>
          </a:p>
          <a:p>
            <a:r>
              <a:rPr lang="en-US" sz="2500" smtClean="0"/>
              <a:t>Tải và cập nhật nội dung tự động</a:t>
            </a:r>
          </a:p>
          <a:p>
            <a:r>
              <a:rPr lang="en-US" sz="2500" smtClean="0"/>
              <a:t>Thực hiện các phép toán phức tạp (Giai thừa, đệ quy, …)</a:t>
            </a:r>
          </a:p>
          <a:p>
            <a:r>
              <a:rPr lang="en-US" sz="2500" smtClean="0"/>
              <a:t>Tạo ra các đối tượng HTML phức tạp (Calendar, bộ soạn thảo, …)</a:t>
            </a:r>
          </a:p>
          <a:p>
            <a:r>
              <a:rPr lang="en-US" sz="2500" smtClean="0"/>
              <a:t>Sử dụng AJAX tăng tốc sử dụng trang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Một số công dụng của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9899" y="1079291"/>
            <a:ext cx="8254375" cy="526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Sự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kiện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onClick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được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khởi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tạo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khi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người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sử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dụng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click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chuột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vào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button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hoặc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phần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tử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form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hoặc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các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liên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kết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.  </a:t>
            </a:r>
          </a:p>
          <a:p>
            <a:pPr marL="457200" indent="-457200" algn="just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onChange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xảy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ra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một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form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thay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đổi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.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Điều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này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có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thể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xảy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ra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nội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dung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của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text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thay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đổi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,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hoặc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một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lựa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chọn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trong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danh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sách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lựa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chọn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thay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đổi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. </a:t>
            </a:r>
          </a:p>
          <a:p>
            <a:pPr marL="457200" indent="-457200" algn="just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onFocus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gởi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bất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cứ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nào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form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trở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thành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form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hiện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thời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.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Chỉ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nhận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focus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nó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mới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chấp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nhận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dữ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liệu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nhập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từ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người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dùng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marL="457200" lvl="0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30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on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Blur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ngược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với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focus.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người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dùng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rời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khỏi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phần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tử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form,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onBlur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kích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hoạt</a:t>
            </a:r>
            <a:r>
              <a:rPr lang="en-US" sz="2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endParaRPr lang="en-US" sz="28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 bwMode="auto">
          <a:xfrm>
            <a:off x="520700" y="1139251"/>
            <a:ext cx="8382000" cy="554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Sự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kiện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onMouseOver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được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khởi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tạo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khi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con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trỏ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chuột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di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chuyển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lên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trên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một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phần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tử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.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mbria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Sự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kiện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onMouseOut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được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khởi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tạo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khi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con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trỏ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chuột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rời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khỏi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phần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tử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đó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. </a:t>
            </a:r>
          </a:p>
          <a:p>
            <a:pPr marL="457200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onLoad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gửi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đến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đối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tượng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document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đã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tải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xong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tài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liệu</a:t>
            </a: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lvl="1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onSubmit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phát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sinh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bất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cứ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nào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người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dùng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gửi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form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(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sử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dụng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nút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Submit).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xảy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ra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trước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form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thật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gửi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lvl="1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này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kích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hoạt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hành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động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nhấp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chuột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xảy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ra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lvl="1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Sự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kiện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này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được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kích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hoạt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khi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hành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động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nhả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chuột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xảy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ra</a:t>
            </a:r>
            <a:r>
              <a:rPr lang="en-US" sz="28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cs typeface="Times New Roman" pitchFamily="18" charset="0"/>
              </a:rPr>
              <a:t>.</a:t>
            </a:r>
          </a:p>
          <a:p>
            <a:pPr lvl="1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lvl="1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marL="457200" indent="-457200">
              <a:spcAft>
                <a:spcPct val="40000"/>
              </a:spcAft>
              <a:buClr>
                <a:srgbClr val="339933"/>
              </a:buClr>
              <a:buFont typeface="Wingdings" pitchFamily="2" charset="2"/>
              <a:buChar char="Ø"/>
              <a:defRPr/>
            </a:pPr>
            <a:endParaRPr lang="en-US" sz="28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mbria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Ứng dụng JavaScript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22663061"/>
              </p:ext>
            </p:extLst>
          </p:nvPr>
        </p:nvGraphicFramePr>
        <p:xfrm>
          <a:off x="576775" y="1397000"/>
          <a:ext cx="801858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40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030094-66CC-479E-8220-10CB0C13D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E030094-66CC-479E-8220-10CB0C13D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E030094-66CC-479E-8220-10CB0C13D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8E030094-66CC-479E-8220-10CB0C13D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43B306-77E7-48BA-88AE-8D68E0A32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8A43B306-77E7-48BA-88AE-8D68E0A32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A43B306-77E7-48BA-88AE-8D68E0A32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8A43B306-77E7-48BA-88AE-8D68E0A326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ABECD9-37A5-4712-B7D9-F8ED2B8D2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28ABECD9-37A5-4712-B7D9-F8ED2B8D2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28ABECD9-37A5-4712-B7D9-F8ED2B8D29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28ABECD9-37A5-4712-B7D9-F8ED2B8D29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12874"/>
            <a:ext cx="8255000" cy="5219114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Lấy</a:t>
            </a:r>
            <a:r>
              <a:rPr lang="en-US" sz="2500" dirty="0" smtClean="0"/>
              <a:t> </a:t>
            </a:r>
            <a:r>
              <a:rPr lang="en-US" sz="2500" dirty="0" err="1" smtClean="0"/>
              <a:t>đối</a:t>
            </a:r>
            <a:r>
              <a:rPr lang="en-US" sz="2500" dirty="0" smtClean="0"/>
              <a:t> </a:t>
            </a:r>
            <a:r>
              <a:rPr lang="en-US" sz="2500" dirty="0" err="1" smtClean="0"/>
              <a:t>tượng</a:t>
            </a:r>
            <a:r>
              <a:rPr lang="en-US" sz="2500" dirty="0" smtClean="0"/>
              <a:t> HTML</a:t>
            </a:r>
          </a:p>
          <a:p>
            <a:endParaRPr lang="en-US" sz="2500" dirty="0"/>
          </a:p>
          <a:p>
            <a:endParaRPr lang="en-US" sz="2500" dirty="0" smtClean="0"/>
          </a:p>
          <a:p>
            <a:endParaRPr lang="en-US" sz="2500" dirty="0"/>
          </a:p>
          <a:p>
            <a:endParaRPr lang="en-US" sz="2500" dirty="0" smtClean="0"/>
          </a:p>
          <a:p>
            <a:r>
              <a:rPr lang="en-US" sz="2500" dirty="0" err="1" smtClean="0"/>
              <a:t>Ví</a:t>
            </a:r>
            <a:r>
              <a:rPr lang="en-US" sz="2500" dirty="0" smtClean="0"/>
              <a:t> </a:t>
            </a:r>
            <a:r>
              <a:rPr lang="en-US" sz="2500" dirty="0" err="1" smtClean="0"/>
              <a:t>dụ</a:t>
            </a:r>
            <a:r>
              <a:rPr lang="en-US" sz="2500" dirty="0" smtClean="0"/>
              <a:t>:</a:t>
            </a:r>
          </a:p>
          <a:p>
            <a:endParaRPr lang="en-US" sz="2500" dirty="0" smtClean="0"/>
          </a:p>
          <a:p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lvl="1"/>
            <a:endParaRPr lang="en-US" sz="2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Nhận dữ liệu từ biểu mẫu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210" y="1585255"/>
            <a:ext cx="7690339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biểu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mẫu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&gt;][&lt;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control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Hoặc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document.&lt;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biểu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mẫu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&gt;.&lt;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control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Hoặc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sử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dụng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dựa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vào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đối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tượng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(&lt;id control&gt;)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208" y="5184246"/>
            <a:ext cx="7690339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txtHoTen = document.forms["form1"]["txtHoTen"];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//Hoặc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txtHoTen = document.form1.txtHoTen;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//Hoặc sử dụng DOM dựa vào id đối tượng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txtHoTen = document.getElementById ("txtHoTen");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206" y="4160804"/>
            <a:ext cx="769033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"text"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Sử dụng thuộc tính value từ đối tượng ô nhập liệu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Lấy giá trị ô nhập liệu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206" y="3116287"/>
            <a:ext cx="769033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txtHoTen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["form1"]["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txtHoTen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"];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hoten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txtHoTen.value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204" y="1980301"/>
            <a:ext cx="769033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"text"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thuộc tính value từ đối tượng hộp chọn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Lấy dữ liệu hộp chọn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201" y="4340176"/>
            <a:ext cx="769033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slTinhThanh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["form1"]["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slTinhThanh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"];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tinhthanh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slTinhThanh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202" y="1961179"/>
            <a:ext cx="7690339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&lt;select name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 err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slTinhThanh</a:t>
            </a:r>
            <a:r>
              <a:rPr lang="vi-VN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		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option&gt;</a:t>
            </a:r>
            <a:r>
              <a:rPr lang="vi-VN" sz="1600" dirty="0">
                <a:latin typeface="Courier New" pitchFamily="49" charset="0"/>
                <a:cs typeface="Courier New" pitchFamily="49" charset="0"/>
              </a:rPr>
              <a:t>Chọn tỉnh thành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"CT"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latin typeface="Courier New" pitchFamily="49" charset="0"/>
                <a:cs typeface="Courier New" pitchFamily="49" charset="0"/>
              </a:rPr>
              <a:t>Cần Thơ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"TPHCM"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latin typeface="Courier New" pitchFamily="49" charset="0"/>
                <a:cs typeface="Courier New" pitchFamily="49" charset="0"/>
              </a:rPr>
              <a:t>TP. HCM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"..."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vi-VN" sz="16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Sử dụng thuộc tính checked từ đối tượng hộp kiểm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Lấy dữ liệu hộp kiểm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200" y="3509179"/>
            <a:ext cx="769033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chkDongY=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document.forms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["form1"]["chkDongY"];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var dongy =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chkDongY.checked;</a:t>
            </a:r>
            <a:endParaRPr lang="en-US" sz="16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202" y="1961179"/>
            <a:ext cx="769033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/&gt;</a:t>
            </a:r>
            <a:endParaRPr lang="en-US" sz="16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5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smtClean="0"/>
              <a:t>Lặp từng phần tử để lấy dữ liệu được chọn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Lấy dữ liệu radio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6199" y="3918147"/>
            <a:ext cx="7690339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>
                <a:latin typeface="Courier New" pitchFamily="49" charset="0"/>
                <a:cs typeface="Courier New" pitchFamily="49" charset="0"/>
              </a:rPr>
              <a:t>var rdGiaoDich = document.forms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["form1"]["rdGiaoDich"];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  <a:p>
            <a:endParaRPr lang="en-US" sz="15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ar cogiaodich;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for(int i=0; i</a:t>
            </a:r>
            <a:r>
              <a:rPr lang="en-US" sz="1500" smtClean="0">
                <a:latin typeface="Courier New" pitchFamily="49" charset="0"/>
                <a:cs typeface="Courier New" pitchFamily="49" charset="0"/>
              </a:rPr>
              <a:t>&lt; rdGiaoDich.length; i++){</a:t>
            </a:r>
          </a:p>
          <a:p>
            <a:r>
              <a:rPr lang="en-US" sz="15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500" smtClean="0">
                <a:latin typeface="Courier New" pitchFamily="49" charset="0"/>
                <a:cs typeface="Courier New" pitchFamily="49" charset="0"/>
              </a:rPr>
              <a:t>if(rdGiaoDich[i</a:t>
            </a:r>
            <a:r>
              <a:rPr lang="fr-FR" sz="1500">
                <a:latin typeface="Courier New" pitchFamily="49" charset="0"/>
                <a:cs typeface="Courier New" pitchFamily="49" charset="0"/>
              </a:rPr>
              <a:t>].checked ==true)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fr-FR" sz="1500">
                <a:latin typeface="Courier New" pitchFamily="49" charset="0"/>
                <a:cs typeface="Courier New" pitchFamily="49" charset="0"/>
              </a:rPr>
              <a:t>	   cogiaodich = </a:t>
            </a:r>
            <a:r>
              <a:rPr lang="fr-FR" sz="1500" smtClean="0">
                <a:latin typeface="Courier New" pitchFamily="49" charset="0"/>
                <a:cs typeface="Courier New" pitchFamily="49" charset="0"/>
              </a:rPr>
              <a:t>rdGiaoDich[i</a:t>
            </a:r>
            <a:r>
              <a:rPr lang="fr-FR" sz="1500">
                <a:latin typeface="Courier New" pitchFamily="49" charset="0"/>
                <a:cs typeface="Courier New" pitchFamily="49" charset="0"/>
              </a:rPr>
              <a:t>].value;</a:t>
            </a:r>
            <a:endParaRPr lang="en-US" sz="1500">
              <a:latin typeface="Courier New" pitchFamily="49" charset="0"/>
              <a:cs typeface="Courier New" pitchFamily="49" charset="0"/>
            </a:endParaRPr>
          </a:p>
          <a:p>
            <a:endParaRPr lang="en-US" sz="1500">
              <a:latin typeface="Courier New" pitchFamily="49" charset="0"/>
              <a:cs typeface="Courier New" pitchFamily="49" charset="0"/>
            </a:endParaRPr>
          </a:p>
          <a:p>
            <a:r>
              <a:rPr lang="en-US" sz="1500">
                <a:latin typeface="Courier New" pitchFamily="49" charset="0"/>
                <a:cs typeface="Courier New" pitchFamily="49" charset="0"/>
              </a:rPr>
              <a:t>}</a:t>
            </a:r>
            <a:endParaRPr lang="en-US" sz="15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202" y="1933037"/>
            <a:ext cx="769033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"rdGiaoDich"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"rdGiaoDich"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"radio"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"co"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checked&gt;</a:t>
            </a:r>
            <a:r>
              <a:rPr lang="vi-VN" sz="1600">
                <a:latin typeface="Courier New" pitchFamily="49" charset="0"/>
                <a:cs typeface="Courier New" pitchFamily="49" charset="0"/>
              </a:rPr>
              <a:t>Có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"rdGiaoDich"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"rdGiaoDich"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"radio"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6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"chua"</a:t>
            </a:r>
            <a:r>
              <a:rPr lang="vi-VN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600">
                <a:latin typeface="Courier New" pitchFamily="49" charset="0"/>
                <a:cs typeface="Courier New" pitchFamily="49" charset="0"/>
              </a:rPr>
              <a:t>Chưa</a:t>
            </a:r>
            <a:r>
              <a:rPr lang="vi-VN" sz="160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6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6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6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960768"/>
              </p:ext>
            </p:extLst>
          </p:nvPr>
        </p:nvGraphicFramePr>
        <p:xfrm>
          <a:off x="444500" y="1203325"/>
          <a:ext cx="8255000" cy="459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Kiểm tra dữ liệu trên biểu mẫu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E7490F-30C6-4D0B-91AB-EF3A33CEB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DE7490F-30C6-4D0B-91AB-EF3A33CEB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DE7490F-30C6-4D0B-91AB-EF3A33CEB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8DE7490F-30C6-4D0B-91AB-EF3A33CEB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E66F35-21A9-4F8A-BC50-993499169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5E66F35-21A9-4F8A-BC50-993499169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B5E66F35-21A9-4F8A-BC50-993499169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B5E66F35-21A9-4F8A-BC50-993499169C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C9F66E-D3AB-42DC-9512-C5DEBD2CF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99C9F66E-D3AB-42DC-9512-C5DEBD2CF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99C9F66E-D3AB-42DC-9512-C5DEBD2CF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99C9F66E-D3AB-42DC-9512-C5DEBD2CF4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8D41A-3948-472C-B9C0-95FBD6DEF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AD08D41A-3948-472C-B9C0-95FBD6DEF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AD08D41A-3948-472C-B9C0-95FBD6DEF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AD08D41A-3948-472C-B9C0-95FBD6DEF9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F06BAA-1573-4FE5-A44F-252FD4D60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A8F06BAA-1573-4FE5-A44F-252FD4D60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A8F06BAA-1573-4FE5-A44F-252FD4D60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A8F06BAA-1573-4FE5-A44F-252FD4D602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020274"/>
            <a:ext cx="8255000" cy="4599155"/>
          </a:xfrm>
        </p:spPr>
        <p:txBody>
          <a:bodyPr>
            <a:normAutofit/>
          </a:bodyPr>
          <a:lstStyle/>
          <a:p>
            <a:r>
              <a:rPr lang="en-US" sz="2300" smtClean="0"/>
              <a:t>Kiểm tra dữ liệu với biểu mẫu sau khi nhấn vào nút Đăng ký</a:t>
            </a:r>
            <a:endParaRPr lang="en-US" sz="23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Ví dụ kiểm tra dữ liệu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2370" y="1511009"/>
            <a:ext cx="8215531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Chọn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tỉnh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&lt;select 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 err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slTinhThanh</a:t>
            </a:r>
            <a:r>
              <a:rPr lang="vi-VN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	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option&gt;</a:t>
            </a:r>
            <a:r>
              <a:rPr lang="vi-VN" sz="1500" dirty="0">
                <a:latin typeface="Courier New" pitchFamily="49" charset="0"/>
                <a:cs typeface="Courier New" pitchFamily="49" charset="0"/>
              </a:rPr>
              <a:t>Chọn tỉnh thành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"CT"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latin typeface="Courier New" pitchFamily="49" charset="0"/>
                <a:cs typeface="Courier New" pitchFamily="49" charset="0"/>
              </a:rPr>
              <a:t>Cần Thơ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"TPHCM"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latin typeface="Courier New" pitchFamily="49" charset="0"/>
                <a:cs typeface="Courier New" pitchFamily="49" charset="0"/>
              </a:rPr>
              <a:t>TP. HCM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"..."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latin typeface="Courier New" pitchFamily="49" charset="0"/>
                <a:cs typeface="Courier New" pitchFamily="49" charset="0"/>
              </a:rPr>
              <a:t>...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5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select&gt;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: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 err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txtHoTen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 err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txtHoTen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"text"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Mật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khẩu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: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"password"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Nhập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lại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mật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khẩu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&lt;input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"password"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Đồng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ý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điều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khoản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type=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id=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value=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"btnDangKy"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type=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"submit"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"btnDangKy"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value=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"Đăng ký"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5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hidden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81" y="2133893"/>
            <a:ext cx="6062076" cy="335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45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Nhúng JavaScript vào tài liệu HTML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1882262"/>
              </p:ext>
            </p:extLst>
          </p:nvPr>
        </p:nvGraphicFramePr>
        <p:xfrm>
          <a:off x="717452" y="1397000"/>
          <a:ext cx="76950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43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0F2DC3-FFF8-459C-8C81-48E290FB3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620F2DC3-FFF8-459C-8C81-48E290FB3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620F2DC3-FFF8-459C-8C81-48E290FB3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620F2DC3-FFF8-459C-8C81-48E290FB3E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2D316C-A031-472D-B879-B6EA3C0C1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042D316C-A031-472D-B879-B6EA3C0C1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042D316C-A031-472D-B879-B6EA3C0C1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042D316C-A031-472D-B879-B6EA3C0C11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06F9EE-2A40-49C9-96A5-5A013B0DF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2606F9EE-2A40-49C9-96A5-5A013B0DF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2606F9EE-2A40-49C9-96A5-5A013B0DF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2606F9EE-2A40-49C9-96A5-5A013B0DF4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0C365A-F6F0-4F3B-89C6-0584AD1F7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B70C365A-F6F0-4F3B-89C6-0584AD1F7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B70C365A-F6F0-4F3B-89C6-0584AD1F7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B70C365A-F6F0-4F3B-89C6-0584AD1F7D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4C404B-17C5-4184-95DD-52F03E732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EC4C404B-17C5-4184-95DD-52F03E732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EC4C404B-17C5-4184-95DD-52F03E732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C4C404B-17C5-4184-95DD-52F03E732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6C7AB5-85F2-4B39-B74A-27EDF40F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826C7AB5-85F2-4B39-B74A-27EDF40F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826C7AB5-85F2-4B39-B74A-27EDF40F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826C7AB5-85F2-4B39-B74A-27EDF40F8F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B10D1A-8424-458A-8341-00D4691E7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B1B10D1A-8424-458A-8341-00D4691E7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B1B10D1A-8424-458A-8341-00D4691E7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B1B10D1A-8424-458A-8341-00D4691E7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998806"/>
            <a:ext cx="8255000" cy="4803507"/>
          </a:xfrm>
        </p:spPr>
        <p:txBody>
          <a:bodyPr>
            <a:normAutofit/>
          </a:bodyPr>
          <a:lstStyle/>
          <a:p>
            <a:r>
              <a:rPr lang="en-US" sz="2500" smtClean="0"/>
              <a:t>Nên sử dụng hàm chung kiểm tra dữ liệu trên một biểu mẫu</a:t>
            </a:r>
          </a:p>
          <a:p>
            <a:r>
              <a:rPr lang="en-US" sz="2500" smtClean="0"/>
              <a:t>Lấy tất cả dữ liệu cần kiểm tra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Lấy đối tượng cần kiểm tra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66" y="2595793"/>
            <a:ext cx="8328074" cy="3493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700" b="1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kiemTraDuLieu</a:t>
            </a:r>
            <a:r>
              <a:rPr lang="fr-FR" sz="17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endParaRPr lang="en-US" sz="1700" b="1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7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ten = </a:t>
            </a:r>
            <a:r>
              <a:rPr lang="fr-FR" sz="170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.getElementById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7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"txtHoTen"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value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700">
              <a:latin typeface="Courier New" pitchFamily="49" charset="0"/>
              <a:cs typeface="Courier New" pitchFamily="49" charset="0"/>
            </a:endParaRPr>
          </a:p>
          <a:p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7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tinhthanh=</a:t>
            </a:r>
            <a:r>
              <a:rPr lang="fr-FR" sz="17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.getElementById(</a:t>
            </a:r>
            <a:r>
              <a:rPr lang="fr-FR" sz="17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"slTinhThanh"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value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700">
              <a:latin typeface="Courier New" pitchFamily="49" charset="0"/>
              <a:cs typeface="Courier New" pitchFamily="49" charset="0"/>
            </a:endParaRPr>
          </a:p>
          <a:p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7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matkhau1=</a:t>
            </a:r>
            <a:r>
              <a:rPr lang="fr-FR" sz="17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.getElementById(</a:t>
            </a:r>
            <a:r>
              <a:rPr lang="fr-FR" sz="17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value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70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7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matkhau2=</a:t>
            </a:r>
            <a:r>
              <a:rPr lang="fr-FR" sz="17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.getElementById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70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fr-FR" sz="17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txtMatKhau2"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fr-FR" sz="1700">
                <a:latin typeface="Courier New" pitchFamily="49" charset="0"/>
                <a:cs typeface="Courier New" pitchFamily="49" charset="0"/>
              </a:rPr>
              <a:t>value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700">
              <a:latin typeface="Courier New" pitchFamily="49" charset="0"/>
              <a:cs typeface="Courier New" pitchFamily="49" charset="0"/>
            </a:endParaRPr>
          </a:p>
          <a:p>
            <a:r>
              <a:rPr lang="fr-FR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7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 dongy=</a:t>
            </a:r>
            <a:r>
              <a:rPr lang="fr-FR" sz="170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document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.getElementById(</a:t>
            </a:r>
            <a:r>
              <a:rPr lang="fr-FR" sz="170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fr-FR" sz="1700" smtClean="0">
                <a:latin typeface="Courier New" pitchFamily="49" charset="0"/>
                <a:cs typeface="Courier New" pitchFamily="49" charset="0"/>
              </a:rPr>
              <a:t>).checked;</a:t>
            </a:r>
          </a:p>
          <a:p>
            <a:endParaRPr lang="en-US" sz="1700"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36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Kiểm tra tính hợp lệ của dữ liệu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7966" y="1118684"/>
            <a:ext cx="8328074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7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dirty="0" err="1" smtClean="0">
                <a:latin typeface="Courier New" pitchFamily="49" charset="0"/>
                <a:cs typeface="Courier New" pitchFamily="49" charset="0"/>
              </a:rPr>
              <a:t>kiemTraDuLieu</a:t>
            </a:r>
            <a:r>
              <a:rPr lang="fr-FR" sz="17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en-US" sz="17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fr-FR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7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vi-VN" sz="1700" dirty="0">
                <a:latin typeface="Courier New" pitchFamily="49" charset="0"/>
                <a:cs typeface="Courier New" pitchFamily="49" charset="0"/>
              </a:rPr>
              <a:t> loi = "";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if(ten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==""</a:t>
            </a:r>
            <a:r>
              <a:rPr lang="vi-VN" sz="17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+= "Vui lòng nhập tên!\n</a:t>
            </a:r>
            <a:r>
              <a:rPr lang="vi-VN" sz="17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if(tinhthanh == ""){ 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+= "Vui lòng chọn tỉnh thành!\n</a:t>
            </a:r>
            <a:r>
              <a:rPr lang="vi-VN" sz="17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if(matkhau1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==""){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+= "Vui lòng nhập mật khẩu!\n</a:t>
            </a:r>
            <a:r>
              <a:rPr lang="vi-VN" sz="17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else if(matkhau1 != matkhau2){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+= "Vui lòng nhập hai mật khẩu trùng nhau</a:t>
            </a:r>
            <a:r>
              <a:rPr lang="vi-VN" sz="17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if(dongy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vi-V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vi-VN" sz="17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+= "Vui lòng đồng ý điều khoản</a:t>
            </a:r>
            <a:r>
              <a:rPr lang="vi-VN" sz="17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!"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vi-V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if(loi </a:t>
            </a:r>
            <a:r>
              <a:rPr lang="vi-VN" sz="17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== ""</a:t>
            </a:r>
            <a:r>
              <a:rPr lang="vi-VN" sz="17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vi-VN" sz="17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true;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vi-VN" sz="17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false;</a:t>
            </a:r>
          </a:p>
          <a:p>
            <a:r>
              <a:rPr lang="vi-VN" sz="1700" dirty="0">
                <a:latin typeface="Courier New" pitchFamily="49" charset="0"/>
                <a:cs typeface="Courier New" pitchFamily="49" charset="0"/>
              </a:rPr>
              <a:t>   }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7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39483"/>
            <a:ext cx="8255000" cy="4662830"/>
          </a:xfrm>
        </p:spPr>
        <p:txBody>
          <a:bodyPr>
            <a:normAutofit/>
          </a:bodyPr>
          <a:lstStyle/>
          <a:p>
            <a:r>
              <a:rPr lang="en-US" sz="2500" smtClean="0"/>
              <a:t>Gọi hàm kiểm tra với đối tượng thực thi là nút Đăng ký</a:t>
            </a:r>
            <a:endParaRPr lang="en-US" sz="25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Bắt sự kiện với đối tượng thực thi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2370" y="1637621"/>
            <a:ext cx="8215531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&lt;form id=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"form1"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method=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"post"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Chọn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tỉnh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thành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&lt;select 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 err="1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slTinhThanh</a:t>
            </a:r>
            <a:r>
              <a:rPr lang="vi-VN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		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option&gt;</a:t>
            </a:r>
            <a:r>
              <a:rPr lang="vi-VN" sz="1500" dirty="0">
                <a:latin typeface="Courier New" pitchFamily="49" charset="0"/>
                <a:cs typeface="Courier New" pitchFamily="49" charset="0"/>
              </a:rPr>
              <a:t>Chọn tỉnh thành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"CT"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latin typeface="Courier New" pitchFamily="49" charset="0"/>
                <a:cs typeface="Courier New" pitchFamily="49" charset="0"/>
              </a:rPr>
              <a:t>Cần Thơ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"TPHCM"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latin typeface="Courier New" pitchFamily="49" charset="0"/>
                <a:cs typeface="Courier New" pitchFamily="49" charset="0"/>
              </a:rPr>
              <a:t>TP. HCM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option value=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"..."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vi-VN" sz="1500" dirty="0">
                <a:latin typeface="Courier New" pitchFamily="49" charset="0"/>
                <a:cs typeface="Courier New" pitchFamily="49" charset="0"/>
              </a:rPr>
              <a:t>...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&lt;/option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5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select&gt;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: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 err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txtHoTen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 err="1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txtHoTen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"text"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Mật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khẩu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: </a:t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"password"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Nhập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lại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mật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khẩu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&lt;input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"txtMatKhau1"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en-US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"password"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Đồng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ý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điều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khoản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type=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id=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"chkDongY"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value=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"checkbox"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&lt;br/&gt;</a:t>
            </a:r>
            <a:endParaRPr lang="en-US" sz="1500" dirty="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name=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"btnDangKy"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type=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"submit"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"btnDangKy"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value=</a:t>
            </a:r>
            <a:r>
              <a:rPr lang="vi-VN" sz="1500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"Đăng ký"</a:t>
            </a:r>
            <a:r>
              <a:rPr lang="vi-VN" sz="15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5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5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kiemTraDuLieu</a:t>
            </a:r>
            <a:r>
              <a:rPr lang="en-US" sz="15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5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vi-VN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  <a:r>
              <a:rPr lang="vi-VN" sz="15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vi-V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br/&gt;</a:t>
            </a:r>
            <a:endParaRPr lang="en-US" sz="15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&lt;/form&gt;</a:t>
            </a:r>
            <a:endParaRPr lang="en-US" sz="1500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3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139483"/>
            <a:ext cx="8255000" cy="466283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.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.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gồm</a:t>
            </a:r>
            <a:r>
              <a:rPr lang="en-US" sz="2400" dirty="0" smtClean="0"/>
              <a:t>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mẫu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 /cat/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đơn</a:t>
            </a:r>
            <a:r>
              <a:rPr lang="en-US" sz="2400" dirty="0" smtClean="0"/>
              <a:t> </a:t>
            </a:r>
            <a:r>
              <a:rPr lang="en-US" sz="2400" dirty="0" err="1" smtClean="0"/>
              <a:t>giản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ký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đặc</a:t>
            </a:r>
            <a:r>
              <a:rPr lang="en-US" sz="2400" dirty="0" smtClean="0"/>
              <a:t> </a:t>
            </a:r>
            <a:r>
              <a:rPr lang="en-US" sz="2400" dirty="0" err="1" smtClean="0"/>
              <a:t>biệt</a:t>
            </a:r>
            <a:r>
              <a:rPr lang="en-US" sz="2400" dirty="0" smtClean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endParaRPr lang="en-US" sz="2400" dirty="0" smtClean="0"/>
          </a:p>
          <a:p>
            <a:pPr marL="914400" lvl="1" indent="-457200">
              <a:lnSpc>
                <a:spcPct val="90000"/>
              </a:lnSpc>
            </a:pP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RegExp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914400"/>
            <a:ext cx="8255000" cy="5626100"/>
          </a:xfrm>
        </p:spPr>
        <p:txBody>
          <a:bodyPr>
            <a:normAutofit fontScale="77500" lnSpcReduction="20000"/>
          </a:bodyPr>
          <a:lstStyle/>
          <a:p>
            <a:pPr marL="533400" indent="-533400"/>
            <a:r>
              <a:rPr lang="en-US" sz="3100" dirty="0" err="1" smtClean="0"/>
              <a:t>Các</a:t>
            </a:r>
            <a:r>
              <a:rPr lang="en-US" sz="3100" dirty="0" smtClean="0"/>
              <a:t> </a:t>
            </a:r>
            <a:r>
              <a:rPr lang="en-US" sz="3100" dirty="0" err="1" smtClean="0"/>
              <a:t>phương</a:t>
            </a:r>
            <a:r>
              <a:rPr lang="en-US" sz="3100" dirty="0" smtClean="0"/>
              <a:t> </a:t>
            </a:r>
            <a:r>
              <a:rPr lang="en-US" sz="3100" dirty="0" err="1" smtClean="0"/>
              <a:t>thức</a:t>
            </a:r>
            <a:r>
              <a:rPr lang="en-US" sz="3100" dirty="0" smtClean="0"/>
              <a:t> </a:t>
            </a:r>
            <a:r>
              <a:rPr lang="en-US" sz="3100" dirty="0" err="1" smtClean="0"/>
              <a:t>sử</a:t>
            </a:r>
            <a:r>
              <a:rPr lang="en-US" sz="3100" dirty="0" smtClean="0"/>
              <a:t> </a:t>
            </a:r>
            <a:r>
              <a:rPr lang="en-US" sz="3100" dirty="0" err="1" smtClean="0"/>
              <a:t>dụng</a:t>
            </a:r>
            <a:r>
              <a:rPr lang="en-US" sz="3100" dirty="0" smtClean="0"/>
              <a:t> </a:t>
            </a:r>
            <a:r>
              <a:rPr lang="en-US" sz="3100" dirty="0" err="1" smtClean="0"/>
              <a:t>trong</a:t>
            </a:r>
            <a:r>
              <a:rPr lang="en-US" sz="3100" dirty="0" smtClean="0"/>
              <a:t> </a:t>
            </a:r>
            <a:r>
              <a:rPr lang="en-US" sz="3100" dirty="0" err="1" smtClean="0"/>
              <a:t>biểu</a:t>
            </a:r>
            <a:r>
              <a:rPr lang="en-US" sz="3100" dirty="0" smtClean="0"/>
              <a:t> </a:t>
            </a:r>
            <a:r>
              <a:rPr lang="en-US" sz="3100" dirty="0" err="1" smtClean="0"/>
              <a:t>thức</a:t>
            </a:r>
            <a:r>
              <a:rPr lang="en-US" sz="3100" dirty="0" smtClean="0"/>
              <a:t> </a:t>
            </a:r>
            <a:r>
              <a:rPr lang="en-US" sz="3100" dirty="0" err="1" smtClean="0"/>
              <a:t>quy</a:t>
            </a:r>
            <a:r>
              <a:rPr lang="en-US" sz="3100" dirty="0" smtClean="0"/>
              <a:t> </a:t>
            </a:r>
            <a:r>
              <a:rPr lang="en-US" sz="3100" dirty="0" err="1" smtClean="0"/>
              <a:t>tắc</a:t>
            </a:r>
            <a:r>
              <a:rPr lang="en-US" sz="3100" dirty="0" smtClean="0"/>
              <a:t> </a:t>
            </a:r>
            <a:r>
              <a:rPr lang="en-US" sz="3100" dirty="0" err="1" smtClean="0"/>
              <a:t>bao</a:t>
            </a:r>
            <a:r>
              <a:rPr lang="en-US" sz="3100" dirty="0" smtClean="0"/>
              <a:t> </a:t>
            </a:r>
            <a:r>
              <a:rPr lang="en-US" sz="3100" dirty="0" err="1" smtClean="0"/>
              <a:t>gồm</a:t>
            </a:r>
            <a:r>
              <a:rPr lang="en-US" sz="3100" dirty="0" smtClean="0"/>
              <a:t>:</a:t>
            </a:r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  <a:endParaRPr lang="en-GB" dirty="0" smtClean="0"/>
          </a:p>
          <a:p>
            <a:pPr marL="914400" lvl="1" indent="-457200"/>
            <a:r>
              <a:rPr lang="en-GB" dirty="0" err="1" smtClean="0">
                <a:latin typeface="Courier New" pitchFamily="49" charset="0"/>
              </a:rPr>
              <a:t>objectname.methodname</a:t>
            </a:r>
            <a:r>
              <a:rPr lang="en-GB" dirty="0" smtClean="0">
                <a:latin typeface="Courier New" pitchFamily="49" charset="0"/>
              </a:rPr>
              <a:t>(parameters)</a:t>
            </a:r>
            <a:endParaRPr lang="en-US" dirty="0" smtClean="0">
              <a:latin typeface="Courier New" pitchFamily="49" charset="0"/>
            </a:endParaRPr>
          </a:p>
          <a:p>
            <a:pPr marL="533400" indent="-533400"/>
            <a:endParaRPr lang="en-US" sz="2400" dirty="0" smtClean="0"/>
          </a:p>
          <a:p>
            <a:pPr marL="533400" indent="-533400"/>
            <a:endParaRPr lang="en-US" sz="2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4479" y="1511300"/>
          <a:ext cx="7435121" cy="3637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741"/>
                <a:gridCol w="5516380"/>
              </a:tblGrid>
              <a:tr h="437421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Exec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thấy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, Null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thấy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Test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hay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logic (true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false)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Match</a:t>
                      </a:r>
                      <a:endParaRPr lang="en-US" sz="18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trả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về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mảng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thấy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Search</a:t>
                      </a:r>
                      <a:endParaRPr lang="en-US" sz="18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Tìm kiếm chuỗi phù hợp với biểu thức và trả về vị trí của chuỗi đó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Replace</a:t>
                      </a:r>
                      <a:endParaRPr lang="en-US" sz="18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bằng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chuỗi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9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Ví dụ Biểu thức quy tắc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612900"/>
            <a:ext cx="5486400" cy="4343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Ví dụ: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&lt;HTML&gt;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&lt;HEAD&gt;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&lt;SCRIPT LANGUAGE="JavaScript"&gt;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re = /Time/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str = re.test ("Time and Tide wait for none");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window.alert(str);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  &lt;/SCRIPT&gt;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  &lt;/HEAD&gt;</a:t>
            </a:r>
          </a:p>
          <a:p>
            <a:pPr marL="533400" marR="0" lvl="0" indent="-5334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&lt;/HTML&gt;</a:t>
            </a: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ourier New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59500" y="21717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Kết quả:</a:t>
            </a:r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956300" y="2884488"/>
            <a:ext cx="2803525" cy="169386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6069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4282245" cy="4599155"/>
          </a:xfrm>
        </p:spPr>
        <p:txBody>
          <a:bodyPr>
            <a:normAutofit fontScale="92500"/>
          </a:bodyPr>
          <a:lstStyle/>
          <a:p>
            <a:r>
              <a:rPr lang="en-US" smtClean="0"/>
              <a:t>DHTML = Dynamic HTML</a:t>
            </a:r>
          </a:p>
          <a:p>
            <a:r>
              <a:rPr lang="en-US" smtClean="0"/>
              <a:t>Cho phép tạo trang web tương tác động kết hợp các thành phần:</a:t>
            </a:r>
          </a:p>
          <a:p>
            <a:pPr lvl="1"/>
            <a:r>
              <a:rPr lang="en-US" smtClean="0"/>
              <a:t>HTML</a:t>
            </a:r>
          </a:p>
          <a:p>
            <a:pPr lvl="1"/>
            <a:r>
              <a:rPr lang="en-US" smtClean="0"/>
              <a:t>Client Script (JavaScript)</a:t>
            </a:r>
          </a:p>
          <a:p>
            <a:pPr lvl="1"/>
            <a:r>
              <a:rPr lang="en-US" smtClean="0"/>
              <a:t>CSS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DHTML</a:t>
            </a:r>
            <a:endParaRPr lang="en-US"/>
          </a:p>
        </p:txBody>
      </p:sp>
      <p:pic>
        <p:nvPicPr>
          <p:cNvPr id="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36" y="1106591"/>
            <a:ext cx="2442769" cy="24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36" y="3865569"/>
            <a:ext cx="2625649" cy="262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HTML định nghĩa nội dung thông qua các thẻ (H, P, A, TABLE, …)</a:t>
            </a:r>
          </a:p>
          <a:p>
            <a:r>
              <a:rPr lang="en-US" smtClean="0"/>
              <a:t>CSS định nghĩa các định dạng cho từng trường hợp của tài liệu HTML</a:t>
            </a:r>
          </a:p>
          <a:p>
            <a:pPr lvl="1"/>
            <a:r>
              <a:rPr lang="en-US" smtClean="0"/>
              <a:t>Font chữ (family, size, color, weight, …)</a:t>
            </a:r>
          </a:p>
          <a:p>
            <a:pPr lvl="1"/>
            <a:r>
              <a:rPr lang="en-US" smtClean="0"/>
              <a:t>Hình nền (color, image, position, repeat)</a:t>
            </a:r>
          </a:p>
          <a:p>
            <a:pPr lvl="1"/>
            <a:r>
              <a:rPr lang="en-US" smtClean="0"/>
              <a:t>Vị trí và bố cục (top, left, margin, padding, …) </a:t>
            </a:r>
          </a:p>
          <a:p>
            <a:r>
              <a:rPr lang="en-US" smtClean="0"/>
              <a:t>JavaScript định nghĩa các hành động tương tác giữa các đối tượng 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DHTML = HTML + CSS +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255000" cy="1146342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="jquery.js"&gt;&lt;/script&gt;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44500" y="2476500"/>
            <a:ext cx="8382000" cy="172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&lt;script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src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="http://ajax.googleapis.com/ajax/libs/jquery/1.8.0/jquery.min.js"&gt;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3399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&lt;/script&gt;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19100" y="4559300"/>
            <a:ext cx="8382000" cy="1346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57200" lvl="0" indent="-457200" eaLnBrk="0" hangingPunct="0">
              <a:spcAft>
                <a:spcPct val="40000"/>
              </a:spcAft>
              <a:buClr>
                <a:srgbClr val="339933"/>
              </a:buClr>
            </a:pPr>
            <a:r>
              <a:rPr lang="vi-VN" sz="2400" dirty="0" smtClean="0"/>
              <a:t>&lt;script src="http://ajax.aspnetcdn.com/ajax/jQuery/jquery-1.8.0.js"&gt; </a:t>
            </a:r>
            <a:endParaRPr lang="en-US" sz="2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Cambria" pitchFamily="18" charset="0"/>
              <a:cs typeface="Times New Roman" pitchFamily="18" charset="0"/>
            </a:endParaRPr>
          </a:p>
          <a:p>
            <a:pPr marL="457200" lvl="0" indent="-457200" eaLnBrk="0" hangingPunct="0">
              <a:spcAft>
                <a:spcPct val="40000"/>
              </a:spcAft>
              <a:buClr>
                <a:srgbClr val="339933"/>
              </a:buClr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mbria" pitchFamily="18" charset="0"/>
                <a:ea typeface="+mn-ea"/>
                <a:cs typeface="Times New Roman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8"/>
            <a:ext cx="8382000" cy="485942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vi-VN" b="1" dirty="0" smtClean="0"/>
              <a:t>$(</a:t>
            </a:r>
            <a:r>
              <a:rPr lang="vi-VN" b="1" i="1" dirty="0" smtClean="0"/>
              <a:t>selector</a:t>
            </a:r>
            <a:r>
              <a:rPr lang="vi-VN" b="1" dirty="0" smtClean="0"/>
              <a:t>).</a:t>
            </a:r>
            <a:r>
              <a:rPr lang="vi-VN" b="1" i="1" dirty="0" smtClean="0"/>
              <a:t>action</a:t>
            </a:r>
            <a:r>
              <a:rPr lang="vi-VN" b="1" dirty="0" smtClean="0"/>
              <a:t>()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44500" y="2476500"/>
            <a:ext cx="8382000" cy="172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smtClean="0"/>
              <a:t>$(this).hide() - hides the current element.</a:t>
            </a:r>
          </a:p>
          <a:p>
            <a:r>
              <a:rPr lang="en-US" sz="2400" dirty="0" smtClean="0"/>
              <a:t>$("p").hide() - hides all &lt;p&gt; elements.</a:t>
            </a:r>
          </a:p>
          <a:p>
            <a:r>
              <a:rPr lang="en-US" sz="2400" dirty="0" smtClean="0"/>
              <a:t>$(".test").hide() - hides all elements with class="test".</a:t>
            </a:r>
          </a:p>
          <a:p>
            <a:r>
              <a:rPr lang="en-US" sz="2400" dirty="0" smtClean="0"/>
              <a:t>$("#test").hide() - hides the element with id="test".</a:t>
            </a:r>
            <a:endParaRPr lang="en-US" sz="2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19100" y="4483100"/>
            <a:ext cx="8382000" cy="191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457200" lvl="0" indent="-457200" eaLnBrk="0" hangingPunct="0">
              <a:spcAft>
                <a:spcPct val="40000"/>
              </a:spcAft>
              <a:buClr>
                <a:srgbClr val="339933"/>
              </a:buClr>
            </a:pPr>
            <a:r>
              <a:rPr lang="en-US" sz="2400" dirty="0" smtClean="0"/>
              <a:t>$(document).ready(function(){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</a:t>
            </a:r>
            <a:r>
              <a:rPr lang="en-US" sz="2400" i="1" dirty="0" smtClean="0"/>
              <a:t>// </a:t>
            </a:r>
            <a:r>
              <a:rPr lang="en-US" sz="2400" i="1" dirty="0" err="1" smtClean="0"/>
              <a:t>jQuery</a:t>
            </a:r>
            <a:r>
              <a:rPr lang="en-US" sz="2400" i="1" dirty="0" smtClean="0"/>
              <a:t> methods go here…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});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mbria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500" y="1993900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Ví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</a:t>
            </a:r>
            <a:r>
              <a:rPr lang="en-US" sz="2400" b="1" dirty="0" smtClean="0"/>
              <a:t>: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Thẻ &lt;Script&gt; dùng viết kịch bản JavaScript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Thẻ &lt;Script&gt; thường được viết bên trong thẻ &lt;Head&gt;</a:t>
            </a:r>
          </a:p>
          <a:p>
            <a:r>
              <a:rPr lang="en-US" smtClean="0"/>
              <a:t>Truy xuất kịch bản JavaScript từ thẻ &lt;Script&gt;</a:t>
            </a:r>
          </a:p>
          <a:p>
            <a:pPr lvl="1"/>
            <a:r>
              <a:rPr lang="en-US" smtClean="0"/>
              <a:t>Gọi trực tiếp bên trong thẻ &lt;Script&gt;</a:t>
            </a:r>
          </a:p>
          <a:p>
            <a:pPr lvl="1"/>
            <a:r>
              <a:rPr lang="en-US" smtClean="0"/>
              <a:t>Gọi từ đối tượng HTML</a:t>
            </a:r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Sử dụng thẻ &lt;Script&gt;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3385" y="1711569"/>
            <a:ext cx="7793502" cy="1015663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"JavaScript"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//Nội dung kịch bản JavaScript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5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500" y="1203159"/>
            <a:ext cx="8255000" cy="160354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HTML:  </a:t>
            </a:r>
            <a:r>
              <a:rPr lang="vi-VN" dirty="0" smtClean="0"/>
              <a:t>$("p")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(ID): </a:t>
            </a:r>
            <a:r>
              <a:rPr lang="vi-VN" dirty="0" smtClean="0"/>
              <a:t>$("#test")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(class): </a:t>
            </a:r>
            <a:r>
              <a:rPr lang="vi-VN" dirty="0" smtClean="0"/>
              <a:t>$(".test")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5500" y="3007092"/>
            <a:ext cx="7175500" cy="16312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$(document).ready(function(){</a:t>
            </a:r>
            <a:br>
              <a:rPr lang="en-US" dirty="0" smtClean="0"/>
            </a:br>
            <a:r>
              <a:rPr lang="en-US" dirty="0" smtClean="0"/>
              <a:t>  $("button").click(function(){</a:t>
            </a:r>
            <a:br>
              <a:rPr lang="en-US" dirty="0" smtClean="0"/>
            </a:br>
            <a:r>
              <a:rPr lang="en-US" dirty="0" smtClean="0"/>
              <a:t>    $("p").hide();</a:t>
            </a:r>
            <a:br>
              <a:rPr lang="en-US" dirty="0" smtClean="0"/>
            </a:br>
            <a:r>
              <a:rPr lang="en-US" dirty="0" smtClean="0"/>
              <a:t>     });              </a:t>
            </a:r>
          </a:p>
          <a:p>
            <a:r>
              <a:rPr lang="en-US" dirty="0" smtClean="0"/>
              <a:t>});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9547" y="1283281"/>
          <a:ext cx="7944787" cy="5159985"/>
        </p:xfrm>
        <a:graphic>
          <a:graphicData uri="http://schemas.openxmlformats.org/drawingml/2006/table">
            <a:tbl>
              <a:tblPr/>
              <a:tblGrid>
                <a:gridCol w="2376929"/>
                <a:gridCol w="5567858"/>
              </a:tblGrid>
              <a:tr h="4576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Cú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pháp</a:t>
                      </a:r>
                      <a:endParaRPr lang="vi-VN" sz="20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endParaRPr lang="vi-VN" sz="20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$("*")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endParaRPr lang="vi-VN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$(this)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HTML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tại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$("p.intro")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&lt;p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class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="intro"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$("p:first")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&lt;p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tiên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$("ul li:first")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tiên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tiên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$("ul li:first-child")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tiên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mỗi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$("[href]")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href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627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$("a[target='_blank']")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&lt;a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target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"_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blank"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4627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$("a[target!='_blank']")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&lt;a&gt;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thuộc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target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"_blank"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600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$(":button")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&lt;button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&lt;input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kiểu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"button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5011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$("tr:even")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ở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chẵn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930">
                <a:tc>
                  <a:txBody>
                    <a:bodyPr/>
                    <a:lstStyle/>
                    <a:p>
                      <a:pPr fontAlgn="t"/>
                      <a:r>
                        <a:rPr lang="vi-VN" sz="19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$("tr:odd")</a:t>
                      </a: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tất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cả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&gt; ở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trí</a:t>
                      </a:r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lẻ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13298" marR="13298" marT="13298" marB="13298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9745" y="1346724"/>
          <a:ext cx="8487555" cy="4854172"/>
        </p:xfrm>
        <a:graphic>
          <a:graphicData uri="http://schemas.openxmlformats.org/drawingml/2006/table">
            <a:tbl>
              <a:tblPr/>
              <a:tblGrid>
                <a:gridCol w="3642609"/>
                <a:gridCol w="4844946"/>
              </a:tblGrid>
              <a:tr h="33205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endParaRPr lang="vi-VN" sz="20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endParaRPr lang="vi-VN" sz="20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760471">
                <a:tc>
                  <a:txBody>
                    <a:bodyPr/>
                    <a:lstStyle/>
                    <a:p>
                      <a:pPr fontAlgn="t"/>
                      <a:r>
                        <a:rPr lang="vi-VN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$(document).ready(function)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sẵn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sàn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load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chỉnh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$(selector).click(function)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Bẫy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$(selector).dblclick(function)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Bẫy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nhấn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đúp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chuột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$(selector).focus(function)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Bẫy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focus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687">
                <a:tc>
                  <a:txBody>
                    <a:bodyPr/>
                    <a:lstStyle/>
                    <a:p>
                      <a:pPr fontAlgn="t"/>
                      <a:r>
                        <a:rPr lang="vi-VN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$(selector).mouseover(function)</a:t>
                      </a: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Bẫy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mouseover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3196" marR="23196" marT="23196" marB="23196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50507" y="917912"/>
            <a:ext cx="48753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/>
              <a:t>&lt;!DOCTYPE html&gt;</a:t>
            </a:r>
            <a:br>
              <a:rPr lang="vi-VN" dirty="0" smtClean="0"/>
            </a:br>
            <a:r>
              <a:rPr lang="vi-VN" dirty="0" smtClean="0"/>
              <a:t>&lt;html&gt;</a:t>
            </a:r>
            <a:br>
              <a:rPr lang="vi-VN" dirty="0" smtClean="0"/>
            </a:br>
            <a:r>
              <a:rPr lang="vi-VN" dirty="0" smtClean="0"/>
              <a:t>&lt;head&gt;</a:t>
            </a:r>
            <a:br>
              <a:rPr lang="vi-VN" dirty="0" smtClean="0"/>
            </a:br>
            <a:r>
              <a:rPr lang="vi-VN" dirty="0" smtClean="0"/>
              <a:t>&lt;script src="jquery.js"&gt;&lt;/script&gt;</a:t>
            </a:r>
            <a:br>
              <a:rPr lang="vi-VN" dirty="0" smtClean="0"/>
            </a:br>
            <a:r>
              <a:rPr lang="vi-VN" dirty="0" smtClean="0"/>
              <a:t>&lt;script&gt;</a:t>
            </a:r>
            <a:br>
              <a:rPr lang="vi-VN" dirty="0" smtClean="0"/>
            </a:br>
            <a:r>
              <a:rPr lang="vi-VN" dirty="0" smtClean="0"/>
              <a:t>$(document).ready(function(){</a:t>
            </a:r>
            <a:br>
              <a:rPr lang="vi-VN" dirty="0" smtClean="0"/>
            </a:br>
            <a:r>
              <a:rPr lang="vi-VN" dirty="0" smtClean="0"/>
              <a:t>  $("button").click(function(){</a:t>
            </a:r>
            <a:br>
              <a:rPr lang="vi-VN" dirty="0" smtClean="0"/>
            </a:br>
            <a:r>
              <a:rPr lang="vi-VN" dirty="0" smtClean="0"/>
              <a:t>    $("p").hide();</a:t>
            </a:r>
            <a:br>
              <a:rPr lang="vi-VN" dirty="0" smtClean="0"/>
            </a:br>
            <a:r>
              <a:rPr lang="vi-VN" dirty="0" smtClean="0"/>
              <a:t>  });</a:t>
            </a:r>
            <a:br>
              <a:rPr lang="vi-VN" dirty="0" smtClean="0"/>
            </a:br>
            <a:r>
              <a:rPr lang="vi-VN" dirty="0" smtClean="0"/>
              <a:t>});</a:t>
            </a:r>
            <a:br>
              <a:rPr lang="vi-VN" dirty="0" smtClean="0"/>
            </a:br>
            <a:r>
              <a:rPr lang="vi-VN" dirty="0" smtClean="0"/>
              <a:t>&lt;/script&gt;</a:t>
            </a:r>
            <a:br>
              <a:rPr lang="vi-VN" dirty="0" smtClean="0"/>
            </a:br>
            <a:r>
              <a:rPr lang="vi-VN" dirty="0" smtClean="0"/>
              <a:t>&lt;/head&gt;</a:t>
            </a:r>
            <a:br>
              <a:rPr lang="vi-VN" dirty="0" smtClean="0"/>
            </a:br>
            <a:r>
              <a:rPr lang="vi-VN" dirty="0" smtClean="0"/>
              <a:t>&lt;body&gt;</a:t>
            </a:r>
            <a:br>
              <a:rPr lang="vi-VN" dirty="0" smtClean="0"/>
            </a:br>
            <a:r>
              <a:rPr lang="vi-VN" dirty="0" smtClean="0"/>
              <a:t>&lt;h2&gt;This is a heading&lt;/h2&gt;</a:t>
            </a:r>
            <a:br>
              <a:rPr lang="vi-VN" dirty="0" smtClean="0"/>
            </a:br>
            <a:r>
              <a:rPr lang="vi-VN" dirty="0" smtClean="0"/>
              <a:t>&lt;p&gt;This is a paragraph.&lt;/p&gt;</a:t>
            </a:r>
            <a:br>
              <a:rPr lang="vi-VN" dirty="0" smtClean="0"/>
            </a:br>
            <a:r>
              <a:rPr lang="vi-VN" dirty="0" smtClean="0"/>
              <a:t>&lt;p&gt;This is another paragraph.&lt;/p&gt;</a:t>
            </a:r>
            <a:br>
              <a:rPr lang="vi-VN" dirty="0" smtClean="0"/>
            </a:br>
            <a:r>
              <a:rPr lang="vi-VN" dirty="0" smtClean="0"/>
              <a:t>&lt;button&gt;Click me&lt;/button&gt;</a:t>
            </a:r>
            <a:br>
              <a:rPr lang="vi-VN" dirty="0" smtClean="0"/>
            </a:br>
            <a:r>
              <a:rPr lang="vi-VN" dirty="0" smtClean="0"/>
              <a:t>&lt;/body&gt;&lt;/html&gt;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4675" y="1410323"/>
          <a:ext cx="8229600" cy="4847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811106"/>
                <a:gridCol w="4418494"/>
              </a:tblGrid>
              <a:tr h="503582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200" b="1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endParaRPr lang="vi-VN" sz="22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200" b="1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endParaRPr lang="vi-VN" sz="22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035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hide()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Ẩn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tượng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5035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show()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Hiện đối tượng</a:t>
                      </a:r>
                      <a:endParaRPr lang="vi-VN" sz="22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24454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toggle(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slideDown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slideUp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slideToggle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fadeIn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fadeOut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fadeTo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speed,opacity,callback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Ẩn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tượng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ứng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8913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animate()</a:t>
                      </a:r>
                      <a:endParaRPr lang="vi-VN" sz="22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ý </a:t>
                      </a:r>
                      <a:r>
                        <a:rPr lang="en-US" sz="2200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thích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14871" y="1220408"/>
          <a:ext cx="8166098" cy="363640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568699"/>
                <a:gridCol w="4597399"/>
              </a:tblGrid>
              <a:tr h="633412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2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endParaRPr lang="vi-VN" sz="22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Aft>
                          <a:spcPts val="0"/>
                        </a:spcAft>
                      </a:pPr>
                      <a:r>
                        <a:rPr lang="en-US" sz="22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2200" b="1" kern="1200" dirty="0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kern="1200" dirty="0" err="1" smtClean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tả</a:t>
                      </a:r>
                      <a:endParaRPr lang="vi-VN" sz="2200" b="1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7881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$(selector).html(content)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dung HTML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76449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$(selector).append(content)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dung HTML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65956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$(selector).after(content)</a:t>
                      </a:r>
                      <a:endParaRPr lang="vi-VN" sz="2200" kern="120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dung HTML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  <a:tr h="62394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$(selector).before(content)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dung HTML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tử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dk1"/>
                          </a:solidFill>
                          <a:latin typeface="Cambria" pitchFamily="18" charset="0"/>
                          <a:ea typeface="+mn-ea"/>
                          <a:cs typeface="+mn-cs"/>
                        </a:rPr>
                        <a:t>chọn</a:t>
                      </a:r>
                      <a:endParaRPr lang="vi-VN" sz="2200" kern="1200" dirty="0">
                        <a:solidFill>
                          <a:schemeClr val="dk1"/>
                        </a:solidFill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L="27305" marR="27305" marT="27305" marB="2730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734" y="974362"/>
            <a:ext cx="4527030" cy="275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1627" y="1004343"/>
            <a:ext cx="3537678" cy="305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715" y="3886054"/>
            <a:ext cx="4512040" cy="261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 l="37118" t="37320" r="23570" b="9693"/>
          <a:stretch>
            <a:fillRect/>
          </a:stretch>
        </p:blipFill>
        <p:spPr bwMode="auto">
          <a:xfrm>
            <a:off x="5186598" y="4159770"/>
            <a:ext cx="3132944" cy="243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hlinkClick r:id="rId2"/>
              </a:rPr>
              <a:t>http://www.smashingapps.com/2012/04/05/15-handpicked-jquery-drop-down-menus-tutorials.html</a:t>
            </a:r>
            <a:r>
              <a:rPr lang="en-US" dirty="0" smtClean="0"/>
              <a:t> (Menus)</a:t>
            </a:r>
          </a:p>
          <a:p>
            <a:r>
              <a:rPr lang="en-US" smtClean="0">
                <a:hlinkClick r:id="rId3"/>
              </a:rPr>
              <a:t>http://www.freshdesignweb.com/jquery-menu.html</a:t>
            </a: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729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71" y="2551837"/>
            <a:ext cx="882805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KẾT THÚC </a:t>
            </a:r>
            <a:r>
              <a:rPr lang="en-US" sz="5400" b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CHƯƠNG </a:t>
            </a: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5</a:t>
            </a:r>
          </a:p>
          <a:p>
            <a:pPr algn="ctr">
              <a:defRPr/>
            </a:pPr>
            <a:r>
              <a:rPr lang="en-US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ambria" pitchFamily="18" charset="0"/>
                <a:cs typeface="Arial" pitchFamily="34" charset="0"/>
              </a:rPr>
              <a:t>Cám ơn các bạn đã theo dõi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Gọi trực tiếp trong thẻ &lt;Script&gt;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3385" y="1430216"/>
            <a:ext cx="7793502" cy="3477875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"JavaScript"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login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"Logged!"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//Gọi cùng thẻ script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login();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language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"JavaScript"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Gọi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khác thẻ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script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login();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&lt;/script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0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Gọi từ đối tượng HTML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3385" y="1430216"/>
            <a:ext cx="7793502" cy="2246769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"JavaScript"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login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"Logged!"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latin typeface="Courier New" pitchFamily="49" charset="0"/>
                <a:cs typeface="Courier New" pitchFamily="49" charset="0"/>
              </a:rPr>
              <a:t>	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&lt;/script&gt;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mtClean="0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onclick=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"login()"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>
                <a:latin typeface="Courier New" pitchFamily="49" charset="0"/>
                <a:cs typeface="Courier New" pitchFamily="49" charset="0"/>
              </a:rPr>
              <a:t>Nhấn vào đây</a:t>
            </a: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&lt;/p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9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Tập tin mã nguồn JS có định dạng mở rộng là .js</a:t>
            </a:r>
          </a:p>
          <a:p>
            <a:r>
              <a:rPr lang="en-US" smtClean="0"/>
              <a:t>Sử dụng thẻ script để chèn tập tin</a:t>
            </a:r>
          </a:p>
          <a:p>
            <a:endParaRPr lang="en-US"/>
          </a:p>
          <a:p>
            <a:r>
              <a:rPr lang="en-US" smtClean="0"/>
              <a:t>Ví dụ:</a:t>
            </a:r>
          </a:p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Liên kết tập tin mã nguồn JavaScript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3385" y="2457157"/>
            <a:ext cx="7793502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src=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"&lt;Đường dẫn&gt;"</a:t>
            </a:r>
            <a:r>
              <a:rPr lang="en-US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&gt;&lt;/script&gt;</a:t>
            </a:r>
            <a:endParaRPr lang="en-US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3385" y="3805311"/>
            <a:ext cx="7793502" cy="400110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"scripts/script.js"</a:t>
            </a:r>
            <a:r>
              <a:rPr lang="en-US" dirty="0" smtClean="0">
                <a:solidFill>
                  <a:srgbClr val="0017C0"/>
                </a:solidFill>
                <a:latin typeface="Courier New" pitchFamily="49" charset="0"/>
                <a:cs typeface="Courier New" pitchFamily="49" charset="0"/>
              </a:rPr>
              <a:t>&gt;&lt;/script&gt;</a:t>
            </a:r>
            <a:endParaRPr lang="en-US" dirty="0">
              <a:solidFill>
                <a:srgbClr val="0017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2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f43b1ff2ca47bb62ad3d20e5d6c9e4c64598f6"/>
</p:tagLst>
</file>

<file path=ppt/theme/theme1.xml><?xml version="1.0" encoding="utf-8"?>
<a:theme xmlns:a="http://schemas.openxmlformats.org/drawingml/2006/main" name="Standarddesig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</TotalTime>
  <Words>4296</Words>
  <Application>Microsoft Office PowerPoint</Application>
  <PresentationFormat>On-screen Show (4:3)</PresentationFormat>
  <Paragraphs>844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Cambria</vt:lpstr>
      <vt:lpstr>Consolas</vt:lpstr>
      <vt:lpstr>Courier New</vt:lpstr>
      <vt:lpstr>Tahoma</vt:lpstr>
      <vt:lpstr>Times New Roman</vt:lpstr>
      <vt:lpstr>Wingdings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Sử dụng hộp thoại và phương thức write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DUY PROFESSIONAL</dc:creator>
  <dc:description>PresentationLoad.com</dc:description>
  <cp:lastModifiedBy>TEACHER</cp:lastModifiedBy>
  <cp:revision>765</cp:revision>
  <dcterms:created xsi:type="dcterms:W3CDTF">2007-11-27T23:54:21Z</dcterms:created>
  <dcterms:modified xsi:type="dcterms:W3CDTF">2017-10-22T00:37:48Z</dcterms:modified>
</cp:coreProperties>
</file>