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diagramColors+xml" PartName="/ppt/diagrams/colors1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fontAlgn="base" rtl="0">
      <a:spcBef>
        <a:spcPct val="0"/>
      </a:spcBef>
      <a:spcAft>
        <a:spcPct val="0"/>
      </a:spcAft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1pPr>
    <a:lvl2pPr algn="l" fontAlgn="base" marL="457200" rtl="0">
      <a:spcBef>
        <a:spcPct val="0"/>
      </a:spcBef>
      <a:spcAft>
        <a:spcPct val="0"/>
      </a:spcAft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2pPr>
    <a:lvl3pPr algn="l" fontAlgn="base" marL="914400" rtl="0">
      <a:spcBef>
        <a:spcPct val="0"/>
      </a:spcBef>
      <a:spcAft>
        <a:spcPct val="0"/>
      </a:spcAft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3pPr>
    <a:lvl4pPr algn="l" fontAlgn="base" marL="1371600" rtl="0">
      <a:spcBef>
        <a:spcPct val="0"/>
      </a:spcBef>
      <a:spcAft>
        <a:spcPct val="0"/>
      </a:spcAft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4pPr>
    <a:lvl5pPr algn="l" fontAlgn="base" marL="1828800" rtl="0">
      <a:spcBef>
        <a:spcPct val="0"/>
      </a:spcBef>
      <a:spcAft>
        <a:spcPct val="0"/>
      </a:spcAft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5pPr>
    <a:lvl6pPr algn="l" defTabSz="914400" eaLnBrk="1" hangingPunct="1" latinLnBrk="0" marL="2286000" rtl="0"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6pPr>
    <a:lvl7pPr algn="l" defTabSz="914400" eaLnBrk="1" hangingPunct="1" latinLnBrk="0" marL="2743200" rtl="0"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7pPr>
    <a:lvl8pPr algn="l" defTabSz="914400" eaLnBrk="1" hangingPunct="1" latinLnBrk="0" marL="3200400" rtl="0"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8pPr>
    <a:lvl9pPr algn="l" defTabSz="914400" eaLnBrk="1" hangingPunct="1" latinLnBrk="0" marL="3657600" rtl="0">
      <a:defRPr kern="1200" sz="2000">
        <a:solidFill>
          <a:schemeClr val="tx1"/>
        </a:solidFill>
        <a:uFillTx/>
        <a:latin charset="0" typeface="Arial"/>
        <a:ea typeface="+mn-ea"/>
        <a:cs charset="0"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webPr encoding="windows-1252"/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rgbClr val="00000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cmpd="sng" w="25400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cmpd="sng" w="25400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cmpd="sng" w="25400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cmpd="sng" w="254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6"/>
              </a:solidFill>
            </a:ln>
          </a:left>
          <a:right>
            <a:ln cmpd="sng" w="12700">
              <a:solidFill>
                <a:schemeClr val="accent6"/>
              </a:solidFill>
            </a:ln>
          </a:right>
          <a:top>
            <a:ln cmpd="sng" w="12700">
              <a:solidFill>
                <a:schemeClr val="accent6"/>
              </a:solidFill>
            </a:ln>
          </a:top>
          <a:bottom>
            <a:ln cmpd="sng" w="12700">
              <a:solidFill>
                <a:schemeClr val="accent6"/>
              </a:solidFill>
            </a:ln>
          </a:bottom>
          <a:insideH>
            <a:ln cmpd="sng" w="12700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6"/>
              </a:solidFill>
            </a:ln>
          </a:left>
          <a:right>
            <a:ln cmpd="sng" w="12700">
              <a:solidFill>
                <a:schemeClr val="accent6"/>
              </a:solidFill>
            </a:ln>
          </a:right>
          <a:top>
            <a:ln cmpd="sng" w="12700">
              <a:solidFill>
                <a:schemeClr val="accent6"/>
              </a:solidFill>
            </a:ln>
          </a:top>
          <a:bottom>
            <a:ln cmpd="sng" w="12700">
              <a:solidFill>
                <a:schemeClr val="accent6"/>
              </a:solidFill>
            </a:ln>
          </a:bottom>
          <a:insideH>
            <a:ln cmpd="sng" w="12700">
              <a:solidFill>
                <a:schemeClr val="accent6"/>
              </a:solidFill>
            </a:ln>
          </a:insideH>
          <a:insideV>
            <a:ln cmpd="sng" w="12700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25400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rgbClr val="00000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cmpd="sng" w="25400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cmpd="sng" w="25400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cmpd="sng" w="25400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cmpd="sng" w="254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4"/>
              </a:solidFill>
            </a:ln>
          </a:left>
          <a:right>
            <a:ln cmpd="sng" w="12700">
              <a:solidFill>
                <a:schemeClr val="accent4"/>
              </a:solidFill>
            </a:ln>
          </a:right>
          <a:top>
            <a:ln cmpd="sng" w="12700">
              <a:solidFill>
                <a:schemeClr val="accent4"/>
              </a:solidFill>
            </a:ln>
          </a:top>
          <a:bottom>
            <a:ln cmpd="sng" w="12700">
              <a:solidFill>
                <a:schemeClr val="accent4"/>
              </a:solidFill>
            </a:ln>
          </a:bottom>
          <a:insideH>
            <a:ln cmpd="sng" w="12700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5"/>
              </a:solidFill>
            </a:ln>
          </a:left>
          <a:right>
            <a:ln cmpd="sng" w="12700">
              <a:solidFill>
                <a:schemeClr val="accent5"/>
              </a:solidFill>
            </a:ln>
          </a:right>
          <a:top>
            <a:ln cmpd="sng" w="12700">
              <a:solidFill>
                <a:schemeClr val="accent5"/>
              </a:solidFill>
            </a:ln>
          </a:top>
          <a:bottom>
            <a:ln cmpd="sng" w="12700">
              <a:solidFill>
                <a:schemeClr val="accent5"/>
              </a:solidFill>
            </a:ln>
          </a:bottom>
          <a:insideH>
            <a:ln cmpd="sng" w="12700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6"/>
              </a:solidFill>
            </a:ln>
          </a:top>
          <a:bottom>
            <a:ln cmpd="sng" w="12700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 showOutlineIcons="0">
    <p:restoredLeft autoAdjust="0" sz="22606"/>
    <p:restoredTop autoAdjust="0" sz="92555"/>
  </p:normalViewPr>
  <p:slideViewPr>
    <p:cSldViewPr snapToGrid="0">
      <p:cViewPr>
        <p:scale xmlns:c="http://schemas.openxmlformats.org/drawingml/2006/chart" xmlns:pic="http://schemas.openxmlformats.org/drawingml/2006/picture" xmlns:dgm="http://schemas.openxmlformats.org/drawingml/2006/diagram">
          <a:sx d="100" n="75"/>
          <a:sy d="100" n="75"/>
        </p:scale>
        <p:origin xmlns:c="http://schemas.openxmlformats.org/drawingml/2006/chart" xmlns:pic="http://schemas.openxmlformats.org/drawingml/2006/picture" xmlns:dgm="http://schemas.openxmlformats.org/drawingml/2006/diagram" x="-240" y="-54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66"/>
        <a:sy d="100" n="66"/>
      </p:scale>
      <p:origin xmlns:c="http://schemas.openxmlformats.org/drawingml/2006/chart" xmlns:pic="http://schemas.openxmlformats.org/drawingml/2006/picture" xmlns:dgm="http://schemas.openxmlformats.org/drawingml/2006/diagram" x="0" y="0"/>
    </p:cViewPr>
  </p:sorterViewPr>
  <p:notes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56"/>
          <a:sy d="100" n="56"/>
        </p:scale>
        <p:origin xmlns:c="http://schemas.openxmlformats.org/drawingml/2006/chart" xmlns:pic="http://schemas.openxmlformats.org/drawingml/2006/picture" xmlns:dgm="http://schemas.openxmlformats.org/drawingml/2006/diagram" x="-2544" y="-84"/>
      </p:cViewPr>
      <p:guideLst>
        <p:guide orient="horz" pos="2880"/>
        <p:guide pos="2160"/>
      </p:guideLst>
    </p:cSldViewPr>
  </p:notesViewPr>
  <p:gridSpacing xmlns:c="http://schemas.openxmlformats.org/drawingml/2006/chart" xmlns:pic="http://schemas.openxmlformats.org/drawingml/2006/picture" xmlns:dgm="http://schemas.openxmlformats.org/drawingml/2006/diagram" cx="73736200" cy="7373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slides/slide14.xml" Type="http://schemas.openxmlformats.org/officeDocument/2006/relationships/slide"></Relationship><Relationship Id="rId21" Target="slides/slide15.xml" Type="http://schemas.openxmlformats.org/officeDocument/2006/relationships/slide"></Relationship><Relationship Id="rId22" Target="slides/slide16.xml" Type="http://schemas.openxmlformats.org/officeDocument/2006/relationships/slide"></Relationship><Relationship Id="rId23" Target="slides/slide17.xml" Type="http://schemas.openxmlformats.org/officeDocument/2006/relationships/slide"></Relationship><Relationship Id="rId24" Target="slides/slide18.xml" Type="http://schemas.openxmlformats.org/officeDocument/2006/relationships/slide"></Relationship><Relationship Id="rId25" Target="slides/slide19.xml" Type="http://schemas.openxmlformats.org/officeDocument/2006/relationships/slide"></Relationship><Relationship Id="rId26" Target="slides/slide20.xml" Type="http://schemas.openxmlformats.org/officeDocument/2006/relationships/slide"></Relationship><Relationship Id="rId27" Target="slides/slide21.xml" Type="http://schemas.openxmlformats.org/officeDocument/2006/relationships/slide"></Relationship><Relationship Id="rId28" Target="slides/slide22.xml" Type="http://schemas.openxmlformats.org/officeDocument/2006/relationships/slide"></Relationship><Relationship Id="rId29" Target="slides/slide23.xml" Type="http://schemas.openxmlformats.org/officeDocument/2006/relationships/slide"></Relationship><Relationship Id="rId30" Target="slides/slide24.xml" Type="http://schemas.openxmlformats.org/officeDocument/2006/relationships/slide"></Relationship><Relationship Id="rId31" Target="slides/slide25.xml" Type="http://schemas.openxmlformats.org/officeDocument/2006/relationships/slide"></Relationship><Relationship Id="rId32" Target="slides/slide26.xml" Type="http://schemas.openxmlformats.org/officeDocument/2006/relationships/slide"></Relationship><Relationship Id="rId33" Target="slides/slide27.xml" Type="http://schemas.openxmlformats.org/officeDocument/2006/relationships/slide"></Relationship><Relationship Id="rId34" Target="slides/slide28.xml" Type="http://schemas.openxmlformats.org/officeDocument/2006/relationships/slide"></Relationship><Relationship Id="rId35" Target="slides/slide29.xml" Type="http://schemas.openxmlformats.org/officeDocument/2006/relationships/slide"></Relationship><Relationship Id="rId36" Target="theme/theme1.xml" Type="http://schemas.openxmlformats.org/officeDocument/2006/relationships/theme"></Relationship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59072887-73FA-49D1-AE46-0B869BE92610}" type="doc">
      <dgm:prSet loTypeId="urn:microsoft.com/office/officeart/2005/8/layout/radial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D3F6D-556B-4E81-9FDD-4264FB60A67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2F0259A-328A-40FA-BA2D-E8651CE44072}" type="parTrans" cxnId="{E312D460-2B33-4A66-A494-062ADD1D3FE2}">
      <dgm:prSet/>
      <dgm:spPr/>
      <dgm:t>
        <a:bodyPr/>
        <a:lstStyle/>
        <a:p>
          <a:endParaRPr lang="en-US"/>
        </a:p>
      </dgm:t>
    </dgm:pt>
    <dgm:pt modelId="{5AF2731E-0F92-4531-96AA-68DC94FAB244}" type="sibTrans" cxnId="{E312D460-2B33-4A66-A494-062ADD1D3FE2}">
      <dgm:prSet/>
      <dgm:spPr/>
      <dgm:t>
        <a:bodyPr/>
        <a:lstStyle/>
        <a:p>
          <a:endParaRPr lang="en-US"/>
        </a:p>
      </dgm:t>
    </dgm:pt>
    <dgm:pt modelId="{74F60747-65AD-4013-B13B-87C4E8DA9D49}">
      <dgm:prSet phldrT="[Text]"/>
      <dgm:spPr/>
      <dgm:t>
        <a:bodyPr/>
        <a:lstStyle/>
        <a:p>
          <a:r>
            <a:rPr lang="x-none" b="1" smtClean="0">
              <a:solidFill>
                <a:srgbClr val="B80000"/>
              </a:solidFill>
            </a:rPr>
            <a:t>Thiết kế đẹp</a:t>
          </a:r>
          <a:r>
            <a:rPr lang="en-US" b="1" dirty="0" smtClean="0">
              <a:solidFill>
                <a:srgbClr val="B80000"/>
              </a:solidFill>
            </a:rPr>
            <a:t> </a:t>
          </a:r>
          <a:r>
            <a:rPr lang="en-US" b="1" dirty="0" err="1" smtClean="0">
              <a:solidFill>
                <a:srgbClr val="B80000"/>
              </a:solidFill>
            </a:rPr>
            <a:t>và</a:t>
          </a:r>
          <a:r>
            <a:rPr lang="en-US" b="1" dirty="0" smtClean="0">
              <a:solidFill>
                <a:srgbClr val="B80000"/>
              </a:solidFill>
            </a:rPr>
            <a:t> </a:t>
          </a:r>
          <a:r>
            <a:rPr lang="en-US" b="1" dirty="0" err="1" smtClean="0">
              <a:solidFill>
                <a:srgbClr val="B80000"/>
              </a:solidFill>
            </a:rPr>
            <a:t>hiện</a:t>
          </a:r>
          <a:r>
            <a:rPr lang="en-US" b="1" dirty="0" smtClean="0">
              <a:solidFill>
                <a:srgbClr val="B80000"/>
              </a:solidFill>
            </a:rPr>
            <a:t> </a:t>
          </a:r>
          <a:r>
            <a:rPr lang="en-US" b="1" dirty="0" err="1" smtClean="0">
              <a:solidFill>
                <a:srgbClr val="B80000"/>
              </a:solidFill>
            </a:rPr>
            <a:t>đại</a:t>
          </a:r>
          <a:endParaRPr lang="en-US" dirty="0">
            <a:solidFill>
              <a:srgbClr val="B80000"/>
            </a:solidFill>
          </a:endParaRPr>
        </a:p>
      </dgm:t>
    </dgm:pt>
    <dgm:pt modelId="{AB0D36F1-24EF-4CE2-ADC0-64C63A30B443}" type="parTrans" cxnId="{0CA07D17-B0A0-4BFD-BEE8-43FE63AF3483}">
      <dgm:prSet/>
      <dgm:spPr/>
      <dgm:t>
        <a:bodyPr/>
        <a:lstStyle/>
        <a:p>
          <a:endParaRPr lang="en-US"/>
        </a:p>
      </dgm:t>
    </dgm:pt>
    <dgm:pt modelId="{4DC7058C-9506-4102-AB12-AC8F11AEBAD8}" type="sibTrans" cxnId="{0CA07D17-B0A0-4BFD-BEE8-43FE63AF3483}">
      <dgm:prSet/>
      <dgm:spPr/>
      <dgm:t>
        <a:bodyPr/>
        <a:lstStyle/>
        <a:p>
          <a:endParaRPr lang="en-US"/>
        </a:p>
      </dgm:t>
    </dgm:pt>
    <dgm:pt modelId="{FC36BE64-9C36-4CA7-A821-CB7F3108A0FA}">
      <dgm:prSet phldrT="[Text]"/>
      <dgm:spPr/>
      <dgm:t>
        <a:bodyPr/>
        <a:lstStyle/>
        <a:p>
          <a:r>
            <a:rPr lang="en-US" b="1" dirty="0" err="1" smtClean="0">
              <a:solidFill>
                <a:srgbClr val="7030A0"/>
              </a:solidFill>
            </a:rPr>
            <a:t>Tương</a:t>
          </a:r>
          <a:r>
            <a:rPr lang="en-US" b="1" dirty="0" smtClean="0">
              <a:solidFill>
                <a:srgbClr val="7030A0"/>
              </a:solidFill>
            </a:rPr>
            <a:t> </a:t>
          </a:r>
          <a:r>
            <a:rPr lang="en-US" b="1" dirty="0" err="1" smtClean="0">
              <a:solidFill>
                <a:srgbClr val="7030A0"/>
              </a:solidFill>
            </a:rPr>
            <a:t>thích</a:t>
          </a:r>
          <a:r>
            <a:rPr lang="en-US" b="1" dirty="0" smtClean="0">
              <a:solidFill>
                <a:srgbClr val="7030A0"/>
              </a:solidFill>
            </a:rPr>
            <a:t> </a:t>
          </a:r>
          <a:r>
            <a:rPr lang="en-US" b="1" dirty="0" err="1" smtClean="0">
              <a:solidFill>
                <a:srgbClr val="7030A0"/>
              </a:solidFill>
            </a:rPr>
            <a:t>với</a:t>
          </a:r>
          <a:r>
            <a:rPr lang="x-none" b="1" smtClean="0">
              <a:solidFill>
                <a:srgbClr val="7030A0"/>
              </a:solidFill>
            </a:rPr>
            <a:t> trình duyệt</a:t>
          </a:r>
          <a:endParaRPr lang="en-US" dirty="0">
            <a:solidFill>
              <a:srgbClr val="7030A0"/>
            </a:solidFill>
          </a:endParaRPr>
        </a:p>
      </dgm:t>
    </dgm:pt>
    <dgm:pt modelId="{271A2735-B7A3-4030-8D6A-FC10461E3D40}" type="parTrans" cxnId="{CF99C826-CB37-401C-A170-A6C75159A2F2}">
      <dgm:prSet/>
      <dgm:spPr/>
      <dgm:t>
        <a:bodyPr/>
        <a:lstStyle/>
        <a:p>
          <a:endParaRPr lang="en-US"/>
        </a:p>
      </dgm:t>
    </dgm:pt>
    <dgm:pt modelId="{0F7641B2-C7A6-447C-9B40-FBA1B760EE3F}" type="sibTrans" cxnId="{CF99C826-CB37-401C-A170-A6C75159A2F2}">
      <dgm:prSet/>
      <dgm:spPr/>
      <dgm:t>
        <a:bodyPr/>
        <a:lstStyle/>
        <a:p>
          <a:endParaRPr lang="en-US"/>
        </a:p>
      </dgm:t>
    </dgm:pt>
    <dgm:pt modelId="{2BCEEB81-F0C6-454D-B084-7D50FA626283}">
      <dgm:prSet phldrT="[Text]"/>
      <dgm:spPr/>
      <dgm:t>
        <a:bodyPr/>
        <a:lstStyle/>
        <a:p>
          <a:r>
            <a:rPr lang="en-US" b="1" dirty="0" smtClean="0">
              <a:solidFill>
                <a:srgbClr val="FF0066"/>
              </a:solidFill>
            </a:rPr>
            <a:t>D</a:t>
          </a:r>
          <a:r>
            <a:rPr lang="x-none" b="1" smtClean="0">
              <a:solidFill>
                <a:srgbClr val="FF0066"/>
              </a:solidFill>
            </a:rPr>
            <a:t>ễ sử dụng</a:t>
          </a:r>
          <a:endParaRPr lang="en-US" dirty="0">
            <a:solidFill>
              <a:srgbClr val="FF0066"/>
            </a:solidFill>
          </a:endParaRPr>
        </a:p>
      </dgm:t>
    </dgm:pt>
    <dgm:pt modelId="{6FD24494-2731-4796-B92C-9339BC6B7176}" type="parTrans" cxnId="{A0EC6EE0-8D9B-4C20-80FC-E3E590D135CC}">
      <dgm:prSet/>
      <dgm:spPr/>
      <dgm:t>
        <a:bodyPr/>
        <a:lstStyle/>
        <a:p>
          <a:endParaRPr lang="en-US"/>
        </a:p>
      </dgm:t>
    </dgm:pt>
    <dgm:pt modelId="{E8CAAFB7-B857-4123-9699-6384C0E5472A}" type="sibTrans" cxnId="{A0EC6EE0-8D9B-4C20-80FC-E3E590D135CC}">
      <dgm:prSet/>
      <dgm:spPr/>
      <dgm:t>
        <a:bodyPr/>
        <a:lstStyle/>
        <a:p>
          <a:endParaRPr lang="en-US"/>
        </a:p>
      </dgm:t>
    </dgm:pt>
    <dgm:pt modelId="{16779331-BC0C-4FE6-A671-5F1C7D8C0A88}">
      <dgm:prSet phldrT="[Text]"/>
      <dgm:spPr/>
      <dgm:t>
        <a:bodyPr/>
        <a:lstStyle/>
        <a:p>
          <a:r>
            <a:rPr lang="en-US" b="1" dirty="0" smtClean="0">
              <a:solidFill>
                <a:srgbClr val="0017C0"/>
              </a:solidFill>
            </a:rPr>
            <a:t>T</a:t>
          </a:r>
          <a:r>
            <a:rPr lang="x-none" b="1" smtClean="0">
              <a:solidFill>
                <a:srgbClr val="0017C0"/>
              </a:solidFill>
            </a:rPr>
            <a:t>ốc độ thiết kế nhanh</a:t>
          </a:r>
          <a:endParaRPr lang="en-US" dirty="0">
            <a:solidFill>
              <a:srgbClr val="0017C0"/>
            </a:solidFill>
          </a:endParaRPr>
        </a:p>
      </dgm:t>
    </dgm:pt>
    <dgm:pt modelId="{597490E1-AD7D-4362-8607-8068ECC9DDDD}" type="parTrans" cxnId="{DD179DF7-37D1-440C-B86E-1543F559EA81}">
      <dgm:prSet/>
      <dgm:spPr/>
      <dgm:t>
        <a:bodyPr/>
        <a:lstStyle/>
        <a:p>
          <a:endParaRPr lang="en-US"/>
        </a:p>
      </dgm:t>
    </dgm:pt>
    <dgm:pt modelId="{B00EABE1-8058-4C2D-AABC-53AFA47FC4EC}" type="sibTrans" cxnId="{DD179DF7-37D1-440C-B86E-1543F559EA81}">
      <dgm:prSet/>
      <dgm:spPr/>
      <dgm:t>
        <a:bodyPr/>
        <a:lstStyle/>
        <a:p>
          <a:endParaRPr lang="en-US"/>
        </a:p>
      </dgm:t>
    </dgm:pt>
    <dgm:pt modelId="{7D8F62A3-C01A-474D-ACA2-C2A93B9CA49B}" type="pres">
      <dgm:prSet presAssocID="{59072887-73FA-49D1-AE46-0B869BE9261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57678C-1066-416E-B231-4DD7263AC2ED}" type="pres">
      <dgm:prSet presAssocID="{6D2D3F6D-556B-4E81-9FDD-4264FB60A670}" presName="centerShape" presStyleLbl="node0" presStyleIdx="0" presStyleCnt="1"/>
      <dgm:spPr/>
      <dgm:t>
        <a:bodyPr/>
        <a:lstStyle/>
        <a:p>
          <a:endParaRPr lang="en-US"/>
        </a:p>
      </dgm:t>
    </dgm:pt>
    <dgm:pt modelId="{90800E2E-9DCA-4241-8992-450C48FE89B1}" type="pres">
      <dgm:prSet presAssocID="{AB0D36F1-24EF-4CE2-ADC0-64C63A30B443}" presName="Name9" presStyleLbl="parChTrans1D2" presStyleIdx="0" presStyleCnt="4"/>
      <dgm:spPr/>
    </dgm:pt>
    <dgm:pt modelId="{367CD778-F962-47B0-B090-52028D9FA5A5}" type="pres">
      <dgm:prSet presAssocID="{AB0D36F1-24EF-4CE2-ADC0-64C63A30B443}" presName="connTx" presStyleLbl="parChTrans1D2" presStyleIdx="0" presStyleCnt="4"/>
      <dgm:spPr/>
    </dgm:pt>
    <dgm:pt modelId="{7FDF7490-8F3F-40D8-8A3E-F4E717F336B0}" type="pres">
      <dgm:prSet presAssocID="{74F60747-65AD-4013-B13B-87C4E8DA9D49}" presName="node" presStyleLbl="node1" presStyleIdx="0" presStyleCnt="4" custScaleX="131994" custScaleY="123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3A02A-A992-4695-B9C4-CC148ED02198}" type="pres">
      <dgm:prSet presAssocID="{271A2735-B7A3-4030-8D6A-FC10461E3D40}" presName="Name9" presStyleLbl="parChTrans1D2" presStyleIdx="1" presStyleCnt="4"/>
      <dgm:spPr/>
    </dgm:pt>
    <dgm:pt modelId="{687B8E9E-6577-42FF-95EA-03B786AE0685}" type="pres">
      <dgm:prSet presAssocID="{271A2735-B7A3-4030-8D6A-FC10461E3D40}" presName="connTx" presStyleLbl="parChTrans1D2" presStyleIdx="1" presStyleCnt="4"/>
      <dgm:spPr/>
    </dgm:pt>
    <dgm:pt modelId="{50E6A6F2-02AB-41A4-B350-8B05EFEDF847}" type="pres">
      <dgm:prSet presAssocID="{FC36BE64-9C36-4CA7-A821-CB7F3108A0FA}" presName="node" presStyleLbl="node1" presStyleIdx="1" presStyleCnt="4" custScaleX="134971" custScaleY="135846" custRadScaleRad="1152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65FD9-48EF-4553-B05B-534122FB996C}" type="pres">
      <dgm:prSet presAssocID="{6FD24494-2731-4796-B92C-9339BC6B7176}" presName="Name9" presStyleLbl="parChTrans1D2" presStyleIdx="2" presStyleCnt="4"/>
      <dgm:spPr/>
    </dgm:pt>
    <dgm:pt modelId="{577E5805-C326-4EB6-931F-1C0C0EAEAF27}" type="pres">
      <dgm:prSet presAssocID="{6FD24494-2731-4796-B92C-9339BC6B7176}" presName="connTx" presStyleLbl="parChTrans1D2" presStyleIdx="2" presStyleCnt="4"/>
      <dgm:spPr/>
    </dgm:pt>
    <dgm:pt modelId="{F18AAC1B-A790-43D9-A3B2-94AAB902E861}" type="pres">
      <dgm:prSet presAssocID="{2BCEEB81-F0C6-454D-B084-7D50FA626283}" presName="node" presStyleLbl="node1" presStyleIdx="2" presStyleCnt="4" custScaleX="131764" custScaleY="121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06A44-E996-4A60-BC23-E71A94B6AE33}" type="pres">
      <dgm:prSet presAssocID="{597490E1-AD7D-4362-8607-8068ECC9DDDD}" presName="Name9" presStyleLbl="parChTrans1D2" presStyleIdx="3" presStyleCnt="4"/>
      <dgm:spPr/>
    </dgm:pt>
    <dgm:pt modelId="{D9E32DAA-2991-41AF-8D8E-A83CE91328D5}" type="pres">
      <dgm:prSet presAssocID="{597490E1-AD7D-4362-8607-8068ECC9DDDD}" presName="connTx" presStyleLbl="parChTrans1D2" presStyleIdx="3" presStyleCnt="4"/>
      <dgm:spPr/>
    </dgm:pt>
    <dgm:pt modelId="{7CFA8E1D-F032-40CF-A061-E4205A1979BF}" type="pres">
      <dgm:prSet presAssocID="{16779331-BC0C-4FE6-A671-5F1C7D8C0A88}" presName="node" presStyleLbl="node1" presStyleIdx="3" presStyleCnt="4" custScaleX="136453" custScaleY="143431" custRadScaleRad="118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5D6C04-3562-4AEE-92F3-CA4862951FE7}" type="presOf" srcId="{597490E1-AD7D-4362-8607-8068ECC9DDDD}" destId="{D9E32DAA-2991-41AF-8D8E-A83CE91328D5}" srcOrd="1" destOrd="0" presId="urn:microsoft.com/office/officeart/2005/8/layout/radial1"/>
    <dgm:cxn modelId="{64C5B7CF-72A8-4A14-81D4-5070AB4537CF}" type="presOf" srcId="{AB0D36F1-24EF-4CE2-ADC0-64C63A30B443}" destId="{90800E2E-9DCA-4241-8992-450C48FE89B1}" srcOrd="0" destOrd="0" presId="urn:microsoft.com/office/officeart/2005/8/layout/radial1"/>
    <dgm:cxn modelId="{61CD4543-1F85-4CD1-B252-B830396A4CCE}" type="presOf" srcId="{6FD24494-2731-4796-B92C-9339BC6B7176}" destId="{577E5805-C326-4EB6-931F-1C0C0EAEAF27}" srcOrd="1" destOrd="0" presId="urn:microsoft.com/office/officeart/2005/8/layout/radial1"/>
    <dgm:cxn modelId="{A0EC6EE0-8D9B-4C20-80FC-E3E590D135CC}" srcId="{6D2D3F6D-556B-4E81-9FDD-4264FB60A670}" destId="{2BCEEB81-F0C6-454D-B084-7D50FA626283}" srcOrd="2" destOrd="0" parTransId="{6FD24494-2731-4796-B92C-9339BC6B7176}" sibTransId="{E8CAAFB7-B857-4123-9699-6384C0E5472A}"/>
    <dgm:cxn modelId="{421E3C4A-E584-4204-8102-7C3B8DAB4759}" type="presOf" srcId="{271A2735-B7A3-4030-8D6A-FC10461E3D40}" destId="{687B8E9E-6577-42FF-95EA-03B786AE0685}" srcOrd="1" destOrd="0" presId="urn:microsoft.com/office/officeart/2005/8/layout/radial1"/>
    <dgm:cxn modelId="{7700C2E7-74D2-4DCC-8BBD-80E5BB6EB5F1}" type="presOf" srcId="{6FD24494-2731-4796-B92C-9339BC6B7176}" destId="{88665FD9-48EF-4553-B05B-534122FB996C}" srcOrd="0" destOrd="0" presId="urn:microsoft.com/office/officeart/2005/8/layout/radial1"/>
    <dgm:cxn modelId="{3752AF33-A5CF-4BBE-9405-7BB0B52709CA}" type="presOf" srcId="{AB0D36F1-24EF-4CE2-ADC0-64C63A30B443}" destId="{367CD778-F962-47B0-B090-52028D9FA5A5}" srcOrd="1" destOrd="0" presId="urn:microsoft.com/office/officeart/2005/8/layout/radial1"/>
    <dgm:cxn modelId="{C6B25ACF-1661-44F7-A28A-0B82F8F43E54}" type="presOf" srcId="{FC36BE64-9C36-4CA7-A821-CB7F3108A0FA}" destId="{50E6A6F2-02AB-41A4-B350-8B05EFEDF847}" srcOrd="0" destOrd="0" presId="urn:microsoft.com/office/officeart/2005/8/layout/radial1"/>
    <dgm:cxn modelId="{93D618AF-79D3-4848-AAEC-A69D5FB44EA3}" type="presOf" srcId="{271A2735-B7A3-4030-8D6A-FC10461E3D40}" destId="{74C3A02A-A992-4695-B9C4-CC148ED02198}" srcOrd="0" destOrd="0" presId="urn:microsoft.com/office/officeart/2005/8/layout/radial1"/>
    <dgm:cxn modelId="{E312D460-2B33-4A66-A494-062ADD1D3FE2}" srcId="{59072887-73FA-49D1-AE46-0B869BE92610}" destId="{6D2D3F6D-556B-4E81-9FDD-4264FB60A670}" srcOrd="0" destOrd="0" parTransId="{62F0259A-328A-40FA-BA2D-E8651CE44072}" sibTransId="{5AF2731E-0F92-4531-96AA-68DC94FAB244}"/>
    <dgm:cxn modelId="{6D12693F-AB1F-4844-8B0D-214E2FFDBB24}" type="presOf" srcId="{16779331-BC0C-4FE6-A671-5F1C7D8C0A88}" destId="{7CFA8E1D-F032-40CF-A061-E4205A1979BF}" srcOrd="0" destOrd="0" presId="urn:microsoft.com/office/officeart/2005/8/layout/radial1"/>
    <dgm:cxn modelId="{CF99C826-CB37-401C-A170-A6C75159A2F2}" srcId="{6D2D3F6D-556B-4E81-9FDD-4264FB60A670}" destId="{FC36BE64-9C36-4CA7-A821-CB7F3108A0FA}" srcOrd="1" destOrd="0" parTransId="{271A2735-B7A3-4030-8D6A-FC10461E3D40}" sibTransId="{0F7641B2-C7A6-447C-9B40-FBA1B760EE3F}"/>
    <dgm:cxn modelId="{DD179DF7-37D1-440C-B86E-1543F559EA81}" srcId="{6D2D3F6D-556B-4E81-9FDD-4264FB60A670}" destId="{16779331-BC0C-4FE6-A671-5F1C7D8C0A88}" srcOrd="3" destOrd="0" parTransId="{597490E1-AD7D-4362-8607-8068ECC9DDDD}" sibTransId="{B00EABE1-8058-4C2D-AABC-53AFA47FC4EC}"/>
    <dgm:cxn modelId="{3C2B031D-248E-44E8-9129-9D431CA08E16}" type="presOf" srcId="{6D2D3F6D-556B-4E81-9FDD-4264FB60A670}" destId="{D357678C-1066-416E-B231-4DD7263AC2ED}" srcOrd="0" destOrd="0" presId="urn:microsoft.com/office/officeart/2005/8/layout/radial1"/>
    <dgm:cxn modelId="{A55A2336-09D6-4062-911A-A100B6C754B8}" type="presOf" srcId="{74F60747-65AD-4013-B13B-87C4E8DA9D49}" destId="{7FDF7490-8F3F-40D8-8A3E-F4E717F336B0}" srcOrd="0" destOrd="0" presId="urn:microsoft.com/office/officeart/2005/8/layout/radial1"/>
    <dgm:cxn modelId="{A573CA1D-4597-4BD3-86A3-FCFA1BBF00BE}" type="presOf" srcId="{597490E1-AD7D-4362-8607-8068ECC9DDDD}" destId="{1E406A44-E996-4A60-BC23-E71A94B6AE33}" srcOrd="0" destOrd="0" presId="urn:microsoft.com/office/officeart/2005/8/layout/radial1"/>
    <dgm:cxn modelId="{309918A9-B0E9-4B1D-A160-CA374F57B348}" type="presOf" srcId="{59072887-73FA-49D1-AE46-0B869BE92610}" destId="{7D8F62A3-C01A-474D-ACA2-C2A93B9CA49B}" srcOrd="0" destOrd="0" presId="urn:microsoft.com/office/officeart/2005/8/layout/radial1"/>
    <dgm:cxn modelId="{0D3BB522-F2DB-4C14-B9B0-2B0EA69F2131}" type="presOf" srcId="{2BCEEB81-F0C6-454D-B084-7D50FA626283}" destId="{F18AAC1B-A790-43D9-A3B2-94AAB902E861}" srcOrd="0" destOrd="0" presId="urn:microsoft.com/office/officeart/2005/8/layout/radial1"/>
    <dgm:cxn modelId="{0CA07D17-B0A0-4BFD-BEE8-43FE63AF3483}" srcId="{6D2D3F6D-556B-4E81-9FDD-4264FB60A670}" destId="{74F60747-65AD-4013-B13B-87C4E8DA9D49}" srcOrd="0" destOrd="0" parTransId="{AB0D36F1-24EF-4CE2-ADC0-64C63A30B443}" sibTransId="{4DC7058C-9506-4102-AB12-AC8F11AEBAD8}"/>
    <dgm:cxn modelId="{EE3B4A09-0315-46B7-8312-FBAB6EE3D258}" type="presParOf" srcId="{7D8F62A3-C01A-474D-ACA2-C2A93B9CA49B}" destId="{D357678C-1066-416E-B231-4DD7263AC2ED}" srcOrd="0" destOrd="0" presId="urn:microsoft.com/office/officeart/2005/8/layout/radial1"/>
    <dgm:cxn modelId="{8608AEBA-25F8-494F-8E36-E3665530E966}" type="presParOf" srcId="{7D8F62A3-C01A-474D-ACA2-C2A93B9CA49B}" destId="{90800E2E-9DCA-4241-8992-450C48FE89B1}" srcOrd="1" destOrd="0" presId="urn:microsoft.com/office/officeart/2005/8/layout/radial1"/>
    <dgm:cxn modelId="{F3E21C0B-9714-4829-A589-7777B70E1AE5}" type="presParOf" srcId="{90800E2E-9DCA-4241-8992-450C48FE89B1}" destId="{367CD778-F962-47B0-B090-52028D9FA5A5}" srcOrd="0" destOrd="0" presId="urn:microsoft.com/office/officeart/2005/8/layout/radial1"/>
    <dgm:cxn modelId="{F4DF4EB1-5835-4BDA-A320-1CCDC877E963}" type="presParOf" srcId="{7D8F62A3-C01A-474D-ACA2-C2A93B9CA49B}" destId="{7FDF7490-8F3F-40D8-8A3E-F4E717F336B0}" srcOrd="2" destOrd="0" presId="urn:microsoft.com/office/officeart/2005/8/layout/radial1"/>
    <dgm:cxn modelId="{D9C6A6C2-3DA7-4554-B229-8CF12B8E5B9B}" type="presParOf" srcId="{7D8F62A3-C01A-474D-ACA2-C2A93B9CA49B}" destId="{74C3A02A-A992-4695-B9C4-CC148ED02198}" srcOrd="3" destOrd="0" presId="urn:microsoft.com/office/officeart/2005/8/layout/radial1"/>
    <dgm:cxn modelId="{06F65EC1-F497-4B6F-9381-655988E5D0FD}" type="presParOf" srcId="{74C3A02A-A992-4695-B9C4-CC148ED02198}" destId="{687B8E9E-6577-42FF-95EA-03B786AE0685}" srcOrd="0" destOrd="0" presId="urn:microsoft.com/office/officeart/2005/8/layout/radial1"/>
    <dgm:cxn modelId="{7F9A4CC2-AD5E-41A7-9DDF-8F23DB8CD0B1}" type="presParOf" srcId="{7D8F62A3-C01A-474D-ACA2-C2A93B9CA49B}" destId="{50E6A6F2-02AB-41A4-B350-8B05EFEDF847}" srcOrd="4" destOrd="0" presId="urn:microsoft.com/office/officeart/2005/8/layout/radial1"/>
    <dgm:cxn modelId="{7EE13EDB-F8EF-4210-85DA-9A21F80EED9A}" type="presParOf" srcId="{7D8F62A3-C01A-474D-ACA2-C2A93B9CA49B}" destId="{88665FD9-48EF-4553-B05B-534122FB996C}" srcOrd="5" destOrd="0" presId="urn:microsoft.com/office/officeart/2005/8/layout/radial1"/>
    <dgm:cxn modelId="{90328054-798D-4550-9C04-2868993591DE}" type="presParOf" srcId="{88665FD9-48EF-4553-B05B-534122FB996C}" destId="{577E5805-C326-4EB6-931F-1C0C0EAEAF27}" srcOrd="0" destOrd="0" presId="urn:microsoft.com/office/officeart/2005/8/layout/radial1"/>
    <dgm:cxn modelId="{6E1BC486-7F93-4CFE-AF93-6362DE2D85CD}" type="presParOf" srcId="{7D8F62A3-C01A-474D-ACA2-C2A93B9CA49B}" destId="{F18AAC1B-A790-43D9-A3B2-94AAB902E861}" srcOrd="6" destOrd="0" presId="urn:microsoft.com/office/officeart/2005/8/layout/radial1"/>
    <dgm:cxn modelId="{53227BF0-E539-4487-B304-12FB056754A4}" type="presParOf" srcId="{7D8F62A3-C01A-474D-ACA2-C2A93B9CA49B}" destId="{1E406A44-E996-4A60-BC23-E71A94B6AE33}" srcOrd="7" destOrd="0" presId="urn:microsoft.com/office/officeart/2005/8/layout/radial1"/>
    <dgm:cxn modelId="{CC27E687-EDF5-4823-955D-2AEF59AEC6FA}" type="presParOf" srcId="{1E406A44-E996-4A60-BC23-E71A94B6AE33}" destId="{D9E32DAA-2991-41AF-8D8E-A83CE91328D5}" srcOrd="0" destOrd="0" presId="urn:microsoft.com/office/officeart/2005/8/layout/radial1"/>
    <dgm:cxn modelId="{1E7EF431-C7C5-45CF-8FD7-40FD4E781CCE}" type="presParOf" srcId="{7D8F62A3-C01A-474D-ACA2-C2A93B9CA49B}" destId="{7CFA8E1D-F032-40CF-A061-E4205A1979BF}" srcOrd="8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1922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  <a:latin charset="0" typeface="Arial"/>
                <a:cs charset="0" typeface="Arial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923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  <a:latin charset="0" typeface="Arial"/>
                <a:cs charset="0" typeface="Arial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hf dt="0" ftr="0" hdr="0" sldNum="0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819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  <a:latin charset="0" typeface="Arial"/>
                <a:cs charset="0" typeface="Arial"/>
              </a:defRPr>
            </a:lvl1pPr>
          </a:lstStyle>
          <a:p>
            <a:pPr>
              <a:defRPr>
                <a:uFillTx/>
              </a:defRPr>
            </a:pPr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9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  <a:latin charset="0" typeface="Arial"/>
                <a:cs charset="0" typeface="Arial"/>
              </a:defRPr>
            </a:lvl1pPr>
          </a:lstStyle>
          <a:p>
            <a:pPr>
              <a:defRPr>
                <a:uFillTx/>
              </a:defRPr>
            </a:pPr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108" name="Rectangle 4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8197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de-DE" noProof="0" smtClean="0">
                <a:uFillTx/>
              </a:rPr>
              <a:t>Textmasterformate durch Klicken bearbeiten</a:t>
            </a:r>
          </a:p>
          <a:p>
            <a:pPr lvl="1"/>
            <a:r>
              <a:rPr lang="de-DE" noProof="0" smtClean="0">
                <a:uFillTx/>
              </a:rPr>
              <a:t>Zweite Ebene</a:t>
            </a:r>
          </a:p>
          <a:p>
            <a:pPr lvl="2"/>
            <a:r>
              <a:rPr lang="de-DE" noProof="0" smtClean="0">
                <a:uFillTx/>
              </a:rPr>
              <a:t>Dritte Ebene</a:t>
            </a:r>
          </a:p>
          <a:p>
            <a:pPr lvl="3"/>
            <a:r>
              <a:rPr lang="de-DE" noProof="0" smtClean="0">
                <a:uFillTx/>
              </a:rPr>
              <a:t>Vierte Ebene</a:t>
            </a:r>
          </a:p>
          <a:p>
            <a:pPr lvl="4"/>
            <a:r>
              <a:rPr lang="de-DE" noProof="0" smtClean="0">
                <a:uFillTx/>
              </a:rPr>
              <a:t>Fünfte Ebene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99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  <a:latin charset="0" typeface="Arial"/>
                <a:cs charset="0" typeface="Arial"/>
              </a:defRPr>
            </a:lvl1pPr>
          </a:lstStyle>
          <a:p>
            <a:pPr>
              <a:defRPr>
                <a:uFillTx/>
              </a:defRPr>
            </a:pPr>
            <a:fld id="{F92723BB-C78C-422F-8FC4-FD04164CFFA1}" type="slidenum">
              <a:rPr lang="de-DE">
                <a:uFillTx/>
              </a:rPr>
              <a:pPr>
                <a:defRPr>
                  <a:uFillTx/>
                </a:defRPr>
              </a:pPr>
              <a:t>‹#›</a:t>
            </a:fld>
            <a:endParaRPr lang="de-DE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hf dt="0" ftr="0" hdr="0" sldNum="0"/>
  <p:notesStyle xmlns:c="http://schemas.openxmlformats.org/drawingml/2006/chart" xmlns:pic="http://schemas.openxmlformats.org/drawingml/2006/picture" xmlns:dgm="http://schemas.openxmlformats.org/drawingml/2006/diagram"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Arial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Arial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Arial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Arial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typeface="Arial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8130" name="Rectangle 7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 noGrp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7416" lIns="94824" rIns="94824" tIns="47416"/>
          <a:lstStyle>
            <a:lvl1pPr defTabSz="947738" eaLnBrk="0" hangingPunct="0"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1pPr>
            <a:lvl2pPr defTabSz="947738" eaLnBrk="0" hangingPunct="0" indent="-285750" marL="742950"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2pPr>
            <a:lvl3pPr defTabSz="947738" eaLnBrk="0" hangingPunct="0" indent="-228600" marL="1143000"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3pPr>
            <a:lvl4pPr defTabSz="947738" eaLnBrk="0" hangingPunct="0" indent="-228600" marL="1600200"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4pPr>
            <a:lvl5pPr defTabSz="947738" eaLnBrk="0" hangingPunct="0" indent="-228600" marL="2057400"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5pPr>
            <a:lvl6pPr defTabSz="947738"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6pPr>
            <a:lvl7pPr defTabSz="947738"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7pPr>
            <a:lvl8pPr defTabSz="947738"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8pPr>
            <a:lvl9pPr defTabSz="947738"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9pPr>
          </a:lstStyle>
          <a:p>
            <a:pPr algn="r" eaLnBrk="1" hangingPunct="1"/>
            <a:fld id="{9690DB2C-687C-4D70-BC81-6D32C9863B7D}" type="slidenum">
              <a:rPr lang="en-GB" sz="1300">
                <a:uFillTx/>
              </a:rPr>
              <a:pPr algn="r" eaLnBrk="1" hangingPunct="1"/>
              <a:t>1</a:t>
            </a:fld>
            <a:endParaRPr lang="en-GB" sz="13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8131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3588" cy="3430588"/>
          </a:xfrm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48132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4343400"/>
            <a:ext cx="5029200" cy="4114800"/>
          </a:xfr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7416" lIns="94824" rIns="94824" tIns="47416"/>
          <a:lstStyle/>
          <a:p>
            <a:pPr eaLnBrk="1" hangingPunct="1"/>
            <a:endParaRPr lang="de-DE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9154" name="Rectangle 2"/>
          <p:cNvSpPr xmlns:c="http://schemas.openxmlformats.org/drawingml/2006/chart" xmlns:pic="http://schemas.openxmlformats.org/drawingml/2006/picture" xmlns:dgm="http://schemas.openxmlformats.org/drawingml/2006/diagram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3588" cy="3430588"/>
          </a:xfrm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49155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4343400"/>
            <a:ext cx="5029200" cy="4114800"/>
          </a:xfr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eaLnBrk="1" hangingPunct="1"/>
            <a:endParaRPr lang="en-US" noProof="1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media/image2.jpe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media/image4.pn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>
  <p:cSld name="Title Slide">
    <p:bg>
      <p:bgPr>
        <a:blipFill xmlns:c="http://schemas.openxmlformats.org/drawingml/2006/chart" xmlns:pic="http://schemas.openxmlformats.org/drawingml/2006/picture" xmlns:dgm="http://schemas.openxmlformats.org/drawingml/2006/diagram"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ounded 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35275" y="3957638"/>
            <a:ext cx="6046788" cy="1266825"/>
          </a:xfrm>
          <a:prstGeom prst="roundRect">
            <a:avLst>
              <a:gd fmla="val 16667" name="adj"/>
            </a:avLst>
          </a:prstGeom>
          <a:solidFill>
            <a:schemeClr val="bg1">
              <a:alpha val="43921"/>
            </a:schemeClr>
          </a:solidFill>
          <a:ln algn="ctr" w="9525">
            <a:noFill/>
            <a:round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6800" lIns="90000" rIns="90000" tIns="46800" wrap="none"/>
          <a:lstStyle/>
          <a:p>
            <a:pPr>
              <a:defRPr>
                <a:uFillTx/>
              </a:defRPr>
            </a:pPr>
            <a:endParaRPr lang="en-US">
              <a:uFillTx/>
              <a:latin charset="0" pitchFamily="34" typeface="Arial"/>
              <a:cs charset="0" pitchFamily="34" typeface="Arial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\\172.16.160.11\Tai lieu ISO\Logo CUSC\Logo transparent\CUSC- EDU- Mau.png" id="4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 userDrawn="1"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Rectangle 1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lIns="0" rIns="0"/>
          <a:lstStyle>
            <a:lvl1pPr eaLnBrk="0" hangingPunct="0"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1pPr>
            <a:lvl2pPr eaLnBrk="0" hangingPunct="0" indent="-285750" marL="742950"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2pPr>
            <a:lvl3pPr eaLnBrk="0" hangingPunct="0" indent="-228600" marL="1143000"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3pPr>
            <a:lvl4pPr eaLnBrk="0" hangingPunct="0" indent="-228600" marL="1600200"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4pPr>
            <a:lvl5pPr eaLnBrk="0" hangingPunct="0" indent="-228600" marL="2057400"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uFillTx/>
                <a:latin charset="0" pitchFamily="34" typeface="Arial"/>
                <a:cs charset="0" pitchFamily="34" typeface="Arial"/>
              </a:defRPr>
            </a:lvl9pPr>
          </a:lstStyle>
          <a:p>
            <a:pPr eaLnBrk="1" hangingPunct="1">
              <a:spcAft>
                <a:spcPct val="40000"/>
              </a:spcAft>
              <a:buFont charset="2" pitchFamily="2" typeface="Wingdings"/>
              <a:buNone/>
              <a:defRPr>
                <a:uFillTx/>
              </a:defRPr>
            </a:pPr>
            <a:r>
              <a:rPr b="1" lang="en-US" smtClean="0" sz="1600">
                <a:solidFill>
                  <a:srgbClr val="0D0D0D"/>
                </a:solidFill>
                <a:uFillTx/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charset="2" pitchFamily="2" typeface="Wingdings"/>
              <a:buNone/>
              <a:defRPr>
                <a:uFillTx/>
              </a:defRPr>
            </a:pPr>
            <a:r>
              <a:rPr b="1" lang="en-US" smtClean="0" sz="1600">
                <a:solidFill>
                  <a:srgbClr val="0D0D0D"/>
                </a:solidFill>
                <a:uFillTx/>
              </a:rPr>
              <a:t>Đại học Cần Thơ</a:t>
            </a:r>
            <a:endParaRPr b="1" lang="de-DE" smtClean="0" sz="1600">
              <a:solidFill>
                <a:srgbClr val="0D0D0D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1633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1329" y="1801311"/>
            <a:ext cx="8049126" cy="10810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>
            <a:lvl1pPr algn="ctr">
              <a:lnSpc>
                <a:spcPct val="110000"/>
              </a:lnSpc>
              <a:defRPr baseline="0" sz="3200">
                <a:solidFill>
                  <a:srgbClr val="0070C0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de-DE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245225"/>
            <a:ext cx="2895600" cy="4762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9725" y="411163"/>
            <a:ext cx="2130425" cy="53911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5275" y="411163"/>
            <a:ext cx="6242050" cy="53911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anchorCtr="0" bIns="46800" compatLnSpc="1" lIns="90000" numCol="1" rIns="90000" rtlCol="0" tIns="46800" vert="horz" wrap="none">
            <a:prstTxWarp prst="textNoShape">
              <a:avLst/>
            </a:prstTxWarp>
          </a:bodyPr>
          <a:lstStyle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\\172.16.160.11\Tai lieu ISO\Logo CUSC\Logo transparent\CUSC- EDU- Mau.png" id="4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 userDrawn="1"/>
        </p:nvPicPr>
        <p:blipFill xmlns:c="http://schemas.openxmlformats.org/drawingml/2006/chart" xmlns:pic="http://schemas.openxmlformats.org/drawingml/2006/picture" xmlns:dgm="http://schemas.openxmlformats.org/drawingml/2006/diagram">
          <a:blip r:embed="rId1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xmlns:c="http://schemas.openxmlformats.org/drawingml/2006/chart" xmlns:pic="http://schemas.openxmlformats.org/drawingml/2006/picture" xmlns:dgm="http://schemas.openxmlformats.org/drawingml/2006/diagram" id="5" name="Straight Connector 6"/>
          <p:cNvCxnSpPr xmlns:c="http://schemas.openxmlformats.org/drawingml/2006/chart" xmlns:pic="http://schemas.openxmlformats.org/drawingml/2006/picture" xmlns:dgm="http://schemas.openxmlformats.org/drawingml/2006/diagram"/>
          <p:nvPr userDrawn="1"/>
        </p:nvCxn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825500"/>
            <a:ext cx="9144000" cy="0"/>
          </a:xfrm>
          <a:prstGeom prst="line">
            <a:avLst/>
          </a:prstGeom>
          <a:noFill/>
          <a:ln algn="ctr" cmpd="dbl" w="9525">
            <a:solidFill>
              <a:srgbClr val="92D050"/>
            </a:solidFill>
            <a:round/>
          </a:ln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203158"/>
            <a:ext cx="8255000" cy="459915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-457200" marL="457200">
              <a:buClr>
                <a:srgbClr val="339933"/>
              </a:buClr>
              <a:buFont charset="2" pitchFamily="2" typeface="Wingdings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defRPr>
            </a:lvl1pPr>
            <a:lvl2pPr indent="-228600" marL="685800">
              <a:buClr>
                <a:srgbClr val="339933"/>
              </a:buClr>
              <a:buSzPct val="50000"/>
              <a:buFont charset="0" pitchFamily="49"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defRPr>
            </a:lvl2pPr>
            <a:lvl3pPr indent="-274638" marL="1139825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defRPr>
            </a:lvl3pPr>
            <a:lvl4pPr indent="-265113" marL="1317625">
              <a:defRPr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defRPr>
            </a:lvl5pPr>
          </a:lstStyle>
          <a:p>
            <a:pPr lvl="0"/>
            <a:r>
              <a:rPr dirty="0" lang="en-US" smtClean="0">
                <a:uFillTx/>
              </a:rPr>
              <a:t>Click to edit Master text styles</a:t>
            </a:r>
          </a:p>
          <a:p>
            <a:pPr lvl="1"/>
            <a:r>
              <a:rPr dirty="0" lang="en-US" smtClean="0">
                <a:uFillTx/>
              </a:rPr>
              <a:t>Second level</a:t>
            </a:r>
          </a:p>
          <a:p>
            <a:pPr lvl="2"/>
            <a:r>
              <a:rPr dirty="0" lang="en-US" smtClean="0">
                <a:uFillTx/>
              </a:rPr>
              <a:t>Third level</a:t>
            </a:r>
          </a:p>
          <a:p>
            <a:pPr lvl="3"/>
            <a:r>
              <a:rPr dirty="0" lang="en-US" smtClean="0">
                <a:uFillTx/>
              </a:rPr>
              <a:t>Fourth level</a:t>
            </a:r>
          </a:p>
          <a:p>
            <a:pPr lvl="4"/>
            <a:r>
              <a:rPr dirty="0"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3081" y="230188"/>
            <a:ext cx="8566066" cy="58795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ctr"/>
          <a:lstStyle>
            <a:lvl1pPr indent="0" marL="0">
              <a:buNone/>
              <a:defRPr b="1" sz="2600">
                <a:solidFill>
                  <a:srgbClr val="33CC33"/>
                </a:solidFill>
                <a:effectLst>
                  <a:reflection algn="bl" blurRad="6350" dir="5400000" endPos="45500" rotWithShape="0" stA="29000" sy="-100000"/>
                </a:effectLst>
                <a:uFillTx/>
                <a:latin charset="0" pitchFamily="18" typeface="Cambria"/>
              </a:defRPr>
            </a:lvl1pPr>
            <a:lvl3pPr indent="0" marL="446087">
              <a:buNone/>
              <a:defRPr>
                <a:uFillTx/>
              </a:defRPr>
            </a:lvl3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lIns="0" rIns="0"/>
          <a:lstStyle>
            <a:lvl1pPr algn="l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  <a:lvl2pPr algn="l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2pPr>
            <a:lvl3pPr algn="l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3pPr>
            <a:lvl4pPr algn="l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4pPr>
            <a:lvl5pPr algn="l" eaLnBrk="0" fontAlgn="base" hangingPunct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5pPr>
            <a:lvl6pPr algn="l" fontAlgn="base" marL="457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6pPr>
            <a:lvl7pPr algn="l" fontAlgn="base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7pPr>
            <a:lvl8pPr algn="l" fontAlgn="base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8pPr>
            <a:lvl9pPr algn="l" fontAlgn="base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2600">
                <a:solidFill>
                  <a:schemeClr val="tx1"/>
                </a:solidFill>
                <a:uFillTx/>
                <a:latin charset="0" typeface="Arial"/>
                <a:cs charset="0" typeface="Arial"/>
              </a:defRPr>
            </a:lvl9pPr>
          </a:lstStyle>
          <a:p>
            <a:pPr>
              <a:defRPr>
                <a:uFillTx/>
              </a:defRPr>
            </a:pPr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5275" y="1489075"/>
            <a:ext cx="4186238" cy="43132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33913" y="1489075"/>
            <a:ext cx="4186237" cy="43132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lang="en-US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0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media/image1.png" Type="http://schemas.openxmlformats.org/officeDocument/2006/relationships/image"></Relationship><Relationship Id="rId2" Target="../slideLayouts/slideLayout1.xml" Type="http://schemas.openxmlformats.org/officeDocument/2006/relationships/slideLayout"></Relationship><Relationship Id="rId3" Target="../slideLayouts/slideLayout2.xml" Type="http://schemas.openxmlformats.org/officeDocument/2006/relationships/slideLayout"></Relationship><Relationship Id="rId4" Target="../slideLayouts/slideLayout3.xml" Type="http://schemas.openxmlformats.org/officeDocument/2006/relationships/slideLayout"></Relationship><Relationship Id="rId5" Target="../slideLayouts/slideLayout4.xml" Type="http://schemas.openxmlformats.org/officeDocument/2006/relationships/slideLayout"></Relationship><Relationship Id="rId6" Target="../slideLayouts/slideLayout5.xml" Type="http://schemas.openxmlformats.org/officeDocument/2006/relationships/slideLayout"></Relationship><Relationship Id="rId7" Target="../slideLayouts/slideLayout6.xml" Type="http://schemas.openxmlformats.org/officeDocument/2006/relationships/slideLayout"></Relationship><Relationship Id="rId8" Target="../slideLayouts/slideLayout7.xml" Type="http://schemas.openxmlformats.org/officeDocument/2006/relationships/slideLayout"></Relationship><Relationship Id="rId9" Target="../slideLayouts/slideLayout8.xml" Type="http://schemas.openxmlformats.org/officeDocument/2006/relationships/slideLayout"></Relationship><Relationship Id="rId10" Target="../slideLayouts/slideLayout9.xml" Type="http://schemas.openxmlformats.org/officeDocument/2006/relationships/slideLayout"></Relationship><Relationship Id="rId11" Target="../slideLayouts/slideLayout10.xml" Type="http://schemas.openxmlformats.org/officeDocument/2006/relationships/slideLayout"></Relationship><Relationship Id="rId12" Target="../slideLayouts/slideLayout11.xml" Type="http://schemas.openxmlformats.org/officeDocument/2006/relationships/slideLayout"></Relationship><Relationship Id="rId13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blipFill xmlns:c="http://schemas.openxmlformats.org/drawingml/2006/chart" xmlns:pic="http://schemas.openxmlformats.org/drawingml/2006/picture" xmlns:dgm="http://schemas.openxmlformats.org/drawingml/2006/diagram"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50" name="Rectangle 3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r>
              <a:rPr lang="de-DE" smtClean="0">
                <a:uFillTx/>
              </a:rPr>
              <a:t>Textmasterformate durch Klicken bearbeiten</a:t>
            </a:r>
          </a:p>
          <a:p>
            <a:pPr lvl="1"/>
            <a:r>
              <a:rPr lang="de-DE" smtClean="0">
                <a:uFillTx/>
              </a:rPr>
              <a:t>Zweite Ebene</a:t>
            </a:r>
          </a:p>
          <a:p>
            <a:pPr lvl="2"/>
            <a:r>
              <a:rPr lang="de-DE" smtClean="0">
                <a:uFillTx/>
              </a:rPr>
              <a:t>Dritte Ebene</a:t>
            </a:r>
          </a:p>
          <a:p>
            <a:pPr lvl="3"/>
            <a:r>
              <a:rPr lang="de-DE" smtClean="0">
                <a:uFillTx/>
              </a:rPr>
              <a:t>Vierte Ebene</a:t>
            </a:r>
          </a:p>
          <a:p>
            <a:pPr lvl="4"/>
            <a:r>
              <a:rPr lang="de-DE" smtClean="0">
                <a:uFillTx/>
              </a:rPr>
              <a:t>Fünfte Ebene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0595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>
              <a:defRPr noProof="1" sz="1000">
                <a:solidFill>
                  <a:schemeClr val="bg1"/>
                </a:solidFill>
                <a:uFillTx/>
                <a:latin charset="0" typeface="Arial"/>
                <a:cs charset="0" typeface="Arial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52" name="Rectangle 7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0" numCol="1" rIns="0" tIns="45720" vert="horz" wrap="square">
            <a:prstTxWarp prst="textNoShape">
              <a:avLst/>
            </a:prstTxWarp>
          </a:bodyPr>
          <a:lstStyle/>
          <a:p>
            <a:pPr lvl="0"/>
            <a:r>
              <a:rPr lang="de-DE" smtClean="0">
                <a:uFillTx/>
              </a:rPr>
              <a:t>Klicken Sie, um das Titelformat zu bearbeiten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9" name="Rectangle 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endParaRPr lang="de-DE" sz="1000">
              <a:uFillTx/>
              <a:latin charset="0" pitchFamily="34" typeface="Arial"/>
              <a:cs charset="0" pitchFamily="34" typeface="Arial"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2" id="2147483661"/>
    <p:sldLayoutId r:id="rId3" id="2147483662"/>
    <p:sldLayoutId r:id="rId4" id="2147483663"/>
    <p:sldLayoutId r:id="rId5" id="2147483664"/>
    <p:sldLayoutId r:id="rId6" id="2147483665"/>
    <p:sldLayoutId r:id="rId7" id="2147483666"/>
    <p:sldLayoutId r:id="rId8" id="2147483667"/>
    <p:sldLayoutId r:id="rId9" id="2147483668"/>
    <p:sldLayoutId r:id="rId10" id="2147483669"/>
    <p:sldLayoutId r:id="rId11" id="2147483670"/>
    <p:sldLayoutId r:id="rId12" id="2147483671"/>
  </p:sldLayoutIdLst>
  <p:timing>
    <p:tnLst>
      <p:par>
        <p:cTn dur="indefinite" id="1" nodeType="tmRoot" restart="never"/>
      </p:par>
    </p:tnLst>
  </p:timing>
  <p:hf dt="0" ftr="0" hdr="0" sldNum="0"/>
  <p:txStyles>
    <p:title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b="1" sz="2600">
          <a:solidFill>
            <a:schemeClr val="tx1"/>
          </a:solidFill>
          <a:uFillTx/>
          <a:latin charset="0" typeface="Arial"/>
          <a:cs charset="0" typeface="Arial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eaLnBrk="0" fontAlgn="base" hangingPunct="0" indent="-180975" marL="180975" rtl="0">
        <a:spcBef>
          <a:spcPct val="0"/>
        </a:spcBef>
        <a:spcAft>
          <a:spcPct val="40000"/>
        </a:spcAft>
        <a:buFont charset="2" pitchFamily="2" typeface="Wingdings"/>
        <a:buChar char="§"/>
        <a:defRPr sz="20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0" fontAlgn="base" hangingPunct="0" indent="-261938" marL="444500" rtl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uFillTx/>
          <a:latin typeface="+mn-lt"/>
          <a:cs typeface="+mn-cs"/>
        </a:defRPr>
      </a:lvl2pPr>
      <a:lvl3pPr algn="l" eaLnBrk="0" fontAlgn="base" hangingPunct="0" indent="-274638" marL="720725" rtl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uFillTx/>
          <a:latin typeface="+mn-lt"/>
          <a:cs typeface="+mn-cs"/>
        </a:defRPr>
      </a:lvl3pPr>
      <a:lvl4pPr algn="l" eaLnBrk="0" fontAlgn="base" hangingPunct="0" indent="-265113" marL="987425" rtl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uFillTx/>
          <a:latin typeface="+mn-lt"/>
          <a:cs typeface="+mn-cs"/>
        </a:defRPr>
      </a:lvl4pPr>
      <a:lvl5pPr algn="l" eaLnBrk="0" fontAlgn="base" hangingPunct="0" indent="-265113" marL="1254125" rtl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uFillTx/>
          <a:latin typeface="+mn-lt"/>
          <a:cs typeface="+mn-cs"/>
        </a:defRPr>
      </a:lvl5pPr>
      <a:lvl6pPr algn="l" fontAlgn="base" indent="-265113" marL="1711325" rtl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6pPr>
      <a:lvl7pPr algn="l" fontAlgn="base" indent="-265113" marL="2168525" rtl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7pPr>
      <a:lvl8pPr algn="l" fontAlgn="base" indent="-265113" marL="2625725" rtl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8pPr>
      <a:lvl9pPr algn="l" fontAlgn="base" indent="-265113" marL="3082925" rtl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uFillTx/>
          <a:latin typeface="+mn-lt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5.png" Type="http://schemas.openxmlformats.org/officeDocument/2006/relationships/image"></Relationship><Relationship Id="rId4" Target="../media/image6.jpeg" Type="http://schemas.openxmlformats.org/officeDocument/2006/relationships/image"></Relationship><Relationship Id="rId5" Target="../media/image3.png" Type="http://schemas.openxmlformats.org/officeDocument/2006/relationships/image"></Relationship><Relationship Id="rId6" Target="../media/image7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diagrams/data1.xml" Type="http://schemas.openxmlformats.org/officeDocument/2006/relationships/diagramData"></Relationship><Relationship Id="rId3" Target="../diagrams/layout1.xml" Type="http://schemas.openxmlformats.org/officeDocument/2006/relationships/diagramLayout"></Relationship><Relationship Id="rId4" Target="../diagrams/quickStyle1.xml" Type="http://schemas.openxmlformats.org/officeDocument/2006/relationships/diagramQuickStyle"></Relationship><Relationship Id="rId5" Target="../diagrams/colors1.xml" Type="http://schemas.openxmlformats.org/officeDocument/2006/relationships/diagramColors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http://getbootstrap.com/" TargetMode="External" Type="http://schemas.openxmlformats.org/officeDocument/2006/relationships/hyperlink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png" Type="http://schemas.openxmlformats.org/officeDocument/2006/relationships/image"></Relationship><Relationship Id="rId3" Target="../media/image10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1.png" Type="http://schemas.openxmlformats.org/officeDocument/2006/relationships/image"></Relationship><Relationship Id="rId3" Target="../media/image12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4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5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7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8.png" Type="http://schemas.openxmlformats.org/officeDocument/2006/relationships/imag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9.png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png" Type="http://schemas.openxmlformats.org/officeDocument/2006/relationships/imag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1.png" Type="http://schemas.openxmlformats.org/officeDocument/2006/relationships/image"></Relationship><Relationship Id="rId3" Target="../media/image22.png" Type="http://schemas.openxmlformats.org/officeDocument/2006/relationships/image"></Relationship><Relationship Id="rId4" Target="../media/image23.png" Type="http://schemas.openxmlformats.org/officeDocument/2006/relationships/image"></Relationship><Relationship Id="rId5" Target="../media/image24.png" Type="http://schemas.openxmlformats.org/officeDocument/2006/relationships/image"></Relationship><Relationship Id="rId6" Target="../media/image25.png" Type="http://schemas.openxmlformats.org/officeDocument/2006/relationships/image"></Relationship><Relationship Id="rId7" Target="../media/image26.pn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7.png" Type="http://schemas.openxmlformats.org/officeDocument/2006/relationships/image"></Relationship><Relationship Id="rId3" Target="../media/image28.png" Type="http://schemas.openxmlformats.org/officeDocument/2006/relationships/image"></Relationship><Relationship Id="rId4" Target="../media/image29.png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0.png" Type="http://schemas.openxmlformats.org/officeDocument/2006/relationships/image"></Relationship><Relationship Id="rId3" Target="../media/image31.png" Type="http://schemas.openxmlformats.org/officeDocument/2006/relationships/image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32.png" Type="http://schemas.openxmlformats.org/officeDocument/2006/relationships/image"></Relationship><Relationship Id="rId3" Target="../media/image33.png" Type="http://schemas.openxmlformats.org/officeDocument/2006/relationships/image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8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6146" name="Rounded Rectangle 1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35275" y="3957638"/>
            <a:ext cx="6046788" cy="1266825"/>
          </a:xfrm>
          <a:prstGeom prst="roundRect">
            <a:avLst>
              <a:gd fmla="val 16667" name="adj"/>
            </a:avLst>
          </a:prstGeom>
          <a:solidFill>
            <a:schemeClr val="bg1">
              <a:alpha val="43921"/>
            </a:schemeClr>
          </a:solidFill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6800" lIns="90000" rIns="90000" tIns="46800" wrap="none"/>
          <a:lstStyle/>
          <a:p>
            <a:endParaRPr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SO9001-2008.gif" id="6147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images.jpg" id="8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60363" y="5895975"/>
            <a:ext cx="969962" cy="552450"/>
          </a:xfrm>
          <a:prstGeom prst="rect">
            <a:avLst/>
          </a:prstGeom>
          <a:ln cap="sq" w="3175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9" name="Rectangle 9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b" lIns="0" rIns="0"/>
          <a:lstStyle/>
          <a:p>
            <a:pPr>
              <a:lnSpc>
                <a:spcPct val="110000"/>
              </a:lnSpc>
              <a:defRPr>
                <a:uFillTx/>
              </a:defRPr>
            </a:pPr>
            <a:r>
              <a:rPr b="1" lang="en-US" sz="2800">
                <a:solidFill>
                  <a:srgbClr val="3E9FD8"/>
                </a:solidFill>
                <a:uFillTx/>
              </a:rPr>
              <a:t/>
            </a:r>
            <a:br>
              <a:rPr b="1" lang="en-US" sz="2800">
                <a:solidFill>
                  <a:srgbClr val="3E9FD8"/>
                </a:solidFill>
                <a:uFillTx/>
              </a:rPr>
            </a:br>
            <a:r>
              <a:rPr b="1" lang="en-US" sz="2800">
                <a:solidFill>
                  <a:srgbClr val="3E9FD8"/>
                </a:solidFill>
                <a:uFillTx/>
              </a:rPr>
              <a:t/>
            </a:r>
            <a:br>
              <a:rPr b="1" lang="en-US" sz="2800">
                <a:solidFill>
                  <a:srgbClr val="3E9FD8"/>
                </a:solidFill>
                <a:uFillTx/>
              </a:rPr>
            </a:br>
            <a:r>
              <a:rPr b="1" cap="all" lang="en-US" sz="2400">
                <a:ln cmpd="sng" w="9000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  <a:uFillTx/>
              </a:rPr>
              <a:t>CHƯƠNG </a:t>
            </a:r>
            <a:r>
              <a:rPr b="1" cap="all" lang="en-US" smtClean="0" sz="2400">
                <a:ln cmpd="sng" w="9000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algn="bl" blurRad="12700" dir="5400000" dist="1000" endPos="45000" rotWithShape="0" stA="28000" sy="-100000"/>
                </a:effectLst>
                <a:uFillTx/>
              </a:rPr>
              <a:t>6</a:t>
            </a:r>
            <a:endParaRPr b="1" lang="en-US" noProof="1" sz="2400">
              <a:solidFill>
                <a:schemeClr val="bg1">
                  <a:lumMod val="9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ectangle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1543" y="2230020"/>
            <a:ext cx="8314446" cy="132343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>
              <a:defRPr>
                <a:uFillTx/>
              </a:defRPr>
            </a:pPr>
            <a:r>
              <a:rPr b="1" dirty="0" lang="en-US" smtClean="0" sz="400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algn="tl" blurRad="50000" dir="7500000" dist="50800">
                    <a:srgbClr val="000000">
                      <a:shade val="5000"/>
                      <a:alpha val="35000"/>
                    </a:srgbClr>
                  </a:outerShdw>
                </a:effectLst>
                <a:uFillTx/>
                <a:latin charset="0" pitchFamily="34" typeface="Tahoma"/>
                <a:ea charset="0" pitchFamily="34" typeface="Tahoma"/>
                <a:cs charset="0" pitchFamily="34" typeface="Tahoma"/>
              </a:rPr>
              <a:t>THIẾT KẾ WEB TƯƠNG THÍCH</a:t>
            </a:r>
          </a:p>
          <a:p>
            <a:pPr algn="ctr">
              <a:defRPr>
                <a:uFillTx/>
              </a:defRPr>
            </a:pPr>
            <a:r>
              <a:rPr b="1" dirty="0" lang="en-US" smtClean="0" sz="400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algn="tl" blurRad="50000" dir="7500000" dist="50800">
                    <a:srgbClr val="000000">
                      <a:shade val="5000"/>
                      <a:alpha val="35000"/>
                    </a:srgbClr>
                  </a:outerShdw>
                </a:effectLst>
                <a:uFillTx/>
                <a:latin charset="0" pitchFamily="34" typeface="Tahoma"/>
                <a:ea charset="0" pitchFamily="34" typeface="Tahoma"/>
                <a:cs charset="0" pitchFamily="34" typeface="Tahoma"/>
              </a:rPr>
              <a:t>ĐA THIẾT BỊ</a:t>
            </a:r>
            <a:endParaRPr b="1" dirty="0" lang="en-US" sz="400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algn="tl" blurRad="50000" dir="7500000" dist="50800">
                  <a:srgbClr val="000000">
                    <a:shade val="5000"/>
                    <a:alpha val="35000"/>
                  </a:srgbClr>
                </a:outerShdw>
              </a:effectLst>
              <a:uFillTx/>
              <a:latin charset="0" pitchFamily="34" typeface="Tahoma"/>
              <a:ea charset="0" pitchFamily="34" typeface="Tahoma"/>
              <a:cs charset="0" pitchFamily="34" typeface="Tahoma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75" name="Rectangle 10"/>
          <p:cNvSpPr xmlns:c="http://schemas.openxmlformats.org/drawingml/2006/chart" xmlns:pic="http://schemas.openxmlformats.org/drawingml/2006/picture" xmlns:dgm="http://schemas.openxmlformats.org/drawingml/2006/diagram" txBox="1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lIns="0" rIns="0"/>
          <a:lstStyle/>
          <a:p>
            <a:pPr>
              <a:spcAft>
                <a:spcPct val="40000"/>
              </a:spcAft>
              <a:buFont charset="2" pitchFamily="2" typeface="Wingdings"/>
              <a:buNone/>
              <a:defRPr>
                <a:uFillTx/>
              </a:defRPr>
            </a:pP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Trung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tâm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Công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nghệ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Phần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mềm</a:t>
            </a:r>
            <a:endParaRPr b="1" lang="en-US" sz="1600">
              <a:solidFill>
                <a:schemeClr val="tx1">
                  <a:lumMod val="95000"/>
                  <a:lumOff val="5000"/>
                </a:schemeClr>
              </a:solidFill>
              <a:uFillTx/>
              <a:latin charset="0" pitchFamily="34" typeface="Arial"/>
              <a:cs charset="0" pitchFamily="34" typeface="Arial"/>
            </a:endParaRPr>
          </a:p>
          <a:p>
            <a:pPr>
              <a:spcAft>
                <a:spcPct val="40000"/>
              </a:spcAft>
              <a:buFont charset="2" pitchFamily="2" typeface="Wingdings"/>
              <a:buNone/>
              <a:defRPr>
                <a:uFillTx/>
              </a:defRPr>
            </a:pP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Đại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học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Cần</a:t>
            </a:r>
            <a:r>
              <a:rPr b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 </a:t>
            </a:r>
            <a:r>
              <a:rPr b="1" err="1" lang="en-US" sz="160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charset="0" pitchFamily="34" typeface="Arial"/>
                <a:cs charset="0" pitchFamily="34" typeface="Arial"/>
              </a:rPr>
              <a:t>Thơ</a:t>
            </a:r>
            <a:endParaRPr b="1" lang="de-DE" sz="1600">
              <a:solidFill>
                <a:schemeClr val="tx1">
                  <a:lumMod val="95000"/>
                  <a:lumOff val="5000"/>
                </a:schemeClr>
              </a:solidFill>
              <a:uFillTx/>
              <a:latin charset="0" pitchFamily="34" typeface="Arial"/>
              <a:cs charset="0" pitchFamily="34" typeface="Arial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\\172.16.160.11\Tai lieu ISO\Logo CUSC\Logo transparent\CUSC- EDU- Mau.png" id="6152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Responesive web" id="2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375400" y="419100"/>
            <a:ext cx="2085975" cy="13906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1491" y="792340"/>
            <a:ext cx="8255000" cy="49182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pPr algn="just"/>
            <a:r>
              <a:rPr lang="x-none" smtClean="0">
                <a:uFillTx/>
              </a:rPr>
              <a:t>Bootstrap là một framework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về</a:t>
            </a:r>
            <a:r>
              <a:rPr dirty="0" lang="en-US" smtClean="0">
                <a:uFillTx/>
              </a:rPr>
              <a:t> HTML, CSS </a:t>
            </a:r>
            <a:r>
              <a:rPr dirty="0" err="1" lang="en-US" smtClean="0">
                <a:uFillTx/>
              </a:rPr>
              <a:t>và</a:t>
            </a:r>
            <a:r>
              <a:rPr dirty="0" lang="en-US" smtClean="0">
                <a:uFillTx/>
              </a:rPr>
              <a:t> JS </a:t>
            </a:r>
            <a:r>
              <a:rPr dirty="0" err="1" lang="en-US" smtClean="0">
                <a:uFillTx/>
              </a:rPr>
              <a:t>phổ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biến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nhất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cho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phát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triển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ứng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dụng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tương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thích</a:t>
            </a:r>
            <a:r>
              <a:rPr dirty="0" lang="en-US" smtClean="0">
                <a:uFillTx/>
              </a:rPr>
              <a:t> (responsive), </a:t>
            </a:r>
            <a:r>
              <a:rPr dirty="0" err="1" lang="en-US" smtClean="0">
                <a:uFillTx/>
              </a:rPr>
              <a:t>di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động</a:t>
            </a:r>
            <a:r>
              <a:rPr dirty="0" lang="en-US" smtClean="0">
                <a:uFillTx/>
              </a:rPr>
              <a:t> (mobile)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nền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Web</a:t>
            </a:r>
          </a:p>
          <a:p>
            <a:pPr algn="just"/>
            <a:r>
              <a:rPr dirty="0" err="1" lang="en-US" smtClean="0">
                <a:uFillTx/>
              </a:rPr>
              <a:t>Là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bộ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công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cụ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miễn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phí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mã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nguồn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mở</a:t>
            </a:r>
            <a:r>
              <a:rPr dirty="0" lang="en-US" smtClean="0">
                <a:uFillTx/>
              </a:rPr>
              <a:t>) </a:t>
            </a:r>
            <a:r>
              <a:rPr dirty="0" err="1" lang="en-US" smtClean="0">
                <a:uFillTx/>
              </a:rPr>
              <a:t>giúp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việc</a:t>
            </a:r>
            <a:r>
              <a:rPr dirty="0" lang="en-US" smtClean="0">
                <a:uFillTx/>
              </a:rPr>
              <a:t> </a:t>
            </a:r>
            <a:r>
              <a:rPr lang="x-none" smtClean="0">
                <a:uFillTx/>
              </a:rPr>
              <a:t>thiết kế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giao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web</a:t>
            </a:r>
            <a:r>
              <a:rPr lang="x-none" smtClean="0">
                <a:uFillTx/>
              </a:rPr>
              <a:t> nhanh hơn và dễ </a:t>
            </a:r>
            <a:r>
              <a:rPr lang="x-none" smtClean="0">
                <a:uFillTx/>
              </a:rPr>
              <a:t>dàng </a:t>
            </a:r>
            <a:r>
              <a:rPr lang="x-none" smtClean="0">
                <a:uFillTx/>
              </a:rPr>
              <a:t>hơn</a:t>
            </a:r>
            <a:endParaRPr dirty="0" lang="en-US" smtClean="0">
              <a:uFillTx/>
            </a:endParaRPr>
          </a:p>
          <a:p>
            <a:pPr algn="just"/>
            <a:r>
              <a:rPr lang="x-none" smtClean="0">
                <a:uFillTx/>
              </a:rPr>
              <a:t>Bootstrap </a:t>
            </a:r>
            <a:r>
              <a:rPr lang="x-none" smtClean="0">
                <a:uFillTx/>
              </a:rPr>
              <a:t>chứa các mẫu thiết kế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được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xây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dựng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dựa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HTML </a:t>
            </a:r>
            <a:r>
              <a:rPr dirty="0" err="1" lang="en-US" smtClean="0">
                <a:uFillTx/>
              </a:rPr>
              <a:t>và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CSS</a:t>
            </a:r>
          </a:p>
          <a:p>
            <a:pPr algn="just"/>
            <a:r>
              <a:rPr dirty="0" err="1" lang="en-US" smtClean="0">
                <a:uFillTx/>
              </a:rPr>
              <a:t>Boostrap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còn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cấp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chức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năng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thiết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kế</a:t>
            </a:r>
            <a:r>
              <a:rPr dirty="0" lang="en-US" smtClean="0">
                <a:uFillTx/>
              </a:rPr>
              <a:t> web </a:t>
            </a:r>
            <a:r>
              <a:rPr dirty="0" err="1" lang="en-US" smtClean="0">
                <a:uFillTx/>
              </a:rPr>
              <a:t>tương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thích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thiết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bị</a:t>
            </a:r>
            <a:r>
              <a:rPr dirty="0" lang="en-US" smtClean="0">
                <a:uFillTx/>
              </a:rPr>
              <a:t> (responsive) </a:t>
            </a:r>
            <a:r>
              <a:rPr dirty="0" err="1" lang="en-US" smtClean="0">
                <a:uFillTx/>
              </a:rPr>
              <a:t>một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dễ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dàng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Tại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sao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sử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dụng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Diagram 3"/>
          <p:cNvGraphicFramePr xmlns:c="http://schemas.openxmlformats.org/drawingml/2006/chart" xmlns:pic="http://schemas.openxmlformats.org/drawingml/2006/picture" xmlns:dgm="http://schemas.openxmlformats.org/drawingml/2006/diagram"/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762000" y="1104900"/>
          <a:ext cx="7493000" cy="48641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diagram">
            <dgm:relIds r:dm="rId2" r:lo="rId3" r:qs="rId4" r:cs="rId5"/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Nhúng</a:t>
            </a:r>
            <a:r>
              <a:rPr dirty="0" lang="en-US" smtClean="0">
                <a:uFillTx/>
              </a:rPr>
              <a:t> Bootstrap </a:t>
            </a:r>
            <a:r>
              <a:rPr dirty="0" err="1" lang="en-US" smtClean="0">
                <a:uFillTx/>
              </a:rPr>
              <a:t>vào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web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6900" y="3210292"/>
            <a:ext cx="7975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fr-FR" smtClean="0">
                <a:uFillTx/>
              </a:rPr>
              <a:t>&lt;</a:t>
            </a:r>
            <a:r>
              <a:rPr dirty="0" err="1" lang="fr-FR" smtClean="0">
                <a:uFillTx/>
              </a:rPr>
              <a:t>link</a:t>
            </a:r>
            <a:r>
              <a:rPr dirty="0" lang="fr-FR" smtClean="0">
                <a:uFillTx/>
              </a:rPr>
              <a:t> </a:t>
            </a:r>
            <a:r>
              <a:rPr dirty="0" err="1" lang="fr-FR" smtClean="0">
                <a:uFillTx/>
              </a:rPr>
              <a:t>rel</a:t>
            </a:r>
            <a:r>
              <a:rPr dirty="0" lang="fr-FR" smtClean="0">
                <a:uFillTx/>
              </a:rPr>
              <a:t>="</a:t>
            </a:r>
            <a:r>
              <a:rPr dirty="0" err="1" lang="fr-FR" smtClean="0">
                <a:uFillTx/>
              </a:rPr>
              <a:t>stylesheet</a:t>
            </a:r>
            <a:r>
              <a:rPr dirty="0" lang="fr-FR" smtClean="0">
                <a:uFillTx/>
              </a:rPr>
              <a:t>" type="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/</a:t>
            </a:r>
            <a:r>
              <a:rPr dirty="0" err="1" lang="fr-FR" smtClean="0">
                <a:uFillTx/>
              </a:rPr>
              <a:t>css</a:t>
            </a:r>
            <a:r>
              <a:rPr dirty="0" lang="fr-FR" smtClean="0">
                <a:uFillTx/>
              </a:rPr>
              <a:t>" </a:t>
            </a:r>
            <a:r>
              <a:rPr dirty="0" err="1" lang="fr-FR" smtClean="0">
                <a:uFillTx/>
              </a:rPr>
              <a:t>href</a:t>
            </a:r>
            <a:r>
              <a:rPr dirty="0" lang="fr-FR" smtClean="0">
                <a:uFillTx/>
              </a:rPr>
              <a:t>="</a:t>
            </a:r>
            <a:r>
              <a:rPr dirty="0" err="1" lang="fr-FR" smtClean="0">
                <a:uFillTx/>
              </a:rPr>
              <a:t>css</a:t>
            </a:r>
            <a:r>
              <a:rPr dirty="0" lang="fr-FR" smtClean="0">
                <a:uFillTx/>
              </a:rPr>
              <a:t>/bootstrap.min.css"/&gt;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3921492"/>
            <a:ext cx="7975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>
                <a:uFillTx/>
              </a:rPr>
              <a:t>&lt;script type=”text/</a:t>
            </a:r>
            <a:r>
              <a:rPr dirty="0" err="1" lang="en-US" smtClean="0">
                <a:uFillTx/>
              </a:rPr>
              <a:t>javascript</a:t>
            </a:r>
            <a:r>
              <a:rPr dirty="0" lang="en-US" smtClean="0">
                <a:uFillTx/>
              </a:rPr>
              <a:t>” </a:t>
            </a:r>
            <a:r>
              <a:rPr dirty="0" err="1" lang="en-US" smtClean="0">
                <a:uFillTx/>
              </a:rPr>
              <a:t>src</a:t>
            </a:r>
            <a:r>
              <a:rPr dirty="0" lang="en-US" smtClean="0">
                <a:uFillTx/>
              </a:rPr>
              <a:t>=”</a:t>
            </a:r>
            <a:r>
              <a:rPr dirty="0" err="1" lang="en-US" smtClean="0">
                <a:uFillTx/>
              </a:rPr>
              <a:t>js</a:t>
            </a:r>
            <a:r>
              <a:rPr dirty="0" lang="en-US" smtClean="0">
                <a:uFillTx/>
              </a:rPr>
              <a:t>/</a:t>
            </a:r>
            <a:r>
              <a:rPr dirty="0" err="1" lang="en-US" smtClean="0">
                <a:uFillTx/>
              </a:rPr>
              <a:t>jquery.min.js</a:t>
            </a:r>
            <a:r>
              <a:rPr dirty="0" lang="en-US" smtClean="0">
                <a:uFillTx/>
              </a:rPr>
              <a:t>&gt;&lt;/script&gt;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4721592"/>
            <a:ext cx="7975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>
                <a:uFillTx/>
              </a:rPr>
              <a:t>&lt;script type=”text/</a:t>
            </a:r>
            <a:r>
              <a:rPr dirty="0" err="1" lang="en-US" smtClean="0">
                <a:uFillTx/>
              </a:rPr>
              <a:t>javascript</a:t>
            </a:r>
            <a:r>
              <a:rPr dirty="0" lang="en-US" smtClean="0">
                <a:uFillTx/>
              </a:rPr>
              <a:t>” </a:t>
            </a:r>
            <a:r>
              <a:rPr dirty="0" err="1" lang="en-US" smtClean="0">
                <a:uFillTx/>
              </a:rPr>
              <a:t>src</a:t>
            </a:r>
            <a:r>
              <a:rPr dirty="0" lang="en-US" smtClean="0">
                <a:uFillTx/>
              </a:rPr>
              <a:t>=”</a:t>
            </a:r>
            <a:r>
              <a:rPr dirty="0" err="1" lang="en-US" smtClean="0">
                <a:uFillTx/>
              </a:rPr>
              <a:t>js</a:t>
            </a:r>
            <a:r>
              <a:rPr dirty="0" lang="en-US" smtClean="0">
                <a:uFillTx/>
              </a:rPr>
              <a:t>/</a:t>
            </a:r>
            <a:r>
              <a:rPr dirty="0" err="1" lang="en-US" smtClean="0">
                <a:uFillTx/>
              </a:rPr>
              <a:t>bootstrap.min.js</a:t>
            </a:r>
            <a:r>
              <a:rPr dirty="0" lang="en-US" smtClean="0">
                <a:uFillTx/>
              </a:rPr>
              <a:t>”&gt;&lt;/script&gt;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203158"/>
            <a:ext cx="8255000" cy="17940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pPr algn="just"/>
            <a:r>
              <a:rPr dirty="0" err="1" lang="en-US" smtClean="0">
                <a:uFillTx/>
              </a:rPr>
              <a:t>Tải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phiên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bản</a:t>
            </a:r>
            <a:r>
              <a:rPr dirty="0" lang="en-US" smtClean="0">
                <a:uFillTx/>
              </a:rPr>
              <a:t> Bootstrap </a:t>
            </a:r>
            <a:r>
              <a:rPr dirty="0" err="1" lang="en-US" smtClean="0">
                <a:uFillTx/>
              </a:rPr>
              <a:t>tại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địa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chỉ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  <a:hlinkClick r:id="rId2"/>
              </a:rPr>
              <a:t>http://</a:t>
            </a:r>
            <a:r>
              <a:rPr dirty="0" lang="en-US" smtClean="0">
                <a:uFillTx/>
                <a:hlinkClick r:id="rId2"/>
              </a:rPr>
              <a:t>getbootstrap.com</a:t>
            </a:r>
            <a:endParaRPr dirty="0" lang="en-US" smtClean="0">
              <a:uFillTx/>
            </a:endParaRPr>
          </a:p>
          <a:p>
            <a:pPr algn="just"/>
            <a:r>
              <a:rPr dirty="0" err="1" lang="en-US" smtClean="0">
                <a:uFillTx/>
              </a:rPr>
              <a:t>Nhúng</a:t>
            </a:r>
            <a:r>
              <a:rPr dirty="0" lang="en-US" smtClean="0">
                <a:uFillTx/>
              </a:rPr>
              <a:t> CSS, </a:t>
            </a:r>
            <a:r>
              <a:rPr dirty="0" err="1" lang="en-US" smtClean="0">
                <a:uFillTx/>
              </a:rPr>
              <a:t>Javascript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của</a:t>
            </a:r>
            <a:r>
              <a:rPr dirty="0" lang="en-US" smtClean="0">
                <a:uFillTx/>
              </a:rPr>
              <a:t> Bootstrap </a:t>
            </a:r>
            <a:r>
              <a:rPr dirty="0" err="1" lang="en-US" smtClean="0">
                <a:uFillTx/>
              </a:rPr>
              <a:t>vào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HTML</a:t>
            </a: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dur="500" id="7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dur="500" id="1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dur="500" id="1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4"/>
      <p:bldP advAuto="4294967295" animBg="1" grpId="0" spid="6"/>
      <p:bldP advAuto="4294967295" animBg="1" grpId="0" spid="7"/>
    </p:bld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203158"/>
            <a:ext cx="8255000" cy="20607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pPr algn="just"/>
            <a:r>
              <a:rPr b="1" dirty="0" err="1" lang="en-US" smtClean="0">
                <a:uFillTx/>
              </a:rPr>
              <a:t>Lớp</a:t>
            </a:r>
            <a:r>
              <a:rPr b="1" dirty="0" lang="en-US" smtClean="0">
                <a:uFillTx/>
              </a:rPr>
              <a:t> “</a:t>
            </a:r>
            <a:r>
              <a:rPr b="1" lang="x-none" smtClean="0">
                <a:uFillTx/>
              </a:rPr>
              <a:t>container</a:t>
            </a:r>
            <a:r>
              <a:rPr b="1" dirty="0" lang="en-US" smtClean="0">
                <a:uFillTx/>
              </a:rPr>
              <a:t>” </a:t>
            </a:r>
            <a:r>
              <a:rPr b="1" dirty="0" err="1" lang="en-US" smtClean="0">
                <a:uFillTx/>
              </a:rPr>
              <a:t>và</a:t>
            </a:r>
            <a:r>
              <a:rPr b="1" dirty="0" lang="en-US" smtClean="0">
                <a:uFillTx/>
              </a:rPr>
              <a:t> "</a:t>
            </a:r>
            <a:r>
              <a:rPr b="1" dirty="0" lang="en-US" smtClean="0">
                <a:uFillTx/>
              </a:rPr>
              <a:t>container-fluid“</a:t>
            </a:r>
          </a:p>
          <a:p>
            <a:pPr algn="just" lvl="1"/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“container” </a:t>
            </a:r>
            <a:r>
              <a:rPr dirty="0" err="1" lang="en-US" smtClean="0">
                <a:uFillTx/>
              </a:rPr>
              <a:t>giúp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tạo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một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khung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có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chiều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rộng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cố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định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nằm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giữa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web. </a:t>
            </a:r>
            <a:r>
              <a:rPr dirty="0" err="1" lang="en-US" smtClean="0">
                <a:uFillTx/>
              </a:rPr>
              <a:t>Tuy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nhiên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.container-fluid </a:t>
            </a:r>
            <a:r>
              <a:rPr dirty="0" err="1" lang="en-US" smtClean="0">
                <a:uFillTx/>
              </a:rPr>
              <a:t>giúp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tạo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một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khung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với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chiều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rộng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đầy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đủ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màn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hình</a:t>
            </a:r>
            <a:endParaRPr dirty="0" lang="en-US" smtClean="0">
              <a:uFillTx/>
            </a:endParaRPr>
          </a:p>
          <a:p>
            <a:pPr algn="just" lvl="1"/>
            <a:endParaRPr dirty="0" lang="en-US" smtClean="0">
              <a:uFillTx/>
            </a:endParaRPr>
          </a:p>
          <a:p>
            <a:pPr algn="just" lvl="1"/>
            <a:endParaRPr dirty="0" lang="en-US" smtClean="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5700" y="3045192"/>
            <a:ext cx="48768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>
                <a:uFillTx/>
              </a:rPr>
              <a:t> .</a:t>
            </a:r>
            <a:r>
              <a:rPr dirty="0" err="1" lang="en-US" smtClean="0">
                <a:uFillTx/>
              </a:rPr>
              <a:t>custom_container</a:t>
            </a:r>
            <a:r>
              <a:rPr dirty="0" lang="en-US" smtClean="0">
                <a:uFillTx/>
              </a:rPr>
              <a:t>{max-width: 1000px;}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69900" y="3578058"/>
            <a:ext cx="8255000" cy="185754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0" compatLnSpc="1" lIns="0" numCol="1" rIns="0" tIns="0" vert="horz" wrap="square">
            <a:prstTxWarp prst="textNoShape">
              <a:avLst/>
            </a:prstTxWarp>
            <a:normAutofit fontScale="92500" lnSpcReduction="20000"/>
          </a:bodyPr>
          <a:lstStyle/>
          <a:p>
            <a:pPr algn="just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Font charset="2" pitchFamily="2" typeface="Wingdings"/>
              <a:buChar char="Ø"/>
              <a:defRPr>
                <a:uFillTx/>
              </a:defRPr>
            </a:pPr>
            <a:r>
              <a:rPr b="1" baseline="0" cap="none" dirty="0" err="1" i="0" kern="0" kumimoji="0" lang="en-US" noProof="0" normalizeH="0" smtClean="0" spc="0" strike="noStrike" sz="3000" u="none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charset="0" pitchFamily="18" typeface="Cambria"/>
                <a:ea typeface="+mn-ea"/>
                <a:cs charset="0" pitchFamily="18" typeface="Times New Roman"/>
              </a:rPr>
              <a:t>Lớp</a:t>
            </a:r>
            <a:r>
              <a:rPr b="1" baseline="0" cap="none" dirty="0" i="0" kern="0" kumimoji="0" lang="en-US" noProof="0" normalizeH="0" smtClean="0" spc="0" strike="noStrike" sz="3000" u="none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charset="0" pitchFamily="18" typeface="Cambria"/>
                <a:ea typeface="+mn-ea"/>
                <a:cs charset="0" pitchFamily="18" typeface="Times New Roman"/>
              </a:rPr>
              <a:t> “</a:t>
            </a:r>
            <a:r>
              <a:rPr b="1" baseline="0" cap="none" i="0" kern="0" kumimoji="0" lang="x-none" noProof="0" normalizeH="0" smtClean="0" spc="0" strike="noStrike" sz="3000" u="none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charset="0" pitchFamily="18" typeface="Cambria"/>
                <a:ea typeface="+mn-ea"/>
                <a:cs charset="0" pitchFamily="18" typeface="Times New Roman"/>
              </a:rPr>
              <a:t>container</a:t>
            </a:r>
            <a:r>
              <a:rPr b="1" baseline="0" cap="none" dirty="0" i="0" kern="0" kumimoji="0" lang="en-US" noProof="0" normalizeH="0" smtClean="0" spc="0" strike="noStrike" sz="3000" u="none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charset="0" pitchFamily="18" typeface="Cambria"/>
                <a:ea typeface="+mn-ea"/>
                <a:cs charset="0" pitchFamily="18" typeface="Times New Roman"/>
              </a:rPr>
              <a:t>” </a:t>
            </a:r>
            <a:r>
              <a:rPr b="1" baseline="0" cap="none" dirty="0" err="1" i="0" kern="0" kumimoji="0" lang="en-US" noProof="0" normalizeH="0" smtClean="0" spc="0" strike="noStrike" sz="3000" u="none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charset="0" pitchFamily="18" typeface="Cambria"/>
                <a:ea typeface="+mn-ea"/>
                <a:cs charset="0" pitchFamily="18" typeface="Times New Roman"/>
              </a:rPr>
              <a:t>và</a:t>
            </a:r>
            <a:r>
              <a:rPr b="1" baseline="0" cap="none" dirty="0" i="0" kern="0" kumimoji="0" lang="en-US" noProof="0" normalizeH="0" smtClean="0" spc="0" strike="noStrike" sz="3000" u="none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charset="0" pitchFamily="18" typeface="Cambria"/>
                <a:ea typeface="+mn-ea"/>
                <a:cs charset="0" pitchFamily="18" typeface="Times New Roman"/>
              </a:rPr>
              <a:t> "container-fluid“</a:t>
            </a:r>
          </a:p>
          <a:p>
            <a:pPr algn="just" lvl="1"/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Hệ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thống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lưới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trong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Bootstrap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được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chia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thành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12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cột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,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hoạt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động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hiệu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quả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khi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đặt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trong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class .container (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chiều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rộng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cố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định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)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hoặc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.container-fluid (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chiều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rộng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đầy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đủ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màn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hình</a:t>
            </a:r>
            <a:r>
              <a:rPr dirty="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)</a:t>
            </a:r>
          </a:p>
          <a:p>
            <a:pPr algn="just" defTabSz="914400" eaLnBrk="0" fontAlgn="base" hangingPunct="0" indent="-228600" latinLnBrk="0" lvl="1" marL="685800" marR="0" rtl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charset="0" pitchFamily="49" typeface="Courier New"/>
              <a:buChar char="o"/>
              <a:defRPr>
                <a:uFillTx/>
              </a:defRPr>
            </a:pPr>
            <a:endParaRPr b="0" baseline="0" cap="none" dirty="0" i="0" kern="0" kumimoji="0" lang="en-US" noProof="0" normalizeH="0" smtClean="0" spc="0" strike="noStrike" sz="2800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charset="0" pitchFamily="18" typeface="Cambria"/>
              <a:cs charset="0" pitchFamily="18" typeface="Times New Roman"/>
            </a:endParaRPr>
          </a:p>
          <a:p>
            <a:pPr algn="just" defTabSz="914400" eaLnBrk="0" fontAlgn="base" hangingPunct="0" indent="-228600" latinLnBrk="0" lvl="1" marL="685800" marR="0" rtl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charset="0" pitchFamily="49" typeface="Courier New"/>
              <a:buChar char="o"/>
              <a:defRPr>
                <a:uFillTx/>
              </a:defRPr>
            </a:pPr>
            <a:endParaRPr b="0" baseline="0" cap="none" dirty="0" i="0" kern="0" kumimoji="0" lang="en-US" noProof="0" normalizeH="0" smtClean="0" spc="0" strike="noStrike" sz="2800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charset="0" pitchFamily="18" typeface="Cambria"/>
              <a:cs charset="0" pitchFamily="18" typeface="Times New Roman"/>
            </a:endParaRPr>
          </a:p>
          <a:p>
            <a:pPr algn="just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Font charset="2" pitchFamily="2" typeface="Wingdings"/>
              <a:buChar char="Ø"/>
              <a:defRPr>
                <a:uFillTx/>
              </a:defRPr>
            </a:pPr>
            <a:endParaRPr b="1" baseline="0" cap="none" dirty="0" i="0" kern="0" kumimoji="0" lang="en-US" noProof="0" normalizeH="0" smtClean="0" spc="0" strike="noStrike" sz="3000" u="none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charset="0" pitchFamily="18" typeface="Cambria"/>
              <a:ea typeface="+mn-ea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5623292"/>
            <a:ext cx="48768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>
                <a:uFillTx/>
              </a:rPr>
              <a:t> </a:t>
            </a:r>
            <a:r>
              <a:rPr dirty="0" lang="en-US" smtClean="0">
                <a:uFillTx/>
              </a:rPr>
              <a:t>.</a:t>
            </a:r>
            <a:r>
              <a:rPr dirty="0" err="1" lang="en-US" smtClean="0">
                <a:uFillTx/>
              </a:rPr>
              <a:t>col</a:t>
            </a:r>
            <a:r>
              <a:rPr dirty="0" lang="en-US" smtClean="0">
                <a:uFillTx/>
              </a:rPr>
              <a:t>-a-b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330158"/>
            <a:ext cx="8255000" cy="14892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pPr algn="just"/>
            <a:r>
              <a:rPr b="1" dirty="0" err="1" lang="en-US" smtClean="0">
                <a:uFillTx/>
              </a:rPr>
              <a:t>Lớp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canh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chỉnh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lề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văn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bản</a:t>
            </a:r>
            <a:endParaRPr b="1" dirty="0" lang="en-US" smtClean="0">
              <a:uFillTx/>
            </a:endParaRPr>
          </a:p>
          <a:p>
            <a:pPr algn="just">
              <a:buNone/>
            </a:pPr>
            <a:r>
              <a:rPr dirty="0" kern="1200" lang="en-US" smtClean="0">
                <a:uFillTx/>
                <a:ea typeface="+mn-ea"/>
              </a:rPr>
              <a:t>	</a:t>
            </a:r>
            <a:r>
              <a:rPr dirty="0" err="1" kern="120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Canh</a:t>
            </a:r>
            <a:r>
              <a:rPr dirty="0" kern="120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dirty="0" err="1" kern="1200" lang="en-US" smtClean="0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chỉnh lề văn bản bao gồm 5 kiểu: left, center, right, justify, nowrap. </a:t>
            </a:r>
          </a:p>
          <a:p>
            <a:pPr algn="just" lvl="1"/>
            <a:endParaRPr dirty="0" lang="en-US" smtClean="0">
              <a:uFillTx/>
            </a:endParaRPr>
          </a:p>
          <a:p>
            <a:pPr algn="just" lvl="1"/>
            <a:endParaRPr dirty="0" lang="en-US" smtClean="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90600" y="2829292"/>
            <a:ext cx="56896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>
                <a:uFillTx/>
              </a:rPr>
              <a:t> </a:t>
            </a:r>
            <a:r>
              <a:rPr dirty="0" lang="fr-FR" smtClean="0">
                <a:uFillTx/>
              </a:rPr>
              <a:t>&lt;p class="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-</a:t>
            </a:r>
            <a:r>
              <a:rPr dirty="0" err="1" lang="fr-FR" smtClean="0">
                <a:uFillTx/>
              </a:rPr>
              <a:t>left</a:t>
            </a:r>
            <a:r>
              <a:rPr dirty="0" lang="fr-FR" smtClean="0">
                <a:uFillTx/>
              </a:rPr>
              <a:t>"&gt; </a:t>
            </a:r>
            <a:r>
              <a:rPr dirty="0" err="1" lang="fr-FR" smtClean="0">
                <a:uFillTx/>
              </a:rPr>
              <a:t>Left</a:t>
            </a:r>
            <a:r>
              <a:rPr dirty="0" lang="fr-FR" smtClean="0">
                <a:uFillTx/>
              </a:rPr>
              <a:t> </a:t>
            </a:r>
            <a:r>
              <a:rPr dirty="0" err="1" lang="fr-FR" smtClean="0">
                <a:uFillTx/>
              </a:rPr>
              <a:t>aligned</a:t>
            </a:r>
            <a:r>
              <a:rPr dirty="0" lang="fr-FR" smtClean="0">
                <a:uFillTx/>
              </a:rPr>
              <a:t> 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&lt;/p&gt;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Content Placeholder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69900" y="3578058"/>
            <a:ext cx="8255000" cy="185754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0" compatLnSpc="1" lIns="0" numCol="1" rIns="0" tIns="0" vert="horz" wrap="square">
            <a:prstTxWarp prst="textNoShape">
              <a:avLst/>
            </a:prstTxWarp>
            <a:normAutofit fontScale="77500" lnSpcReduction="20000"/>
          </a:bodyPr>
          <a:lstStyle/>
          <a:p>
            <a:pPr algn="just" eaLnBrk="0" hangingPunct="0" indent="-457200" marL="457200">
              <a:spcAft>
                <a:spcPct val="40000"/>
              </a:spcAft>
              <a:buClr>
                <a:srgbClr val="339933"/>
              </a:buClr>
              <a:buFont charset="2" pitchFamily="2" typeface="Wingdings"/>
              <a:buChar char="Ø"/>
            </a:pPr>
            <a:r>
              <a:rPr b="1" dirty="0" err="1" lang="en-US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Lớp</a:t>
            </a:r>
            <a:r>
              <a:rPr b="1" dirty="0" lang="en-US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b="1" dirty="0" err="1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chuyển</a:t>
            </a:r>
            <a:r>
              <a:rPr b="1" dirty="0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b="1" dirty="0" err="1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đổi</a:t>
            </a:r>
            <a:r>
              <a:rPr b="1" dirty="0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b="1" dirty="0" err="1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kiểu</a:t>
            </a:r>
            <a:r>
              <a:rPr b="1" dirty="0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b="1" dirty="0" err="1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văn</a:t>
            </a:r>
            <a:r>
              <a:rPr b="1" dirty="0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b="1" dirty="0" err="1" lang="fr-FR" smtClean="0" sz="3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bản</a:t>
            </a:r>
            <a:endParaRPr b="1" dirty="0" lang="en-US" smtClean="0" sz="3300">
              <a:solidFill>
                <a:schemeClr val="tx1">
                  <a:lumMod val="85000"/>
                  <a:lumOff val="15000"/>
                </a:schemeClr>
              </a:solidFill>
              <a:uFillTx/>
              <a:latin charset="0" pitchFamily="18" typeface="Cambria"/>
              <a:cs charset="0" pitchFamily="18" typeface="Times New Roman"/>
            </a:endParaRPr>
          </a:p>
          <a:p>
            <a:pPr algn="just" eaLnBrk="0" hangingPunct="0" indent="-457200" marL="457200">
              <a:spcAft>
                <a:spcPct val="40000"/>
              </a:spcAft>
              <a:buClr>
                <a:srgbClr val="339933"/>
              </a:buClr>
            </a:pP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	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Chuyển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văn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bản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thành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chữ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thường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(lowercase),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chuyển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văn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bản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thành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chữ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hoa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(uppercase),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viết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hoa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ký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tự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đầu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của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mỗi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từ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trong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văn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</a:t>
            </a:r>
            <a:r>
              <a:rPr dirty="0" err="1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bản</a:t>
            </a:r>
            <a:r>
              <a:rPr dirty="0" lang="en-US" smtClean="0" sz="3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charset="0" pitchFamily="18" typeface="Cambria"/>
                <a:cs charset="0" pitchFamily="18" typeface="Times New Roman"/>
              </a:rPr>
              <a:t> (capitalize)</a:t>
            </a:r>
          </a:p>
          <a:p>
            <a:pPr algn="just" defTabSz="914400" eaLnBrk="0" fontAlgn="base" hangingPunct="0" indent="-228600" latinLnBrk="0" lvl="1" marL="685800" marR="0" rtl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charset="0" pitchFamily="49" typeface="Courier New"/>
              <a:buChar char="o"/>
              <a:defRPr>
                <a:uFillTx/>
              </a:defRPr>
            </a:pPr>
            <a:endParaRPr b="0" baseline="0" cap="none" dirty="0" i="0" kern="0" kumimoji="0" lang="en-US" noProof="0" normalizeH="0" smtClean="0" spc="0" strike="noStrike" sz="2800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charset="0" pitchFamily="18" typeface="Cambria"/>
              <a:cs charset="0" pitchFamily="18" typeface="Times New Roman"/>
            </a:endParaRPr>
          </a:p>
          <a:p>
            <a:pPr algn="just" defTabSz="914400" eaLnBrk="0" fontAlgn="base" hangingPunct="0" indent="-228600" latinLnBrk="0" lvl="1" marL="685800" marR="0" rtl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charset="0" pitchFamily="49" typeface="Courier New"/>
              <a:buChar char="o"/>
              <a:defRPr>
                <a:uFillTx/>
              </a:defRPr>
            </a:pPr>
            <a:endParaRPr b="0" baseline="0" cap="none" dirty="0" i="0" kern="0" kumimoji="0" lang="en-US" noProof="0" normalizeH="0" smtClean="0" spc="0" strike="noStrike" sz="2800" u="none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charset="0" pitchFamily="18" typeface="Cambria"/>
              <a:cs charset="0" pitchFamily="18" typeface="Times New Roman"/>
            </a:endParaRPr>
          </a:p>
          <a:p>
            <a:pPr algn="just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Font charset="2" pitchFamily="2" typeface="Wingdings"/>
              <a:buChar char="Ø"/>
              <a:defRPr>
                <a:uFillTx/>
              </a:defRPr>
            </a:pPr>
            <a:endParaRPr b="1" baseline="0" cap="none" dirty="0" i="0" kern="0" kumimoji="0" lang="en-US" noProof="0" normalizeH="0" smtClean="0" spc="0" strike="noStrike" sz="3000" u="none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charset="0" pitchFamily="18" typeface="Cambria"/>
              <a:ea typeface="+mn-ea"/>
              <a:cs charset="0" pitchFamily="18" typeface="Times New Roman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Rectangle 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39800" y="5166092"/>
            <a:ext cx="629920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>
                <a:uFillTx/>
              </a:rPr>
              <a:t> </a:t>
            </a:r>
            <a:r>
              <a:rPr dirty="0" lang="fr-FR" smtClean="0">
                <a:uFillTx/>
              </a:rPr>
              <a:t>&lt;p class="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-</a:t>
            </a:r>
            <a:r>
              <a:rPr dirty="0" err="1" lang="fr-FR" smtClean="0">
                <a:uFillTx/>
              </a:rPr>
              <a:t>lowercase</a:t>
            </a:r>
            <a:r>
              <a:rPr dirty="0" lang="fr-FR" smtClean="0">
                <a:uFillTx/>
              </a:rPr>
              <a:t>"&gt;</a:t>
            </a:r>
            <a:r>
              <a:rPr dirty="0" err="1" lang="fr-FR" smtClean="0">
                <a:uFillTx/>
              </a:rPr>
              <a:t>Lowercased</a:t>
            </a:r>
            <a:r>
              <a:rPr dirty="0" lang="fr-FR" smtClean="0">
                <a:uFillTx/>
              </a:rPr>
              <a:t> 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&lt;/p&gt;</a:t>
            </a:r>
            <a:endParaRPr dirty="0" lang="en-US" smtClean="0">
              <a:uFillTx/>
            </a:endParaRPr>
          </a:p>
          <a:p>
            <a:r>
              <a:rPr dirty="0" lang="fr-FR" smtClean="0">
                <a:uFillTx/>
              </a:rPr>
              <a:t>&lt;p class="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-</a:t>
            </a:r>
            <a:r>
              <a:rPr dirty="0" err="1" lang="fr-FR" smtClean="0">
                <a:uFillTx/>
              </a:rPr>
              <a:t>uppercase</a:t>
            </a:r>
            <a:r>
              <a:rPr dirty="0" lang="fr-FR" smtClean="0">
                <a:uFillTx/>
              </a:rPr>
              <a:t>"&gt;</a:t>
            </a:r>
            <a:r>
              <a:rPr dirty="0" err="1" lang="fr-FR" smtClean="0">
                <a:uFillTx/>
              </a:rPr>
              <a:t>Uppercased</a:t>
            </a:r>
            <a:r>
              <a:rPr dirty="0" lang="fr-FR" smtClean="0">
                <a:uFillTx/>
              </a:rPr>
              <a:t> 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&lt;/p&gt;</a:t>
            </a:r>
            <a:endParaRPr dirty="0" lang="en-US" smtClean="0">
              <a:uFillTx/>
            </a:endParaRPr>
          </a:p>
          <a:p>
            <a:r>
              <a:rPr dirty="0" lang="fr-FR" smtClean="0">
                <a:uFillTx/>
              </a:rPr>
              <a:t>&lt;p class="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-</a:t>
            </a:r>
            <a:r>
              <a:rPr dirty="0" err="1" lang="fr-FR" smtClean="0">
                <a:uFillTx/>
              </a:rPr>
              <a:t>capitalize</a:t>
            </a:r>
            <a:r>
              <a:rPr dirty="0" lang="fr-FR" smtClean="0">
                <a:uFillTx/>
              </a:rPr>
              <a:t>"&gt;</a:t>
            </a:r>
            <a:r>
              <a:rPr dirty="0" err="1" lang="fr-FR" smtClean="0">
                <a:uFillTx/>
              </a:rPr>
              <a:t>Capitalized</a:t>
            </a:r>
            <a:r>
              <a:rPr dirty="0" lang="fr-FR" smtClean="0">
                <a:uFillTx/>
              </a:rPr>
              <a:t> </a:t>
            </a:r>
            <a:r>
              <a:rPr dirty="0" err="1" lang="fr-FR" smtClean="0">
                <a:uFillTx/>
              </a:rPr>
              <a:t>text</a:t>
            </a:r>
            <a:r>
              <a:rPr dirty="0" lang="fr-FR" smtClean="0">
                <a:uFillTx/>
              </a:rPr>
              <a:t>&lt;/p&gt;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3613" y="997198"/>
            <a:ext cx="8255000" cy="49436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b="1" dirty="0" err="1" kern="1200" lang="en-US" smtClean="0" sz="2800">
                <a:uFillTx/>
              </a:rPr>
              <a:t>Lớp</a:t>
            </a:r>
            <a:r>
              <a:rPr b="1" dirty="0" kern="1200" lang="vi-VN" smtClean="0" sz="2800">
                <a:uFillTx/>
              </a:rPr>
              <a:t> “list-unstyled” </a:t>
            </a:r>
            <a:endParaRPr b="1" dirty="0" kern="1200" lang="en-US" smtClean="0" sz="2800">
              <a:uFillTx/>
            </a:endParaRPr>
          </a:p>
          <a:p>
            <a:pPr algn="just"/>
            <a:r>
              <a:rPr b="1" dirty="0" err="1" kern="1200" lang="en-US" smtClean="0" sz="2800">
                <a:uFillTx/>
              </a:rPr>
              <a:t>Lớp</a:t>
            </a:r>
            <a:r>
              <a:rPr b="1" dirty="0" kern="1200" lang="en-US" smtClean="0" sz="2800">
                <a:uFillTx/>
              </a:rPr>
              <a:t> </a:t>
            </a:r>
            <a:r>
              <a:rPr b="1" dirty="0" kern="1200" lang="vi-VN" smtClean="0" sz="2800">
                <a:uFillTx/>
              </a:rPr>
              <a:t>“list-inline</a:t>
            </a:r>
            <a:r>
              <a:rPr b="1" dirty="0" kern="1200" lang="vi-VN" smtClean="0" sz="2800">
                <a:uFillTx/>
              </a:rPr>
              <a:t>”</a:t>
            </a:r>
            <a:endParaRPr b="1" dirty="0" kern="1200" lang="en-US" smtClean="0" sz="2800">
              <a:uFillTx/>
            </a:endParaRPr>
          </a:p>
          <a:p>
            <a:pPr algn="just"/>
            <a:r>
              <a:rPr b="1" dirty="0" lang="vi-VN" smtClean="0" sz="2800">
                <a:uFillTx/>
              </a:rPr>
              <a:t>Lớp “</a:t>
            </a:r>
            <a:r>
              <a:rPr b="1" dirty="0" lang="fr-FR" smtClean="0" sz="2800">
                <a:uFillTx/>
              </a:rPr>
              <a:t>table</a:t>
            </a:r>
            <a:r>
              <a:rPr b="1" dirty="0" lang="vi-VN" smtClean="0" sz="2800">
                <a:uFillTx/>
              </a:rPr>
              <a:t>” </a:t>
            </a:r>
            <a:endParaRPr b="1" dirty="0" lang="en-US" smtClean="0" sz="2800">
              <a:uFillTx/>
            </a:endParaRPr>
          </a:p>
          <a:p>
            <a:pPr algn="just" lvl="1"/>
            <a:r>
              <a:rPr b="1" dirty="0" err="1" lang="en-US" smtClean="0" sz="2600">
                <a:uFillTx/>
              </a:rPr>
              <a:t>Kiểu</a:t>
            </a:r>
            <a:r>
              <a:rPr b="1" dirty="0" lang="en-US" smtClean="0" sz="2600">
                <a:uFillTx/>
              </a:rPr>
              <a:t> </a:t>
            </a:r>
            <a:r>
              <a:rPr b="1" dirty="0" err="1" lang="en-US" smtClean="0" sz="2600">
                <a:uFillTx/>
              </a:rPr>
              <a:t>cơ</a:t>
            </a:r>
            <a:r>
              <a:rPr b="1" dirty="0" lang="en-US" smtClean="0" sz="2600">
                <a:uFillTx/>
              </a:rPr>
              <a:t> </a:t>
            </a:r>
            <a:r>
              <a:rPr b="1" dirty="0" err="1" lang="en-US" smtClean="0" sz="2600">
                <a:uFillTx/>
              </a:rPr>
              <a:t>bản</a:t>
            </a:r>
            <a:r>
              <a:rPr b="1" dirty="0" lang="en-US" smtClean="0" sz="2600">
                <a:uFillTx/>
              </a:rPr>
              <a:t>: </a:t>
            </a:r>
            <a:r>
              <a:rPr b="1" lang="x-none" smtClean="0" sz="2400">
                <a:uFillTx/>
              </a:rPr>
              <a:t>&lt;table class="</a:t>
            </a:r>
            <a:r>
              <a:rPr b="1" lang="x-none" smtClean="0" sz="2400">
                <a:uFillTx/>
              </a:rPr>
              <a:t>table</a:t>
            </a:r>
            <a:r>
              <a:rPr b="1" lang="x-none" smtClean="0" sz="2400">
                <a:uFillTx/>
              </a:rPr>
              <a:t>"&gt;</a:t>
            </a:r>
            <a:r>
              <a:rPr b="1" dirty="0" lang="en-US" smtClean="0" sz="2400">
                <a:uFillTx/>
              </a:rPr>
              <a:t>…&lt;/table&gt;</a:t>
            </a:r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r>
              <a:rPr b="1" dirty="0" err="1" lang="en-US" smtClean="0" sz="2600">
                <a:uFillTx/>
              </a:rPr>
              <a:t>Kiểu</a:t>
            </a:r>
            <a:r>
              <a:rPr b="1" dirty="0" lang="en-US" smtClean="0" sz="2600">
                <a:uFillTx/>
              </a:rPr>
              <a:t> </a:t>
            </a:r>
            <a:r>
              <a:rPr b="1" dirty="0" err="1" lang="en-US" smtClean="0" sz="2600">
                <a:uFillTx/>
              </a:rPr>
              <a:t>sàn</a:t>
            </a:r>
            <a:r>
              <a:rPr b="1" dirty="0" lang="en-US" smtClean="0" sz="2600">
                <a:uFillTx/>
              </a:rPr>
              <a:t> </a:t>
            </a:r>
            <a:r>
              <a:rPr b="1" dirty="0" err="1" lang="en-US" smtClean="0" sz="2600">
                <a:uFillTx/>
              </a:rPr>
              <a:t>lọc</a:t>
            </a:r>
            <a:r>
              <a:rPr b="1" dirty="0" lang="en-US" smtClean="0" sz="2600">
                <a:uFillTx/>
              </a:rPr>
              <a:t>: </a:t>
            </a:r>
            <a:r>
              <a:rPr b="1" lang="x-none" smtClean="0" sz="2400">
                <a:uFillTx/>
              </a:rPr>
              <a:t>&lt;table class="table </a:t>
            </a:r>
            <a:r>
              <a:rPr b="1" lang="x-none" smtClean="0" sz="2400">
                <a:uFillTx/>
              </a:rPr>
              <a:t>table-striped</a:t>
            </a:r>
            <a:r>
              <a:rPr b="1" lang="x-none" smtClean="0" sz="2400">
                <a:uFillTx/>
              </a:rPr>
              <a:t>"&gt;</a:t>
            </a:r>
            <a:r>
              <a:rPr b="1" dirty="0" lang="en-US" smtClean="0" sz="2400">
                <a:uFillTx/>
              </a:rPr>
              <a:t>…&lt;/table&gt;</a:t>
            </a:r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/>
            <a:endParaRPr b="1" dirty="0" err="1" kern="1200" lang="en-US" smtClean="0" sz="2800">
              <a:uFillTx/>
            </a:endParaRPr>
          </a:p>
          <a:p>
            <a:pPr algn="just" lvl="1"/>
            <a:endParaRPr dirty="0" lang="en-US" smtClean="0">
              <a:uFillTx/>
            </a:endParaRPr>
          </a:p>
          <a:p>
            <a:pPr algn="just" lvl="1"/>
            <a:endParaRPr dirty="0" lang="en-US" smtClean="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481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587500" y="3276600"/>
            <a:ext cx="5548418" cy="1282699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4819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571624" y="5308599"/>
            <a:ext cx="5667375" cy="10001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8813" y="-88928"/>
            <a:ext cx="8255000" cy="55659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pPr algn="just"/>
            <a:r>
              <a:rPr b="1" dirty="0" lang="vi-VN" smtClean="0" sz="2800">
                <a:uFillTx/>
              </a:rPr>
              <a:t>Lớp </a:t>
            </a:r>
            <a:r>
              <a:rPr b="1" dirty="0" lang="vi-VN" smtClean="0" sz="2800">
                <a:uFillTx/>
              </a:rPr>
              <a:t>“</a:t>
            </a:r>
            <a:r>
              <a:rPr b="1" dirty="0" lang="fr-FR" smtClean="0" sz="2800">
                <a:uFillTx/>
              </a:rPr>
              <a:t>table</a:t>
            </a:r>
            <a:r>
              <a:rPr b="1" dirty="0" lang="vi-VN" smtClean="0" sz="2800">
                <a:uFillTx/>
              </a:rPr>
              <a:t>” </a:t>
            </a:r>
            <a:endParaRPr b="1" dirty="0" lang="en-US" smtClean="0" sz="2800">
              <a:uFillTx/>
            </a:endParaRPr>
          </a:p>
          <a:p>
            <a:pPr algn="just" lvl="1"/>
            <a:r>
              <a:rPr b="1" dirty="0" err="1" lang="en-US" smtClean="0" sz="2400">
                <a:uFillTx/>
              </a:rPr>
              <a:t>Bảng</a:t>
            </a:r>
            <a:r>
              <a:rPr b="1" dirty="0" lang="en-US" smtClean="0" sz="2400">
                <a:uFillTx/>
              </a:rPr>
              <a:t> </a:t>
            </a:r>
            <a:r>
              <a:rPr b="1" dirty="0" err="1" lang="en-US" smtClean="0" sz="2400">
                <a:uFillTx/>
              </a:rPr>
              <a:t>có</a:t>
            </a:r>
            <a:r>
              <a:rPr b="1" dirty="0" lang="en-US" smtClean="0" sz="2400">
                <a:uFillTx/>
              </a:rPr>
              <a:t> </a:t>
            </a:r>
            <a:r>
              <a:rPr b="1" dirty="0" err="1" lang="en-US" smtClean="0" sz="2400">
                <a:uFillTx/>
              </a:rPr>
              <a:t>viền</a:t>
            </a:r>
            <a:r>
              <a:rPr b="1" dirty="0" lang="vi-VN" smtClean="0" sz="2400">
                <a:uFillTx/>
              </a:rPr>
              <a:t> “table-bordered</a:t>
            </a:r>
            <a:r>
              <a:rPr b="1" dirty="0" lang="vi-VN" smtClean="0" sz="2400">
                <a:uFillTx/>
              </a:rPr>
              <a:t>”</a:t>
            </a:r>
            <a:r>
              <a:rPr b="1" dirty="0" lang="en-US" smtClean="0" sz="2400">
                <a:uFillTx/>
              </a:rPr>
              <a:t> </a:t>
            </a:r>
            <a:r>
              <a:rPr b="1" dirty="0" lang="en-US" smtClean="0" sz="2600">
                <a:uFillTx/>
              </a:rPr>
              <a:t>: </a:t>
            </a:r>
            <a:r>
              <a:rPr b="1" lang="x-none" smtClean="0" sz="2400">
                <a:uFillTx/>
              </a:rPr>
              <a:t>&lt;</a:t>
            </a:r>
            <a:r>
              <a:rPr b="1" lang="x-none" smtClean="0" sz="2400">
                <a:uFillTx/>
              </a:rPr>
              <a:t>table </a:t>
            </a:r>
            <a:r>
              <a:rPr b="1" dirty="0" lang="en-US" smtClean="0" sz="2400">
                <a:uFillTx/>
              </a:rPr>
              <a:t>class="table </a:t>
            </a:r>
            <a:r>
              <a:rPr b="1" dirty="0" err="1" lang="en-US" smtClean="0" sz="2400">
                <a:uFillTx/>
              </a:rPr>
              <a:t>table</a:t>
            </a:r>
            <a:r>
              <a:rPr b="1" dirty="0" lang="en-US" smtClean="0" sz="2400">
                <a:uFillTx/>
              </a:rPr>
              <a:t>-bordered"</a:t>
            </a:r>
            <a:r>
              <a:rPr b="1" lang="x-none" smtClean="0" sz="2400">
                <a:uFillTx/>
              </a:rPr>
              <a:t>&gt;</a:t>
            </a:r>
            <a:r>
              <a:rPr b="1" dirty="0" lang="en-US" smtClean="0" sz="2400">
                <a:uFillTx/>
              </a:rPr>
              <a:t>…&lt;/</a:t>
            </a:r>
            <a:r>
              <a:rPr b="1" dirty="0" lang="en-US" smtClean="0" sz="2400">
                <a:uFillTx/>
              </a:rPr>
              <a:t>table&gt;</a:t>
            </a: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r>
              <a:rPr b="1" dirty="0" err="1" lang="en-US" smtClean="0" sz="2600">
                <a:uFillTx/>
              </a:rPr>
              <a:t>Bảng</a:t>
            </a:r>
            <a:r>
              <a:rPr b="1" dirty="0" lang="en-US" smtClean="0" sz="2600">
                <a:uFillTx/>
              </a:rPr>
              <a:t> </a:t>
            </a:r>
            <a:r>
              <a:rPr b="1" dirty="0" err="1" lang="en-US" smtClean="0" sz="2600">
                <a:uFillTx/>
              </a:rPr>
              <a:t>theo</a:t>
            </a:r>
            <a:r>
              <a:rPr b="1" dirty="0" lang="en-US" smtClean="0" sz="2600">
                <a:uFillTx/>
              </a:rPr>
              <a:t> </a:t>
            </a:r>
            <a:r>
              <a:rPr b="1" dirty="0" err="1" lang="en-US" smtClean="0" sz="2600">
                <a:uFillTx/>
              </a:rPr>
              <a:t>k</a:t>
            </a:r>
            <a:r>
              <a:rPr b="1" dirty="0" err="1" lang="en-US" smtClean="0" sz="2600">
                <a:uFillTx/>
              </a:rPr>
              <a:t>iểu</a:t>
            </a:r>
            <a:r>
              <a:rPr b="1" dirty="0" lang="en-US" smtClean="0" sz="2600">
                <a:uFillTx/>
              </a:rPr>
              <a:t> </a:t>
            </a:r>
            <a:r>
              <a:rPr b="1" dirty="0" lang="vi-VN" smtClean="0" sz="2400">
                <a:uFillTx/>
              </a:rPr>
              <a:t>“</a:t>
            </a:r>
            <a:r>
              <a:rPr b="1" dirty="0" lang="vi-VN" smtClean="0" sz="2400">
                <a:uFillTx/>
              </a:rPr>
              <a:t>table-hover”</a:t>
            </a:r>
            <a:r>
              <a:rPr b="1" dirty="0" lang="en-US" smtClean="0" sz="2600">
                <a:uFillTx/>
              </a:rPr>
              <a:t>: </a:t>
            </a:r>
            <a:r>
              <a:rPr b="1" lang="x-none" smtClean="0" sz="2400">
                <a:uFillTx/>
              </a:rPr>
              <a:t>&lt;table class="</a:t>
            </a:r>
            <a:r>
              <a:rPr b="1" dirty="0" lang="en-US" smtClean="0" sz="2400">
                <a:uFillTx/>
              </a:rPr>
              <a:t>table </a:t>
            </a:r>
            <a:r>
              <a:rPr b="1" dirty="0" err="1" lang="en-US" smtClean="0" sz="2400">
                <a:uFillTx/>
              </a:rPr>
              <a:t>table</a:t>
            </a:r>
            <a:r>
              <a:rPr b="1" dirty="0" lang="en-US" smtClean="0" sz="2400">
                <a:uFillTx/>
              </a:rPr>
              <a:t>-hover</a:t>
            </a:r>
            <a:r>
              <a:rPr b="1" lang="x-none" smtClean="0" sz="2400">
                <a:uFillTx/>
              </a:rPr>
              <a:t>"&gt;</a:t>
            </a:r>
            <a:r>
              <a:rPr b="1" dirty="0" lang="en-US" smtClean="0" sz="2400">
                <a:uFillTx/>
              </a:rPr>
              <a:t>…&lt;/table</a:t>
            </a:r>
            <a:r>
              <a:rPr b="1" dirty="0" lang="en-US" smtClean="0" sz="2400">
                <a:uFillTx/>
              </a:rPr>
              <a:t>&gt;</a:t>
            </a: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r>
              <a:rPr b="1" dirty="0" err="1" i="1" lang="fr-FR" smtClean="0" sz="2400" u="sng">
                <a:uFillTx/>
              </a:rPr>
              <a:t>Lưu</a:t>
            </a:r>
            <a:r>
              <a:rPr b="1" dirty="0" i="1" lang="fr-FR" smtClean="0" sz="2400" u="sng">
                <a:uFillTx/>
              </a:rPr>
              <a:t> </a:t>
            </a:r>
            <a:r>
              <a:rPr b="1" dirty="0" i="1" lang="fr-FR" smtClean="0" sz="2400" u="sng">
                <a:uFillTx/>
              </a:rPr>
              <a:t>ý:</a:t>
            </a:r>
            <a:r>
              <a:rPr dirty="0" lang="fr-FR" smtClean="0" sz="2400">
                <a:uFillTx/>
              </a:rPr>
              <a:t> </a:t>
            </a:r>
            <a:r>
              <a:rPr b="1" dirty="0" i="1" lang="vi-VN" smtClean="0" sz="2400">
                <a:uFillTx/>
              </a:rPr>
              <a:t>Lớp “table-responsive” được dùng để tạo bảng tương thích với tất cả các thiết bị.</a:t>
            </a:r>
            <a:endParaRPr b="1" dirty="0" i="1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>
              <a:buNone/>
            </a:pPr>
            <a:endParaRPr b="1" dirty="0" err="1" kern="1200" lang="en-US" smtClean="0" sz="2800">
              <a:uFillTx/>
            </a:endParaRPr>
          </a:p>
          <a:p>
            <a:pPr algn="just" lvl="1"/>
            <a:endParaRPr dirty="0" lang="en-US" smtClean="0">
              <a:uFillTx/>
            </a:endParaRPr>
          </a:p>
          <a:p>
            <a:pPr algn="just" lvl="1"/>
            <a:endParaRPr dirty="0" lang="en-US" smtClean="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5842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778000" y="2349500"/>
            <a:ext cx="5651500" cy="135572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5843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879600" y="4521200"/>
            <a:ext cx="5600700" cy="12414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10701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 algn="just"/>
            <a:r>
              <a:rPr b="1" dirty="0" lang="vi-VN" smtClean="0" sz="2800">
                <a:uFillTx/>
              </a:rPr>
              <a:t>Lớp </a:t>
            </a:r>
            <a:r>
              <a:rPr b="1" dirty="0" err="1" lang="en-US" smtClean="0" sz="2800">
                <a:uFillTx/>
              </a:rPr>
              <a:t>định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dạng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biểu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mẫu</a:t>
            </a:r>
            <a:r>
              <a:rPr b="1" dirty="0" lang="vi-VN" smtClean="0" sz="2800">
                <a:uFillTx/>
              </a:rPr>
              <a:t> </a:t>
            </a:r>
            <a:endParaRPr b="1" dirty="0" lang="en-US" smtClean="0" sz="2800">
              <a:uFillTx/>
            </a:endParaRPr>
          </a:p>
          <a:p>
            <a:pPr algn="just" lvl="1"/>
            <a:r>
              <a:rPr b="1" dirty="0" lang="vi-VN" smtClean="0" sz="2400">
                <a:uFillTx/>
              </a:rPr>
              <a:t>Kiểu “form-group”</a:t>
            </a:r>
            <a:r>
              <a:rPr b="1" dirty="0" lang="en-US" smtClean="0" sz="2400">
                <a:uFillTx/>
              </a:rPr>
              <a:t> (</a:t>
            </a:r>
            <a:r>
              <a:rPr b="1" dirty="0" err="1" lang="en-US" smtClean="0" sz="2400">
                <a:uFillTx/>
              </a:rPr>
              <a:t>Kiểu</a:t>
            </a:r>
            <a:r>
              <a:rPr b="1" dirty="0" lang="en-US" smtClean="0" sz="2400">
                <a:uFillTx/>
              </a:rPr>
              <a:t> </a:t>
            </a:r>
            <a:r>
              <a:rPr b="1" dirty="0" err="1" lang="en-US" smtClean="0" sz="2400">
                <a:uFillTx/>
              </a:rPr>
              <a:t>mặc</a:t>
            </a:r>
            <a:r>
              <a:rPr b="1" dirty="0" lang="en-US" smtClean="0" sz="2400">
                <a:uFillTx/>
              </a:rPr>
              <a:t> </a:t>
            </a:r>
            <a:r>
              <a:rPr b="1" dirty="0" err="1" lang="en-US" smtClean="0" sz="2400">
                <a:uFillTx/>
              </a:rPr>
              <a:t>định</a:t>
            </a:r>
            <a:r>
              <a:rPr b="1" dirty="0" lang="en-US" smtClean="0" sz="2400">
                <a:uFillTx/>
              </a:rPr>
              <a:t>)</a:t>
            </a:r>
            <a:r>
              <a:rPr b="1" dirty="0" lang="en-US" smtClean="0" sz="2600">
                <a:uFillTx/>
              </a:rPr>
              <a:t>:</a:t>
            </a:r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2500" y="2171700"/>
            <a:ext cx="7658100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 sz="1800">
                <a:uFillTx/>
              </a:rPr>
              <a:t> </a:t>
            </a: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-group"&gt;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&lt;label for="email"&gt;Email </a:t>
            </a:r>
            <a:r>
              <a:rPr dirty="0" err="1" lang="fr-FR" smtClean="0" sz="1800">
                <a:uFillTx/>
              </a:rPr>
              <a:t>address</a:t>
            </a:r>
            <a:r>
              <a:rPr dirty="0" lang="fr-FR" smtClean="0" sz="1800">
                <a:uFillTx/>
              </a:rPr>
              <a:t>:&lt;/label&gt;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&lt;input type="email"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-control" id="email"&gt;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&lt;/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&gt;</a:t>
            </a:r>
            <a:r>
              <a:rPr dirty="0" lang="fr-FR" smtClean="0" sz="1800">
                <a:uFillTx/>
              </a:rPr>
              <a:t/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-group"&gt;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&lt;label for="</a:t>
            </a:r>
            <a:r>
              <a:rPr dirty="0" err="1" lang="fr-FR" smtClean="0" sz="1800">
                <a:uFillTx/>
              </a:rPr>
              <a:t>pwd</a:t>
            </a:r>
            <a:r>
              <a:rPr dirty="0" lang="fr-FR" smtClean="0" sz="1800">
                <a:uFillTx/>
              </a:rPr>
              <a:t>"&gt;</a:t>
            </a:r>
            <a:r>
              <a:rPr dirty="0" err="1" lang="fr-FR" smtClean="0" sz="1800">
                <a:uFillTx/>
              </a:rPr>
              <a:t>Password</a:t>
            </a:r>
            <a:r>
              <a:rPr dirty="0" lang="fr-FR" smtClean="0" sz="1800">
                <a:uFillTx/>
              </a:rPr>
              <a:t>:&lt;/label&gt;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&lt;input type="</a:t>
            </a:r>
            <a:r>
              <a:rPr dirty="0" err="1" lang="fr-FR" smtClean="0" sz="1800">
                <a:uFillTx/>
              </a:rPr>
              <a:t>password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-control" id="</a:t>
            </a:r>
            <a:r>
              <a:rPr dirty="0" err="1" lang="fr-FR" smtClean="0" sz="1800">
                <a:uFillTx/>
              </a:rPr>
              <a:t>pwd</a:t>
            </a:r>
            <a:r>
              <a:rPr dirty="0" lang="fr-FR" smtClean="0" sz="1800">
                <a:uFillTx/>
              </a:rPr>
              <a:t>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&lt;/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&gt;</a:t>
            </a:r>
            <a:r>
              <a:rPr dirty="0" lang="fr-FR" smtClean="0" sz="1800">
                <a:uFillTx/>
              </a:rPr>
              <a:t/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 class="</a:t>
            </a:r>
            <a:r>
              <a:rPr dirty="0" err="1" lang="fr-FR" smtClean="0" sz="1800">
                <a:uFillTx/>
              </a:rPr>
              <a:t>checkbox</a:t>
            </a:r>
            <a:r>
              <a:rPr dirty="0" lang="fr-FR" smtClean="0" sz="1800">
                <a:uFillTx/>
              </a:rPr>
              <a:t>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&lt;label&gt;&lt;input type="</a:t>
            </a:r>
            <a:r>
              <a:rPr dirty="0" err="1" lang="fr-FR" smtClean="0" sz="1800">
                <a:uFillTx/>
              </a:rPr>
              <a:t>checkbox</a:t>
            </a:r>
            <a:r>
              <a:rPr dirty="0" lang="fr-FR" smtClean="0" sz="1800">
                <a:uFillTx/>
              </a:rPr>
              <a:t>"&gt; </a:t>
            </a:r>
            <a:r>
              <a:rPr dirty="0" err="1" lang="fr-FR" smtClean="0" sz="1800">
                <a:uFillTx/>
              </a:rPr>
              <a:t>Remember</a:t>
            </a:r>
            <a:r>
              <a:rPr dirty="0" lang="fr-FR" smtClean="0" sz="1800">
                <a:uFillTx/>
              </a:rPr>
              <a:t> me&lt;/label&gt;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&lt;/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submit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-default"&gt;</a:t>
            </a:r>
            <a:r>
              <a:rPr dirty="0" err="1" lang="fr-FR" smtClean="0" sz="1800">
                <a:uFillTx/>
              </a:rPr>
              <a:t>Submit</a:t>
            </a: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&gt;</a:t>
            </a:r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6867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901700" y="2181225"/>
            <a:ext cx="7696200" cy="39147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dur="500" id="7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10701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 algn="just"/>
            <a:r>
              <a:rPr b="1" dirty="0" lang="vi-VN" smtClean="0" sz="2800">
                <a:uFillTx/>
              </a:rPr>
              <a:t>Lớp </a:t>
            </a:r>
            <a:r>
              <a:rPr b="1" dirty="0" err="1" lang="en-US" smtClean="0" sz="2800">
                <a:uFillTx/>
              </a:rPr>
              <a:t>định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dạng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biểu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mẫu</a:t>
            </a:r>
            <a:r>
              <a:rPr b="1" dirty="0" lang="vi-VN" smtClean="0" sz="2800">
                <a:uFillTx/>
              </a:rPr>
              <a:t> </a:t>
            </a:r>
            <a:endParaRPr b="1" dirty="0" lang="en-US" smtClean="0" sz="2800">
              <a:uFillTx/>
            </a:endParaRPr>
          </a:p>
          <a:p>
            <a:pPr algn="just" lvl="1"/>
            <a:r>
              <a:rPr b="1" dirty="0" lang="vi-VN" smtClean="0" sz="2400">
                <a:uFillTx/>
              </a:rPr>
              <a:t>Kiểu </a:t>
            </a:r>
            <a:r>
              <a:rPr b="1" dirty="0" lang="vi-VN" smtClean="0" sz="2400">
                <a:uFillTx/>
              </a:rPr>
              <a:t> “</a:t>
            </a:r>
            <a:r>
              <a:rPr b="1" dirty="0" lang="vi-VN" smtClean="0" sz="2400">
                <a:uFillTx/>
              </a:rPr>
              <a:t>form-i</a:t>
            </a:r>
            <a:r>
              <a:rPr b="1" dirty="0" err="1" lang="en-US" smtClean="0" sz="2400">
                <a:uFillTx/>
              </a:rPr>
              <a:t>nline</a:t>
            </a:r>
            <a:r>
              <a:rPr b="1" dirty="0" lang="vi-VN" smtClean="0" sz="2400">
                <a:uFillTx/>
              </a:rPr>
              <a:t>”</a:t>
            </a:r>
            <a:endParaRPr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2500" y="2095500"/>
            <a:ext cx="7658100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 sz="1800">
                <a:uFillTx/>
              </a:rPr>
              <a:t> </a:t>
            </a: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 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</a:t>
            </a:r>
            <a:r>
              <a:rPr dirty="0" err="1" lang="fr-FR" smtClean="0" sz="1800">
                <a:uFillTx/>
              </a:rPr>
              <a:t>inline</a:t>
            </a:r>
            <a:r>
              <a:rPr dirty="0" lang="fr-FR" smtClean="0" sz="1800">
                <a:uFillTx/>
              </a:rPr>
              <a:t>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-group"&gt;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&lt;label for="email"&gt;Email </a:t>
            </a:r>
            <a:r>
              <a:rPr dirty="0" err="1" lang="fr-FR" smtClean="0" sz="1800">
                <a:uFillTx/>
              </a:rPr>
              <a:t>address</a:t>
            </a:r>
            <a:r>
              <a:rPr dirty="0" lang="fr-FR" smtClean="0" sz="1800">
                <a:uFillTx/>
              </a:rPr>
              <a:t>:&lt;/label&gt;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&lt;input type="email"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-control" id="email"&gt;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&lt;/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&gt;</a:t>
            </a:r>
            <a:r>
              <a:rPr dirty="0" lang="fr-FR" smtClean="0" sz="1800">
                <a:uFillTx/>
              </a:rPr>
              <a:t/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-group"&gt;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&lt;label for="</a:t>
            </a:r>
            <a:r>
              <a:rPr dirty="0" err="1" lang="fr-FR" smtClean="0" sz="1800">
                <a:uFillTx/>
              </a:rPr>
              <a:t>pwd</a:t>
            </a:r>
            <a:r>
              <a:rPr dirty="0" lang="fr-FR" smtClean="0" sz="1800">
                <a:uFillTx/>
              </a:rPr>
              <a:t>"&gt;</a:t>
            </a:r>
            <a:r>
              <a:rPr dirty="0" err="1" lang="fr-FR" smtClean="0" sz="1800">
                <a:uFillTx/>
              </a:rPr>
              <a:t>Password</a:t>
            </a:r>
            <a:r>
              <a:rPr dirty="0" lang="fr-FR" smtClean="0" sz="1800">
                <a:uFillTx/>
              </a:rPr>
              <a:t>:&lt;/label&gt;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&lt;input type="</a:t>
            </a:r>
            <a:r>
              <a:rPr dirty="0" err="1" lang="fr-FR" smtClean="0" sz="1800">
                <a:uFillTx/>
              </a:rPr>
              <a:t>password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-control" id="</a:t>
            </a:r>
            <a:r>
              <a:rPr dirty="0" err="1" lang="fr-FR" smtClean="0" sz="1800">
                <a:uFillTx/>
              </a:rPr>
              <a:t>pwd</a:t>
            </a:r>
            <a:r>
              <a:rPr dirty="0" lang="fr-FR" smtClean="0" sz="1800">
                <a:uFillTx/>
              </a:rPr>
              <a:t>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&lt;/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&gt;</a:t>
            </a:r>
            <a:r>
              <a:rPr dirty="0" lang="fr-FR" smtClean="0" sz="1800">
                <a:uFillTx/>
              </a:rPr>
              <a:t/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 class="</a:t>
            </a:r>
            <a:r>
              <a:rPr dirty="0" err="1" lang="fr-FR" smtClean="0" sz="1800">
                <a:uFillTx/>
              </a:rPr>
              <a:t>checkbox</a:t>
            </a:r>
            <a:r>
              <a:rPr dirty="0" lang="fr-FR" smtClean="0" sz="1800">
                <a:uFillTx/>
              </a:rPr>
              <a:t>"&gt;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  &lt;label&gt;&lt;input type="</a:t>
            </a:r>
            <a:r>
              <a:rPr dirty="0" err="1" lang="fr-FR" smtClean="0" sz="1800">
                <a:uFillTx/>
              </a:rPr>
              <a:t>checkbox</a:t>
            </a:r>
            <a:r>
              <a:rPr dirty="0" lang="fr-FR" smtClean="0" sz="1800">
                <a:uFillTx/>
              </a:rPr>
              <a:t>"&gt; </a:t>
            </a:r>
            <a:r>
              <a:rPr dirty="0" err="1" lang="fr-FR" smtClean="0" sz="1800">
                <a:uFillTx/>
              </a:rPr>
              <a:t>Remember</a:t>
            </a:r>
            <a:r>
              <a:rPr dirty="0" lang="fr-FR" smtClean="0" sz="1800">
                <a:uFillTx/>
              </a:rPr>
              <a:t> me&lt;/label&gt;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&lt;/</a:t>
            </a:r>
            <a:r>
              <a:rPr dirty="0" err="1" lang="fr-FR" smtClean="0" sz="1800">
                <a:uFillTx/>
              </a:rPr>
              <a:t>div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  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submit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-default"&gt;</a:t>
            </a:r>
            <a:r>
              <a:rPr dirty="0" err="1" lang="fr-FR" smtClean="0" sz="1800">
                <a:uFillTx/>
              </a:rPr>
              <a:t>Submit</a:t>
            </a: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form</a:t>
            </a:r>
            <a:r>
              <a:rPr dirty="0" lang="fr-FR" smtClean="0" sz="1800">
                <a:uFillTx/>
              </a:rPr>
              <a:t>&gt;</a:t>
            </a:r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789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590800" y="5829300"/>
            <a:ext cx="5391150" cy="7810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00" id="7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10701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 algn="just"/>
            <a:r>
              <a:rPr b="1" dirty="0" lang="vi-VN" smtClean="0" sz="2800">
                <a:uFillTx/>
              </a:rPr>
              <a:t>Lớp </a:t>
            </a:r>
            <a:r>
              <a:rPr b="1" dirty="0" err="1" lang="en-US" smtClean="0" sz="2800">
                <a:uFillTx/>
              </a:rPr>
              <a:t>định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dạng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biểu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mẫu</a:t>
            </a:r>
            <a:r>
              <a:rPr b="1" dirty="0" lang="vi-VN" smtClean="0" sz="2800">
                <a:uFillTx/>
              </a:rPr>
              <a:t> </a:t>
            </a:r>
            <a:endParaRPr b="1" dirty="0" lang="en-US" smtClean="0" sz="2800">
              <a:uFillTx/>
            </a:endParaRPr>
          </a:p>
          <a:p>
            <a:pPr algn="just" lvl="1"/>
            <a:r>
              <a:rPr b="1" dirty="0" lang="vi-VN" smtClean="0" sz="2400">
                <a:uFillTx/>
              </a:rPr>
              <a:t>Kiểu </a:t>
            </a:r>
            <a:r>
              <a:rPr b="1" dirty="0" lang="vi-VN" smtClean="0" sz="2400">
                <a:uFillTx/>
              </a:rPr>
              <a:t> </a:t>
            </a:r>
            <a:r>
              <a:rPr b="1" dirty="0" lang="vi-VN" smtClean="0" sz="2400">
                <a:uFillTx/>
              </a:rPr>
              <a:t>“form-h</a:t>
            </a:r>
            <a:r>
              <a:rPr b="1" dirty="0" err="1" lang="en-US" smtClean="0" sz="2400">
                <a:uFillTx/>
              </a:rPr>
              <a:t>orizontal</a:t>
            </a:r>
            <a:r>
              <a:rPr b="1" dirty="0" lang="vi-VN" smtClean="0" sz="2400">
                <a:uFillTx/>
              </a:rPr>
              <a:t>”</a:t>
            </a:r>
            <a:endParaRPr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2500" y="1943100"/>
            <a:ext cx="7658100" cy="47089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 sz="1200">
                <a:uFillTx/>
              </a:rPr>
              <a:t> </a:t>
            </a:r>
            <a:r>
              <a:rPr dirty="0" lang="fr-FR" smtClean="0" sz="1200">
                <a:uFillTx/>
              </a:rPr>
              <a:t>&lt;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 class="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-horizontal"&gt;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-group"&gt;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&lt;label class="control-label 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-2" for="email"&gt;Email:&lt;/label&gt;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-10"&gt;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  &lt;input type="email" class="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-control" id="</a:t>
            </a:r>
            <a:r>
              <a:rPr dirty="0" lang="fr-FR" smtClean="0" sz="1200">
                <a:uFillTx/>
              </a:rPr>
              <a:t>email </a:t>
            </a:r>
            <a:r>
              <a:rPr dirty="0" err="1" lang="fr-FR" smtClean="0" sz="1200">
                <a:uFillTx/>
              </a:rPr>
              <a:t>placeholder</a:t>
            </a:r>
            <a:r>
              <a:rPr dirty="0" lang="fr-FR" smtClean="0" sz="1200">
                <a:uFillTx/>
              </a:rPr>
              <a:t>="Enter email</a:t>
            </a:r>
            <a:r>
              <a:rPr dirty="0" lang="fr-FR" smtClean="0" sz="1200">
                <a:uFillTx/>
              </a:rPr>
              <a:t>"&gt;&lt;/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-group"&gt;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&lt;label class="control-label 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-2" for="</a:t>
            </a:r>
            <a:r>
              <a:rPr dirty="0" err="1" lang="fr-FR" smtClean="0" sz="1200">
                <a:uFillTx/>
              </a:rPr>
              <a:t>pwd</a:t>
            </a:r>
            <a:r>
              <a:rPr dirty="0" lang="fr-FR" smtClean="0" sz="1200">
                <a:uFillTx/>
              </a:rPr>
              <a:t>"&gt;</a:t>
            </a:r>
            <a:r>
              <a:rPr dirty="0" err="1" lang="fr-FR" smtClean="0" sz="1200">
                <a:uFillTx/>
              </a:rPr>
              <a:t>Password</a:t>
            </a:r>
            <a:r>
              <a:rPr dirty="0" lang="fr-FR" smtClean="0" sz="1200">
                <a:uFillTx/>
              </a:rPr>
              <a:t>:&lt;/label&gt;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-10"&gt; 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  &lt;input type="</a:t>
            </a:r>
            <a:r>
              <a:rPr dirty="0" err="1" lang="fr-FR" smtClean="0" sz="1200">
                <a:uFillTx/>
              </a:rPr>
              <a:t>password</a:t>
            </a:r>
            <a:r>
              <a:rPr dirty="0" lang="fr-FR" smtClean="0" sz="1200">
                <a:uFillTx/>
              </a:rPr>
              <a:t>" class="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-control" id="</a:t>
            </a:r>
            <a:r>
              <a:rPr dirty="0" err="1" lang="fr-FR" smtClean="0" sz="1200">
                <a:uFillTx/>
              </a:rPr>
              <a:t>pwd</a:t>
            </a:r>
            <a:r>
              <a:rPr dirty="0" lang="fr-FR" smtClean="0" sz="1200">
                <a:uFillTx/>
              </a:rPr>
              <a:t>"</a:t>
            </a:r>
            <a:r>
              <a:rPr dirty="0" lang="fr-FR" smtClean="0" sz="1200">
                <a:uFillTx/>
              </a:rPr>
              <a:t>   </a:t>
            </a:r>
            <a:r>
              <a:rPr dirty="0" err="1" lang="fr-FR" smtClean="0" sz="1200">
                <a:uFillTx/>
              </a:rPr>
              <a:t>placeholder</a:t>
            </a:r>
            <a:r>
              <a:rPr dirty="0" lang="fr-FR" smtClean="0" sz="1200">
                <a:uFillTx/>
              </a:rPr>
              <a:t>="Enter </a:t>
            </a:r>
            <a:r>
              <a:rPr dirty="0" err="1" lang="fr-FR" smtClean="0" sz="1200">
                <a:uFillTx/>
              </a:rPr>
              <a:t>password</a:t>
            </a:r>
            <a:r>
              <a:rPr dirty="0" lang="fr-FR" smtClean="0" sz="1200">
                <a:uFillTx/>
              </a:rPr>
              <a:t>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-group"&gt; 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-offset-2 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-10"&gt;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</a:t>
            </a:r>
            <a:r>
              <a:rPr dirty="0" err="1" lang="fr-FR" smtClean="0" sz="1200">
                <a:uFillTx/>
              </a:rPr>
              <a:t>checkbox</a:t>
            </a:r>
            <a:r>
              <a:rPr dirty="0" lang="fr-FR" smtClean="0" sz="1200">
                <a:uFillTx/>
              </a:rPr>
              <a:t>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    &lt;label&gt;&lt;input type="</a:t>
            </a:r>
            <a:r>
              <a:rPr dirty="0" err="1" lang="fr-FR" smtClean="0" sz="1200">
                <a:uFillTx/>
              </a:rPr>
              <a:t>checkbox</a:t>
            </a:r>
            <a:r>
              <a:rPr dirty="0" lang="fr-FR" smtClean="0" sz="1200">
                <a:uFillTx/>
              </a:rPr>
              <a:t>"&gt; </a:t>
            </a:r>
            <a:r>
              <a:rPr dirty="0" err="1" lang="fr-FR" smtClean="0" sz="1200">
                <a:uFillTx/>
              </a:rPr>
              <a:t>Remember</a:t>
            </a:r>
            <a:r>
              <a:rPr dirty="0" lang="fr-FR" smtClean="0" sz="1200">
                <a:uFillTx/>
              </a:rPr>
              <a:t> me&lt;/label&gt;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-group"&gt; 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 class="col-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-offset-2 col-</a:t>
            </a:r>
            <a:r>
              <a:rPr dirty="0" err="1" lang="fr-FR" smtClean="0" sz="1200">
                <a:uFillTx/>
              </a:rPr>
              <a:t>sm</a:t>
            </a:r>
            <a:r>
              <a:rPr dirty="0" lang="fr-FR" smtClean="0" sz="1200">
                <a:uFillTx/>
              </a:rPr>
              <a:t>-10"&gt;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  &lt;</a:t>
            </a:r>
            <a:r>
              <a:rPr dirty="0" err="1" lang="fr-FR" smtClean="0" sz="1200">
                <a:uFillTx/>
              </a:rPr>
              <a:t>button</a:t>
            </a:r>
            <a:r>
              <a:rPr dirty="0" lang="fr-FR" smtClean="0" sz="1200">
                <a:uFillTx/>
              </a:rPr>
              <a:t> type="</a:t>
            </a:r>
            <a:r>
              <a:rPr dirty="0" err="1" lang="fr-FR" smtClean="0" sz="1200">
                <a:uFillTx/>
              </a:rPr>
              <a:t>submit</a:t>
            </a:r>
            <a:r>
              <a:rPr dirty="0" lang="fr-FR" smtClean="0" sz="1200">
                <a:uFillTx/>
              </a:rPr>
              <a:t>" class="</a:t>
            </a:r>
            <a:r>
              <a:rPr dirty="0" err="1" lang="fr-FR" smtClean="0" sz="1200">
                <a:uFillTx/>
              </a:rPr>
              <a:t>btn</a:t>
            </a:r>
            <a:r>
              <a:rPr dirty="0" lang="fr-FR" smtClean="0" sz="1200">
                <a:uFillTx/>
              </a:rPr>
              <a:t> </a:t>
            </a:r>
            <a:r>
              <a:rPr dirty="0" err="1" lang="fr-FR" smtClean="0" sz="1200">
                <a:uFillTx/>
              </a:rPr>
              <a:t>btn</a:t>
            </a:r>
            <a:r>
              <a:rPr dirty="0" lang="fr-FR" smtClean="0" sz="1200">
                <a:uFillTx/>
              </a:rPr>
              <a:t>-default"&gt;</a:t>
            </a:r>
            <a:r>
              <a:rPr dirty="0" err="1" lang="fr-FR" smtClean="0" sz="1200">
                <a:uFillTx/>
              </a:rPr>
              <a:t>Submit</a:t>
            </a:r>
            <a:r>
              <a:rPr dirty="0" lang="fr-FR" smtClean="0" sz="1200">
                <a:uFillTx/>
              </a:rPr>
              <a:t>&lt;/</a:t>
            </a:r>
            <a:r>
              <a:rPr dirty="0" err="1" lang="fr-FR" smtClean="0" sz="1200">
                <a:uFillTx/>
              </a:rPr>
              <a:t>button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  &lt;/</a:t>
            </a:r>
            <a:r>
              <a:rPr dirty="0" err="1" lang="fr-FR" smtClean="0" sz="1200">
                <a:uFillTx/>
              </a:rPr>
              <a:t>div</a:t>
            </a:r>
            <a:r>
              <a:rPr dirty="0" lang="fr-FR" smtClean="0" sz="1200">
                <a:uFillTx/>
              </a:rPr>
              <a:t>&gt;</a:t>
            </a:r>
            <a:endParaRPr dirty="0" lang="en-US" smtClean="0" sz="1200">
              <a:uFillTx/>
            </a:endParaRPr>
          </a:p>
          <a:p>
            <a:r>
              <a:rPr dirty="0" lang="fr-FR" smtClean="0" sz="1200">
                <a:uFillTx/>
              </a:rPr>
              <a:t>&lt;/</a:t>
            </a:r>
            <a:r>
              <a:rPr dirty="0" err="1" lang="fr-FR" smtClean="0" sz="1200">
                <a:uFillTx/>
              </a:rPr>
              <a:t>form</a:t>
            </a:r>
            <a:r>
              <a:rPr dirty="0" lang="fr-FR" smtClean="0" sz="1200">
                <a:uFillTx/>
              </a:rPr>
              <a:t>&gt;</a:t>
            </a:r>
            <a:endParaRPr dirty="0" lang="en-US" sz="12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891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130300" y="2311400"/>
            <a:ext cx="7459925" cy="36576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>
                                        <p:cTn dur="1000" id="7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solidFill>
                  <a:srgbClr val="0017C0"/>
                </a:solidFill>
                <a:uFillTx/>
              </a:rPr>
              <a:t>Định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nghĩa</a:t>
            </a:r>
            <a:r>
              <a:rPr dirty="0" lang="en-US" smtClean="0">
                <a:solidFill>
                  <a:srgbClr val="0017C0"/>
                </a:solidFill>
                <a:uFillTx/>
              </a:rPr>
              <a:t> Responsive web</a:t>
            </a:r>
          </a:p>
          <a:p>
            <a:r>
              <a:rPr dirty="0" err="1" lang="en-US" smtClean="0">
                <a:solidFill>
                  <a:srgbClr val="0017C0"/>
                </a:solidFill>
                <a:uFillTx/>
              </a:rPr>
              <a:t>Giải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thích</a:t>
            </a:r>
            <a:r>
              <a:rPr dirty="0" lang="en-US" smtClean="0">
                <a:solidFill>
                  <a:srgbClr val="0017C0"/>
                </a:solidFill>
                <a:uFillTx/>
              </a:rPr>
              <a:t> HTML5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hỗ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trợ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cho</a:t>
            </a:r>
            <a:r>
              <a:rPr dirty="0" lang="en-US" smtClean="0">
                <a:solidFill>
                  <a:srgbClr val="0017C0"/>
                </a:solidFill>
                <a:uFillTx/>
              </a:rPr>
              <a:t> web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di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động</a:t>
            </a:r>
            <a:endParaRPr dirty="0" lang="en-US" smtClean="0">
              <a:solidFill>
                <a:srgbClr val="0017C0"/>
              </a:solidFill>
              <a:uFillTx/>
            </a:endParaRPr>
          </a:p>
          <a:p>
            <a:r>
              <a:rPr dirty="0" err="1" lang="en-US" smtClean="0">
                <a:solidFill>
                  <a:srgbClr val="0017C0"/>
                </a:solidFill>
                <a:uFillTx/>
              </a:rPr>
              <a:t>Tổng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quan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về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Boostrap</a:t>
            </a:r>
            <a:endParaRPr dirty="0" lang="en-US" smtClean="0">
              <a:solidFill>
                <a:srgbClr val="0017C0"/>
              </a:solidFill>
              <a:uFillTx/>
            </a:endParaRPr>
          </a:p>
          <a:p>
            <a:r>
              <a:rPr dirty="0" err="1" lang="en-US" smtClean="0">
                <a:solidFill>
                  <a:srgbClr val="0017C0"/>
                </a:solidFill>
                <a:uFillTx/>
              </a:rPr>
              <a:t>Cách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thức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hiện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hiện</a:t>
            </a:r>
            <a:r>
              <a:rPr dirty="0" lang="en-US" smtClean="0">
                <a:solidFill>
                  <a:srgbClr val="0017C0"/>
                </a:solidFill>
                <a:uFillTx/>
              </a:rPr>
              <a:t> Bootstrap</a:t>
            </a:r>
          </a:p>
          <a:p>
            <a:r>
              <a:rPr dirty="0" err="1" lang="en-US" smtClean="0">
                <a:solidFill>
                  <a:srgbClr val="0017C0"/>
                </a:solidFill>
                <a:uFillTx/>
              </a:rPr>
              <a:t>Hệ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thống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lưới</a:t>
            </a:r>
            <a:r>
              <a:rPr dirty="0" lang="en-US" smtClean="0">
                <a:solidFill>
                  <a:srgbClr val="0017C0"/>
                </a:solidFill>
                <a:uFillTx/>
              </a:rPr>
              <a:t> (Grid System)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trong</a:t>
            </a:r>
            <a:r>
              <a:rPr dirty="0" lang="en-US" smtClean="0">
                <a:solidFill>
                  <a:srgbClr val="0017C0"/>
                </a:solidFill>
                <a:uFillTx/>
              </a:rPr>
              <a:t> Bootstrap</a:t>
            </a:r>
          </a:p>
          <a:p>
            <a:r>
              <a:rPr dirty="0" err="1" lang="en-US" smtClean="0">
                <a:solidFill>
                  <a:srgbClr val="0017C0"/>
                </a:solidFill>
                <a:uFillTx/>
              </a:rPr>
              <a:t>Các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thành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phần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trong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lang="en-US" smtClean="0">
                <a:solidFill>
                  <a:srgbClr val="0017C0"/>
                </a:solidFill>
                <a:uFillTx/>
              </a:rPr>
              <a:t>Bootstrap</a:t>
            </a:r>
          </a:p>
          <a:p>
            <a:r>
              <a:rPr dirty="0" err="1" lang="en-US" smtClean="0">
                <a:solidFill>
                  <a:srgbClr val="0017C0"/>
                </a:solidFill>
                <a:uFillTx/>
              </a:rPr>
              <a:t>Phân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trang</a:t>
            </a:r>
            <a:r>
              <a:rPr dirty="0" lang="en-US" smtClean="0">
                <a:solidFill>
                  <a:srgbClr val="0017C0"/>
                </a:solidFill>
                <a:uFillTx/>
              </a:rPr>
              <a:t> </a:t>
            </a:r>
            <a:r>
              <a:rPr dirty="0" err="1" lang="en-US" smtClean="0">
                <a:solidFill>
                  <a:srgbClr val="0017C0"/>
                </a:solidFill>
                <a:uFillTx/>
              </a:rPr>
              <a:t>trong</a:t>
            </a:r>
            <a:r>
              <a:rPr dirty="0" lang="en-US" smtClean="0">
                <a:solidFill>
                  <a:srgbClr val="0017C0"/>
                </a:solidFill>
                <a:uFillTx/>
              </a:rPr>
              <a:t> Bootstrap</a:t>
            </a:r>
          </a:p>
          <a:p>
            <a:endParaRPr dirty="0" lang="en-US" smtClean="0">
              <a:solidFill>
                <a:srgbClr val="0017C0"/>
              </a:solidFill>
              <a:uFillTx/>
            </a:endParaRPr>
          </a:p>
          <a:p>
            <a:endParaRPr dirty="0" lang="en-US" smtClean="0">
              <a:solidFill>
                <a:srgbClr val="0017C0"/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noProof="1" smtClean="0">
                <a:uFillTx/>
              </a:rPr>
              <a:t>NỘI DUNG</a:t>
            </a:r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145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56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10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3" id="1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1" id="12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7" id="13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41" id="14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41" id="16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41" id="18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9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41" id="2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145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56" id="2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2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28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3" id="29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1" id="30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7" id="31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41" id="32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33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41" id="34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35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41" id="36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3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41" id="38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145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56" id="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4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3" id="47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1" id="48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7" id="49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41" id="5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51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41" id="52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53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41" id="54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55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41" id="56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145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56" id="6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64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3" id="65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1" id="66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7" id="6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41" id="68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69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41" id="7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71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41" id="72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73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41" id="74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145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56" id="8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82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3" id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1" id="84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7" id="85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41" id="86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8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41" id="88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89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41" id="9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91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41" id="92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145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56" id="9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100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3" id="10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1" id="102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7" id="103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41" id="104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0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41" id="106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0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41" id="108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09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41" id="11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145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456" id="11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11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6" id="118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83" id="119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41" id="120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7" id="121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41" id="122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23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41" id="124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25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41" id="126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7" id="12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41" id="128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build="p" grpId="0" spid="4" uiExpand="1"/>
    </p:bld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9900" y="1482558"/>
            <a:ext cx="8255000" cy="4986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pPr algn="just"/>
            <a:r>
              <a:rPr b="1" dirty="0" lang="vi-VN" smtClean="0" sz="2800">
                <a:uFillTx/>
              </a:rPr>
              <a:t>Lớp </a:t>
            </a:r>
            <a:r>
              <a:rPr b="1" dirty="0" err="1" lang="en-US" smtClean="0" sz="2800">
                <a:uFillTx/>
              </a:rPr>
              <a:t>các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nút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nhấn</a:t>
            </a:r>
            <a:r>
              <a:rPr b="1" dirty="0" lang="en-US" smtClean="0" sz="2800">
                <a:uFillTx/>
              </a:rPr>
              <a:t>: </a:t>
            </a:r>
            <a:r>
              <a:rPr dirty="0" lang="en-US" smtClean="0" sz="2400">
                <a:uFillTx/>
              </a:rPr>
              <a:t>Bootstrap </a:t>
            </a:r>
            <a:r>
              <a:rPr dirty="0" err="1" lang="en-US" smtClean="0" sz="2400">
                <a:uFillTx/>
              </a:rPr>
              <a:t>cung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cấp</a:t>
            </a:r>
            <a:r>
              <a:rPr dirty="0" lang="en-US" smtClean="0" sz="2400">
                <a:uFillTx/>
              </a:rPr>
              <a:t> 7 </a:t>
            </a:r>
            <a:r>
              <a:rPr dirty="0" err="1" lang="en-US" smtClean="0" sz="2400">
                <a:uFillTx/>
              </a:rPr>
              <a:t>kiểu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nút</a:t>
            </a:r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7900" y="2032000"/>
            <a:ext cx="70358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-default"&gt;Default&lt;/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</a:t>
            </a:r>
            <a:r>
              <a:rPr dirty="0" err="1" lang="fr-FR" smtClean="0" sz="1800">
                <a:uFillTx/>
              </a:rPr>
              <a:t>primary</a:t>
            </a:r>
            <a:r>
              <a:rPr dirty="0" lang="fr-FR" smtClean="0" sz="1800">
                <a:uFillTx/>
              </a:rPr>
              <a:t>"&gt;</a:t>
            </a:r>
            <a:r>
              <a:rPr dirty="0" err="1" lang="fr-FR" smtClean="0" sz="1800">
                <a:uFillTx/>
              </a:rPr>
              <a:t>Primary</a:t>
            </a: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</a:t>
            </a:r>
            <a:r>
              <a:rPr dirty="0" err="1" lang="fr-FR" smtClean="0" sz="1800">
                <a:uFillTx/>
              </a:rPr>
              <a:t>success</a:t>
            </a:r>
            <a:r>
              <a:rPr dirty="0" lang="fr-FR" smtClean="0" sz="1800">
                <a:uFillTx/>
              </a:rPr>
              <a:t>"&gt;</a:t>
            </a:r>
            <a:r>
              <a:rPr dirty="0" err="1" lang="fr-FR" smtClean="0" sz="1800">
                <a:uFillTx/>
              </a:rPr>
              <a:t>Success</a:t>
            </a: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-info"&gt;Info&lt;/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-warning"&gt;Warning&lt;/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-danger"&gt;Danger&lt;/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br>
              <a:rPr dirty="0" lang="fr-FR" smtClean="0" sz="1800">
                <a:uFillTx/>
              </a:rPr>
            </a:br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 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 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</a:t>
            </a:r>
            <a:r>
              <a:rPr dirty="0" err="1" lang="fr-FR" smtClean="0" sz="1800">
                <a:uFillTx/>
              </a:rPr>
              <a:t>link</a:t>
            </a:r>
            <a:r>
              <a:rPr dirty="0" lang="fr-FR" smtClean="0" sz="1800">
                <a:uFillTx/>
              </a:rPr>
              <a:t>"&gt;Link&lt;/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993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16000" y="4318000"/>
            <a:ext cx="6997700" cy="15811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317458"/>
            <a:ext cx="7848600" cy="17051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b="1" dirty="0" lang="vi-VN" smtClean="0" sz="2800">
                <a:uFillTx/>
              </a:rPr>
              <a:t>Lớp </a:t>
            </a:r>
            <a:r>
              <a:rPr b="1" dirty="0" err="1" lang="en-US" smtClean="0" sz="2800">
                <a:uFillTx/>
              </a:rPr>
              <a:t>các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nút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nhấn</a:t>
            </a:r>
            <a:r>
              <a:rPr b="1" dirty="0" lang="en-US" smtClean="0" sz="2800">
                <a:uFillTx/>
              </a:rPr>
              <a:t>: </a:t>
            </a:r>
            <a:r>
              <a:rPr dirty="0" lang="en-US" smtClean="0" sz="2400">
                <a:uFillTx/>
              </a:rPr>
              <a:t>Bootstrap </a:t>
            </a:r>
            <a:r>
              <a:rPr dirty="0" err="1" lang="en-US" smtClean="0" sz="2400">
                <a:uFillTx/>
              </a:rPr>
              <a:t>cung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cấp</a:t>
            </a:r>
            <a:r>
              <a:rPr dirty="0" lang="en-US" smtClean="0" sz="2400">
                <a:uFillTx/>
              </a:rPr>
              <a:t> 7 </a:t>
            </a:r>
            <a:r>
              <a:rPr dirty="0" err="1" lang="en-US" smtClean="0" sz="2400">
                <a:uFillTx/>
              </a:rPr>
              <a:t>kiểu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nút</a:t>
            </a:r>
            <a:endParaRPr dirty="0" lang="en-US" smtClean="0" sz="2400">
              <a:uFillTx/>
            </a:endParaRPr>
          </a:p>
          <a:p>
            <a:pPr algn="just" lvl="1"/>
            <a:r>
              <a:rPr dirty="0" err="1" lang="en-US" smtClean="0" sz="2400">
                <a:uFillTx/>
              </a:rPr>
              <a:t>Một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nút</a:t>
            </a:r>
            <a:r>
              <a:rPr dirty="0" lang="vi-VN" smtClean="0" sz="2400">
                <a:uFillTx/>
              </a:rPr>
              <a:t> nhấn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có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thể</a:t>
            </a:r>
            <a:r>
              <a:rPr dirty="0" lang="en-US" smtClean="0" sz="2400">
                <a:uFillTx/>
              </a:rPr>
              <a:t> ở </a:t>
            </a:r>
            <a:r>
              <a:rPr dirty="0" err="1" lang="en-US" smtClean="0" sz="2400">
                <a:uFillTx/>
              </a:rPr>
              <a:t>trạng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thái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kích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hoạt</a:t>
            </a:r>
            <a:r>
              <a:rPr dirty="0" lang="en-US" smtClean="0" sz="2400">
                <a:uFillTx/>
              </a:rPr>
              <a:t> (active) </a:t>
            </a:r>
            <a:r>
              <a:rPr dirty="0" err="1" lang="en-US" smtClean="0" sz="2400">
                <a:uFillTx/>
              </a:rPr>
              <a:t>hoặc</a:t>
            </a:r>
            <a:r>
              <a:rPr dirty="0" lang="en-US" smtClean="0" sz="2400">
                <a:uFillTx/>
              </a:rPr>
              <a:t> ở </a:t>
            </a:r>
            <a:r>
              <a:rPr dirty="0" err="1" lang="en-US" smtClean="0" sz="2400">
                <a:uFillTx/>
              </a:rPr>
              <a:t>trạng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thái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vô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hiệu</a:t>
            </a:r>
            <a:r>
              <a:rPr dirty="0" lang="en-US" smtClean="0" sz="2400">
                <a:uFillTx/>
              </a:rPr>
              <a:t> </a:t>
            </a:r>
            <a:r>
              <a:rPr dirty="0" err="1" lang="en-US" smtClean="0" sz="2400">
                <a:uFillTx/>
              </a:rPr>
              <a:t>hóa</a:t>
            </a:r>
            <a:r>
              <a:rPr dirty="0" lang="en-US" smtClean="0" sz="2400">
                <a:uFillTx/>
              </a:rPr>
              <a:t> (disabled)</a:t>
            </a:r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65200" y="3060700"/>
            <a:ext cx="69088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 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 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</a:t>
            </a:r>
            <a:r>
              <a:rPr dirty="0" err="1" lang="fr-FR" smtClean="0" sz="1800">
                <a:uFillTx/>
              </a:rPr>
              <a:t>primary</a:t>
            </a:r>
            <a:r>
              <a:rPr dirty="0" lang="fr-FR" smtClean="0" sz="1800">
                <a:uFillTx/>
              </a:rPr>
              <a:t> 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active</a:t>
            </a:r>
            <a:r>
              <a:rPr dirty="0" lang="fr-FR" smtClean="0" sz="1800">
                <a:uFillTx/>
              </a:rPr>
              <a:t>"&gt;</a:t>
            </a:r>
            <a:r>
              <a:rPr dirty="0" lang="fr-FR" smtClean="0" sz="1800">
                <a:uFillTx/>
              </a:rPr>
              <a:t>Active </a:t>
            </a:r>
            <a:r>
              <a:rPr dirty="0" err="1" lang="fr-FR" smtClean="0" sz="1800">
                <a:uFillTx/>
              </a:rPr>
              <a:t>Primary</a:t>
            </a: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endParaRPr dirty="0" lang="en-US" smtClean="0" sz="1800">
              <a:uFillTx/>
            </a:endParaRPr>
          </a:p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 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 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</a:t>
            </a:r>
            <a:r>
              <a:rPr dirty="0" err="1" lang="fr-FR" smtClean="0" sz="1800">
                <a:uFillTx/>
              </a:rPr>
              <a:t>primary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disabled</a:t>
            </a:r>
            <a:r>
              <a:rPr dirty="0" lang="fr-FR" smtClean="0" sz="1800">
                <a:uFillTx/>
              </a:rPr>
              <a:t>"&gt;</a:t>
            </a:r>
            <a:r>
              <a:rPr dirty="0" err="1" lang="fr-FR" smtClean="0" sz="1800">
                <a:uFillTx/>
              </a:rPr>
              <a:t>Disabled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Primary</a:t>
            </a:r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9939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03300" y="4559300"/>
            <a:ext cx="6858000" cy="14986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4986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pPr algn="just"/>
            <a:r>
              <a:rPr b="1" dirty="0" lang="vi-VN" smtClean="0" sz="2800">
                <a:uFillTx/>
              </a:rPr>
              <a:t>Lớp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định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dạng</a:t>
            </a:r>
            <a:r>
              <a:rPr b="1" dirty="0" lang="vi-VN" smtClean="0" sz="2800">
                <a:uFillTx/>
              </a:rPr>
              <a:t> 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hình</a:t>
            </a:r>
            <a:r>
              <a:rPr b="1" dirty="0" lang="en-US" smtClean="0" sz="2800">
                <a:uFillTx/>
              </a:rPr>
              <a:t> </a:t>
            </a:r>
            <a:r>
              <a:rPr b="1" dirty="0" err="1" lang="en-US" smtClean="0" sz="2800">
                <a:uFillTx/>
              </a:rPr>
              <a:t>ảnh</a:t>
            </a:r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39800" y="1752600"/>
            <a:ext cx="7658100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img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src</a:t>
            </a:r>
            <a:r>
              <a:rPr dirty="0" lang="fr-FR" smtClean="0" sz="1800">
                <a:uFillTx/>
              </a:rPr>
              <a:t>="Eiffel.jpg" class="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img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-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rounded</a:t>
            </a:r>
            <a:r>
              <a:rPr dirty="0" lang="fr-FR" smtClean="0" sz="1800">
                <a:uFillTx/>
              </a:rPr>
              <a:t>" </a:t>
            </a:r>
            <a:r>
              <a:rPr dirty="0" err="1" lang="fr-FR" smtClean="0" sz="1800">
                <a:uFillTx/>
              </a:rPr>
              <a:t>title</a:t>
            </a:r>
            <a:r>
              <a:rPr dirty="0" lang="fr-FR" smtClean="0" sz="1800">
                <a:uFillTx/>
              </a:rPr>
              <a:t>="Eiffel </a:t>
            </a:r>
            <a:r>
              <a:rPr dirty="0" err="1" lang="fr-FR" smtClean="0" sz="1800">
                <a:uFillTx/>
              </a:rPr>
              <a:t>tower</a:t>
            </a:r>
            <a:r>
              <a:rPr dirty="0" lang="fr-FR" smtClean="0" sz="1800">
                <a:uFillTx/>
              </a:rPr>
              <a:t>" </a:t>
            </a:r>
            <a:r>
              <a:rPr dirty="0" err="1" lang="fr-FR" smtClean="0" sz="1800">
                <a:uFillTx/>
              </a:rPr>
              <a:t>width</a:t>
            </a:r>
            <a:r>
              <a:rPr dirty="0" lang="fr-FR" smtClean="0" sz="1800">
                <a:uFillTx/>
              </a:rPr>
              <a:t>="304" </a:t>
            </a:r>
            <a:r>
              <a:rPr dirty="0" err="1" lang="fr-FR" smtClean="0" sz="1800">
                <a:uFillTx/>
              </a:rPr>
              <a:t>height</a:t>
            </a:r>
            <a:r>
              <a:rPr dirty="0" lang="fr-FR" smtClean="0" sz="1800">
                <a:uFillTx/>
              </a:rPr>
              <a:t>="236"&gt;</a:t>
            </a:r>
            <a:endParaRPr dirty="0" lang="en-US" smtClean="0" sz="1800">
              <a:uFillTx/>
            </a:endParaRPr>
          </a:p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img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src</a:t>
            </a:r>
            <a:r>
              <a:rPr dirty="0" lang="fr-FR" smtClean="0" sz="1800">
                <a:uFillTx/>
              </a:rPr>
              <a:t>="Eiffel.jpg" class="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img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-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circle</a:t>
            </a:r>
            <a:r>
              <a:rPr dirty="0" lang="fr-FR" smtClean="0" sz="1800">
                <a:uFillTx/>
              </a:rPr>
              <a:t>" </a:t>
            </a:r>
            <a:r>
              <a:rPr dirty="0" err="1" lang="fr-FR" smtClean="0" sz="1800">
                <a:uFillTx/>
              </a:rPr>
              <a:t>title</a:t>
            </a:r>
            <a:r>
              <a:rPr dirty="0" lang="fr-FR" smtClean="0" sz="1800">
                <a:uFillTx/>
              </a:rPr>
              <a:t>=" Eiffel </a:t>
            </a:r>
            <a:r>
              <a:rPr dirty="0" err="1" lang="fr-FR" smtClean="0" sz="1800">
                <a:uFillTx/>
              </a:rPr>
              <a:t>tower</a:t>
            </a:r>
            <a:r>
              <a:rPr dirty="0" lang="fr-FR" smtClean="0" sz="1800">
                <a:uFillTx/>
              </a:rPr>
              <a:t>" </a:t>
            </a:r>
            <a:r>
              <a:rPr dirty="0" err="1" lang="fr-FR" smtClean="0" sz="1800">
                <a:uFillTx/>
              </a:rPr>
              <a:t>width</a:t>
            </a:r>
            <a:r>
              <a:rPr dirty="0" lang="fr-FR" smtClean="0" sz="1800">
                <a:uFillTx/>
              </a:rPr>
              <a:t>="304" </a:t>
            </a:r>
            <a:r>
              <a:rPr dirty="0" err="1" lang="fr-FR" smtClean="0" sz="1800">
                <a:uFillTx/>
              </a:rPr>
              <a:t>height</a:t>
            </a:r>
            <a:r>
              <a:rPr dirty="0" lang="fr-FR" smtClean="0" sz="1800">
                <a:uFillTx/>
              </a:rPr>
              <a:t>="236"&gt;</a:t>
            </a:r>
            <a:endParaRPr dirty="0" lang="en-US" smtClean="0" sz="1800">
              <a:uFillTx/>
            </a:endParaRPr>
          </a:p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img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src</a:t>
            </a:r>
            <a:r>
              <a:rPr dirty="0" lang="fr-FR" smtClean="0" sz="1800">
                <a:uFillTx/>
              </a:rPr>
              <a:t>="Eiffel.jpg" class="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img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-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thumbnail</a:t>
            </a:r>
            <a:r>
              <a:rPr dirty="0" lang="fr-FR" smtClean="0" sz="1800">
                <a:uFillTx/>
              </a:rPr>
              <a:t>" </a:t>
            </a:r>
            <a:r>
              <a:rPr dirty="0" err="1" lang="fr-FR" smtClean="0" sz="1800">
                <a:uFillTx/>
              </a:rPr>
              <a:t>title</a:t>
            </a:r>
            <a:r>
              <a:rPr dirty="0" lang="fr-FR" smtClean="0" sz="1800">
                <a:uFillTx/>
              </a:rPr>
              <a:t>=" Eiffel </a:t>
            </a:r>
            <a:r>
              <a:rPr dirty="0" err="1" lang="fr-FR" smtClean="0" sz="1800">
                <a:uFillTx/>
              </a:rPr>
              <a:t>tower</a:t>
            </a:r>
            <a:r>
              <a:rPr dirty="0" lang="fr-FR" smtClean="0" sz="1800">
                <a:uFillTx/>
              </a:rPr>
              <a:t>" </a:t>
            </a:r>
            <a:r>
              <a:rPr dirty="0" err="1" lang="fr-FR" smtClean="0" sz="1800">
                <a:uFillTx/>
              </a:rPr>
              <a:t>width</a:t>
            </a:r>
            <a:r>
              <a:rPr dirty="0" lang="fr-FR" smtClean="0" sz="1800">
                <a:uFillTx/>
              </a:rPr>
              <a:t>="304" </a:t>
            </a:r>
            <a:r>
              <a:rPr dirty="0" err="1" lang="fr-FR" smtClean="0" sz="1800">
                <a:uFillTx/>
              </a:rPr>
              <a:t>height</a:t>
            </a:r>
            <a:r>
              <a:rPr dirty="0" lang="fr-FR" smtClean="0" sz="1800">
                <a:uFillTx/>
              </a:rPr>
              <a:t>="236"&gt;</a:t>
            </a:r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0962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 t="20000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019300" y="3962400"/>
            <a:ext cx="5419725" cy="202882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4986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20000"/>
          </a:bodyPr>
          <a:lstStyle/>
          <a:p>
            <a:pPr algn="just"/>
            <a:r>
              <a:rPr b="1" dirty="0" lang="vi-VN" smtClean="0" sz="2800">
                <a:uFillTx/>
              </a:rPr>
              <a:t>Biểu tượng</a:t>
            </a:r>
            <a:r>
              <a:rPr b="1" dirty="0" lang="en-US" smtClean="0" sz="2800">
                <a:uFillTx/>
              </a:rPr>
              <a:t> (Glyph </a:t>
            </a:r>
            <a:r>
              <a:rPr b="1" dirty="0" lang="en-US" smtClean="0" sz="2800">
                <a:uFillTx/>
              </a:rPr>
              <a:t>icons)</a:t>
            </a:r>
            <a:endParaRPr b="1" dirty="0" lang="en-US" smtClean="0" sz="28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0900" y="5308600"/>
            <a:ext cx="76581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 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 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-default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-lg"&gt;</a:t>
            </a:r>
            <a:endParaRPr dirty="0" lang="en-US" smtClean="0" sz="1800">
              <a:uFillTx/>
            </a:endParaRPr>
          </a:p>
          <a:p>
            <a:r>
              <a:rPr dirty="0" lang="fr-FR" smtClean="0" sz="1800">
                <a:uFillTx/>
              </a:rPr>
              <a:t>&lt;</a:t>
            </a:r>
            <a:r>
              <a:rPr dirty="0" err="1" lang="fr-FR" smtClean="0" sz="1800">
                <a:uFillTx/>
              </a:rPr>
              <a:t>span</a:t>
            </a:r>
            <a:r>
              <a:rPr dirty="0" lang="fr-FR" smtClean="0" sz="1800">
                <a:uFillTx/>
              </a:rPr>
              <a:t> class="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glyphicon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 </a:t>
            </a:r>
            <a:r>
              <a:rPr dirty="0" err="1" lang="fr-FR" smtClean="0" sz="1800">
                <a:solidFill>
                  <a:srgbClr val="FF0000"/>
                </a:solidFill>
                <a:uFillTx/>
              </a:rPr>
              <a:t>glyphicon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-star</a:t>
            </a:r>
            <a:r>
              <a:rPr dirty="0" lang="fr-FR" smtClean="0" sz="1800">
                <a:uFillTx/>
              </a:rPr>
              <a:t>" aria-</a:t>
            </a:r>
            <a:r>
              <a:rPr dirty="0" err="1" lang="fr-FR" smtClean="0" sz="1800">
                <a:uFillTx/>
              </a:rPr>
              <a:t>hidden</a:t>
            </a:r>
            <a:r>
              <a:rPr dirty="0" lang="fr-FR" smtClean="0" sz="1800">
                <a:uFillTx/>
              </a:rPr>
              <a:t>="</a:t>
            </a:r>
            <a:r>
              <a:rPr dirty="0" err="1" lang="fr-FR" smtClean="0" sz="1800">
                <a:uFillTx/>
              </a:rPr>
              <a:t>true</a:t>
            </a:r>
            <a:r>
              <a:rPr dirty="0" lang="fr-FR" smtClean="0" sz="1800">
                <a:uFillTx/>
              </a:rPr>
              <a:t>"&gt;&lt;/</a:t>
            </a:r>
            <a:r>
              <a:rPr dirty="0" err="1" lang="fr-FR" smtClean="0" sz="1800">
                <a:uFillTx/>
              </a:rPr>
              <a:t>span</a:t>
            </a:r>
            <a:r>
              <a:rPr dirty="0" lang="fr-FR" smtClean="0" sz="1800">
                <a:uFillTx/>
              </a:rPr>
              <a:t>&gt; Star</a:t>
            </a:r>
            <a:endParaRPr dirty="0" lang="en-US" smtClean="0" sz="1800">
              <a:uFillTx/>
            </a:endParaRPr>
          </a:p>
          <a:p>
            <a:r>
              <a:rPr dirty="0" lang="fr-FR" smtClean="0" sz="1800">
                <a:uFillTx/>
              </a:rPr>
              <a:t>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198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435100" y="1460500"/>
            <a:ext cx="5438775" cy="36957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cơ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bản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17051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b="1" dirty="0" lang="fr-FR" smtClean="0" sz="2400">
                <a:uFillTx/>
              </a:rPr>
              <a:t>Badges</a:t>
            </a:r>
          </a:p>
          <a:p>
            <a:pPr algn="just" lvl="1"/>
            <a:r>
              <a:rPr dirty="0" lang="en-US" smtClean="0" sz="2200">
                <a:uFillTx/>
              </a:rPr>
              <a:t>Badge </a:t>
            </a:r>
            <a:r>
              <a:rPr dirty="0" err="1" lang="en-US" smtClean="0" sz="2200">
                <a:uFillTx/>
              </a:rPr>
              <a:t>là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một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huy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hiệu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số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chỉ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ra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số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lượng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mục</a:t>
            </a:r>
            <a:r>
              <a:rPr dirty="0" lang="en-US" smtClean="0" sz="2200">
                <a:uFillTx/>
              </a:rPr>
              <a:t> (item) </a:t>
            </a:r>
            <a:r>
              <a:rPr dirty="0" err="1" lang="en-US" smtClean="0" sz="2200">
                <a:uFillTx/>
              </a:rPr>
              <a:t>liên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quan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và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được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gắn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trên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một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đối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tượng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cụ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thể</a:t>
            </a:r>
            <a:r>
              <a:rPr dirty="0" lang="en-US" smtClean="0" sz="2200">
                <a:uFillTx/>
              </a:rPr>
              <a:t>. Badge </a:t>
            </a:r>
            <a:r>
              <a:rPr dirty="0" err="1" lang="en-US" smtClean="0" sz="2200">
                <a:uFillTx/>
              </a:rPr>
              <a:t>là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một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trong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thành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phần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gần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như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không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thể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thiếu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trong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bất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kỳ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một</a:t>
            </a:r>
            <a:r>
              <a:rPr dirty="0" lang="en-US" smtClean="0" sz="2200">
                <a:uFillTx/>
              </a:rPr>
              <a:t> Website</a:t>
            </a:r>
            <a:endParaRPr b="1" dirty="0" lang="en-US" smtClean="0" sz="22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27100" y="2794000"/>
            <a:ext cx="76581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fr-FR" smtClean="0" sz="1800">
                <a:uFillTx/>
              </a:rPr>
              <a:t>&lt;a </a:t>
            </a:r>
            <a:r>
              <a:rPr dirty="0" err="1" lang="fr-FR" smtClean="0" sz="1800">
                <a:uFillTx/>
              </a:rPr>
              <a:t>href</a:t>
            </a:r>
            <a:r>
              <a:rPr dirty="0" lang="fr-FR" smtClean="0" sz="1800">
                <a:uFillTx/>
              </a:rPr>
              <a:t>="#"&gt;</a:t>
            </a:r>
            <a:r>
              <a:rPr dirty="0" err="1" lang="fr-FR" smtClean="0" sz="1800">
                <a:uFillTx/>
              </a:rPr>
              <a:t>Inbox</a:t>
            </a:r>
            <a:r>
              <a:rPr dirty="0" lang="fr-FR" smtClean="0" sz="1800">
                <a:uFillTx/>
              </a:rPr>
              <a:t> &lt;</a:t>
            </a:r>
            <a:r>
              <a:rPr dirty="0" err="1" lang="fr-FR" smtClean="0" sz="1800">
                <a:uFillTx/>
              </a:rPr>
              <a:t>span</a:t>
            </a:r>
            <a:r>
              <a:rPr dirty="0" lang="fr-FR" smtClean="0" sz="1800">
                <a:uFillTx/>
              </a:rPr>
              <a:t> class="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badge</a:t>
            </a:r>
            <a:r>
              <a:rPr dirty="0" lang="fr-FR" smtClean="0" sz="1800">
                <a:uFillTx/>
              </a:rPr>
              <a:t>"&gt;42&lt;/</a:t>
            </a:r>
            <a:r>
              <a:rPr dirty="0" err="1" lang="fr-FR" smtClean="0" sz="1800">
                <a:uFillTx/>
              </a:rPr>
              <a:t>span</a:t>
            </a:r>
            <a:r>
              <a:rPr dirty="0" lang="fr-FR" smtClean="0" sz="1800">
                <a:uFillTx/>
              </a:rPr>
              <a:t>&gt;&lt;/a&gt; &lt;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 class="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 </a:t>
            </a:r>
            <a:r>
              <a:rPr dirty="0" err="1" lang="fr-FR" smtClean="0" sz="1800">
                <a:uFillTx/>
              </a:rPr>
              <a:t>btn</a:t>
            </a:r>
            <a:r>
              <a:rPr dirty="0" lang="fr-FR" smtClean="0" sz="1800">
                <a:uFillTx/>
              </a:rPr>
              <a:t>-</a:t>
            </a:r>
            <a:r>
              <a:rPr dirty="0" err="1" lang="fr-FR" smtClean="0" sz="1800">
                <a:uFillTx/>
              </a:rPr>
              <a:t>primary</a:t>
            </a:r>
            <a:r>
              <a:rPr dirty="0" lang="fr-FR" smtClean="0" sz="1800">
                <a:uFillTx/>
              </a:rPr>
              <a:t>" type="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"&gt; Messages &lt;</a:t>
            </a:r>
            <a:r>
              <a:rPr dirty="0" err="1" lang="fr-FR" smtClean="0" sz="1800">
                <a:uFillTx/>
              </a:rPr>
              <a:t>span</a:t>
            </a:r>
            <a:r>
              <a:rPr dirty="0" lang="fr-FR" smtClean="0" sz="1800">
                <a:uFillTx/>
              </a:rPr>
              <a:t> class="</a:t>
            </a:r>
            <a:r>
              <a:rPr dirty="0" lang="fr-FR" smtClean="0" sz="1800">
                <a:solidFill>
                  <a:srgbClr val="FF0000"/>
                </a:solidFill>
                <a:uFillTx/>
              </a:rPr>
              <a:t>badge</a:t>
            </a:r>
            <a:r>
              <a:rPr dirty="0" lang="fr-FR" smtClean="0" sz="1800">
                <a:uFillTx/>
              </a:rPr>
              <a:t>"&gt;4&lt;/</a:t>
            </a:r>
            <a:r>
              <a:rPr dirty="0" err="1" lang="fr-FR" smtClean="0" sz="1800">
                <a:uFillTx/>
              </a:rPr>
              <a:t>span</a:t>
            </a:r>
            <a:r>
              <a:rPr dirty="0" lang="fr-FR" smtClean="0" sz="1800">
                <a:uFillTx/>
              </a:rPr>
              <a:t>&gt; &lt;/</a:t>
            </a:r>
            <a:r>
              <a:rPr dirty="0" err="1" lang="fr-FR" smtClean="0" sz="1800">
                <a:uFillTx/>
              </a:rPr>
              <a:t>button</a:t>
            </a:r>
            <a:r>
              <a:rPr dirty="0" lang="fr-FR" smtClean="0" sz="1800">
                <a:uFillTx/>
              </a:rPr>
              <a:t>&gt;</a:t>
            </a:r>
            <a:endParaRPr dirty="0" lang="en-US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301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476500" y="4051300"/>
            <a:ext cx="3657600" cy="19431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6510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b="1" dirty="0" err="1" lang="fr-FR" smtClean="0" sz="2400">
                <a:uFillTx/>
              </a:rPr>
              <a:t>Một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số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dạng</a:t>
            </a:r>
            <a:r>
              <a:rPr b="1" dirty="0" lang="fr-FR" smtClean="0" sz="2400">
                <a:uFillTx/>
              </a:rPr>
              <a:t> Menu</a:t>
            </a: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4034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75000" y="1473200"/>
            <a:ext cx="2314575" cy="24765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4035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36600" y="1460501"/>
            <a:ext cx="2336800" cy="24638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4036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24200" y="4000501"/>
            <a:ext cx="2349500" cy="24003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4037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36600" y="4000500"/>
            <a:ext cx="2324099" cy="24003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4038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75300" y="1460500"/>
            <a:ext cx="3352800" cy="195262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4039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84825" y="3492500"/>
            <a:ext cx="3343275" cy="28956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050758"/>
            <a:ext cx="8255000" cy="6510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b="1" dirty="0" err="1" lang="fr-FR" smtClean="0" sz="2400">
                <a:uFillTx/>
              </a:rPr>
              <a:t>Một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số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dạng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điều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hướng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trong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Bootstrap</a:t>
            </a:r>
            <a:endParaRPr b="1" dirty="0" lang="fr-FR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505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36600" y="1511300"/>
            <a:ext cx="3514725" cy="20193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5059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457700" y="1498600"/>
            <a:ext cx="3514725" cy="20066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5060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336800" y="3997325"/>
            <a:ext cx="3581400" cy="2286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7900" y="3568700"/>
            <a:ext cx="2882900" cy="4001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en-US" smtClean="0">
                <a:uFillTx/>
              </a:rPr>
              <a:t>Điều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hướng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dạng</a:t>
            </a:r>
            <a:r>
              <a:rPr b="1" dirty="0" lang="en-US" smtClean="0">
                <a:uFillTx/>
              </a:rPr>
              <a:t> </a:t>
            </a:r>
            <a:r>
              <a:rPr b="1" dirty="0" lang="en-US" smtClean="0">
                <a:uFillTx/>
              </a:rPr>
              <a:t>tab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49800" y="3581400"/>
            <a:ext cx="3098800" cy="4001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en-US" smtClean="0">
                <a:uFillTx/>
              </a:rPr>
              <a:t>Điều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hướng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dạng</a:t>
            </a:r>
            <a:r>
              <a:rPr b="1" dirty="0" lang="en-US" smtClean="0">
                <a:uFillTx/>
              </a:rPr>
              <a:t> P</a:t>
            </a:r>
            <a:r>
              <a:rPr b="1" dirty="0" lang="en-US" smtClean="0">
                <a:uFillTx/>
              </a:rPr>
              <a:t>ills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9800" y="6318190"/>
            <a:ext cx="3987800" cy="4001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en-US" smtClean="0">
                <a:uFillTx/>
              </a:rPr>
              <a:t>Kết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hợp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điều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hướng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và</a:t>
            </a:r>
            <a:r>
              <a:rPr b="1" dirty="0" lang="en-US" smtClean="0">
                <a:uFillTx/>
              </a:rPr>
              <a:t> menu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114258"/>
            <a:ext cx="8255000" cy="6510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b="1" dirty="0" err="1" lang="fr-FR" smtClean="0" sz="2400">
                <a:uFillTx/>
              </a:rPr>
              <a:t>Một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số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dạng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thanh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điều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hướng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trong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Bootstrap</a:t>
            </a:r>
            <a:endParaRPr b="1" dirty="0" lang="fr-FR" smtClean="0" sz="24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0000" y="3302000"/>
            <a:ext cx="5753100" cy="4001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en-US" smtClean="0">
                <a:uFillTx/>
              </a:rPr>
              <a:t>Thanh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điều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hướng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sửu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dụng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lớp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mặc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định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6082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920750" y="1711325"/>
            <a:ext cx="6572250" cy="15240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6083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901700" y="3962400"/>
            <a:ext cx="6578600" cy="15335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22400" y="5651500"/>
            <a:ext cx="5753100" cy="4001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en-US" smtClean="0">
                <a:uFillTx/>
              </a:rPr>
              <a:t>Thanh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điều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hướng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sửu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dụng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nav</a:t>
            </a:r>
            <a:r>
              <a:rPr b="1" dirty="0" lang="en-US" smtClean="0">
                <a:uFillTx/>
              </a:rPr>
              <a:t>-inverse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Thư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viện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lớp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Bootstrap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114258"/>
            <a:ext cx="8255000" cy="10701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b="1" dirty="0" err="1" lang="fr-FR" smtClean="0" sz="2400">
                <a:uFillTx/>
              </a:rPr>
              <a:t>Phân</a:t>
            </a:r>
            <a:r>
              <a:rPr b="1" dirty="0" lang="fr-FR" smtClean="0" sz="2400">
                <a:uFillTx/>
              </a:rPr>
              <a:t> </a:t>
            </a:r>
            <a:r>
              <a:rPr b="1" dirty="0" err="1" lang="fr-FR" smtClean="0" sz="2400">
                <a:uFillTx/>
              </a:rPr>
              <a:t>trang</a:t>
            </a:r>
            <a:endParaRPr b="1" dirty="0" lang="fr-FR" smtClean="0" sz="2400">
              <a:uFillTx/>
            </a:endParaRPr>
          </a:p>
          <a:p>
            <a:pPr algn="just" lvl="1">
              <a:spcAft>
                <a:spcPts val="600"/>
              </a:spcAft>
            </a:pPr>
            <a:r>
              <a:rPr dirty="0" err="1" lang="en-US" smtClean="0" sz="2200">
                <a:uFillTx/>
              </a:rPr>
              <a:t>Đ</a:t>
            </a:r>
            <a:r>
              <a:rPr dirty="0" err="1" lang="en-US" smtClean="0" sz="2200">
                <a:uFillTx/>
              </a:rPr>
              <a:t>ể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giới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hạn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dữ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liệu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trên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một</a:t>
            </a:r>
            <a:r>
              <a:rPr dirty="0" lang="en-US" smtClean="0" sz="2200">
                <a:uFillTx/>
              </a:rPr>
              <a:t> </a:t>
            </a:r>
            <a:r>
              <a:rPr dirty="0" err="1" lang="en-US" smtClean="0" sz="2200">
                <a:uFillTx/>
              </a:rPr>
              <a:t>trang</a:t>
            </a:r>
            <a:r>
              <a:rPr dirty="0" lang="en-US" smtClean="0" sz="2200">
                <a:uFillTx/>
              </a:rPr>
              <a:t> web</a:t>
            </a:r>
            <a:endParaRPr b="1" dirty="0" lang="fr-FR" smtClean="0" sz="22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>
              <a:buNone/>
            </a:pPr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6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 lvl="1">
              <a:buNone/>
            </a:pPr>
            <a:endParaRPr b="1" dirty="0" i="1" lang="fr-FR" smtClean="0" sz="2400">
              <a:uFillTx/>
            </a:endParaRPr>
          </a:p>
          <a:p>
            <a:pPr algn="just" lvl="1"/>
            <a:endParaRPr b="1" dirty="0" lang="en-US" smtClean="0" sz="2400">
              <a:uFillTx/>
            </a:endParaRPr>
          </a:p>
          <a:p>
            <a:pPr algn="just"/>
            <a:endParaRPr b="1"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2100" y="4876800"/>
            <a:ext cx="2552700" cy="101566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just"/>
            <a:r>
              <a:rPr b="1" dirty="0" err="1" lang="fr-FR" smtClean="0">
                <a:uFillTx/>
              </a:rPr>
              <a:t>Phân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trang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trong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Bootstrap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thêm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lớp</a:t>
            </a:r>
            <a:r>
              <a:rPr b="1" dirty="0" lang="fr-FR" smtClean="0">
                <a:uFillTx/>
              </a:rPr>
              <a:t> active </a:t>
            </a:r>
            <a:r>
              <a:rPr b="1" dirty="0" err="1" lang="fr-FR" smtClean="0">
                <a:uFillTx/>
              </a:rPr>
              <a:t>và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disabled</a:t>
            </a:r>
            <a:endParaRPr b="1"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710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 b="294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16000" y="1981201"/>
            <a:ext cx="4178300" cy="21971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7107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041400" y="4368800"/>
            <a:ext cx="4127500" cy="20574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48300" y="2324100"/>
            <a:ext cx="2552700" cy="101566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just"/>
            <a:r>
              <a:rPr b="1" dirty="0" err="1" lang="fr-FR" smtClean="0">
                <a:uFillTx/>
              </a:rPr>
              <a:t>Phân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trang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trong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Bootstrap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sử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dụng</a:t>
            </a:r>
            <a:r>
              <a:rPr b="1" dirty="0" lang="fr-FR" smtClean="0">
                <a:uFillTx/>
              </a:rPr>
              <a:t> </a:t>
            </a:r>
            <a:r>
              <a:rPr b="1" dirty="0" err="1" lang="fr-FR" smtClean="0">
                <a:uFillTx/>
              </a:rPr>
              <a:t>lớp</a:t>
            </a:r>
            <a:r>
              <a:rPr b="1" dirty="0" lang="fr-FR" smtClean="0">
                <a:uFillTx/>
              </a:rPr>
              <a:t> pagination</a:t>
            </a:r>
            <a:endParaRPr b="1"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Rectangle 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6597" y="2393199"/>
            <a:ext cx="8828058" cy="1754326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pPr algn="ctr">
              <a:defRPr>
                <a:uFillTx/>
              </a:defRPr>
            </a:pPr>
            <a:r>
              <a:rPr b="1" dirty="0" lang="en-US" sz="540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algn="tl" blurRad="50000" dir="7500000" dist="50800">
                    <a:srgbClr val="000000">
                      <a:shade val="5000"/>
                      <a:alpha val="35000"/>
                    </a:srgbClr>
                  </a:outerShdw>
                </a:effectLst>
                <a:uFillTx/>
                <a:latin charset="0" pitchFamily="18" typeface="Cambria"/>
                <a:cs charset="0" pitchFamily="34" typeface="Arial"/>
              </a:rPr>
              <a:t>KẾT THÚC </a:t>
            </a:r>
            <a:r>
              <a:rPr b="1" lang="en-US" sz="540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algn="tl" blurRad="50000" dir="7500000" dist="50800">
                    <a:srgbClr val="000000">
                      <a:shade val="5000"/>
                      <a:alpha val="35000"/>
                    </a:srgbClr>
                  </a:outerShdw>
                </a:effectLst>
                <a:uFillTx/>
                <a:latin charset="0" pitchFamily="18" typeface="Cambria"/>
                <a:cs charset="0" pitchFamily="34" typeface="Arial"/>
              </a:rPr>
              <a:t>CHƯƠNG </a:t>
            </a:r>
            <a:r>
              <a:rPr b="1" lang="en-US" smtClean="0" sz="540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algn="tl" blurRad="50000" dir="7500000" dist="50800">
                    <a:srgbClr val="000000">
                      <a:shade val="5000"/>
                      <a:alpha val="35000"/>
                    </a:srgbClr>
                  </a:outerShdw>
                </a:effectLst>
                <a:uFillTx/>
                <a:latin charset="0" pitchFamily="18" typeface="Cambria"/>
                <a:cs charset="0" pitchFamily="34" typeface="Arial"/>
              </a:rPr>
              <a:t>6</a:t>
            </a:r>
          </a:p>
          <a:p>
            <a:pPr algn="ctr">
              <a:defRPr>
                <a:uFillTx/>
              </a:defRPr>
            </a:pPr>
            <a:r>
              <a:rPr b="1" lang="en-US" smtClean="0" sz="540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algn="tl" blurRad="50000" dir="7500000" dist="50800">
                    <a:srgbClr val="000000">
                      <a:shade val="5000"/>
                      <a:alpha val="35000"/>
                    </a:srgbClr>
                  </a:outerShdw>
                </a:effectLst>
                <a:uFillTx/>
                <a:latin charset="0" pitchFamily="18" typeface="Cambria"/>
                <a:cs charset="0" pitchFamily="34" typeface="Arial"/>
              </a:rPr>
              <a:t>Cám ơn các bạn đã theo dõi</a:t>
            </a:r>
            <a:endParaRPr b="1" dirty="0" lang="en-US" sz="540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algn="tl" blurRad="50000" dir="7500000" dist="50800">
                  <a:srgbClr val="000000">
                    <a:shade val="5000"/>
                    <a:alpha val="35000"/>
                  </a:srgbClr>
                </a:outerShdw>
              </a:effectLst>
              <a:uFillTx/>
              <a:latin charset="0" pitchFamily="18" typeface="Cambria"/>
              <a:cs charset="0" pitchFamily="34" typeface="Aria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203158"/>
            <a:ext cx="8242300" cy="459915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lang="x-none" smtClean="0">
                <a:uFillTx/>
              </a:rPr>
              <a:t>Responsive Web Design là </a:t>
            </a:r>
            <a:r>
              <a:rPr dirty="0" err="1" lang="en-US" smtClean="0">
                <a:uFillTx/>
              </a:rPr>
              <a:t>một</a:t>
            </a:r>
            <a:r>
              <a:rPr dirty="0" lang="en-US" smtClean="0">
                <a:uFillTx/>
              </a:rPr>
              <a:t> </a:t>
            </a:r>
            <a:r>
              <a:rPr lang="x-none" smtClean="0">
                <a:uFillTx/>
              </a:rPr>
              <a:t>xu hướng mới</a:t>
            </a:r>
            <a:endParaRPr dirty="0" lang="en-US" smtClean="0">
              <a:uFillTx/>
            </a:endParaRPr>
          </a:p>
          <a:p>
            <a:pPr algn="just"/>
            <a:r>
              <a:rPr dirty="0" lang="en-US" smtClean="0">
                <a:uFillTx/>
              </a:rPr>
              <a:t>Q</a:t>
            </a:r>
            <a:r>
              <a:rPr lang="x-none" smtClean="0">
                <a:uFillTx/>
              </a:rPr>
              <a:t>uy </a:t>
            </a:r>
            <a:r>
              <a:rPr lang="x-none" smtClean="0">
                <a:uFillTx/>
              </a:rPr>
              <a:t>trình thiết kế và phát triển web sẽ đáp ứng mọi </a:t>
            </a:r>
            <a:r>
              <a:rPr lang="x-none" smtClean="0">
                <a:uFillTx/>
              </a:rPr>
              <a:t>thiết </a:t>
            </a:r>
            <a:r>
              <a:rPr lang="x-none" smtClean="0">
                <a:uFillTx/>
              </a:rPr>
              <a:t>bị</a:t>
            </a:r>
            <a:r>
              <a:rPr dirty="0" lang="en-US" smtClean="0">
                <a:uFillTx/>
              </a:rPr>
              <a:t>.</a:t>
            </a:r>
          </a:p>
          <a:p>
            <a:pPr algn="just"/>
            <a:r>
              <a:rPr dirty="0" lang="en-US" smtClean="0">
                <a:uFillTx/>
              </a:rPr>
              <a:t>T</a:t>
            </a:r>
            <a:r>
              <a:rPr lang="x-none" smtClean="0">
                <a:uFillTx/>
              </a:rPr>
              <a:t>rang web sẽ tự động chuyển đổi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giao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diện</a:t>
            </a:r>
            <a:r>
              <a:rPr lang="x-none" smtClean="0">
                <a:uFillTx/>
              </a:rPr>
              <a:t> để phù hợp với kích thước màn hình và kịch bản </a:t>
            </a:r>
            <a:r>
              <a:rPr lang="x-none" smtClean="0">
                <a:uFillTx/>
              </a:rPr>
              <a:t>xử </a:t>
            </a:r>
            <a:r>
              <a:rPr lang="x-none" smtClean="0">
                <a:uFillTx/>
              </a:rPr>
              <a:t>l</a:t>
            </a:r>
            <a:r>
              <a:rPr dirty="0" lang="en-US" smtClean="0">
                <a:uFillTx/>
              </a:rPr>
              <a:t>ý</a:t>
            </a:r>
          </a:p>
          <a:p>
            <a:pPr algn="just"/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Responsive web </a:t>
            </a:r>
            <a:r>
              <a:rPr dirty="0" err="1" lang="en-US" smtClean="0">
                <a:uFillTx/>
              </a:rPr>
              <a:t>là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gì</a:t>
            </a:r>
            <a:r>
              <a:rPr dirty="0" lang="en-US" smtClean="0">
                <a:uFillTx/>
              </a:rPr>
              <a:t>?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>
            <a:clrChange>
              <a:clrFrom>
                <a:srgbClr val="EBE7DB"/>
              </a:clrFrom>
              <a:clrTo>
                <a:srgbClr val="EBE7DB">
                  <a:alpha val="0"/>
                </a:srgbClr>
              </a:clrTo>
            </a:clrChange>
          </a:blip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257800" y="4191000"/>
            <a:ext cx="3328504" cy="2171699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552" y="938115"/>
            <a:ext cx="8242300" cy="51468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 algn="just"/>
            <a:r>
              <a:rPr dirty="0" lang="en-US" smtClean="0">
                <a:uFillTx/>
              </a:rPr>
              <a:t>L</a:t>
            </a:r>
            <a:r>
              <a:rPr lang="x-none" smtClean="0">
                <a:uFillTx/>
              </a:rPr>
              <a:t>oại </a:t>
            </a:r>
            <a:r>
              <a:rPr lang="x-none" smtClean="0">
                <a:uFillTx/>
              </a:rPr>
              <a:t>bỏ </a:t>
            </a:r>
            <a:r>
              <a:rPr dirty="0" err="1" lang="en-US" smtClean="0">
                <a:uFillTx/>
              </a:rPr>
              <a:t>việc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thiết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kế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nhiều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giao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diện</a:t>
            </a:r>
            <a:r>
              <a:rPr dirty="0" lang="en-US" smtClean="0">
                <a:uFillTx/>
              </a:rPr>
              <a:t> web </a:t>
            </a:r>
            <a:r>
              <a:rPr dirty="0" err="1" lang="en-US" smtClean="0">
                <a:uFillTx/>
              </a:rPr>
              <a:t>cho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nhiều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loại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thiết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bị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khác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nhau</a:t>
            </a:r>
            <a:endParaRPr dirty="0" lang="en-US" smtClean="0">
              <a:uFillTx/>
            </a:endParaRPr>
          </a:p>
          <a:p>
            <a:pPr algn="just"/>
            <a:r>
              <a:rPr dirty="0" lang="en-US" smtClean="0">
                <a:uFillTx/>
              </a:rPr>
              <a:t>G</a:t>
            </a:r>
            <a:r>
              <a:rPr lang="x-none" smtClean="0">
                <a:uFillTx/>
              </a:rPr>
              <a:t>iảm </a:t>
            </a:r>
            <a:r>
              <a:rPr lang="x-none" smtClean="0">
                <a:uFillTx/>
              </a:rPr>
              <a:t>thời gian cũng như chi phí thiết kế web</a:t>
            </a:r>
            <a:r>
              <a:rPr dirty="0" lang="en-US" smtClean="0">
                <a:uFillTx/>
              </a:rPr>
              <a:t>.</a:t>
            </a:r>
          </a:p>
          <a:p>
            <a:pPr algn="just"/>
            <a:r>
              <a:rPr dirty="0" err="1" lang="en-US" smtClean="0">
                <a:uFillTx/>
              </a:rPr>
              <a:t>L</a:t>
            </a:r>
            <a:r>
              <a:rPr dirty="0" err="1" lang="en-US" smtClean="0">
                <a:uFillTx/>
              </a:rPr>
              <a:t>uôn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luôn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có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những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trải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nghiệm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tốt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nhất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đẹp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nhất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khi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xem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web </a:t>
            </a:r>
            <a:r>
              <a:rPr dirty="0" err="1" lang="en-US" smtClean="0">
                <a:uFillTx/>
              </a:rPr>
              <a:t>dù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bạn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có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dùng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thiết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bị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nào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nữa</a:t>
            </a:r>
            <a:endParaRPr dirty="0" lang="en-US" smtClean="0">
              <a:uFillTx/>
            </a:endParaRPr>
          </a:p>
          <a:p>
            <a:pPr algn="just"/>
            <a:r>
              <a:rPr dirty="0" err="1" lang="en-US" smtClean="0">
                <a:uFillTx/>
              </a:rPr>
              <a:t>T</a:t>
            </a:r>
            <a:r>
              <a:rPr dirty="0" err="1" lang="en-US" smtClean="0">
                <a:uFillTx/>
              </a:rPr>
              <a:t>ận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dụng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tối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không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gian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để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diễn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những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nội</a:t>
            </a:r>
            <a:r>
              <a:rPr dirty="0" lang="en-US" smtClean="0">
                <a:uFillTx/>
              </a:rPr>
              <a:t> </a:t>
            </a:r>
            <a:r>
              <a:rPr dirty="0" lang="en-US" smtClean="0">
                <a:uFillTx/>
              </a:rPr>
              <a:t>dung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web</a:t>
            </a:r>
          </a:p>
          <a:p>
            <a:pPr algn="just"/>
            <a:r>
              <a:rPr dirty="0" err="1" lang="en-US" smtClean="0">
                <a:uFillTx/>
              </a:rPr>
              <a:t>C</a:t>
            </a:r>
            <a:r>
              <a:rPr dirty="0" err="1" lang="en-US" smtClean="0">
                <a:uFillTx/>
              </a:rPr>
              <a:t>húng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xem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một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thoải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mái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và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thích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thú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nhất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có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thể</a:t>
            </a:r>
            <a:r>
              <a:rPr dirty="0" lang="en-US" smtClean="0">
                <a:uFillTx/>
              </a:rPr>
              <a:t>.</a:t>
            </a:r>
            <a:endParaRPr dirty="0" lang="en-US" smtClean="0">
              <a:uFillTx/>
            </a:endParaRPr>
          </a:p>
          <a:p>
            <a:pPr algn="just"/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Lợi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ích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của</a:t>
            </a:r>
            <a:r>
              <a:rPr dirty="0" lang="en-US" smtClean="0">
                <a:uFillTx/>
              </a:rPr>
              <a:t> Responsive web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/>
          </a:bodyPr>
          <a:lstStyle/>
          <a:p>
            <a:r>
              <a:rPr dirty="0" lang="en-US" smtClean="0">
                <a:uFillTx/>
              </a:rPr>
              <a:t>P</a:t>
            </a:r>
            <a:r>
              <a:rPr lang="x-none" smtClean="0">
                <a:uFillTx/>
              </a:rPr>
              <a:t>hần </a:t>
            </a:r>
            <a:r>
              <a:rPr lang="x-none" smtClean="0">
                <a:uFillTx/>
              </a:rPr>
              <a:t>lớn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duyệt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</a:t>
            </a:r>
            <a:r>
              <a:rPr lang="x-none" smtClean="0">
                <a:uFillTx/>
              </a:rPr>
              <a:t>điện thoại thông minh và máy tính bảng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đều</a:t>
            </a:r>
            <a:r>
              <a:rPr lang="x-none" smtClean="0">
                <a:uFillTx/>
              </a:rPr>
              <a:t> hỗ trợ </a:t>
            </a:r>
            <a:r>
              <a:rPr dirty="0" err="1" lang="en-US" smtClean="0">
                <a:uFillTx/>
              </a:rPr>
              <a:t>ngôn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ngữ</a:t>
            </a:r>
            <a:r>
              <a:rPr dirty="0" lang="en-US" smtClean="0">
                <a:uFillTx/>
              </a:rPr>
              <a:t> </a:t>
            </a:r>
            <a:r>
              <a:rPr lang="x-none" smtClean="0">
                <a:uFillTx/>
              </a:rPr>
              <a:t>HTML5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và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WebKit</a:t>
            </a:r>
            <a:endParaRPr dirty="0" lang="en-US" smtClean="0">
              <a:uFillTx/>
            </a:endParaRPr>
          </a:p>
          <a:p>
            <a:r>
              <a:rPr lang="x-none" smtClean="0">
                <a:uFillTx/>
              </a:rPr>
              <a:t>Web</a:t>
            </a:r>
            <a:r>
              <a:rPr dirty="0" lang="en-US" smtClean="0">
                <a:uFillTx/>
              </a:rPr>
              <a:t>K</a:t>
            </a:r>
            <a:r>
              <a:rPr lang="x-none" smtClean="0">
                <a:uFillTx/>
              </a:rPr>
              <a:t>it là </a:t>
            </a:r>
            <a:r>
              <a:rPr dirty="0" err="1" lang="en-US" smtClean="0">
                <a:uFillTx/>
              </a:rPr>
              <a:t>bộ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xử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lý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của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duyệt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được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sử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dụng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để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hiển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thị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nội</a:t>
            </a:r>
            <a:r>
              <a:rPr dirty="0" lang="en-US" smtClean="0">
                <a:uFillTx/>
              </a:rPr>
              <a:t> dung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web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duyệt</a:t>
            </a:r>
            <a:r>
              <a:rPr dirty="0" lang="en-US" smtClean="0">
                <a:uFillTx/>
              </a:rPr>
              <a:t>.</a:t>
            </a:r>
          </a:p>
          <a:p>
            <a:r>
              <a:rPr lang="x-none" smtClean="0">
                <a:uFillTx/>
              </a:rPr>
              <a:t>Một số tính năng mới </a:t>
            </a:r>
            <a:r>
              <a:rPr dirty="0" err="1" lang="en-US" smtClean="0">
                <a:uFillTx/>
              </a:rPr>
              <a:t>của</a:t>
            </a:r>
            <a:r>
              <a:rPr lang="x-none" smtClean="0">
                <a:uFillTx/>
              </a:rPr>
              <a:t> HTML5 được nhiều thiết bị di động hỗ trợ</a:t>
            </a:r>
            <a:r>
              <a:rPr lang="x-none" smtClean="0">
                <a:uFillTx/>
              </a:rPr>
              <a:t>. </a:t>
            </a:r>
            <a:endParaRPr dirty="0" lang="en-US" smtClean="0">
              <a:uFillTx/>
            </a:endParaRPr>
          </a:p>
          <a:p>
            <a:r>
              <a:rPr lang="x-none" smtClean="0">
                <a:uFillTx/>
              </a:rPr>
              <a:t>Điều </a:t>
            </a:r>
            <a:r>
              <a:rPr lang="x-none" smtClean="0">
                <a:uFillTx/>
              </a:rPr>
              <a:t>này làm giảm nhu cầu sử dụng </a:t>
            </a:r>
            <a:r>
              <a:rPr dirty="0" err="1" lang="en-US" smtClean="0">
                <a:uFillTx/>
              </a:rPr>
              <a:t>các</a:t>
            </a:r>
            <a:r>
              <a:rPr lang="x-none" smtClean="0">
                <a:uFillTx/>
              </a:rPr>
              <a:t> plug-in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duyệt</a:t>
            </a:r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HTML5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duyệt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của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thiết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bị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động</a:t>
            </a:r>
            <a:r>
              <a:rPr dirty="0" lang="en-US" smtClean="0">
                <a:uFillTx/>
              </a:rPr>
              <a:t> 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1114259"/>
            <a:ext cx="8255000" cy="6383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lvl="0"/>
            <a:r>
              <a:rPr b="1" dirty="0" err="1" lang="en-US" smtClean="0">
                <a:uFillTx/>
              </a:rPr>
              <a:t>Thẻ</a:t>
            </a:r>
            <a:r>
              <a:rPr b="1" dirty="0" lang="en-US" smtClean="0">
                <a:uFillTx/>
              </a:rPr>
              <a:t> </a:t>
            </a:r>
            <a:r>
              <a:rPr b="1" dirty="0" lang="en-US" smtClean="0">
                <a:uFillTx/>
              </a:rPr>
              <a:t>meta</a:t>
            </a:r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Cấu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trúc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đầu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đề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Table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786130" y="1801494"/>
          <a:ext cx="7494270" cy="443068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6370"/>
                <a:gridCol w="2839481"/>
                <a:gridCol w="1948419"/>
              </a:tblGrid>
              <a:tr h="549575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err="1" lang="en-US" sz="1600">
                          <a:uFillTx/>
                        </a:rPr>
                        <a:t>Thẻ</a:t>
                      </a:r>
                      <a:r>
                        <a:rPr b="1" dirty="0" lang="en-US" sz="1600">
                          <a:uFillTx/>
                        </a:rPr>
                        <a:t> meta</a:t>
                      </a:r>
                      <a:endParaRPr b="1"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7305" marL="27305" marR="27305" marT="27305"/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err="1" lang="en-US" sz="1600">
                          <a:uFillTx/>
                        </a:rPr>
                        <a:t>Mô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tả</a:t>
                      </a:r>
                      <a:endParaRPr b="1"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7305" marL="27305" marR="27305" marT="27305"/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err="1" lang="en-US" sz="1600">
                          <a:uFillTx/>
                        </a:rPr>
                        <a:t>Trình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duyệt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di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mtClean="0" sz="1600">
                          <a:uFillTx/>
                        </a:rPr>
                        <a:t>động</a:t>
                      </a:r>
                      <a:endParaRPr b="1" dirty="0" lang="en-US" smtClean="0" sz="1600">
                        <a:uFillTx/>
                      </a:endParaRPr>
                    </a:p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lang="en-US" smtClean="0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được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hỗ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trợ</a:t>
                      </a:r>
                      <a:endParaRPr b="1"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7305" marL="27305" marR="27305" marT="27305"/>
                </a:tc>
              </a:tr>
              <a:tr h="1266845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&lt;meta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name=”</a:t>
                      </a:r>
                      <a:r>
                        <a:rPr dirty="0" err="1" lang="en-US" sz="1600">
                          <a:uFillTx/>
                        </a:rPr>
                        <a:t>HandheldFriendly</a:t>
                      </a:r>
                      <a:r>
                        <a:rPr dirty="0" lang="en-US" sz="1600">
                          <a:uFillTx/>
                        </a:rPr>
                        <a:t>”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content=”true”/&gt;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Chỉ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rằng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nội</a:t>
                      </a:r>
                      <a:r>
                        <a:rPr dirty="0" lang="en-US" sz="1600">
                          <a:uFillTx/>
                        </a:rPr>
                        <a:t> dung </a:t>
                      </a:r>
                      <a:r>
                        <a:rPr dirty="0" err="1" lang="en-US" sz="1600">
                          <a:uFillTx/>
                        </a:rPr>
                        <a:t>được</a:t>
                      </a:r>
                      <a:endParaRPr dirty="0" lang="en-US" sz="1600">
                        <a:uFillTx/>
                      </a:endParaRP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thiết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kế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cho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các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gọi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cầm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tay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màn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hình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nhỏ</a:t>
                      </a:r>
                      <a:r>
                        <a:rPr dirty="0" lang="en-US" sz="1600">
                          <a:uFillTx/>
                        </a:rPr>
                        <a:t>. </a:t>
                      </a: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true </a:t>
                      </a:r>
                      <a:r>
                        <a:rPr dirty="0" err="1" lang="en-US" sz="1600">
                          <a:uFillTx/>
                        </a:rPr>
                        <a:t>ngăn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các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trình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duyệt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không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thay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đổi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lệ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nội</a:t>
                      </a:r>
                      <a:r>
                        <a:rPr dirty="0" lang="en-US" sz="1600">
                          <a:uFillTx/>
                        </a:rPr>
                        <a:t> dung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BlackBerry </a:t>
                      </a:r>
                      <a:r>
                        <a:rPr dirty="0" err="1" lang="en-US" sz="1600">
                          <a:uFillTx/>
                        </a:rPr>
                        <a:t>và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các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loại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khác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</a:tr>
              <a:tr h="1027755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&lt;meta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name=”MobileOptimized”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content=”width” /&gt;</a:t>
                      </a:r>
                      <a:endParaRPr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Chấp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nhận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chiều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rộng</a:t>
                      </a:r>
                      <a:r>
                        <a:rPr dirty="0" lang="en-US" sz="1600">
                          <a:uFillTx/>
                        </a:rPr>
                        <a:t> (</a:t>
                      </a:r>
                      <a:r>
                        <a:rPr dirty="0" err="1" lang="en-US" sz="1600">
                          <a:uFillTx/>
                        </a:rPr>
                        <a:t>theo</a:t>
                      </a:r>
                      <a:r>
                        <a:rPr dirty="0" lang="en-US" sz="1600">
                          <a:uFillTx/>
                        </a:rPr>
                        <a:t> pixel) </a:t>
                      </a:r>
                      <a:r>
                        <a:rPr dirty="0" err="1" lang="en-US" sz="1600">
                          <a:uFillTx/>
                        </a:rPr>
                        <a:t>để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đặt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nội</a:t>
                      </a:r>
                      <a:r>
                        <a:rPr dirty="0" lang="en-US" sz="1600">
                          <a:uFillTx/>
                        </a:rPr>
                        <a:t> dung </a:t>
                      </a:r>
                      <a:r>
                        <a:rPr dirty="0" err="1" lang="en-US" sz="1600">
                          <a:uFillTx/>
                        </a:rPr>
                        <a:t>và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bắt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buộc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bố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trí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thành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một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cột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trong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trình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duyệt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Windows Mobile </a:t>
                      </a:r>
                      <a:r>
                        <a:rPr dirty="0" err="1" lang="en-US" sz="1600">
                          <a:uFillTx/>
                        </a:rPr>
                        <a:t>và</a:t>
                      </a:r>
                      <a:endParaRPr dirty="0" lang="en-US" sz="1600">
                        <a:uFillTx/>
                      </a:endParaRP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Windows Phone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</a:tr>
              <a:tr h="788665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&lt;meta name=”Applemobile-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web-app-capable”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content=”yes”/&gt;</a:t>
                      </a:r>
                      <a:endParaRPr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Chỉ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rằng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ứng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dụng</a:t>
                      </a:r>
                      <a:r>
                        <a:rPr dirty="0" lang="en-US" sz="1600">
                          <a:uFillTx/>
                        </a:rPr>
                        <a:t> web </a:t>
                      </a:r>
                      <a:r>
                        <a:rPr dirty="0" err="1" lang="en-US" sz="1600">
                          <a:uFillTx/>
                        </a:rPr>
                        <a:t>sẽ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chạy</a:t>
                      </a:r>
                      <a:r>
                        <a:rPr dirty="0" lang="en-US" sz="1600">
                          <a:uFillTx/>
                        </a:rPr>
                        <a:t> ở </a:t>
                      </a:r>
                      <a:r>
                        <a:rPr dirty="0" err="1" lang="en-US" sz="1600">
                          <a:uFillTx/>
                        </a:rPr>
                        <a:t>chế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độ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toàn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màn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hình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Safari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</a:tr>
              <a:tr h="788665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&lt;meta name=”</a:t>
                      </a:r>
                      <a:r>
                        <a:rPr dirty="0" err="1" lang="en-US" sz="1600">
                          <a:uFillTx/>
                        </a:rPr>
                        <a:t>Formatdetection</a:t>
                      </a:r>
                      <a:r>
                        <a:rPr dirty="0" lang="en-US" sz="1600">
                          <a:uFillTx/>
                        </a:rPr>
                        <a:t>”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content=”telephone=no”/&gt;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Tự động dò tìm các số điện</a:t>
                      </a: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thoại được kích hoạt hoặc vô hiệu hóa trên các trang web</a:t>
                      </a:r>
                      <a:endParaRPr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7305" marL="27305" marR="27305" marT="27305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Safari </a:t>
                      </a:r>
                      <a:r>
                        <a:rPr dirty="0" err="1" lang="en-US" sz="1600">
                          <a:uFillTx/>
                        </a:rPr>
                        <a:t>chạy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trên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iOS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7305" marL="27305" marR="27305" marT="27305"/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4500" y="961859"/>
            <a:ext cx="8255000" cy="42244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pPr lvl="0"/>
            <a:r>
              <a:rPr b="1" dirty="0" err="1" lang="en-US" smtClean="0">
                <a:uFillTx/>
              </a:rPr>
              <a:t>Thẻ</a:t>
            </a:r>
            <a:r>
              <a:rPr b="1" dirty="0" lang="en-US" smtClean="0">
                <a:uFillTx/>
              </a:rPr>
              <a:t> </a:t>
            </a:r>
            <a:r>
              <a:rPr b="1" dirty="0" lang="en-US" smtClean="0">
                <a:uFillTx/>
              </a:rPr>
              <a:t>meta </a:t>
            </a:r>
            <a:r>
              <a:rPr b="1" dirty="0" err="1" lang="en-US" smtClean="0">
                <a:uFillTx/>
              </a:rPr>
              <a:t>khung</a:t>
            </a:r>
            <a:r>
              <a:rPr b="1" dirty="0" lang="en-US" smtClean="0">
                <a:uFillTx/>
              </a:rPr>
              <a:t> </a:t>
            </a:r>
            <a:r>
              <a:rPr b="1" dirty="0" err="1" lang="en-US" smtClean="0">
                <a:uFillTx/>
              </a:rPr>
              <a:t>nhìn</a:t>
            </a:r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Cấu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trúc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đầu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đề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Table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901700" y="1528014"/>
          <a:ext cx="7823200" cy="5000852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8782"/>
                <a:gridCol w="3418018"/>
                <a:gridCol w="2946400"/>
              </a:tblGrid>
              <a:tr h="228562"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err="1" lang="en-US" sz="1600">
                          <a:uFillTx/>
                        </a:rPr>
                        <a:t>Thuộc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tính</a:t>
                      </a:r>
                      <a:endParaRPr b="1"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6278" marL="26278" marR="26278" marT="26278"/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err="1" lang="en-US" sz="1600">
                          <a:uFillTx/>
                        </a:rPr>
                        <a:t>Mô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tả</a:t>
                      </a:r>
                      <a:endParaRPr b="1"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6278" marL="26278" marR="26278" marT="26278"/>
                </a:tc>
                <a:tc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b="1" dirty="0" err="1" lang="en-US" sz="1600">
                          <a:uFillTx/>
                        </a:rPr>
                        <a:t>Giá</a:t>
                      </a:r>
                      <a:r>
                        <a:rPr b="1" dirty="0" lang="en-US" sz="1600">
                          <a:uFillTx/>
                        </a:rPr>
                        <a:t> </a:t>
                      </a:r>
                      <a:r>
                        <a:rPr b="1" dirty="0" err="1" lang="en-US" sz="1600">
                          <a:uFillTx/>
                        </a:rPr>
                        <a:t>trị</a:t>
                      </a:r>
                      <a:endParaRPr b="1"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ctr" marB="26278" marL="26278" marR="26278" marT="26278"/>
                </a:tc>
              </a:tr>
              <a:tr h="756576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width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Định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nghĩa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kích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thước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mtClean="0" sz="1600">
                          <a:uFillTx/>
                        </a:rPr>
                        <a:t>ngang</a:t>
                      </a:r>
                      <a:r>
                        <a:rPr baseline="0" dirty="0" lang="en-US" smtClean="0" sz="1600">
                          <a:uFillTx/>
                        </a:rPr>
                        <a:t> </a:t>
                      </a:r>
                      <a:r>
                        <a:rPr dirty="0" err="1" lang="en-US" smtClean="0" sz="1600">
                          <a:uFillTx/>
                        </a:rPr>
                        <a:t>của</a:t>
                      </a:r>
                      <a:r>
                        <a:rPr dirty="0" lang="en-US" smtClean="0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khung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nhìn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theo</a:t>
                      </a:r>
                      <a:r>
                        <a:rPr dirty="0" lang="en-US" sz="1600">
                          <a:uFillTx/>
                        </a:rPr>
                        <a:t> pixel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số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nguyên</a:t>
                      </a:r>
                      <a:r>
                        <a:rPr dirty="0" lang="en-US" sz="1600">
                          <a:uFillTx/>
                        </a:rPr>
                        <a:t> (</a:t>
                      </a:r>
                      <a:r>
                        <a:rPr dirty="0" err="1" lang="en-US" sz="1600">
                          <a:uFillTx/>
                        </a:rPr>
                        <a:t>theo</a:t>
                      </a:r>
                      <a:r>
                        <a:rPr dirty="0" lang="en-US" sz="1600">
                          <a:uFillTx/>
                        </a:rPr>
                        <a:t> pixel) </a:t>
                      </a:r>
                      <a:r>
                        <a:rPr dirty="0" err="1" lang="en-US" sz="1600">
                          <a:uFillTx/>
                        </a:rPr>
                        <a:t>hoặc</a:t>
                      </a:r>
                      <a:endParaRPr dirty="0" lang="en-US" sz="1600">
                        <a:uFillTx/>
                      </a:endParaRP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độ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rộng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thiết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bị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không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đổi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</a:tr>
              <a:tr h="756576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height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Định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nghĩa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kích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thước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dọc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của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khung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nhìn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theo</a:t>
                      </a:r>
                      <a:r>
                        <a:rPr dirty="0" lang="en-US" sz="1600">
                          <a:uFillTx/>
                        </a:rPr>
                        <a:t> pixel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số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nguyên</a:t>
                      </a:r>
                      <a:r>
                        <a:rPr dirty="0" lang="en-US" sz="1600">
                          <a:uFillTx/>
                        </a:rPr>
                        <a:t> (</a:t>
                      </a:r>
                      <a:r>
                        <a:rPr dirty="0" err="1" lang="en-US" sz="1600">
                          <a:uFillTx/>
                        </a:rPr>
                        <a:t>theo</a:t>
                      </a:r>
                      <a:r>
                        <a:rPr dirty="0" lang="en-US" sz="1600">
                          <a:uFillTx/>
                        </a:rPr>
                        <a:t> pixel) </a:t>
                      </a:r>
                      <a:r>
                        <a:rPr dirty="0" err="1" lang="en-US" sz="1600">
                          <a:uFillTx/>
                        </a:rPr>
                        <a:t>hoặc</a:t>
                      </a:r>
                      <a:endParaRPr dirty="0" lang="en-US" sz="1600">
                        <a:uFillTx/>
                      </a:endParaRPr>
                    </a:p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chiều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cao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thiết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bị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không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đổi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</a:tr>
              <a:tr h="756576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initial-scale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Thiết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lập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lệ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của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trang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cho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hiển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thị</a:t>
                      </a:r>
                      <a:r>
                        <a:rPr dirty="0" lang="en-US" sz="1600">
                          <a:uFillTx/>
                        </a:rPr>
                        <a:t> ban </a:t>
                      </a:r>
                      <a:r>
                        <a:rPr dirty="0" err="1" lang="en-US" sz="1600">
                          <a:uFillTx/>
                        </a:rPr>
                        <a:t>đầu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của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nó</a:t>
                      </a:r>
                      <a:r>
                        <a:rPr dirty="0" lang="en-US" sz="1600">
                          <a:uFillTx/>
                        </a:rPr>
                        <a:t>. </a:t>
                      </a: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lớn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chỉ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đã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phóng</a:t>
                      </a:r>
                      <a:r>
                        <a:rPr dirty="0" lang="en-US" sz="1600">
                          <a:uFillTx/>
                        </a:rPr>
                        <a:t> to </a:t>
                      </a:r>
                      <a:r>
                        <a:rPr dirty="0" err="1" lang="en-US" sz="1600">
                          <a:uFillTx/>
                        </a:rPr>
                        <a:t>trong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nhỏ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hơn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chỉ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ra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đã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nhỏ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thập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phân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từ</a:t>
                      </a:r>
                      <a:r>
                        <a:rPr dirty="0" lang="en-US" sz="1600">
                          <a:uFillTx/>
                        </a:rPr>
                        <a:t> 0,1 </a:t>
                      </a:r>
                      <a:r>
                        <a:rPr dirty="0" err="1" lang="en-US" sz="1600">
                          <a:uFillTx/>
                        </a:rPr>
                        <a:t>đến</a:t>
                      </a:r>
                      <a:r>
                        <a:rPr dirty="0" lang="en-US" sz="1600">
                          <a:uFillTx/>
                        </a:rPr>
                        <a:t> n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</a:tr>
              <a:tr h="404567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minimum-scale</a:t>
                      </a:r>
                      <a:endParaRPr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Định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nghĩa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lệ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phóng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tối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thiểu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của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khung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nhìn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thập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phân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từ</a:t>
                      </a:r>
                      <a:r>
                        <a:rPr dirty="0" lang="en-US" sz="1600">
                          <a:uFillTx/>
                        </a:rPr>
                        <a:t> 0,1 </a:t>
                      </a:r>
                      <a:r>
                        <a:rPr dirty="0" err="1" lang="en-US" sz="1600">
                          <a:uFillTx/>
                        </a:rPr>
                        <a:t>đến</a:t>
                      </a:r>
                      <a:r>
                        <a:rPr dirty="0" lang="en-US" sz="1600">
                          <a:uFillTx/>
                        </a:rPr>
                        <a:t> n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</a:tr>
              <a:tr h="404567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maximum-scale</a:t>
                      </a:r>
                      <a:endParaRPr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Định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nghĩa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lệ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phóng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tối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của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khung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nhìn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Giá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thập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phân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từ</a:t>
                      </a:r>
                      <a:r>
                        <a:rPr dirty="0" lang="en-US" sz="1600">
                          <a:uFillTx/>
                        </a:rPr>
                        <a:t> 0,1 </a:t>
                      </a:r>
                      <a:r>
                        <a:rPr dirty="0" err="1" lang="en-US" sz="1600">
                          <a:uFillTx/>
                        </a:rPr>
                        <a:t>đến</a:t>
                      </a:r>
                      <a:r>
                        <a:rPr dirty="0" lang="en-US" sz="1600">
                          <a:uFillTx/>
                        </a:rPr>
                        <a:t> n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</a:tr>
              <a:tr h="756576"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uFillTx/>
                        </a:rPr>
                        <a:t>user-scalable</a:t>
                      </a:r>
                      <a:endParaRPr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lang="en-US" sz="1600">
                          <a:uFillTx/>
                        </a:rPr>
                        <a:t>Cho </a:t>
                      </a:r>
                      <a:r>
                        <a:rPr dirty="0" err="1" lang="en-US" sz="1600">
                          <a:uFillTx/>
                        </a:rPr>
                        <a:t>phép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thay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đổi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tỉ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lệ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của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ứng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dụng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trên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các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thiết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bị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động</a:t>
                      </a:r>
                      <a:r>
                        <a:rPr dirty="0" lang="en-US" sz="1600">
                          <a:uFillTx/>
                        </a:rPr>
                        <a:t>. </a:t>
                      </a:r>
                      <a:r>
                        <a:rPr dirty="0" err="1" lang="en-US" sz="1600">
                          <a:uFillTx/>
                        </a:rPr>
                        <a:t>Nói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cách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khác</a:t>
                      </a:r>
                      <a:r>
                        <a:rPr dirty="0" lang="en-US" sz="1600">
                          <a:uFillTx/>
                        </a:rPr>
                        <a:t>, </a:t>
                      </a:r>
                      <a:r>
                        <a:rPr dirty="0" err="1" lang="en-US" sz="1600">
                          <a:uFillTx/>
                        </a:rPr>
                        <a:t>người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dùng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có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thể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phóng</a:t>
                      </a:r>
                      <a:r>
                        <a:rPr dirty="0" lang="en-US" sz="1600">
                          <a:uFillTx/>
                        </a:rPr>
                        <a:t> to </a:t>
                      </a:r>
                      <a:r>
                        <a:rPr dirty="0" err="1" lang="en-US" sz="1600">
                          <a:uFillTx/>
                        </a:rPr>
                        <a:t>và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thu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nhỏ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trong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ứng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dụng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  <a:tc>
                  <a:txBody>
                    <a:bodyPr/>
                    <a:lstStyle/>
                    <a:p>
                      <a:pPr algn="just"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err="1" lang="en-US" sz="1600">
                          <a:uFillTx/>
                        </a:rPr>
                        <a:t>Không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hoặc</a:t>
                      </a:r>
                      <a:r>
                        <a:rPr dirty="0" lang="en-US" sz="1600">
                          <a:uFillTx/>
                        </a:rPr>
                        <a:t> </a:t>
                      </a:r>
                      <a:r>
                        <a:rPr dirty="0" err="1" lang="en-US" sz="1600">
                          <a:uFillTx/>
                        </a:rPr>
                        <a:t>có</a:t>
                      </a:r>
                      <a:endParaRPr dirty="0" lang="en-US" sz="1600"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marB="26278" marL="26278" marR="26278" marT="26278"/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Content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71500" y="1206500"/>
            <a:ext cx="7937500" cy="22733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buNone/>
            </a:pPr>
            <a:r>
              <a:rPr dirty="0" lang="en-US" smtClean="0" sz="2400">
                <a:uFillTx/>
              </a:rPr>
              <a:t>&lt;head</a:t>
            </a:r>
            <a:r>
              <a:rPr dirty="0" lang="en-US" smtClean="0" sz="2400">
                <a:uFillTx/>
              </a:rPr>
              <a:t>&gt;</a:t>
            </a:r>
          </a:p>
          <a:p>
            <a:pPr>
              <a:buNone/>
            </a:pPr>
            <a:r>
              <a:rPr dirty="0" lang="en-US" smtClean="0" sz="2400">
                <a:uFillTx/>
              </a:rPr>
              <a:t>	&lt;title&gt;</a:t>
            </a:r>
            <a:r>
              <a:rPr dirty="0" lang="en-US" smtClean="0" sz="2400">
                <a:uFillTx/>
              </a:rPr>
              <a:t> Di </a:t>
            </a:r>
            <a:r>
              <a:rPr dirty="0" err="1" lang="en-US" smtClean="0" sz="2400">
                <a:uFillTx/>
              </a:rPr>
              <a:t>động</a:t>
            </a:r>
            <a:r>
              <a:rPr dirty="0" lang="en-US" smtClean="0" sz="2400">
                <a:uFillTx/>
              </a:rPr>
              <a:t> </a:t>
            </a:r>
            <a:r>
              <a:rPr dirty="0" lang="en-US" smtClean="0" sz="2400">
                <a:uFillTx/>
              </a:rPr>
              <a:t>&lt;/title&gt;</a:t>
            </a:r>
            <a:r>
              <a:rPr dirty="0" lang="en-US" smtClean="0" sz="2400">
                <a:uFillTx/>
              </a:rPr>
              <a:t/>
            </a:r>
            <a:br>
              <a:rPr dirty="0" lang="en-US" smtClean="0" sz="2400">
                <a:uFillTx/>
              </a:rPr>
            </a:br>
            <a:r>
              <a:rPr dirty="0" lang="fr-FR" smtClean="0" sz="2400">
                <a:uFillTx/>
              </a:rPr>
              <a:t> </a:t>
            </a:r>
            <a:r>
              <a:rPr dirty="0" lang="fr-FR" smtClean="0" sz="2400">
                <a:uFillTx/>
              </a:rPr>
              <a:t>&lt;</a:t>
            </a:r>
            <a:r>
              <a:rPr dirty="0" err="1" lang="fr-FR" smtClean="0" sz="2400">
                <a:uFillTx/>
              </a:rPr>
              <a:t>meta</a:t>
            </a:r>
            <a:r>
              <a:rPr dirty="0" lang="fr-FR" smtClean="0" sz="2400">
                <a:uFillTx/>
              </a:rPr>
              <a:t> </a:t>
            </a:r>
            <a:r>
              <a:rPr dirty="0" err="1" lang="fr-FR" smtClean="0" sz="2400">
                <a:uFillTx/>
              </a:rPr>
              <a:t>name</a:t>
            </a:r>
            <a:r>
              <a:rPr dirty="0" lang="fr-FR" smtClean="0" sz="2400">
                <a:uFillTx/>
              </a:rPr>
              <a:t>=”</a:t>
            </a:r>
            <a:r>
              <a:rPr dirty="0" err="1" lang="fr-FR" smtClean="0" sz="2400">
                <a:uFillTx/>
              </a:rPr>
              <a:t>viewport</a:t>
            </a:r>
            <a:r>
              <a:rPr dirty="0" lang="fr-FR" smtClean="0" sz="2400">
                <a:uFillTx/>
              </a:rPr>
              <a:t>” content=”</a:t>
            </a:r>
            <a:r>
              <a:rPr dirty="0" err="1" lang="fr-FR" smtClean="0" sz="2400">
                <a:uFillTx/>
              </a:rPr>
              <a:t>width</a:t>
            </a:r>
            <a:r>
              <a:rPr dirty="0" lang="fr-FR" smtClean="0" sz="2400">
                <a:uFillTx/>
              </a:rPr>
              <a:t>=</a:t>
            </a:r>
            <a:r>
              <a:rPr dirty="0" err="1" lang="fr-FR" smtClean="0" sz="2400">
                <a:uFillTx/>
              </a:rPr>
              <a:t>device</a:t>
            </a:r>
            <a:r>
              <a:rPr dirty="0" lang="fr-FR" smtClean="0" sz="2400">
                <a:uFillTx/>
              </a:rPr>
              <a:t>-</a:t>
            </a:r>
            <a:r>
              <a:rPr dirty="0" err="1" lang="fr-FR" smtClean="0" sz="2400">
                <a:uFillTx/>
              </a:rPr>
              <a:t>width</a:t>
            </a:r>
            <a:r>
              <a:rPr dirty="0" lang="fr-FR" smtClean="0" sz="2400">
                <a:uFillTx/>
              </a:rPr>
              <a:t>, </a:t>
            </a:r>
            <a:r>
              <a:rPr dirty="0" err="1" lang="fr-FR" smtClean="0" sz="2400">
                <a:uFillTx/>
              </a:rPr>
              <a:t>userscalable</a:t>
            </a:r>
            <a:r>
              <a:rPr dirty="0" lang="fr-FR" smtClean="0" sz="2400">
                <a:uFillTx/>
              </a:rPr>
              <a:t>=no</a:t>
            </a:r>
            <a:r>
              <a:rPr dirty="0" lang="fr-FR" smtClean="0" sz="2400">
                <a:uFillTx/>
              </a:rPr>
              <a:t>”&gt;</a:t>
            </a:r>
            <a:endParaRPr dirty="0" lang="en-US" smtClean="0" sz="2400">
              <a:uFillTx/>
            </a:endParaRPr>
          </a:p>
          <a:p>
            <a:pPr>
              <a:buNone/>
            </a:pPr>
            <a:r>
              <a:rPr dirty="0" lang="en-US" smtClean="0" sz="2400">
                <a:uFillTx/>
              </a:rPr>
              <a:t>&lt;/</a:t>
            </a:r>
            <a:r>
              <a:rPr dirty="0" lang="en-US" smtClean="0" sz="2400">
                <a:uFillTx/>
              </a:rPr>
              <a:t>head&gt;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Cấu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trúc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đầu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đề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5000" y="4559300"/>
            <a:ext cx="7543800" cy="546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0" compatLnSpc="1" lIns="0" numCol="1" rIns="0" tIns="0" vert="horz" wrap="square">
            <a:prstTxWarp prst="textNoShape">
              <a:avLst/>
            </a:prstTxWarp>
            <a:noAutofit/>
          </a:bodyPr>
          <a:lstStyle/>
          <a:p>
            <a:r>
              <a:rPr dirty="0" lang="fr-FR" smtClean="0" sz="2400">
                <a:uFillTx/>
              </a:rPr>
              <a:t>&lt;</a:t>
            </a:r>
            <a:r>
              <a:rPr dirty="0" err="1" lang="fr-FR" smtClean="0" sz="2400">
                <a:uFillTx/>
              </a:rPr>
              <a:t>link</a:t>
            </a:r>
            <a:r>
              <a:rPr dirty="0" lang="fr-FR" smtClean="0" sz="2400">
                <a:uFillTx/>
              </a:rPr>
              <a:t> </a:t>
            </a:r>
            <a:r>
              <a:rPr dirty="0" err="1" lang="fr-FR" smtClean="0" sz="2400">
                <a:uFillTx/>
              </a:rPr>
              <a:t>rel</a:t>
            </a:r>
            <a:r>
              <a:rPr dirty="0" lang="fr-FR" smtClean="0" sz="2400">
                <a:uFillTx/>
              </a:rPr>
              <a:t>=”</a:t>
            </a:r>
            <a:r>
              <a:rPr dirty="0" err="1" lang="fr-FR" smtClean="0" sz="2400">
                <a:uFillTx/>
              </a:rPr>
              <a:t>icon</a:t>
            </a:r>
            <a:r>
              <a:rPr dirty="0" lang="fr-FR" smtClean="0" sz="2400">
                <a:uFillTx/>
              </a:rPr>
              <a:t>” type=”image/</a:t>
            </a:r>
            <a:r>
              <a:rPr dirty="0" err="1" lang="fr-FR" smtClean="0" sz="2400">
                <a:uFillTx/>
              </a:rPr>
              <a:t>png</a:t>
            </a:r>
            <a:r>
              <a:rPr dirty="0" lang="fr-FR" smtClean="0" sz="2400">
                <a:uFillTx/>
              </a:rPr>
              <a:t>” </a:t>
            </a:r>
            <a:r>
              <a:rPr dirty="0" err="1" lang="fr-FR" smtClean="0" sz="2400">
                <a:uFillTx/>
              </a:rPr>
              <a:t>href</a:t>
            </a:r>
            <a:r>
              <a:rPr dirty="0" lang="fr-FR" smtClean="0" sz="2400">
                <a:uFillTx/>
              </a:rPr>
              <a:t>=”mobile.png” /&gt;</a:t>
            </a:r>
            <a:endParaRPr dirty="0" lang="en-US" sz="2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0400" y="3873500"/>
            <a:ext cx="2997200" cy="4770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err="1" lang="en-US" smtClean="0" sz="2500">
                <a:uFillTx/>
              </a:rPr>
              <a:t>Thêm</a:t>
            </a:r>
            <a:r>
              <a:rPr dirty="0" lang="en-US" smtClean="0" sz="2500">
                <a:uFillTx/>
              </a:rPr>
              <a:t> </a:t>
            </a:r>
            <a:r>
              <a:rPr dirty="0" err="1" lang="en-US" smtClean="0" sz="2500">
                <a:uFillTx/>
              </a:rPr>
              <a:t>biểu</a:t>
            </a:r>
            <a:r>
              <a:rPr dirty="0" lang="en-US" smtClean="0" sz="2500">
                <a:uFillTx/>
              </a:rPr>
              <a:t> </a:t>
            </a:r>
            <a:r>
              <a:rPr dirty="0" err="1" lang="en-US" smtClean="0" sz="2500">
                <a:uFillTx/>
              </a:rPr>
              <a:t>tượng</a:t>
            </a:r>
            <a:endParaRPr dirty="0" lang="en-US" sz="25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Cấu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trúc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tài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liệu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Content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1253958"/>
            <a:ext cx="8255000" cy="419434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just"/>
            <a:r>
              <a:rPr dirty="0" err="1" lang="en-US" smtClean="0">
                <a:uFillTx/>
              </a:rPr>
              <a:t>Cấu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trúc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tài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liệu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được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bày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bằng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phần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tử</a:t>
            </a:r>
            <a:r>
              <a:rPr dirty="0" lang="en-US" smtClean="0">
                <a:uFillTx/>
              </a:rPr>
              <a:t> &lt;body&gt; </a:t>
            </a:r>
            <a:r>
              <a:rPr dirty="0" err="1" lang="en-US" smtClean="0">
                <a:uFillTx/>
              </a:rPr>
              <a:t>trong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một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trang</a:t>
            </a:r>
            <a:r>
              <a:rPr dirty="0" lang="en-US" smtClean="0">
                <a:uFillTx/>
              </a:rPr>
              <a:t> web HTML. </a:t>
            </a:r>
            <a:endParaRPr dirty="0" lang="en-US" smtClean="0">
              <a:uFillTx/>
            </a:endParaRPr>
          </a:p>
          <a:p>
            <a:pPr algn="just"/>
            <a:r>
              <a:rPr dirty="0" err="1" lang="en-US" smtClean="0">
                <a:uFillTx/>
              </a:rPr>
              <a:t>Phần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tử</a:t>
            </a:r>
            <a:r>
              <a:rPr dirty="0" lang="en-US" smtClean="0">
                <a:uFillTx/>
              </a:rPr>
              <a:t> &lt;body&gt; </a:t>
            </a:r>
            <a:r>
              <a:rPr dirty="0" err="1" lang="en-US" smtClean="0">
                <a:uFillTx/>
              </a:rPr>
              <a:t>của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ứng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dụng</a:t>
            </a:r>
            <a:r>
              <a:rPr dirty="0" lang="en-US" smtClean="0">
                <a:uFillTx/>
              </a:rPr>
              <a:t> web </a:t>
            </a:r>
            <a:r>
              <a:rPr dirty="0" err="1" lang="en-US" smtClean="0">
                <a:uFillTx/>
              </a:rPr>
              <a:t>di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động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định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nghĩa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nội</a:t>
            </a:r>
            <a:r>
              <a:rPr dirty="0" lang="en-US" smtClean="0">
                <a:uFillTx/>
              </a:rPr>
              <a:t> dung </a:t>
            </a:r>
            <a:r>
              <a:rPr dirty="0" err="1" lang="en-US" smtClean="0">
                <a:uFillTx/>
              </a:rPr>
              <a:t>được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hiển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thị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cho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người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dùng</a:t>
            </a:r>
            <a:r>
              <a:rPr dirty="0" lang="en-US" smtClean="0">
                <a:uFillTx/>
              </a:rPr>
              <a:t>.</a:t>
            </a:r>
          </a:p>
          <a:p>
            <a:pPr algn="just"/>
            <a:r>
              <a:rPr dirty="0" err="1" lang="en-US" smtClean="0">
                <a:uFillTx/>
              </a:rPr>
              <a:t>Cách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thức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hiển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thị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và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các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thẻ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sử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dụng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như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hình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ảnh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thẻ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img</a:t>
            </a:r>
            <a:r>
              <a:rPr dirty="0" lang="en-US" smtClean="0">
                <a:uFillTx/>
              </a:rPr>
              <a:t>), </a:t>
            </a:r>
            <a:r>
              <a:rPr dirty="0" err="1" lang="en-US" smtClean="0">
                <a:uFillTx/>
              </a:rPr>
              <a:t>danh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sách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thẻ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ul</a:t>
            </a:r>
            <a:r>
              <a:rPr dirty="0" lang="en-US" smtClean="0">
                <a:uFillTx/>
              </a:rPr>
              <a:t>, </a:t>
            </a:r>
            <a:r>
              <a:rPr dirty="0" err="1" lang="en-US" smtClean="0">
                <a:uFillTx/>
              </a:rPr>
              <a:t>ol</a:t>
            </a:r>
            <a:r>
              <a:rPr dirty="0" lang="en-US" smtClean="0">
                <a:uFillTx/>
              </a:rPr>
              <a:t>, dl), </a:t>
            </a:r>
            <a:r>
              <a:rPr dirty="0" err="1" lang="en-US" smtClean="0">
                <a:uFillTx/>
              </a:rPr>
              <a:t>liên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kết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thẻ</a:t>
            </a:r>
            <a:r>
              <a:rPr dirty="0" lang="en-US" smtClean="0">
                <a:uFillTx/>
              </a:rPr>
              <a:t> a),… </a:t>
            </a:r>
            <a:r>
              <a:rPr dirty="0" err="1" lang="en-US" smtClean="0">
                <a:uFillTx/>
              </a:rPr>
              <a:t>tương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tự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như</a:t>
            </a:r>
            <a:r>
              <a:rPr dirty="0" lang="en-US" smtClean="0">
                <a:uFillTx/>
              </a:rPr>
              <a:t> website </a:t>
            </a:r>
            <a:r>
              <a:rPr dirty="0" err="1" lang="en-US" smtClean="0">
                <a:uFillTx/>
              </a:rPr>
              <a:t>hiển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thị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trên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máy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tính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để</a:t>
            </a:r>
            <a:r>
              <a:rPr dirty="0" lang="en-US" smtClean="0">
                <a:uFillTx/>
              </a:rPr>
              <a:t> </a:t>
            </a:r>
            <a:r>
              <a:rPr dirty="0" err="1" lang="en-US" smtClean="0">
                <a:uFillTx/>
              </a:rPr>
              <a:t>bàn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Standarddesig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ctr" anchorCtr="0" bIns="46800" compatLnSpc="1" lIns="90000" numCol="1" rIns="90000" tIns="46800" vert="horz" wrap="none">
        <a:prstTxWarp prst="textNoShape">
          <a:avLst/>
        </a:prstTxWarp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mtClean="0" strike="noStrike" sz="2000" u="none">
            <a:ln>
              <a:noFill/>
            </a:ln>
            <a:solidFill>
              <a:schemeClr val="tx1"/>
            </a:solidFill>
            <a:effectLst/>
            <a:uFillTx/>
            <a:latin charset="0" typeface="Arial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ctr" anchorCtr="0" bIns="46800" compatLnSpc="1" lIns="90000" numCol="1" rIns="90000" tIns="46800" vert="horz" wrap="none">
        <a:prstTxWarp prst="textNoShape">
          <a:avLst/>
        </a:prstTxWarp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mtClean="0" strike="noStrike" sz="2000" u="none">
            <a:ln>
              <a:noFill/>
            </a:ln>
            <a:solidFill>
              <a:schemeClr val="tx1"/>
            </a:solidFill>
            <a:effectLst/>
            <a:uFillTx/>
            <a:latin charset="0" typeface="Arial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Words>1628</Words>
  <Application>Microsoft Office PowerPoint</Application>
  <PresentationFormat>On-screen Show (4:3)</PresentationFormat>
  <Paragraphs>305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807</cp:revision>
  <dcterms:created xsi:type="dcterms:W3CDTF">2007-11-27T23:54:21Z</dcterms:created>
  <dcterms:modified xsi:type="dcterms:W3CDTF">2017-03-03T08:59:35Z</dcterms:modified>
</cp:coreProperties>
</file>