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8" r:id="rId3"/>
    <p:sldId id="260" r:id="rId4"/>
    <p:sldId id="266" r:id="rId5"/>
    <p:sldId id="287" r:id="rId6"/>
    <p:sldId id="288" r:id="rId7"/>
    <p:sldId id="289" r:id="rId8"/>
    <p:sldId id="290" r:id="rId9"/>
    <p:sldId id="269" r:id="rId10"/>
    <p:sldId id="270" r:id="rId11"/>
    <p:sldId id="271" r:id="rId12"/>
    <p:sldId id="272" r:id="rId13"/>
    <p:sldId id="273" r:id="rId14"/>
    <p:sldId id="291" r:id="rId15"/>
    <p:sldId id="276" r:id="rId16"/>
    <p:sldId id="277" r:id="rId17"/>
    <p:sldId id="278" r:id="rId18"/>
    <p:sldId id="292" r:id="rId19"/>
    <p:sldId id="293" r:id="rId20"/>
    <p:sldId id="281" r:id="rId21"/>
  </p:sldIdLst>
  <p:sldSz cx="9144000" cy="5143500" type="screen16x9"/>
  <p:notesSz cx="6858000" cy="9144000"/>
  <p:embeddedFontLst>
    <p:embeddedFont>
      <p:font typeface="Plus Jakarta Sans" panose="020B0604020202020204" charset="0"/>
      <p:regular r:id="rId23"/>
      <p:bold r:id="rId24"/>
      <p:italic r:id="rId25"/>
      <p:boldItalic r:id="rId26"/>
    </p:embeddedFont>
    <p:embeddedFont>
      <p:font typeface="Plus Jakarta Sans ExtraBold" panose="020B0604020202020204" charset="0"/>
      <p:bold r:id="rId27"/>
      <p:boldItalic r:id="rId28"/>
    </p:embeddedFont>
    <p:embeddedFont>
      <p:font typeface="Plus Jakarta Sans Light" panose="020B0604020202020204" charset="0"/>
      <p:regular r:id="rId29"/>
      <p:bold r:id="rId30"/>
      <p:italic r:id="rId31"/>
      <p:boldItalic r:id="rId32"/>
    </p:embeddedFont>
    <p:embeddedFont>
      <p:font typeface="Plus Jakarta Sans Medium" panose="020B0604020202020204" charset="0"/>
      <p:regular r:id="rId33"/>
      <p:bold r:id="rId34"/>
      <p:italic r:id="rId35"/>
      <p:boldItalic r:id="rId36"/>
    </p:embeddedFont>
    <p:embeddedFont>
      <p:font typeface="Plus Jakarta Sans SemiBold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8bf7d1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8bf7d1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8bf7d12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8bf7d12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8bf7d12c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8bf7d12c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bf7d12c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bf7d12c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bf7d12c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bf7d12c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7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8bf7d12cb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8bf7d12cb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 Berdasarkan hasil korelasi antara feature dengan label, kita dapat mengetahui ada beberapa feature yang potensial dengan justifikasi memilii korelasi yang cukup tinggi, misalnya HM_CAL, PRODUCTION_OB, dan PRODUCTIVITY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 Namun karena productivity merupakan hasil bagi Amount dan production sehingga fitur tersebut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- Sementara consumption yang merupakan variabel yang dihasilkan juga dari hasil bagi antara amount/HM juga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Variabel yang akan digunakan dalam permodelan adalah HM_CAL dan PRODUCTION_OB untuk melihat hubungan antar variabel tersebut terhadap AMOUNT (Konsumsi bahan bakar)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8bf7d12c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8bf7d12cb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8bf7d12c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8bf7d12c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Berdasarkan hasil korelasi antara feature dengan label, kita dapat mengetahui ada beberapa feature yang potensial dengan justifikasi memilii korelasi yang cukup tinggi, misalnya HM_CAL, PRODUCTION_OB, dan PRODUCTIVITY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Namun karena productivity merupakan hasil bagi Amount dan production sehingga fitur tersebut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Sementara consumption yang merupakan variabel yang dihasilkan juga dari hasil bagi antara amount/HM juga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Variabel yang akan digunakan dalam permodelan adalah HM_CAL dan PRODUCTION_OB untuk melihat hubungan antar variabel tersebut terhadap AMOUNT (Konsumsi bahan bakar)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8bf7d12c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8bf7d12c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Berdasarkan hasil korelasi antara feature dengan label, kita dapat mengetahui ada beberapa feature yang potensial dengan justifikasi memilii korelasi yang cukup tinggi, misalnya HM_CAL, PRODUCTION_OB, dan PRODUCTIVITY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Namun karena productivity merupakan hasil bagi Amount dan production sehingga fitur tersebut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Sementara consumption yang merupakan variabel yang dihasilkan juga dari hasil bagi antara amount/HM juga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Variabel yang akan digunakan dalam permodelan adalah HM_CAL dan PRODUCTION_OB untuk melihat hubungan antar variabel tersebut terhadap AMOUNT (Konsumsi bahan bakar)</a:t>
            </a: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1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8bf7d12c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8bf7d12c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Berdasarkan hasil korelasi antara feature dengan label, kita dapat mengetahui ada beberapa feature yang potensial dengan justifikasi memilii korelasi yang cukup tinggi, misalnya HM_CAL, PRODUCTION_OB, dan PRODUCTIVITY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Namun karena productivity merupakan hasil bagi Amount dan production sehingga fitur tersebut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Sementara consumption yang merupakan variabel yang dihasilkan juga dari hasil bagi antara amount/HM juga tidak akan digunakan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- Variabel yang akan digunakan dalam permodelan adalah HM_CAL dan PRODUCTION_OB untuk melihat hubungan antar variabel tersebut terhadap AMOUNT (Konsumsi bahan bakar)</a:t>
            </a: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982aa5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982aa5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bf7d12c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8bf7d12c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95d18c2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95d18c2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95d18c299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95d18c299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95d18c299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95d18c299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32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8bf7d1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8bf7d1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6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8bf7d1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8bf7d1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1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8bf7d1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8bf7d1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08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95d18c299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95d18c299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Nz_kDZMdQNM1sMcHYro_nqxo-N1ny-sc/view?usp=share_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z_kDZMdQNM1sMcHYro_nqxo-N1ny-sc/view?usp=share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6FOEOh0OouNvAFxQ5f7-EgLuhjXkSwDZ/view?usp=share_lin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6FOEOh0OouNvAFxQ5f7-EgLuhjXkSwDZ/view?usp=share_li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FOEOh0OouNvAFxQ5f7-EgLuhjXkSwDZ/view?usp=share_l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6FOEOh0OouNvAFxQ5f7-EgLuhjXkSwDZ/view?usp=share_lin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udel3ZkoFjeS3SOWRw8poSjV8j5zFZW/view?usp=share_lin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udel3ZkoFjeS3SOWRw8poSjV8j5zFZW/view?usp=share_lin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udel3ZkoFjeS3SOWRw8poSjV8j5zFZW/view?usp=share_lin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oaW3P8NWJITK7aDmc1ifVfTg_wZTU-l6/edit?usp=share_link&amp;ouid=114748078851876996044&amp;rtpof=true&amp;sd=true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s://docs.google.com/spreadsheets/d/1_1roqtvnH8k94S2weYiOzUrwp7A5EbmO/edit?usp=share_link&amp;ouid=104992829935421318838&amp;rtpof=true&amp;sd=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ucVuBp81v8afRkzZmqm8BjxDHrYc5qsP/view?usp=share_link" TargetMode="External"/><Relationship Id="rId5" Type="http://schemas.openxmlformats.org/officeDocument/2006/relationships/hyperlink" Target="https://drive.google.com/file/d/11wmSTNg7tK2NxaYqxJg4wwTIPzYxHos1/view?usp=share_link" TargetMode="External"/><Relationship Id="rId10" Type="http://schemas.openxmlformats.org/officeDocument/2006/relationships/hyperlink" Target="https://docs.google.com/spreadsheets/d/1jZWZAnFpf5gRThNOr-EY-KLTS2Goqe7t/edit?usp=share_link&amp;ouid=114748078851876996044&amp;rtpof=true&amp;sd=true" TargetMode="External"/><Relationship Id="rId4" Type="http://schemas.openxmlformats.org/officeDocument/2006/relationships/hyperlink" Target="https://drive.google.com/file/d/1-uW49wVSe3iVYMzBwmT-PvvPc2F-G4YT/view?usp=share_link" TargetMode="External"/><Relationship Id="rId9" Type="http://schemas.openxmlformats.org/officeDocument/2006/relationships/hyperlink" Target="https://drive.google.com/file/d/1PvxRXjZ8QNSa8mtkSEM9V7PIZu-qU92p/view?usp=share_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rlBARmZQ8sbmo-_KHdFukZW3VfyNu7W/view?usp=share_li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ArlBARmZQ8sbmo-_KHdFukZW3VfyNu7W/view?usp=share_li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ArlBARmZQ8sbmo-_KHdFukZW3VfyNu7W/view?usp=share_lin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400000" y="2271575"/>
            <a:ext cx="5664000" cy="12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</a:t>
            </a:r>
            <a:r>
              <a:rPr lang="en" b="1" dirty="0">
                <a:latin typeface="Plus Jakarta Sans"/>
                <a:ea typeface="Plus Jakarta Sans"/>
                <a:cs typeface="Plus Jakarta Sans"/>
                <a:sym typeface="Plus Jakarta Sans"/>
              </a:rPr>
              <a:t> Project Report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3405550"/>
            <a:ext cx="56640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200" dirty="0"/>
              <a:t>Data Scientist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1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5600" dirty="0"/>
              <a:t>Dien Avika Novaini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Clean Data</a:t>
            </a:r>
            <a:r>
              <a:rPr lang="en" dirty="0"/>
              <a:t> Overview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76A4-4CC1-8486-6959-52D1DD9D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5" y="1044744"/>
            <a:ext cx="6821077" cy="3054012"/>
          </a:xfrm>
          <a:prstGeom prst="rect">
            <a:avLst/>
          </a:prstGeom>
        </p:spPr>
      </p:pic>
      <p:sp>
        <p:nvSpPr>
          <p:cNvPr id="4" name="Google Shape;207;p24">
            <a:extLst>
              <a:ext uri="{FF2B5EF4-FFF2-40B4-BE49-F238E27FC236}">
                <a16:creationId xmlns:a16="http://schemas.microsoft.com/office/drawing/2014/main" id="{CF43B450-32ED-8C91-79F9-4B0251DB141A}"/>
              </a:ext>
            </a:extLst>
          </p:cNvPr>
          <p:cNvSpPr txBox="1"/>
          <p:nvPr/>
        </p:nvSpPr>
        <p:spPr>
          <a:xfrm>
            <a:off x="619975" y="4259475"/>
            <a:ext cx="2502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 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Data Cleansing</a:t>
            </a:r>
            <a:r>
              <a:rPr lang="en" dirty="0">
                <a:hlinkClick r:id="rId4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Checking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3808650" y="1600950"/>
            <a:ext cx="526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Null pada</a:t>
            </a:r>
            <a:r>
              <a:rPr lang="id-ID" dirty="0"/>
              <a:t> cause_type sebanyak 100%</a:t>
            </a:r>
          </a:p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d-ID" dirty="0"/>
              <a:t>Kolom Cause_type dihilangkan</a:t>
            </a:r>
            <a:endParaRPr dirty="0"/>
          </a:p>
        </p:txBody>
      </p:sp>
      <p:sp>
        <p:nvSpPr>
          <p:cNvPr id="207" name="Google Shape;207;p24"/>
          <p:cNvSpPr txBox="1"/>
          <p:nvPr/>
        </p:nvSpPr>
        <p:spPr>
          <a:xfrm>
            <a:off x="619975" y="4259475"/>
            <a:ext cx="2502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 </a:t>
            </a:r>
            <a:r>
              <a:rPr lang="id-ID" u="sng" dirty="0">
                <a:solidFill>
                  <a:schemeClr val="hlink"/>
                </a:solidFill>
                <a:hlinkClick r:id="rId3"/>
              </a:rPr>
              <a:t>Data Cleansing</a:t>
            </a:r>
            <a:r>
              <a:rPr lang="en" dirty="0">
                <a:hlinkClick r:id="rId3"/>
              </a:rPr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B80DE-C3B3-ED35-416F-1162F6E5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75" y="976312"/>
            <a:ext cx="31527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Data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F46A2-7324-B82F-E529-FF53C9FB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" b="495"/>
          <a:stretch/>
        </p:blipFill>
        <p:spPr>
          <a:xfrm>
            <a:off x="1543553" y="1125425"/>
            <a:ext cx="5877747" cy="2734110"/>
          </a:xfrm>
          <a:prstGeom prst="rect">
            <a:avLst/>
          </a:prstGeom>
        </p:spPr>
      </p:pic>
      <p:sp>
        <p:nvSpPr>
          <p:cNvPr id="4" name="Google Shape;199;p23">
            <a:extLst>
              <a:ext uri="{FF2B5EF4-FFF2-40B4-BE49-F238E27FC236}">
                <a16:creationId xmlns:a16="http://schemas.microsoft.com/office/drawing/2014/main" id="{413D2F38-F77D-0D88-CEAC-AEA289D990BC}"/>
              </a:ext>
            </a:extLst>
          </p:cNvPr>
          <p:cNvSpPr txBox="1"/>
          <p:nvPr/>
        </p:nvSpPr>
        <p:spPr>
          <a:xfrm>
            <a:off x="199291" y="4136408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 E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DA</a:t>
            </a:r>
            <a:r>
              <a:rPr lang="en" dirty="0">
                <a:hlinkClick r:id="rId4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28064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/>
              <a:t>Plot Compare between level and median delay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E7C2E-38A8-8807-2EAB-D29A0BCD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42" y="835796"/>
            <a:ext cx="3931965" cy="3747156"/>
          </a:xfrm>
          <a:prstGeom prst="rect">
            <a:avLst/>
          </a:prstGeom>
        </p:spPr>
      </p:pic>
      <p:sp>
        <p:nvSpPr>
          <p:cNvPr id="4" name="Google Shape;199;p23">
            <a:extLst>
              <a:ext uri="{FF2B5EF4-FFF2-40B4-BE49-F238E27FC236}">
                <a16:creationId xmlns:a16="http://schemas.microsoft.com/office/drawing/2014/main" id="{10386890-B117-CF61-2011-5CDAF65F929F}"/>
              </a:ext>
            </a:extLst>
          </p:cNvPr>
          <p:cNvSpPr txBox="1"/>
          <p:nvPr/>
        </p:nvSpPr>
        <p:spPr>
          <a:xfrm>
            <a:off x="6270482" y="416762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 E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DA</a:t>
            </a:r>
            <a:r>
              <a:rPr lang="en" dirty="0">
                <a:hlinkClick r:id="rId4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28064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/>
              <a:t>Plot Compare between level and median speed </a:t>
            </a:r>
          </a:p>
        </p:txBody>
      </p:sp>
      <p:sp>
        <p:nvSpPr>
          <p:cNvPr id="4" name="Google Shape;199;p23">
            <a:extLst>
              <a:ext uri="{FF2B5EF4-FFF2-40B4-BE49-F238E27FC236}">
                <a16:creationId xmlns:a16="http://schemas.microsoft.com/office/drawing/2014/main" id="{10386890-B117-CF61-2011-5CDAF65F929F}"/>
              </a:ext>
            </a:extLst>
          </p:cNvPr>
          <p:cNvSpPr txBox="1"/>
          <p:nvPr/>
        </p:nvSpPr>
        <p:spPr>
          <a:xfrm>
            <a:off x="6270482" y="416762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 E</a:t>
            </a:r>
            <a:r>
              <a:rPr lang="id-ID" u="sng" dirty="0">
                <a:solidFill>
                  <a:schemeClr val="hlink"/>
                </a:solidFill>
                <a:hlinkClick r:id="rId3"/>
              </a:rPr>
              <a:t>DA</a:t>
            </a:r>
            <a:r>
              <a:rPr lang="en" dirty="0">
                <a:hlinkClick r:id="rId3"/>
              </a:rPr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7599-2E4D-9DBF-C02A-33EE0326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14" y="770285"/>
            <a:ext cx="3952805" cy="37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247905" y="1792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on Features &amp; Label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C7EEF-4005-EB22-CF29-93737948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2" y="875593"/>
            <a:ext cx="4620888" cy="3685774"/>
          </a:xfrm>
          <a:prstGeom prst="rect">
            <a:avLst/>
          </a:prstGeom>
        </p:spPr>
      </p:pic>
      <p:sp>
        <p:nvSpPr>
          <p:cNvPr id="4" name="Google Shape;199;p23">
            <a:extLst>
              <a:ext uri="{FF2B5EF4-FFF2-40B4-BE49-F238E27FC236}">
                <a16:creationId xmlns:a16="http://schemas.microsoft.com/office/drawing/2014/main" id="{85C66535-3518-2A68-2525-4251E4CB5855}"/>
              </a:ext>
            </a:extLst>
          </p:cNvPr>
          <p:cNvSpPr txBox="1"/>
          <p:nvPr/>
        </p:nvSpPr>
        <p:spPr>
          <a:xfrm>
            <a:off x="6270482" y="416762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 E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DA</a:t>
            </a:r>
            <a:r>
              <a:rPr lang="en" dirty="0">
                <a:hlinkClick r:id="rId4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311700" y="2211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Logistic Regression</a:t>
            </a:r>
            <a:endParaRPr dirty="0"/>
          </a:p>
        </p:txBody>
      </p:sp>
      <p:sp>
        <p:nvSpPr>
          <p:cNvPr id="264" name="Google Shape;264;p31"/>
          <p:cNvSpPr txBox="1"/>
          <p:nvPr/>
        </p:nvSpPr>
        <p:spPr>
          <a:xfrm>
            <a:off x="174675" y="4171401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 EDA dan modelling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3AAB5-A74D-2BBD-E9DC-73E5B6CD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75121"/>
            <a:ext cx="4264927" cy="2290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151C8-A2E0-706E-1F86-7742B3146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730266"/>
            <a:ext cx="22288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45EF1-EB76-EA70-5869-0FC48744E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750" y="1149538"/>
            <a:ext cx="3939300" cy="28444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311700" y="2211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Decision Tree Classifier</a:t>
            </a:r>
            <a:endParaRPr dirty="0"/>
          </a:p>
        </p:txBody>
      </p:sp>
      <p:sp>
        <p:nvSpPr>
          <p:cNvPr id="264" name="Google Shape;264;p31"/>
          <p:cNvSpPr txBox="1"/>
          <p:nvPr/>
        </p:nvSpPr>
        <p:spPr>
          <a:xfrm>
            <a:off x="174675" y="4171401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 EDA dan modelling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AA4F1-C6E3-AFC1-604D-90915ACD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6" y="1219058"/>
            <a:ext cx="4067175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4DE49-7E6D-8DE3-BB63-7CBC516C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6" y="3657742"/>
            <a:ext cx="1133475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A9F73-AE8E-72EB-3C49-0195C7B5A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932" y="1219058"/>
            <a:ext cx="3941992" cy="2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7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311700" y="2211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Random Forest Classifier</a:t>
            </a:r>
            <a:endParaRPr dirty="0"/>
          </a:p>
        </p:txBody>
      </p:sp>
      <p:sp>
        <p:nvSpPr>
          <p:cNvPr id="264" name="Google Shape;264;p31"/>
          <p:cNvSpPr txBox="1"/>
          <p:nvPr/>
        </p:nvSpPr>
        <p:spPr>
          <a:xfrm>
            <a:off x="174675" y="4171401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 EDA dan modelling</a:t>
            </a:r>
            <a:r>
              <a:rPr lang="en" dirty="0"/>
              <a:t>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4DE49-7E6D-8DE3-BB63-7CBC516C9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6" y="3657742"/>
            <a:ext cx="1133475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A7F6F-AB9A-D0F2-7718-CF8C11F33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5" y="1219057"/>
            <a:ext cx="4456163" cy="2191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87D0-03C3-272C-3180-B80625220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820" y="1246957"/>
            <a:ext cx="3708104" cy="26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357000" y="394150"/>
            <a:ext cx="36495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0"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Table of Content</a:t>
            </a:r>
            <a:endParaRPr sz="3220" b="0">
              <a:latin typeface="Plus Jakarta Sans ExtraBold"/>
              <a:ea typeface="Plus Jakarta Sans ExtraBold"/>
              <a:cs typeface="Plus Jakarta Sans ExtraBold"/>
              <a:sym typeface="Plus Jakarta Sans ExtraBol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13295" y="1528724"/>
            <a:ext cx="2633942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Business Understansing</a:t>
            </a:r>
            <a:endParaRPr sz="1600" dirty="0">
              <a:solidFill>
                <a:schemeClr val="l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505495" y="2613187"/>
            <a:ext cx="2641741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Understanding</a:t>
            </a:r>
          </a:p>
        </p:txBody>
      </p:sp>
      <p:sp>
        <p:nvSpPr>
          <p:cNvPr id="71" name="Google Shape;71;p11"/>
          <p:cNvSpPr/>
          <p:nvPr/>
        </p:nvSpPr>
        <p:spPr>
          <a:xfrm>
            <a:off x="513296" y="3697650"/>
            <a:ext cx="2633940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Preprocessing</a:t>
            </a:r>
          </a:p>
        </p:txBody>
      </p:sp>
      <p:sp>
        <p:nvSpPr>
          <p:cNvPr id="72" name="Google Shape;72;p11"/>
          <p:cNvSpPr/>
          <p:nvPr/>
        </p:nvSpPr>
        <p:spPr>
          <a:xfrm>
            <a:off x="4218587" y="1528724"/>
            <a:ext cx="2641740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EDA</a:t>
            </a:r>
          </a:p>
        </p:txBody>
      </p:sp>
      <p:sp>
        <p:nvSpPr>
          <p:cNvPr id="73" name="Google Shape;73;p11"/>
          <p:cNvSpPr/>
          <p:nvPr/>
        </p:nvSpPr>
        <p:spPr>
          <a:xfrm>
            <a:off x="4218587" y="2571750"/>
            <a:ext cx="2641741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Modelling</a:t>
            </a:r>
          </a:p>
        </p:txBody>
      </p:sp>
      <p:sp>
        <p:nvSpPr>
          <p:cNvPr id="2" name="Google Shape;73;p11">
            <a:extLst>
              <a:ext uri="{FF2B5EF4-FFF2-40B4-BE49-F238E27FC236}">
                <a16:creationId xmlns:a16="http://schemas.microsoft.com/office/drawing/2014/main" id="{72E26518-DD66-B783-6DB7-CEB714F07C21}"/>
              </a:ext>
            </a:extLst>
          </p:cNvPr>
          <p:cNvSpPr/>
          <p:nvPr/>
        </p:nvSpPr>
        <p:spPr>
          <a:xfrm>
            <a:off x="4218587" y="3697650"/>
            <a:ext cx="2641741" cy="434100"/>
          </a:xfrm>
          <a:prstGeom prst="roundRect">
            <a:avLst>
              <a:gd name="adj" fmla="val 50000"/>
            </a:avLst>
          </a:prstGeom>
          <a:solidFill>
            <a:srgbClr val="1B1368"/>
          </a:solidFill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sz="1600" dirty="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469800" y="184200"/>
            <a:ext cx="60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sz="3020" dirty="0"/>
              <a:t>Business </a:t>
            </a:r>
            <a:r>
              <a:rPr sz="3020" dirty="0" err="1"/>
              <a:t>Understansing</a:t>
            </a:r>
            <a:r>
              <a:rPr sz="3020" dirty="0"/>
              <a:t> </a:t>
            </a:r>
          </a:p>
        </p:txBody>
      </p:sp>
      <p:sp>
        <p:nvSpPr>
          <p:cNvPr id="98" name="Google Shape;98;p13"/>
          <p:cNvSpPr/>
          <p:nvPr/>
        </p:nvSpPr>
        <p:spPr>
          <a:xfrm>
            <a:off x="529100" y="1167425"/>
            <a:ext cx="8128950" cy="2086138"/>
          </a:xfrm>
          <a:prstGeom prst="roundRect">
            <a:avLst>
              <a:gd name="adj" fmla="val 16667"/>
            </a:avLst>
          </a:prstGeom>
          <a:solidFill>
            <a:srgbClr val="1B13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01584" y="1255775"/>
            <a:ext cx="164188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>
                <a:solidFill>
                  <a:schemeClr val="lt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Problem</a:t>
            </a:r>
            <a:endParaRPr sz="2500" dirty="0">
              <a:solidFill>
                <a:schemeClr val="lt1"/>
              </a:solidFill>
              <a:latin typeface="Plus Jakarta Sans ExtraBold"/>
              <a:ea typeface="Plus Jakarta Sans ExtraBold"/>
              <a:cs typeface="Plus Jakarta Sans ExtraBold"/>
              <a:sym typeface="Plus Jakarta Sans ExtraBold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4783400" y="1270325"/>
            <a:ext cx="0" cy="558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529100" y="3444949"/>
            <a:ext cx="8128950" cy="1142200"/>
          </a:xfrm>
          <a:prstGeom prst="roundRect">
            <a:avLst>
              <a:gd name="adj" fmla="val 5274"/>
            </a:avLst>
          </a:prstGeom>
          <a:solidFill>
            <a:srgbClr val="1B13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3"/>
          <p:cNvSpPr txBox="1"/>
          <p:nvPr/>
        </p:nvSpPr>
        <p:spPr>
          <a:xfrm>
            <a:off x="601584" y="3712840"/>
            <a:ext cx="1221484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>
                <a:solidFill>
                  <a:schemeClr val="lt1"/>
                </a:solidFill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Tujuan</a:t>
            </a:r>
            <a:endParaRPr sz="2500" dirty="0">
              <a:solidFill>
                <a:schemeClr val="lt1"/>
              </a:solidFill>
              <a:latin typeface="Plus Jakarta Sans ExtraBold"/>
              <a:ea typeface="Plus Jakarta Sans ExtraBold"/>
              <a:cs typeface="Plus Jakarta Sans ExtraBold"/>
              <a:sym typeface="Plus Jakarta Sans ExtraBold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>
            <a:off x="4783400" y="2179175"/>
            <a:ext cx="0" cy="2244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3"/>
          <p:cNvSpPr txBox="1"/>
          <p:nvPr/>
        </p:nvSpPr>
        <p:spPr>
          <a:xfrm>
            <a:off x="4783400" y="1107450"/>
            <a:ext cx="3719100" cy="208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6550" lvl="0" indent="-1714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Kab. Bekasi merupakan kota yang padat dan sering mengalami masalah kemacetan</a:t>
            </a:r>
          </a:p>
          <a:p>
            <a:pPr marL="336550" lvl="0" indent="-1714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Pada jalan-jalan dan di jam-jam tertentu lalu lintas  mengalami kemacetan yang cukup parah </a:t>
            </a:r>
          </a:p>
          <a:p>
            <a:pPr marL="336550" lvl="0" indent="-1714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Berdasrak data traffic, dapat terlihat pola dari jalan yang macet dan tidak</a:t>
            </a:r>
          </a:p>
          <a:p>
            <a:pPr marL="336550" lvl="0" indent="-1714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Dengan pola tersebut dapat menghasilkan peringatan dini kepada pengendara agar dapat melalui jalan lain</a:t>
            </a:r>
          </a:p>
        </p:txBody>
      </p:sp>
      <p:sp>
        <p:nvSpPr>
          <p:cNvPr id="100" name="Google Shape;100;p13"/>
          <p:cNvSpPr txBox="1"/>
          <p:nvPr/>
        </p:nvSpPr>
        <p:spPr>
          <a:xfrm>
            <a:off x="4889975" y="3729869"/>
            <a:ext cx="3661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Men</a:t>
            </a:r>
            <a:r>
              <a:rPr lang="id-ID" sz="1050" dirty="0">
                <a:solidFill>
                  <a:schemeClr val="lt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entukan jam level berdasarkan pola dari data traffic di Kabupate Bekasi</a:t>
            </a:r>
            <a:endParaRPr sz="1050" dirty="0">
              <a:solidFill>
                <a:schemeClr val="lt1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51" r="8760"/>
          <a:stretch/>
        </p:blipFill>
        <p:spPr>
          <a:xfrm>
            <a:off x="412225" y="1255425"/>
            <a:ext cx="4016700" cy="3245400"/>
          </a:xfrm>
          <a:prstGeom prst="roundRect">
            <a:avLst>
              <a:gd name="adj" fmla="val 16667"/>
            </a:avLst>
          </a:prstGeom>
        </p:spPr>
      </p:pic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Understanding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4598200" y="1403498"/>
            <a:ext cx="4016700" cy="3097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 b="1" dirty="0">
                <a:latin typeface="Plus Jakarta Sans"/>
                <a:ea typeface="Plus Jakarta Sans"/>
                <a:cs typeface="Plus Jakarta Sans"/>
                <a:sym typeface="Plus Jakarta Sans"/>
              </a:rPr>
              <a:t>Dataset :</a:t>
            </a:r>
            <a:endParaRPr sz="13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-ID" sz="1300" b="1" u="sng" dirty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4"/>
              </a:rPr>
              <a:t>aggregate_alerts_Kota Bekasi</a:t>
            </a: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-ID" sz="1300" b="1" u="sng" dirty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5"/>
              </a:rPr>
              <a:t>aggregate_median_irregularities_Kota Bekasi</a:t>
            </a: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-ID" sz="1300" b="1" u="sng" dirty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6"/>
              </a:rPr>
              <a:t>aggregate_median_jams_Kota Bekasi</a:t>
            </a: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  <a:hlinkClick r:id="rId7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00" b="1" dirty="0">
                <a:latin typeface="Plus Jakarta Sans"/>
                <a:ea typeface="Plus Jakarta Sans"/>
                <a:cs typeface="Plus Jakarta Sans"/>
                <a:sym typeface="Plus Jakarta Sans"/>
              </a:rPr>
              <a:t>Data Dictionary</a:t>
            </a:r>
            <a:endParaRPr sz="13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-ID" sz="1300" b="1" u="sng" dirty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8"/>
              </a:rPr>
              <a:t>Waze – Data Dictionary</a:t>
            </a: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  <a:hlinkClick r:id="rId9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d-ID" sz="1300" b="1" u="sng" dirty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10"/>
              </a:rPr>
              <a:t>Waze for Cities Data</a:t>
            </a:r>
            <a:endParaRPr lang="id-ID" sz="1300" b="1" u="sng" dirty="0">
              <a:solidFill>
                <a:schemeClr val="hlink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500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7105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Descriptive statistics data_alerts</a:t>
            </a:r>
            <a:endParaRPr dirty="0"/>
          </a:p>
        </p:txBody>
      </p:sp>
      <p:sp>
        <p:nvSpPr>
          <p:cNvPr id="199" name="Google Shape;199;p23"/>
          <p:cNvSpPr txBox="1"/>
          <p:nvPr/>
        </p:nvSpPr>
        <p:spPr>
          <a:xfrm>
            <a:off x="355899" y="4029850"/>
            <a:ext cx="305715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Script</a:t>
            </a:r>
            <a:r>
              <a:rPr lang="id-ID" u="sng" dirty="0">
                <a:solidFill>
                  <a:schemeClr val="hlink"/>
                </a:solidFill>
                <a:hlinkClick r:id="rId3"/>
              </a:rPr>
              <a:t> Data Preparation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63C8-43B8-0C8D-E08B-444768C2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42" y="1376362"/>
            <a:ext cx="5457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Descriptive statistics data_irregularities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37758-B4A4-3160-2BF7-A6019762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9" y="1515804"/>
            <a:ext cx="8447568" cy="2111892"/>
          </a:xfrm>
          <a:prstGeom prst="rect">
            <a:avLst/>
          </a:prstGeom>
        </p:spPr>
      </p:pic>
      <p:sp>
        <p:nvSpPr>
          <p:cNvPr id="5" name="Google Shape;199;p23">
            <a:extLst>
              <a:ext uri="{FF2B5EF4-FFF2-40B4-BE49-F238E27FC236}">
                <a16:creationId xmlns:a16="http://schemas.microsoft.com/office/drawing/2014/main" id="{31DC4A1F-8B5A-ED20-8AA1-3DECEBBD6559}"/>
              </a:ext>
            </a:extLst>
          </p:cNvPr>
          <p:cNvSpPr txBox="1"/>
          <p:nvPr/>
        </p:nvSpPr>
        <p:spPr>
          <a:xfrm>
            <a:off x="355899" y="4029850"/>
            <a:ext cx="305715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 Data Preparation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8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Descriptive statistics data_jam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C4EA-1728-BC11-5920-D50ACF1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8" y="1604628"/>
            <a:ext cx="8153023" cy="2084869"/>
          </a:xfrm>
          <a:prstGeom prst="rect">
            <a:avLst/>
          </a:prstGeom>
        </p:spPr>
      </p:pic>
      <p:sp>
        <p:nvSpPr>
          <p:cNvPr id="5" name="Google Shape;199;p23">
            <a:extLst>
              <a:ext uri="{FF2B5EF4-FFF2-40B4-BE49-F238E27FC236}">
                <a16:creationId xmlns:a16="http://schemas.microsoft.com/office/drawing/2014/main" id="{2BD9559C-0668-05D0-85C7-9F7F3CF9D4E1}"/>
              </a:ext>
            </a:extLst>
          </p:cNvPr>
          <p:cNvSpPr txBox="1"/>
          <p:nvPr/>
        </p:nvSpPr>
        <p:spPr>
          <a:xfrm>
            <a:off x="355899" y="4029850"/>
            <a:ext cx="305715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Script</a:t>
            </a:r>
            <a:r>
              <a:rPr lang="id-ID" u="sng" dirty="0">
                <a:solidFill>
                  <a:schemeClr val="hlink"/>
                </a:solidFill>
                <a:hlinkClick r:id="rId4"/>
              </a:rPr>
              <a:t> Data Preparation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45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us Jakarta Sans ExtraBold"/>
                <a:ea typeface="Plus Jakarta Sans ExtraBold"/>
                <a:cs typeface="Plus Jakarta Sans ExtraBold"/>
                <a:sym typeface="Plus Jakarta Sans ExtraBold"/>
              </a:rPr>
              <a:t>Exploratory Data Analysis</a:t>
            </a:r>
            <a:r>
              <a:rPr lang="en" sz="3500" b="1">
                <a:latin typeface="Arial"/>
                <a:ea typeface="Arial"/>
                <a:cs typeface="Arial"/>
                <a:sym typeface="Arial"/>
              </a:rPr>
              <a:t> (EDA)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637</Words>
  <Application>Microsoft Office PowerPoint</Application>
  <PresentationFormat>On-screen Show (16:9)</PresentationFormat>
  <Paragraphs>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Plus Jakarta Sans ExtraBold</vt:lpstr>
      <vt:lpstr>Plus Jakarta Sans Light</vt:lpstr>
      <vt:lpstr>Plus Jakarta Sans Medium</vt:lpstr>
      <vt:lpstr>Roboto</vt:lpstr>
      <vt:lpstr>Arial</vt:lpstr>
      <vt:lpstr>Plus Jakarta Sans</vt:lpstr>
      <vt:lpstr>Plus Jakarta Sans SemiBold</vt:lpstr>
      <vt:lpstr>Simple Light</vt:lpstr>
      <vt:lpstr>Mini Project Report</vt:lpstr>
      <vt:lpstr>Table of Content</vt:lpstr>
      <vt:lpstr>Business Understansing </vt:lpstr>
      <vt:lpstr>Dataset Understanding</vt:lpstr>
      <vt:lpstr>Data Preprocessing</vt:lpstr>
      <vt:lpstr>Descriptive statistics data_alerts</vt:lpstr>
      <vt:lpstr>Descriptive statistics data_irregularities</vt:lpstr>
      <vt:lpstr>Descriptive statistics data_jam</vt:lpstr>
      <vt:lpstr>Exploratory Data Analysis (EDA)</vt:lpstr>
      <vt:lpstr>Clean Data Overview</vt:lpstr>
      <vt:lpstr>Null Value Checking</vt:lpstr>
      <vt:lpstr>Data Distribution</vt:lpstr>
      <vt:lpstr>Plot Compare between level and median delay</vt:lpstr>
      <vt:lpstr>Plot Compare between level and median speed </vt:lpstr>
      <vt:lpstr>Correlation on Features &amp; Label</vt:lpstr>
      <vt:lpstr>Modelling</vt:lpstr>
      <vt:lpstr>Logistic Regression</vt:lpstr>
      <vt:lpstr>Decision Tree Classifier</vt:lpstr>
      <vt:lpstr>Random Forest Classifier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Report</dc:title>
  <cp:lastModifiedBy>Dien Avika Novaini</cp:lastModifiedBy>
  <cp:revision>3</cp:revision>
  <dcterms:modified xsi:type="dcterms:W3CDTF">2023-02-26T16:16:30Z</dcterms:modified>
</cp:coreProperties>
</file>