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75" r:id="rId5"/>
    <p:sldId id="276" r:id="rId6"/>
    <p:sldId id="277" r:id="rId7"/>
    <p:sldId id="278" r:id="rId8"/>
    <p:sldId id="262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344D-535C-DFA5-6D9B-6F832F353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FC0F1-07BA-9B68-477C-77FEBD61F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2FC97-5418-7A30-71C8-CF0DF993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593A-C84E-455B-9391-1B7FFF1A6CE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36E4C-972F-D092-9166-CC53EBAF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1B7AB-6F00-56DD-32E5-CAB61B0E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9C1E-665D-4459-A3BC-D4C78A8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1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A4A3-FD37-9CA4-4283-3AA45A687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B39E9-909E-0175-2B12-0CE94B6D3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53EAD-254A-1C30-01D2-D3ED3F96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593A-C84E-455B-9391-1B7FFF1A6CE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15F91-340A-E2E8-2F8F-B5FA5E42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BDBCF-8642-E51F-C22B-87CC666B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9C1E-665D-4459-A3BC-D4C78A8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70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288F7-B4CD-76BE-FCDC-DDCC37794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1E1CC-B7F5-F503-BCD1-6D26EE23A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385D4-29EE-7415-C4CE-D67D4A7A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593A-C84E-455B-9391-1B7FFF1A6CE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39ECE-D342-2C02-02E0-0E07E0A2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582AE-8B9B-45F2-492A-E884BBAD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9C1E-665D-4459-A3BC-D4C78A8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03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13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24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2119027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6A7D-970E-09AC-9ED3-2430A295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4686D-C753-753E-DE6A-FB94D57FE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31965-ED99-79E7-0932-B0D770BA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593A-C84E-455B-9391-1B7FFF1A6CE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7C29F-7EDE-3C51-4287-8AE17F08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28F0F-CB09-EC83-8FC2-EAD384AA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9C1E-665D-4459-A3BC-D4C78A8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13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C72A-81E2-8B3B-8C9D-81F7A981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CA55D-EBA5-7674-3F6D-BD2E1798C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DC3A6-8627-9766-DC72-F3EE7AB2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593A-C84E-455B-9391-1B7FFF1A6CE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D7656-3DA0-C288-9904-902D8B59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C1715-8D0A-FAB8-B9ED-340F5EC9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9C1E-665D-4459-A3BC-D4C78A8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7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39F2-4C30-DAA9-1A46-6C1CDC61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D70FE-36A3-4E06-1474-03FF3B621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6DDD3-DECA-18C2-D349-9A38672AF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AB951-B2AA-060A-CD6E-CC7B42E4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593A-C84E-455B-9391-1B7FFF1A6CE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01134-5A52-33A6-83F1-5D552B98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FAACE-F139-C9DF-81F1-ECD49794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9C1E-665D-4459-A3BC-D4C78A8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33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DCD0-DACF-CC04-76C8-0592DBEF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00F3B-B1F3-CE53-CD23-D9AF3BE4A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737EB-0905-C425-F11C-ACB5E840B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B725C-F8CC-7C20-8BAC-579A1A895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86F15-1D2F-1297-5EEB-5BCE5C221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C2F6FC-1872-6CC9-0907-D0110794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593A-C84E-455B-9391-1B7FFF1A6CE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6BD22-E7C4-A75C-B724-B5CD9608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7C011F-4649-8DB5-A832-3293ED8A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9C1E-665D-4459-A3BC-D4C78A8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75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0748-C20B-115E-3BE9-A7D56E64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8ACA4-1EE2-206F-CF04-1B1AD437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593A-C84E-455B-9391-1B7FFF1A6CE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A3EBE-FAA7-5C22-FDAB-74673DB9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EB497-191C-34A3-5A9D-E3003678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9C1E-665D-4459-A3BC-D4C78A8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88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A5CE5A-E3F3-EE1F-1383-47DAC493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593A-C84E-455B-9391-1B7FFF1A6CE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01A8E-348D-0034-94D7-337618F5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D7916-3057-1959-3ED1-4744C0AA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9C1E-665D-4459-A3BC-D4C78A8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90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74FC-DAF4-7658-F8B7-CABBC54BC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99A9E-2825-0468-A0E9-F6F3FC141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DA23-26EC-A4B3-A7AC-09316C4D1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13215-F3AB-D9D2-858B-ADF3CC2E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593A-C84E-455B-9391-1B7FFF1A6CE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889D0-BA47-598B-8FBB-DFCD1B7C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6FCD0-B95E-BEC3-E48C-76CF4EBC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9C1E-665D-4459-A3BC-D4C78A8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77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B985-5C68-8309-BA1A-2378C1C9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1B6621-6536-1F71-333D-F543670C6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FC258-A2D0-2958-107D-4552C0900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03897-E5A0-97B8-0B24-CED8D9C3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593A-C84E-455B-9391-1B7FFF1A6CE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0184D-967D-D2D7-5A94-CBDECF4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6B644-8EC9-E5CE-79D1-BECA02F1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9C1E-665D-4459-A3BC-D4C78A8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98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EBF8E5-1AC5-5CBD-645B-5061DEBC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9D373-2F95-6FE1-6258-33A8B11A8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382EE-988C-8C65-EB4E-B3F304595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6593A-C84E-455B-9391-1B7FFF1A6CE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458ED-F289-DB2B-270B-F2694FC0C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68D1D-1BAC-19FA-2D6C-C22A6CC0D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09C1E-665D-4459-A3BC-D4C78A85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0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4800" b="0" i="0">
                <a:solidFill>
                  <a:srgbClr val="D1D5DB"/>
                </a:solidFill>
                <a:effectLst/>
                <a:latin typeface="Söhne"/>
              </a:rPr>
              <a:t>APPLY Haptic Technology for Parkinson's Rehabilitation</a:t>
            </a:r>
            <a:endParaRPr lang="en-US" sz="4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/>
              <a:t>AVR Final Project</a:t>
            </a:r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4EC56-BAC6-D073-916E-BD3EAEBCAA4F}"/>
              </a:ext>
            </a:extLst>
          </p:cNvPr>
          <p:cNvSpPr txBox="1"/>
          <p:nvPr/>
        </p:nvSpPr>
        <p:spPr>
          <a:xfrm>
            <a:off x="9163879" y="5473005"/>
            <a:ext cx="2478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Group members: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Duy Dien Nguyen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Ahsan Raza</a:t>
            </a:r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sz="2000" b="0" i="0">
                <a:solidFill>
                  <a:srgbClr val="D1D5DB"/>
                </a:solidFill>
                <a:effectLst/>
                <a:latin typeface="Söhne"/>
              </a:rPr>
              <a:t>This project aims to use a haptic game designed for the Phantom Omni device to improve the motor function of Parkinson's patients, potentially revolutionizing rehabilitation methods and improving quality of life.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7" y="3129954"/>
            <a:ext cx="4585966" cy="1008000"/>
          </a:xfrm>
        </p:spPr>
        <p:txBody>
          <a:bodyPr anchor="ctr"/>
          <a:lstStyle/>
          <a:p>
            <a:r>
              <a:rPr lang="en-US"/>
              <a:t>IDEA</a:t>
            </a:r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93360" y="43326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6" name="Group 35" descr="Icon Lightbulb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1985345" y="3363146"/>
            <a:ext cx="362015" cy="584795"/>
            <a:chOff x="1684741" y="3186732"/>
            <a:chExt cx="530027" cy="85619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713143" y="3198674"/>
            <a:ext cx="906419" cy="906419"/>
            <a:chOff x="5482999" y="1607028"/>
            <a:chExt cx="1200866" cy="12008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A6D0-0DD8-7798-265C-2927E3C4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796"/>
            <a:ext cx="10515600" cy="1325563"/>
          </a:xfrm>
        </p:spPr>
        <p:txBody>
          <a:bodyPr/>
          <a:lstStyle/>
          <a:p>
            <a:r>
              <a:rPr lang="en-US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8ADC4-0BF5-97BF-5C20-6353CF17A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1561514"/>
            <a:ext cx="11296357" cy="4783015"/>
          </a:xfrm>
        </p:spPr>
        <p:txBody>
          <a:bodyPr>
            <a:normAutofit/>
          </a:bodyPr>
          <a:lstStyle/>
          <a:p>
            <a:pPr algn="just"/>
            <a:r>
              <a:rPr lang="en-US" sz="2600"/>
              <a:t>Parkinson's disease is a neurodegenerative disorder that affects the nervous system and causes the brain to gradually lose control over motor functions.</a:t>
            </a:r>
          </a:p>
          <a:p>
            <a:pPr algn="just"/>
            <a:r>
              <a:rPr lang="en-US" sz="2600"/>
              <a:t>Symptoms of Parkinson's disease include tremors, stiffness, slowness of movement, and difficulty with balance and coordination.</a:t>
            </a:r>
          </a:p>
          <a:p>
            <a:pPr algn="just"/>
            <a:r>
              <a:rPr lang="en-US" sz="2600"/>
              <a:t>Parkinson's disease is caused by the loss of dopamine-producing cells in the brain, which are responsible for controlling movement.</a:t>
            </a:r>
          </a:p>
          <a:p>
            <a:pPr algn="just"/>
            <a:r>
              <a:rPr lang="en-US" sz="2600"/>
              <a:t>It is estimated that over 10 million people worldwide are living with Parkinson's disease.</a:t>
            </a:r>
          </a:p>
          <a:p>
            <a:pPr algn="just"/>
            <a:r>
              <a:rPr lang="en-US" sz="2600"/>
              <a:t>There are medications and therapies available to help manage symptoms and improve quality of life.</a:t>
            </a:r>
          </a:p>
        </p:txBody>
      </p:sp>
    </p:spTree>
    <p:extLst>
      <p:ext uri="{BB962C8B-B14F-4D97-AF65-F5344CB8AC3E}">
        <p14:creationId xmlns:p14="http://schemas.microsoft.com/office/powerpoint/2010/main" val="177476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A6D0-0DD8-7798-265C-2927E3C4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796"/>
            <a:ext cx="10515600" cy="1325563"/>
          </a:xfrm>
        </p:spPr>
        <p:txBody>
          <a:bodyPr/>
          <a:lstStyle/>
          <a:p>
            <a:r>
              <a:rPr lang="en-US"/>
              <a:t>Solution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8ADC4-0BF5-97BF-5C20-6353CF17A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1561514"/>
            <a:ext cx="11296357" cy="4783015"/>
          </a:xfrm>
        </p:spPr>
        <p:txBody>
          <a:bodyPr>
            <a:normAutofit/>
          </a:bodyPr>
          <a:lstStyle/>
          <a:p>
            <a:pPr algn="just"/>
            <a:r>
              <a:rPr lang="en-US" sz="2600">
                <a:latin typeface="Calibri (Body)"/>
                <a:cs typeface="Arial" panose="020B0604020202020204" pitchFamily="34" charset="0"/>
              </a:rPr>
              <a:t>There are several therapies that can help manage the symptoms of Parkinson's disease and improve the patient's quality of life.</a:t>
            </a:r>
          </a:p>
          <a:p>
            <a:pPr algn="just"/>
            <a:r>
              <a:rPr lang="en-US" sz="2600">
                <a:latin typeface="Calibri (Body)"/>
                <a:cs typeface="Arial" panose="020B0604020202020204" pitchFamily="34" charset="0"/>
              </a:rPr>
              <a:t>Therapies include physical therapy, occupational therapy, and speech therapy, which can help improve motor function, reduce tremors, and improve communication.</a:t>
            </a:r>
          </a:p>
          <a:p>
            <a:pPr algn="just"/>
            <a:r>
              <a:rPr lang="en-US" sz="2600">
                <a:latin typeface="Calibri (Body)"/>
                <a:cs typeface="Arial" panose="020B0604020202020204" pitchFamily="34" charset="0"/>
              </a:rPr>
              <a:t>Physical therapy: A physical therapist can work with Parkinson's patients to develop an exercise program tailored to their specific needs and abilities.</a:t>
            </a:r>
          </a:p>
          <a:p>
            <a:pPr algn="just"/>
            <a:r>
              <a:rPr lang="en-US" sz="2600">
                <a:latin typeface="Calibri (Body)"/>
                <a:cs typeface="Arial" panose="020B0604020202020204" pitchFamily="34" charset="0"/>
              </a:rPr>
              <a:t>They may also use techniques such as stretching and massage to improve flexibility and reduce stiffness.</a:t>
            </a:r>
          </a:p>
          <a:p>
            <a:pPr algn="just"/>
            <a:r>
              <a:rPr lang="en-US" sz="2600">
                <a:latin typeface="Calibri (Body)"/>
                <a:cs typeface="Arial" panose="020B0604020202020204" pitchFamily="34" charset="0"/>
              </a:rPr>
              <a:t>This project aims to create a serious game that replicate the physical therapy for patients with Parkinson using the haptic device.</a:t>
            </a:r>
          </a:p>
        </p:txBody>
      </p:sp>
    </p:spTree>
    <p:extLst>
      <p:ext uri="{BB962C8B-B14F-4D97-AF65-F5344CB8AC3E}">
        <p14:creationId xmlns:p14="http://schemas.microsoft.com/office/powerpoint/2010/main" val="3233083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A6D0-0DD8-7798-265C-2927E3C4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796"/>
            <a:ext cx="10515600" cy="1325563"/>
          </a:xfrm>
        </p:spPr>
        <p:txBody>
          <a:bodyPr/>
          <a:lstStyle/>
          <a:p>
            <a:r>
              <a:rPr lang="en-US">
                <a:latin typeface="Calibri Light (Headings)"/>
                <a:cs typeface="Arial" panose="020B0604020202020204" pitchFamily="34" charset="0"/>
              </a:rPr>
              <a:t>Technologies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8ADC4-0BF5-97BF-5C20-6353CF17A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1561514"/>
            <a:ext cx="11296357" cy="47830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>
                <a:latin typeface="Calibri (Body)"/>
                <a:cs typeface="Arial" panose="020B0604020202020204" pitchFamily="34" charset="0"/>
              </a:rPr>
              <a:t>There are 3 main technologies and tools used in this project</a:t>
            </a:r>
          </a:p>
          <a:p>
            <a:pPr algn="just"/>
            <a:r>
              <a:rPr lang="en-US" sz="2600">
                <a:latin typeface="Calibri (Body)"/>
                <a:cs typeface="Arial" panose="020B0604020202020204" pitchFamily="34" charset="0"/>
              </a:rPr>
              <a:t>Phantom Omni haptic device: A commercial, portable haptic device with six Degrees of Freedom (DoF), provides force feedback up to 3.3N.</a:t>
            </a:r>
          </a:p>
          <a:p>
            <a:pPr algn="just"/>
            <a:r>
              <a:rPr lang="en-US" sz="2600">
                <a:latin typeface="Calibri (Body)"/>
                <a:cs typeface="Arial" panose="020B0604020202020204" pitchFamily="34" charset="0"/>
              </a:rPr>
              <a:t>Unity 3D Platform:</a:t>
            </a:r>
          </a:p>
          <a:p>
            <a:pPr lvl="1" algn="just"/>
            <a:r>
              <a:rPr lang="en-US" sz="2600">
                <a:latin typeface="Calibri (Body)"/>
                <a:cs typeface="Arial" panose="020B0604020202020204" pitchFamily="34" charset="0"/>
              </a:rPr>
              <a:t>A popular and widely used platform for game development and other interactive experiences, offering a powerful set of tools and features to create engaging and immersive content.</a:t>
            </a:r>
          </a:p>
          <a:p>
            <a:pPr lvl="1" algn="just"/>
            <a:r>
              <a:rPr lang="en-US" sz="2600">
                <a:latin typeface="Calibri (Body)"/>
                <a:cs typeface="Arial" panose="020B0604020202020204" pitchFamily="34" charset="0"/>
              </a:rPr>
              <a:t>Allows us to interact with the haptic device via the libraries and plugins.</a:t>
            </a:r>
          </a:p>
          <a:p>
            <a:pPr algn="just"/>
            <a:r>
              <a:rPr lang="en-US" sz="2600">
                <a:latin typeface="Calibri (Body)"/>
                <a:cs typeface="Arial" panose="020B0604020202020204" pitchFamily="34" charset="0"/>
              </a:rPr>
              <a:t>3D models: A digital representation of an object that is used in the virtual environment.</a:t>
            </a:r>
          </a:p>
        </p:txBody>
      </p:sp>
    </p:spTree>
    <p:extLst>
      <p:ext uri="{BB962C8B-B14F-4D97-AF65-F5344CB8AC3E}">
        <p14:creationId xmlns:p14="http://schemas.microsoft.com/office/powerpoint/2010/main" val="810035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A6D0-0DD8-7798-265C-2927E3C4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796"/>
            <a:ext cx="10515600" cy="1325563"/>
          </a:xfrm>
        </p:spPr>
        <p:txBody>
          <a:bodyPr/>
          <a:lstStyle/>
          <a:p>
            <a:r>
              <a:rPr lang="en-US"/>
              <a:t>Game components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8ADC4-0BF5-97BF-5C20-6353CF17A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1561514"/>
            <a:ext cx="11296357" cy="4783015"/>
          </a:xfrm>
        </p:spPr>
        <p:txBody>
          <a:bodyPr>
            <a:normAutofit/>
          </a:bodyPr>
          <a:lstStyle/>
          <a:p>
            <a:pPr algn="just"/>
            <a:r>
              <a:rPr lang="en-US" sz="2600"/>
              <a:t>3D models:</a:t>
            </a:r>
          </a:p>
          <a:p>
            <a:pPr lvl="1" algn="just"/>
            <a:r>
              <a:rPr lang="en-US" sz="2600"/>
              <a:t>There are 3 objects used in this project: Cylinder, Torus, and Grabber.</a:t>
            </a:r>
          </a:p>
          <a:p>
            <a:pPr lvl="1" algn="just"/>
            <a:r>
              <a:rPr lang="en-US" sz="2600"/>
              <a:t>Cylinder and Torus have 3 different colors.</a:t>
            </a:r>
          </a:p>
          <a:p>
            <a:pPr lvl="1" algn="just"/>
            <a:r>
              <a:rPr lang="en-US" sz="2600"/>
              <a:t>The user use the grabber to grab the torus and put into the cylinder by the instructions that display on the screen.</a:t>
            </a:r>
          </a:p>
          <a:p>
            <a:pPr lvl="1" algn="just"/>
            <a:r>
              <a:rPr lang="en-US" sz="2600"/>
              <a:t>The instructions are generated randomly on runtime.</a:t>
            </a:r>
          </a:p>
          <a:p>
            <a:pPr lvl="1" algn="just"/>
            <a:r>
              <a:rPr lang="en-US" sz="2600"/>
              <a:t>The game tracks the score and it will increase if the patient correctly follow the instructions displayed on the screen.</a:t>
            </a:r>
          </a:p>
          <a:p>
            <a:pPr lvl="1" algn="just"/>
            <a:r>
              <a:rPr lang="en-US" sz="2600"/>
              <a:t>The game is reset on the key press of the space bar.</a:t>
            </a:r>
          </a:p>
          <a:p>
            <a:pPr algn="just"/>
            <a:r>
              <a:rPr lang="en-US" sz="2600"/>
              <a:t>The haptic connector: When the patient uses the haptic device, the data about the movement is POST to API running on port 8080.</a:t>
            </a:r>
          </a:p>
        </p:txBody>
      </p:sp>
    </p:spTree>
    <p:extLst>
      <p:ext uri="{BB962C8B-B14F-4D97-AF65-F5344CB8AC3E}">
        <p14:creationId xmlns:p14="http://schemas.microsoft.com/office/powerpoint/2010/main" val="1517924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A6D0-0DD8-7798-265C-2927E3C4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796"/>
            <a:ext cx="10515600" cy="1325563"/>
          </a:xfrm>
        </p:spPr>
        <p:txBody>
          <a:bodyPr/>
          <a:lstStyle/>
          <a:p>
            <a:r>
              <a:rPr lang="en-US"/>
              <a:t>Architecture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66F5033-1FE7-EEF4-D25C-DF7A57DC3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1938098"/>
            <a:ext cx="8229600" cy="2535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E67BA7-2E06-B173-DD5A-BE84A0A16E0C}"/>
              </a:ext>
            </a:extLst>
          </p:cNvPr>
          <p:cNvSpPr txBox="1"/>
          <p:nvPr/>
        </p:nvSpPr>
        <p:spPr>
          <a:xfrm>
            <a:off x="757309" y="4800621"/>
            <a:ext cx="1067737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/>
              <a:t>The movement data from the haptic device is read and processed by Unity and POST to the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/>
              <a:t>The API is written in NodeJs.</a:t>
            </a:r>
          </a:p>
        </p:txBody>
      </p:sp>
    </p:spTree>
    <p:extLst>
      <p:ext uri="{BB962C8B-B14F-4D97-AF65-F5344CB8AC3E}">
        <p14:creationId xmlns:p14="http://schemas.microsoft.com/office/powerpoint/2010/main" val="2206859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BB06-9FD2-7266-6FBD-F1E68FB05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88523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latin typeface="Gill Sans MT" panose="020B0502020104020203" pitchFamily="34" charset="0"/>
              </a:rPr>
              <a:t>Thank</a:t>
            </a:r>
            <a:br>
              <a:rPr lang="en-US" b="1">
                <a:latin typeface="Gill Sans MT" panose="020B0502020104020203" pitchFamily="34" charset="0"/>
              </a:rPr>
            </a:br>
            <a:r>
              <a:rPr lang="en-US" b="1">
                <a:latin typeface="Gill Sans MT" panose="020B0502020104020203" pitchFamily="34" charset="0"/>
              </a:rPr>
              <a:t>you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FEE4F-333C-40EF-B46D-8D25C79C05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62822" y="5435588"/>
            <a:ext cx="3314700" cy="205029"/>
          </a:xfrm>
        </p:spPr>
        <p:txBody>
          <a:bodyPr>
            <a:noAutofit/>
          </a:bodyPr>
          <a:lstStyle/>
          <a:p>
            <a:r>
              <a:rPr lang="en-US" sz="1200"/>
              <a:t>duydien.nguyen@studenti.unisalento.it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chemeClr val="bg1"/>
              </a:solidFill>
            </a:endParaRPr>
          </a:p>
        </p:txBody>
      </p:sp>
      <p:grpSp>
        <p:nvGrpSpPr>
          <p:cNvPr id="50" name="Group 49" descr="Icon Email">
            <a:extLst>
              <a:ext uri="{FF2B5EF4-FFF2-40B4-BE49-F238E27FC236}">
                <a16:creationId xmlns:a16="http://schemas.microsoft.com/office/drawing/2014/main" id="{F7F47E31-EB9A-4529-BE0F-A1213B79FE07}"/>
              </a:ext>
            </a:extLst>
          </p:cNvPr>
          <p:cNvGrpSpPr/>
          <p:nvPr/>
        </p:nvGrpSpPr>
        <p:grpSpPr>
          <a:xfrm>
            <a:off x="781399" y="5389342"/>
            <a:ext cx="297521" cy="297521"/>
            <a:chOff x="1334697" y="5102537"/>
            <a:chExt cx="360000" cy="36000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99C0ACA-AA85-4505-A8DF-0275634D7832}"/>
                </a:ext>
              </a:extLst>
            </p:cNvPr>
            <p:cNvGrpSpPr/>
            <p:nvPr/>
          </p:nvGrpSpPr>
          <p:grpSpPr>
            <a:xfrm>
              <a:off x="1413695" y="5129259"/>
              <a:ext cx="257175" cy="257175"/>
              <a:chOff x="1423220" y="5138784"/>
              <a:chExt cx="257175" cy="257175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5AA236B-9A92-4808-B7BB-0AEF3FD2754B}"/>
                  </a:ext>
                </a:extLst>
              </p:cNvPr>
              <p:cNvSpPr/>
              <p:nvPr/>
            </p:nvSpPr>
            <p:spPr>
              <a:xfrm>
                <a:off x="1423220" y="5138784"/>
                <a:ext cx="257175" cy="257175"/>
              </a:xfrm>
              <a:custGeom>
                <a:avLst/>
                <a:gdLst>
                  <a:gd name="connsiteX0" fmla="*/ 0 w 257175"/>
                  <a:gd name="connsiteY0" fmla="*/ 163664 h 257175"/>
                  <a:gd name="connsiteX1" fmla="*/ 163664 w 257175"/>
                  <a:gd name="connsiteY1" fmla="*/ 0 h 257175"/>
                  <a:gd name="connsiteX2" fmla="*/ 261323 w 257175"/>
                  <a:gd name="connsiteY2" fmla="*/ 97659 h 257175"/>
                  <a:gd name="connsiteX3" fmla="*/ 97659 w 257175"/>
                  <a:gd name="connsiteY3" fmla="*/ 261323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57175">
                    <a:moveTo>
                      <a:pt x="0" y="163664"/>
                    </a:moveTo>
                    <a:lnTo>
                      <a:pt x="163664" y="0"/>
                    </a:lnTo>
                    <a:lnTo>
                      <a:pt x="261323" y="97659"/>
                    </a:lnTo>
                    <a:lnTo>
                      <a:pt x="97659" y="261323"/>
                    </a:ln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4E72230-A0A3-4A80-AD64-FE14B4AA1A95}"/>
                  </a:ext>
                </a:extLst>
              </p:cNvPr>
              <p:cNvSpPr/>
              <p:nvPr/>
            </p:nvSpPr>
            <p:spPr>
              <a:xfrm>
                <a:off x="1427045" y="5144212"/>
                <a:ext cx="161925" cy="161925"/>
              </a:xfrm>
              <a:custGeom>
                <a:avLst/>
                <a:gdLst>
                  <a:gd name="connsiteX0" fmla="*/ 0 w 161925"/>
                  <a:gd name="connsiteY0" fmla="*/ 162878 h 161925"/>
                  <a:gd name="connsiteX1" fmla="*/ 141923 w 161925"/>
                  <a:gd name="connsiteY1" fmla="*/ 135255 h 161925"/>
                  <a:gd name="connsiteX2" fmla="*/ 162878 w 161925"/>
                  <a:gd name="connsiteY2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1925" h="161925">
                    <a:moveTo>
                      <a:pt x="0" y="162878"/>
                    </a:moveTo>
                    <a:lnTo>
                      <a:pt x="141923" y="135255"/>
                    </a:lnTo>
                    <a:lnTo>
                      <a:pt x="162878" y="0"/>
                    </a:ln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01D119F-74E1-4482-B664-AAD0BB5B651F}"/>
                </a:ext>
              </a:extLst>
            </p:cNvPr>
            <p:cNvSpPr/>
            <p:nvPr/>
          </p:nvSpPr>
          <p:spPr>
            <a:xfrm>
              <a:off x="1334697" y="510253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 descr="Icon Person">
            <a:extLst>
              <a:ext uri="{FF2B5EF4-FFF2-40B4-BE49-F238E27FC236}">
                <a16:creationId xmlns:a16="http://schemas.microsoft.com/office/drawing/2014/main" id="{9E1A2D9D-4A3F-4720-9A14-FFD74FC5C7A2}"/>
              </a:ext>
            </a:extLst>
          </p:cNvPr>
          <p:cNvGrpSpPr/>
          <p:nvPr/>
        </p:nvGrpSpPr>
        <p:grpSpPr>
          <a:xfrm>
            <a:off x="781399" y="4867466"/>
            <a:ext cx="297521" cy="297521"/>
            <a:chOff x="1334697" y="4580661"/>
            <a:chExt cx="360000" cy="36000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BC59C07-FDEC-40D0-BE4E-E1FAC0DEBC4A}"/>
                </a:ext>
              </a:extLst>
            </p:cNvPr>
            <p:cNvGrpSpPr/>
            <p:nvPr/>
          </p:nvGrpSpPr>
          <p:grpSpPr>
            <a:xfrm>
              <a:off x="1421012" y="4633770"/>
              <a:ext cx="180975" cy="231458"/>
              <a:chOff x="1443237" y="4633770"/>
              <a:chExt cx="180975" cy="231458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5EC7012-98A7-4A94-8CC9-0EC3408A6BC4}"/>
                  </a:ext>
                </a:extLst>
              </p:cNvPr>
              <p:cNvSpPr/>
              <p:nvPr/>
            </p:nvSpPr>
            <p:spPr>
              <a:xfrm>
                <a:off x="1478479" y="4633770"/>
                <a:ext cx="114300" cy="114300"/>
              </a:xfrm>
              <a:custGeom>
                <a:avLst/>
                <a:gdLst>
                  <a:gd name="connsiteX0" fmla="*/ 118110 w 114300"/>
                  <a:gd name="connsiteY0" fmla="*/ 59055 h 114300"/>
                  <a:gd name="connsiteX1" fmla="*/ 59055 w 114300"/>
                  <a:gd name="connsiteY1" fmla="*/ 118110 h 114300"/>
                  <a:gd name="connsiteX2" fmla="*/ 0 w 114300"/>
                  <a:gd name="connsiteY2" fmla="*/ 59055 h 114300"/>
                  <a:gd name="connsiteX3" fmla="*/ 59055 w 114300"/>
                  <a:gd name="connsiteY3" fmla="*/ 0 h 114300"/>
                  <a:gd name="connsiteX4" fmla="*/ 118110 w 114300"/>
                  <a:gd name="connsiteY4" fmla="*/ 590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8110" y="59055"/>
                    </a:moveTo>
                    <a:cubicBezTo>
                      <a:pt x="118110" y="91440"/>
                      <a:pt x="91440" y="118110"/>
                      <a:pt x="59055" y="118110"/>
                    </a:cubicBezTo>
                    <a:cubicBezTo>
                      <a:pt x="26670" y="118110"/>
                      <a:pt x="0" y="91440"/>
                      <a:pt x="0" y="59055"/>
                    </a:cubicBezTo>
                    <a:cubicBezTo>
                      <a:pt x="0" y="26670"/>
                      <a:pt x="26670" y="0"/>
                      <a:pt x="59055" y="0"/>
                    </a:cubicBezTo>
                    <a:cubicBezTo>
                      <a:pt x="91440" y="0"/>
                      <a:pt x="118110" y="25718"/>
                      <a:pt x="118110" y="59055"/>
                    </a:cubicBez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519FE88-ED74-4D46-86D2-F2530BE46026}"/>
                  </a:ext>
                </a:extLst>
              </p:cNvPr>
              <p:cNvSpPr/>
              <p:nvPr/>
            </p:nvSpPr>
            <p:spPr>
              <a:xfrm>
                <a:off x="1443237" y="4798553"/>
                <a:ext cx="180975" cy="66675"/>
              </a:xfrm>
              <a:custGeom>
                <a:avLst/>
                <a:gdLst>
                  <a:gd name="connsiteX0" fmla="*/ 0 w 180975"/>
                  <a:gd name="connsiteY0" fmla="*/ 72390 h 66675"/>
                  <a:gd name="connsiteX1" fmla="*/ 94298 w 180975"/>
                  <a:gd name="connsiteY1" fmla="*/ 0 h 66675"/>
                  <a:gd name="connsiteX2" fmla="*/ 188595 w 180975"/>
                  <a:gd name="connsiteY2" fmla="*/ 7239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66675">
                    <a:moveTo>
                      <a:pt x="0" y="72390"/>
                    </a:moveTo>
                    <a:cubicBezTo>
                      <a:pt x="0" y="20955"/>
                      <a:pt x="41910" y="0"/>
                      <a:pt x="94298" y="0"/>
                    </a:cubicBezTo>
                    <a:cubicBezTo>
                      <a:pt x="146685" y="0"/>
                      <a:pt x="188595" y="20955"/>
                      <a:pt x="188595" y="72390"/>
                    </a:cubicBez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3AF6D1D-DE4A-460B-A540-E7DACF1F333F}"/>
                </a:ext>
              </a:extLst>
            </p:cNvPr>
            <p:cNvSpPr/>
            <p:nvPr/>
          </p:nvSpPr>
          <p:spPr>
            <a:xfrm>
              <a:off x="1334697" y="4580661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83322 w 360000"/>
                <a:gd name="connsiteY1" fmla="*/ 0 h 360000"/>
                <a:gd name="connsiteX2" fmla="*/ 83322 w 360000"/>
                <a:gd name="connsiteY2" fmla="*/ 68850 h 360000"/>
                <a:gd name="connsiteX3" fmla="*/ 276679 w 360000"/>
                <a:gd name="connsiteY3" fmla="*/ 68850 h 360000"/>
                <a:gd name="connsiteX4" fmla="*/ 276679 w 360000"/>
                <a:gd name="connsiteY4" fmla="*/ 0 h 360000"/>
                <a:gd name="connsiteX5" fmla="*/ 360000 w 360000"/>
                <a:gd name="connsiteY5" fmla="*/ 0 h 360000"/>
                <a:gd name="connsiteX6" fmla="*/ 360000 w 360000"/>
                <a:gd name="connsiteY6" fmla="*/ 360000 h 360000"/>
                <a:gd name="connsiteX7" fmla="*/ 0 w 360000"/>
                <a:gd name="connsiteY7" fmla="*/ 360000 h 360000"/>
                <a:gd name="connsiteX0" fmla="*/ 276679 w 368119"/>
                <a:gd name="connsiteY0" fmla="*/ 68850 h 360000"/>
                <a:gd name="connsiteX1" fmla="*/ 276679 w 368119"/>
                <a:gd name="connsiteY1" fmla="*/ 0 h 360000"/>
                <a:gd name="connsiteX2" fmla="*/ 360000 w 368119"/>
                <a:gd name="connsiteY2" fmla="*/ 0 h 360000"/>
                <a:gd name="connsiteX3" fmla="*/ 360000 w 368119"/>
                <a:gd name="connsiteY3" fmla="*/ 360000 h 360000"/>
                <a:gd name="connsiteX4" fmla="*/ 0 w 368119"/>
                <a:gd name="connsiteY4" fmla="*/ 360000 h 360000"/>
                <a:gd name="connsiteX5" fmla="*/ 0 w 368119"/>
                <a:gd name="connsiteY5" fmla="*/ 0 h 360000"/>
                <a:gd name="connsiteX6" fmla="*/ 83322 w 368119"/>
                <a:gd name="connsiteY6" fmla="*/ 0 h 360000"/>
                <a:gd name="connsiteX7" fmla="*/ 83322 w 368119"/>
                <a:gd name="connsiteY7" fmla="*/ 68850 h 360000"/>
                <a:gd name="connsiteX8" fmla="*/ 368119 w 368119"/>
                <a:gd name="connsiteY8" fmla="*/ 16029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7" fmla="*/ 83322 w 360000"/>
                <a:gd name="connsiteY7" fmla="*/ 6885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0" fmla="*/ 276679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83322 w 360000"/>
                <a:gd name="connsiteY5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000" h="360000">
                  <a:moveTo>
                    <a:pt x="276679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83322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03E4DA-03F3-3E05-2AC8-944358A5F7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62822" y="4882443"/>
            <a:ext cx="3314700" cy="330200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chemeClr val="bg1"/>
                </a:solidFill>
              </a:rPr>
              <a:t>Duy Dien Nguyen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D13F0C6-2F07-2252-AF01-CCB520EE560F}"/>
              </a:ext>
            </a:extLst>
          </p:cNvPr>
          <p:cNvSpPr txBox="1">
            <a:spLocks/>
          </p:cNvSpPr>
          <p:nvPr/>
        </p:nvSpPr>
        <p:spPr>
          <a:xfrm>
            <a:off x="4831764" y="5433311"/>
            <a:ext cx="3314700" cy="20502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ahsan.raza@studenti.unisalento.it</a:t>
            </a:r>
            <a:endParaRPr lang="en-US" sz="1200" dirty="0"/>
          </a:p>
        </p:txBody>
      </p:sp>
      <p:grpSp>
        <p:nvGrpSpPr>
          <p:cNvPr id="12" name="Group 11" descr="Icon Email">
            <a:extLst>
              <a:ext uri="{FF2B5EF4-FFF2-40B4-BE49-F238E27FC236}">
                <a16:creationId xmlns:a16="http://schemas.microsoft.com/office/drawing/2014/main" id="{976A6F4A-4113-38C9-A7DC-A1D6A9D34EE4}"/>
              </a:ext>
            </a:extLst>
          </p:cNvPr>
          <p:cNvGrpSpPr/>
          <p:nvPr/>
        </p:nvGrpSpPr>
        <p:grpSpPr>
          <a:xfrm>
            <a:off x="4350341" y="5387065"/>
            <a:ext cx="297521" cy="297521"/>
            <a:chOff x="1334697" y="5102537"/>
            <a:chExt cx="360000" cy="360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78E643A-0FD8-AD60-A6F5-9C462239D73B}"/>
                </a:ext>
              </a:extLst>
            </p:cNvPr>
            <p:cNvGrpSpPr/>
            <p:nvPr/>
          </p:nvGrpSpPr>
          <p:grpSpPr>
            <a:xfrm>
              <a:off x="1413695" y="5129259"/>
              <a:ext cx="257175" cy="257175"/>
              <a:chOff x="1423220" y="5138784"/>
              <a:chExt cx="257175" cy="25717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5C46616-F2AE-4075-C5E0-0D8B680BA7AC}"/>
                  </a:ext>
                </a:extLst>
              </p:cNvPr>
              <p:cNvSpPr/>
              <p:nvPr/>
            </p:nvSpPr>
            <p:spPr>
              <a:xfrm>
                <a:off x="1423220" y="5138784"/>
                <a:ext cx="257175" cy="257175"/>
              </a:xfrm>
              <a:custGeom>
                <a:avLst/>
                <a:gdLst>
                  <a:gd name="connsiteX0" fmla="*/ 0 w 257175"/>
                  <a:gd name="connsiteY0" fmla="*/ 163664 h 257175"/>
                  <a:gd name="connsiteX1" fmla="*/ 163664 w 257175"/>
                  <a:gd name="connsiteY1" fmla="*/ 0 h 257175"/>
                  <a:gd name="connsiteX2" fmla="*/ 261323 w 257175"/>
                  <a:gd name="connsiteY2" fmla="*/ 97659 h 257175"/>
                  <a:gd name="connsiteX3" fmla="*/ 97659 w 257175"/>
                  <a:gd name="connsiteY3" fmla="*/ 261323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57175">
                    <a:moveTo>
                      <a:pt x="0" y="163664"/>
                    </a:moveTo>
                    <a:lnTo>
                      <a:pt x="163664" y="0"/>
                    </a:lnTo>
                    <a:lnTo>
                      <a:pt x="261323" y="97659"/>
                    </a:lnTo>
                    <a:lnTo>
                      <a:pt x="97659" y="261323"/>
                    </a:ln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5DB2A08-90B0-DF9D-EFF0-D2FC524CC9C6}"/>
                  </a:ext>
                </a:extLst>
              </p:cNvPr>
              <p:cNvSpPr/>
              <p:nvPr/>
            </p:nvSpPr>
            <p:spPr>
              <a:xfrm>
                <a:off x="1427045" y="5144212"/>
                <a:ext cx="161925" cy="161925"/>
              </a:xfrm>
              <a:custGeom>
                <a:avLst/>
                <a:gdLst>
                  <a:gd name="connsiteX0" fmla="*/ 0 w 161925"/>
                  <a:gd name="connsiteY0" fmla="*/ 162878 h 161925"/>
                  <a:gd name="connsiteX1" fmla="*/ 141923 w 161925"/>
                  <a:gd name="connsiteY1" fmla="*/ 135255 h 161925"/>
                  <a:gd name="connsiteX2" fmla="*/ 162878 w 161925"/>
                  <a:gd name="connsiteY2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1925" h="161925">
                    <a:moveTo>
                      <a:pt x="0" y="162878"/>
                    </a:moveTo>
                    <a:lnTo>
                      <a:pt x="141923" y="135255"/>
                    </a:lnTo>
                    <a:lnTo>
                      <a:pt x="162878" y="0"/>
                    </a:ln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07A18-E661-6C53-4AAA-977664FD5B63}"/>
                </a:ext>
              </a:extLst>
            </p:cNvPr>
            <p:cNvSpPr/>
            <p:nvPr/>
          </p:nvSpPr>
          <p:spPr>
            <a:xfrm>
              <a:off x="1334697" y="510253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 descr="Icon Person">
            <a:extLst>
              <a:ext uri="{FF2B5EF4-FFF2-40B4-BE49-F238E27FC236}">
                <a16:creationId xmlns:a16="http://schemas.microsoft.com/office/drawing/2014/main" id="{85FE048D-AE8B-21D2-D204-C464D33654B3}"/>
              </a:ext>
            </a:extLst>
          </p:cNvPr>
          <p:cNvGrpSpPr/>
          <p:nvPr/>
        </p:nvGrpSpPr>
        <p:grpSpPr>
          <a:xfrm>
            <a:off x="4350341" y="4865189"/>
            <a:ext cx="297521" cy="297521"/>
            <a:chOff x="1334697" y="4580661"/>
            <a:chExt cx="360000" cy="3600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CDBFBF4-56C1-91AD-266A-0E0904362114}"/>
                </a:ext>
              </a:extLst>
            </p:cNvPr>
            <p:cNvGrpSpPr/>
            <p:nvPr/>
          </p:nvGrpSpPr>
          <p:grpSpPr>
            <a:xfrm>
              <a:off x="1421012" y="4633770"/>
              <a:ext cx="180975" cy="231458"/>
              <a:chOff x="1443237" y="4633770"/>
              <a:chExt cx="180975" cy="231458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FC86604-40D0-433A-9A42-FCADDA05DF88}"/>
                  </a:ext>
                </a:extLst>
              </p:cNvPr>
              <p:cNvSpPr/>
              <p:nvPr/>
            </p:nvSpPr>
            <p:spPr>
              <a:xfrm>
                <a:off x="1478479" y="4633770"/>
                <a:ext cx="114300" cy="114300"/>
              </a:xfrm>
              <a:custGeom>
                <a:avLst/>
                <a:gdLst>
                  <a:gd name="connsiteX0" fmla="*/ 118110 w 114300"/>
                  <a:gd name="connsiteY0" fmla="*/ 59055 h 114300"/>
                  <a:gd name="connsiteX1" fmla="*/ 59055 w 114300"/>
                  <a:gd name="connsiteY1" fmla="*/ 118110 h 114300"/>
                  <a:gd name="connsiteX2" fmla="*/ 0 w 114300"/>
                  <a:gd name="connsiteY2" fmla="*/ 59055 h 114300"/>
                  <a:gd name="connsiteX3" fmla="*/ 59055 w 114300"/>
                  <a:gd name="connsiteY3" fmla="*/ 0 h 114300"/>
                  <a:gd name="connsiteX4" fmla="*/ 118110 w 114300"/>
                  <a:gd name="connsiteY4" fmla="*/ 590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8110" y="59055"/>
                    </a:moveTo>
                    <a:cubicBezTo>
                      <a:pt x="118110" y="91440"/>
                      <a:pt x="91440" y="118110"/>
                      <a:pt x="59055" y="118110"/>
                    </a:cubicBezTo>
                    <a:cubicBezTo>
                      <a:pt x="26670" y="118110"/>
                      <a:pt x="0" y="91440"/>
                      <a:pt x="0" y="59055"/>
                    </a:cubicBezTo>
                    <a:cubicBezTo>
                      <a:pt x="0" y="26670"/>
                      <a:pt x="26670" y="0"/>
                      <a:pt x="59055" y="0"/>
                    </a:cubicBezTo>
                    <a:cubicBezTo>
                      <a:pt x="91440" y="0"/>
                      <a:pt x="118110" y="25718"/>
                      <a:pt x="118110" y="59055"/>
                    </a:cubicBez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FC2C50C-6F0B-800E-8A39-61B14BAE4CC2}"/>
                  </a:ext>
                </a:extLst>
              </p:cNvPr>
              <p:cNvSpPr/>
              <p:nvPr/>
            </p:nvSpPr>
            <p:spPr>
              <a:xfrm>
                <a:off x="1443237" y="4798553"/>
                <a:ext cx="180975" cy="66675"/>
              </a:xfrm>
              <a:custGeom>
                <a:avLst/>
                <a:gdLst>
                  <a:gd name="connsiteX0" fmla="*/ 0 w 180975"/>
                  <a:gd name="connsiteY0" fmla="*/ 72390 h 66675"/>
                  <a:gd name="connsiteX1" fmla="*/ 94298 w 180975"/>
                  <a:gd name="connsiteY1" fmla="*/ 0 h 66675"/>
                  <a:gd name="connsiteX2" fmla="*/ 188595 w 180975"/>
                  <a:gd name="connsiteY2" fmla="*/ 7239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66675">
                    <a:moveTo>
                      <a:pt x="0" y="72390"/>
                    </a:moveTo>
                    <a:cubicBezTo>
                      <a:pt x="0" y="20955"/>
                      <a:pt x="41910" y="0"/>
                      <a:pt x="94298" y="0"/>
                    </a:cubicBezTo>
                    <a:cubicBezTo>
                      <a:pt x="146685" y="0"/>
                      <a:pt x="188595" y="20955"/>
                      <a:pt x="188595" y="72390"/>
                    </a:cubicBez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4037A0A-381A-CD46-D648-4BD403B21F68}"/>
                </a:ext>
              </a:extLst>
            </p:cNvPr>
            <p:cNvSpPr/>
            <p:nvPr/>
          </p:nvSpPr>
          <p:spPr>
            <a:xfrm>
              <a:off x="1334697" y="4580661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83322 w 360000"/>
                <a:gd name="connsiteY1" fmla="*/ 0 h 360000"/>
                <a:gd name="connsiteX2" fmla="*/ 83322 w 360000"/>
                <a:gd name="connsiteY2" fmla="*/ 68850 h 360000"/>
                <a:gd name="connsiteX3" fmla="*/ 276679 w 360000"/>
                <a:gd name="connsiteY3" fmla="*/ 68850 h 360000"/>
                <a:gd name="connsiteX4" fmla="*/ 276679 w 360000"/>
                <a:gd name="connsiteY4" fmla="*/ 0 h 360000"/>
                <a:gd name="connsiteX5" fmla="*/ 360000 w 360000"/>
                <a:gd name="connsiteY5" fmla="*/ 0 h 360000"/>
                <a:gd name="connsiteX6" fmla="*/ 360000 w 360000"/>
                <a:gd name="connsiteY6" fmla="*/ 360000 h 360000"/>
                <a:gd name="connsiteX7" fmla="*/ 0 w 360000"/>
                <a:gd name="connsiteY7" fmla="*/ 360000 h 360000"/>
                <a:gd name="connsiteX0" fmla="*/ 276679 w 368119"/>
                <a:gd name="connsiteY0" fmla="*/ 68850 h 360000"/>
                <a:gd name="connsiteX1" fmla="*/ 276679 w 368119"/>
                <a:gd name="connsiteY1" fmla="*/ 0 h 360000"/>
                <a:gd name="connsiteX2" fmla="*/ 360000 w 368119"/>
                <a:gd name="connsiteY2" fmla="*/ 0 h 360000"/>
                <a:gd name="connsiteX3" fmla="*/ 360000 w 368119"/>
                <a:gd name="connsiteY3" fmla="*/ 360000 h 360000"/>
                <a:gd name="connsiteX4" fmla="*/ 0 w 368119"/>
                <a:gd name="connsiteY4" fmla="*/ 360000 h 360000"/>
                <a:gd name="connsiteX5" fmla="*/ 0 w 368119"/>
                <a:gd name="connsiteY5" fmla="*/ 0 h 360000"/>
                <a:gd name="connsiteX6" fmla="*/ 83322 w 368119"/>
                <a:gd name="connsiteY6" fmla="*/ 0 h 360000"/>
                <a:gd name="connsiteX7" fmla="*/ 83322 w 368119"/>
                <a:gd name="connsiteY7" fmla="*/ 68850 h 360000"/>
                <a:gd name="connsiteX8" fmla="*/ 368119 w 368119"/>
                <a:gd name="connsiteY8" fmla="*/ 16029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7" fmla="*/ 83322 w 360000"/>
                <a:gd name="connsiteY7" fmla="*/ 6885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0" fmla="*/ 276679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83322 w 360000"/>
                <a:gd name="connsiteY5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000" h="360000">
                  <a:moveTo>
                    <a:pt x="276679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83322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D8A671F0-FC47-7FCD-1D82-84D3634EB439}"/>
              </a:ext>
            </a:extLst>
          </p:cNvPr>
          <p:cNvSpPr txBox="1">
            <a:spLocks/>
          </p:cNvSpPr>
          <p:nvPr/>
        </p:nvSpPr>
        <p:spPr>
          <a:xfrm>
            <a:off x="4831764" y="4880166"/>
            <a:ext cx="3314700" cy="33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Ahsan Raza</a:t>
            </a:r>
          </a:p>
        </p:txBody>
      </p: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538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(Body)</vt:lpstr>
      <vt:lpstr>Calibri Light</vt:lpstr>
      <vt:lpstr>Calibri Light (Headings)</vt:lpstr>
      <vt:lpstr>Gill Sans MT</vt:lpstr>
      <vt:lpstr>Söhne</vt:lpstr>
      <vt:lpstr>Office Theme</vt:lpstr>
      <vt:lpstr>APPLY Haptic Technology for Parkinson's Rehabilitation</vt:lpstr>
      <vt:lpstr>IDEA</vt:lpstr>
      <vt:lpstr>Problem</vt:lpstr>
      <vt:lpstr>Solution</vt:lpstr>
      <vt:lpstr>Technologies and Tools</vt:lpstr>
      <vt:lpstr>Game components and functions</vt:lpstr>
      <vt:lpstr>Architecture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 Haptic Technology for Parkinson's Rehabilitation</dc:title>
  <dc:creator>Duy Dien</dc:creator>
  <cp:lastModifiedBy>Duy Dien</cp:lastModifiedBy>
  <cp:revision>91</cp:revision>
  <dcterms:created xsi:type="dcterms:W3CDTF">2023-03-19T19:23:41Z</dcterms:created>
  <dcterms:modified xsi:type="dcterms:W3CDTF">2023-03-19T21:06:56Z</dcterms:modified>
</cp:coreProperties>
</file>