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handoutMasterIdLst>
    <p:handoutMasterId r:id="rId32"/>
  </p:handoutMasterIdLst>
  <p:sldIdLst>
    <p:sldId id="643" r:id="rId3"/>
    <p:sldId id="268" r:id="rId4"/>
    <p:sldId id="645" r:id="rId5"/>
    <p:sldId id="644" r:id="rId6"/>
    <p:sldId id="646" r:id="rId7"/>
    <p:sldId id="647" r:id="rId8"/>
    <p:sldId id="648" r:id="rId9"/>
    <p:sldId id="649" r:id="rId10"/>
    <p:sldId id="650" r:id="rId11"/>
    <p:sldId id="651" r:id="rId12"/>
    <p:sldId id="652" r:id="rId13"/>
    <p:sldId id="653" r:id="rId14"/>
    <p:sldId id="654" r:id="rId15"/>
    <p:sldId id="655" r:id="rId16"/>
    <p:sldId id="656" r:id="rId17"/>
    <p:sldId id="657" r:id="rId18"/>
    <p:sldId id="658" r:id="rId19"/>
    <p:sldId id="659" r:id="rId20"/>
    <p:sldId id="660" r:id="rId21"/>
    <p:sldId id="661" r:id="rId22"/>
    <p:sldId id="662" r:id="rId23"/>
    <p:sldId id="663" r:id="rId24"/>
    <p:sldId id="664" r:id="rId25"/>
    <p:sldId id="665" r:id="rId26"/>
    <p:sldId id="666" r:id="rId27"/>
    <p:sldId id="667" r:id="rId28"/>
    <p:sldId id="668" r:id="rId29"/>
    <p:sldId id="6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guide id="5" orient="horz" pos="213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63755"/>
    <a:srgbClr val="009B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66" d="100"/>
          <a:sy n="66" d="100"/>
        </p:scale>
        <p:origin x="234" y="198"/>
      </p:cViewPr>
      <p:guideLst>
        <p:guide pos="3840"/>
        <p:guide orient="horz" pos="2160"/>
        <p:guide orient="horz" pos="2137"/>
      </p:guideLst>
    </p:cSldViewPr>
  </p:slideViewPr>
  <p:notesTextViewPr>
    <p:cViewPr>
      <p:scale>
        <a:sx n="3" d="2"/>
        <a:sy n="3" d="2"/>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C7E6CC-5E4C-41B2-A18A-C409A4EF0C6D}" type="datetimeFigureOut">
              <a:rPr lang="en-GB" smtClean="0"/>
              <a:t>21/07/2021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0A8416-8853-488E-A53C-2A0F6C3572A2}" type="slidenum">
              <a:rPr lang="en-GB" smtClean="0"/>
              <a:t>‹#›</a:t>
            </a:fld>
            <a:endParaRPr lang="en-GB"/>
          </a:p>
        </p:txBody>
      </p:sp>
    </p:spTree>
    <p:extLst>
      <p:ext uri="{BB962C8B-B14F-4D97-AF65-F5344CB8AC3E}">
        <p14:creationId xmlns:p14="http://schemas.microsoft.com/office/powerpoint/2010/main" val="2940452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DBDE7-167E-4028-A642-6B042A3B7493}" type="datetimeFigureOut">
              <a:rPr lang="en-GB" smtClean="0"/>
              <a:t>21/07/2021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8D571-2C55-4F49-8488-924D1802FFBA}" type="slidenum">
              <a:rPr lang="en-GB" smtClean="0"/>
              <a:t>‹#›</a:t>
            </a:fld>
            <a:endParaRPr lang="en-GB"/>
          </a:p>
        </p:txBody>
      </p:sp>
    </p:spTree>
    <p:extLst>
      <p:ext uri="{BB962C8B-B14F-4D97-AF65-F5344CB8AC3E}">
        <p14:creationId xmlns:p14="http://schemas.microsoft.com/office/powerpoint/2010/main" val="2211985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D3A64B9-43C6-4740-9233-25FE31C93551}" type="datetime1">
              <a:rPr lang="en-GB" smtClean="0"/>
              <a:t>21/07/2021</a:t>
            </a:fld>
            <a:endParaRPr lang="en-GB"/>
          </a:p>
        </p:txBody>
      </p:sp>
    </p:spTree>
    <p:extLst>
      <p:ext uri="{BB962C8B-B14F-4D97-AF65-F5344CB8AC3E}">
        <p14:creationId xmlns:p14="http://schemas.microsoft.com/office/powerpoint/2010/main" val="18799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991C76E-95A4-481C-B644-60C17165748C}" type="datetime1">
              <a:rPr lang="en-GB" smtClean="0"/>
              <a:t>21/07/2021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67585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E9E49AE-0BAD-4977-890B-E9293724A2C9}" type="datetime1">
              <a:rPr lang="en-GB" smtClean="0"/>
              <a:t>21/07/2021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419058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83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17" name="Rectangle 16"/>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9" name="TextBox 1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3547109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efault Slide 2">
    <p:spTree>
      <p:nvGrpSpPr>
        <p:cNvPr id="1" name=""/>
        <p:cNvGrpSpPr/>
        <p:nvPr/>
      </p:nvGrpSpPr>
      <p:grpSpPr>
        <a:xfrm>
          <a:off x="0" y="0"/>
          <a:ext cx="0" cy="0"/>
          <a:chOff x="0" y="0"/>
          <a:chExt cx="0" cy="0"/>
        </a:xfrm>
      </p:grpSpPr>
      <p:sp>
        <p:nvSpPr>
          <p:cNvPr id="13" name="Rectangle 12"/>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5" name="TextBox 14"/>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275499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with-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864160" y="1968041"/>
            <a:ext cx="5050818" cy="3609515"/>
          </a:xfrm>
        </p:spPr>
        <p:txBody>
          <a:bodyPr>
            <a:normAutofit/>
          </a:bodyPr>
          <a:lstStyle>
            <a:lvl1pPr marL="0" indent="0">
              <a:buNone/>
              <a:defRPr sz="1600">
                <a:latin typeface="Raleway Light"/>
                <a:cs typeface="Raleway Light"/>
              </a:defRPr>
            </a:lvl1pPr>
          </a:lstStyle>
          <a:p>
            <a:endParaRPr lang="id-ID"/>
          </a:p>
        </p:txBody>
      </p:sp>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6" name="TextBox 1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3458307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half-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6075272" y="-6684"/>
            <a:ext cx="6140129" cy="6879278"/>
          </a:xfrm>
        </p:spPr>
        <p:txBody>
          <a:bodyPr>
            <a:normAutofit/>
          </a:bodyPr>
          <a:lstStyle>
            <a:lvl1pPr marL="0" indent="0">
              <a:buNone/>
              <a:defRPr sz="1600">
                <a:latin typeface="Raleway Light"/>
                <a:cs typeface="Raleway Light"/>
              </a:defRPr>
            </a:lvl1pPr>
          </a:lstStyle>
          <a:p>
            <a:endParaRPr lang="id-ID"/>
          </a:p>
        </p:txBody>
      </p:sp>
    </p:spTree>
    <p:extLst>
      <p:ext uri="{BB962C8B-B14F-4D97-AF65-F5344CB8AC3E}">
        <p14:creationId xmlns:p14="http://schemas.microsoft.com/office/powerpoint/2010/main" val="3925880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Web Data Traffic">
    <p:spTree>
      <p:nvGrpSpPr>
        <p:cNvPr id="1" name=""/>
        <p:cNvGrpSpPr/>
        <p:nvPr/>
      </p:nvGrpSpPr>
      <p:grpSpPr>
        <a:xfrm>
          <a:off x="0" y="0"/>
          <a:ext cx="0" cy="0"/>
          <a:chOff x="0" y="0"/>
          <a:chExt cx="0" cy="0"/>
        </a:xfrm>
      </p:grpSpPr>
      <p:sp>
        <p:nvSpPr>
          <p:cNvPr id="8" name="Rectangle 7"/>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9" name="TextBox 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12" name="Picture Placeholder 3"/>
          <p:cNvSpPr>
            <a:spLocks noGrp="1" noChangeAspect="1"/>
          </p:cNvSpPr>
          <p:nvPr>
            <p:ph type="pic" sz="quarter" idx="11"/>
          </p:nvPr>
        </p:nvSpPr>
        <p:spPr>
          <a:xfrm>
            <a:off x="5024953" y="2462905"/>
            <a:ext cx="6297037" cy="3525941"/>
          </a:xfrm>
        </p:spPr>
        <p:txBody>
          <a:bodyPr>
            <a:normAutofit/>
          </a:bodyPr>
          <a:lstStyle>
            <a:lvl1pPr>
              <a:defRPr sz="1800">
                <a:solidFill>
                  <a:schemeClr val="accent2"/>
                </a:solidFill>
              </a:defRPr>
            </a:lvl1pPr>
          </a:lstStyle>
          <a:p>
            <a:endParaRPr lang="id-ID"/>
          </a:p>
        </p:txBody>
      </p:sp>
    </p:spTree>
    <p:extLst>
      <p:ext uri="{BB962C8B-B14F-4D97-AF65-F5344CB8AC3E}">
        <p14:creationId xmlns:p14="http://schemas.microsoft.com/office/powerpoint/2010/main" val="2821010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App Design 01">
    <p:spTree>
      <p:nvGrpSpPr>
        <p:cNvPr id="1" name=""/>
        <p:cNvGrpSpPr/>
        <p:nvPr/>
      </p:nvGrpSpPr>
      <p:grpSpPr>
        <a:xfrm>
          <a:off x="0" y="0"/>
          <a:ext cx="0" cy="0"/>
          <a:chOff x="0" y="0"/>
          <a:chExt cx="0" cy="0"/>
        </a:xfrm>
      </p:grpSpPr>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26" name="TextBox 2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10" name="Rectangle 9"/>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1" name="TextBox 10"/>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31" name="Picture Placeholder 2"/>
          <p:cNvSpPr>
            <a:spLocks noGrp="1" noChangeAspect="1"/>
          </p:cNvSpPr>
          <p:nvPr>
            <p:ph type="pic" sz="quarter" idx="11"/>
          </p:nvPr>
        </p:nvSpPr>
        <p:spPr>
          <a:xfrm>
            <a:off x="1813397" y="1961357"/>
            <a:ext cx="2681192" cy="3602831"/>
          </a:xfrm>
        </p:spPr>
        <p:txBody>
          <a:bodyPr>
            <a:normAutofit/>
          </a:bodyPr>
          <a:lstStyle>
            <a:lvl1pPr marL="0" indent="0">
              <a:buNone/>
              <a:defRPr sz="1000">
                <a:latin typeface="Raleway Light"/>
                <a:cs typeface="Raleway Light"/>
              </a:defRPr>
            </a:lvl1pPr>
          </a:lstStyle>
          <a:p>
            <a:endParaRPr lang="en-US"/>
          </a:p>
        </p:txBody>
      </p:sp>
    </p:spTree>
    <p:extLst>
      <p:ext uri="{BB962C8B-B14F-4D97-AF65-F5344CB8AC3E}">
        <p14:creationId xmlns:p14="http://schemas.microsoft.com/office/powerpoint/2010/main" val="2752687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Break-2">
    <p:spTree>
      <p:nvGrpSpPr>
        <p:cNvPr id="1" name=""/>
        <p:cNvGrpSpPr/>
        <p:nvPr/>
      </p:nvGrpSpPr>
      <p:grpSpPr>
        <a:xfrm>
          <a:off x="0" y="0"/>
          <a:ext cx="0" cy="0"/>
          <a:chOff x="0" y="0"/>
          <a:chExt cx="0" cy="0"/>
        </a:xfrm>
      </p:grpSpPr>
      <p:sp>
        <p:nvSpPr>
          <p:cNvPr id="12" name="Picture Placeholder 2"/>
          <p:cNvSpPr>
            <a:spLocks noGrp="1" noChangeAspect="1"/>
          </p:cNvSpPr>
          <p:nvPr>
            <p:ph type="pic" sz="quarter" idx="10"/>
          </p:nvPr>
        </p:nvSpPr>
        <p:spPr>
          <a:xfrm>
            <a:off x="-26746" y="-40106"/>
            <a:ext cx="8461742" cy="6918158"/>
          </a:xfrm>
          <a:prstGeom prst="rect">
            <a:avLst/>
          </a:prstGeom>
        </p:spPr>
        <p:txBody>
          <a:bodyPr>
            <a:normAutofit/>
          </a:bodyPr>
          <a:lstStyle>
            <a:lvl1pPr marL="0" indent="0">
              <a:buNone/>
              <a:defRPr sz="1000">
                <a:solidFill>
                  <a:schemeClr val="bg1"/>
                </a:solidFill>
                <a:latin typeface="Raleway Light"/>
                <a:cs typeface="Raleway Light"/>
              </a:defRPr>
            </a:lvl1pPr>
          </a:lstStyle>
          <a:p>
            <a:endParaRPr lang="id-ID"/>
          </a:p>
        </p:txBody>
      </p:sp>
    </p:spTree>
    <p:extLst>
      <p:ext uri="{BB962C8B-B14F-4D97-AF65-F5344CB8AC3E}">
        <p14:creationId xmlns:p14="http://schemas.microsoft.com/office/powerpoint/2010/main" val="34344495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93F22B-7419-4E9E-BCAE-3AB991D34267}" type="datetime1">
              <a:rPr lang="en-GB" smtClean="0"/>
              <a:t>21/07/2021</a:t>
            </a:fld>
            <a:endParaRPr lang="en-GB"/>
          </a:p>
        </p:txBody>
      </p:sp>
    </p:spTree>
    <p:extLst>
      <p:ext uri="{BB962C8B-B14F-4D97-AF65-F5344CB8AC3E}">
        <p14:creationId xmlns:p14="http://schemas.microsoft.com/office/powerpoint/2010/main" val="22928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554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409060"/>
            <a:ext cx="10363200" cy="912771"/>
          </a:xfrm>
        </p:spPr>
        <p:txBody>
          <a:bodyPr/>
          <a:lstStyle>
            <a:lvl1pPr>
              <a:defRPr>
                <a:solidFill>
                  <a:schemeClr val="bg2"/>
                </a:solidFill>
              </a:defRPr>
            </a:lvl1pPr>
          </a:lstStyle>
          <a:p>
            <a:r>
              <a:rPr lang="en-US"/>
              <a:t>Click to edit Master title style</a:t>
            </a:r>
          </a:p>
        </p:txBody>
      </p:sp>
      <p:sp>
        <p:nvSpPr>
          <p:cNvPr id="3" name="Subtitle 2"/>
          <p:cNvSpPr>
            <a:spLocks noGrp="1"/>
          </p:cNvSpPr>
          <p:nvPr>
            <p:ph type="subTitle" idx="1"/>
          </p:nvPr>
        </p:nvSpPr>
        <p:spPr>
          <a:xfrm>
            <a:off x="1828801" y="3886200"/>
            <a:ext cx="8534400" cy="1752600"/>
          </a:xfrm>
        </p:spPr>
        <p:txBody>
          <a:bodyPr>
            <a:normAutofit/>
          </a:bodyPr>
          <a:lstStyle>
            <a:lvl1pPr marL="0" indent="0" algn="ctr">
              <a:lnSpc>
                <a:spcPct val="120000"/>
              </a:lnSpc>
              <a:buNone/>
              <a:defRPr sz="1200">
                <a:solidFill>
                  <a:schemeClr val="tx2"/>
                </a:solidFill>
              </a:defRPr>
            </a:lvl1pPr>
            <a:lvl2pPr marL="543722" indent="0" algn="ctr">
              <a:buNone/>
              <a:defRPr>
                <a:solidFill>
                  <a:schemeClr val="tx1">
                    <a:tint val="75000"/>
                  </a:schemeClr>
                </a:solidFill>
              </a:defRPr>
            </a:lvl2pPr>
            <a:lvl3pPr marL="1087444" indent="0" algn="ctr">
              <a:buNone/>
              <a:defRPr>
                <a:solidFill>
                  <a:schemeClr val="tx1">
                    <a:tint val="75000"/>
                  </a:schemeClr>
                </a:solidFill>
              </a:defRPr>
            </a:lvl3pPr>
            <a:lvl4pPr marL="1631169" indent="0" algn="ctr">
              <a:buNone/>
              <a:defRPr>
                <a:solidFill>
                  <a:schemeClr val="tx1">
                    <a:tint val="75000"/>
                  </a:schemeClr>
                </a:solidFill>
              </a:defRPr>
            </a:lvl4pPr>
            <a:lvl5pPr marL="2174890" indent="0" algn="ctr">
              <a:buNone/>
              <a:defRPr>
                <a:solidFill>
                  <a:schemeClr val="tx1">
                    <a:tint val="75000"/>
                  </a:schemeClr>
                </a:solidFill>
              </a:defRPr>
            </a:lvl5pPr>
            <a:lvl6pPr marL="2718613" indent="0" algn="ctr">
              <a:buNone/>
              <a:defRPr>
                <a:solidFill>
                  <a:schemeClr val="tx1">
                    <a:tint val="75000"/>
                  </a:schemeClr>
                </a:solidFill>
              </a:defRPr>
            </a:lvl6pPr>
            <a:lvl7pPr marL="3262336" indent="0" algn="ctr">
              <a:buNone/>
              <a:defRPr>
                <a:solidFill>
                  <a:schemeClr val="tx1">
                    <a:tint val="75000"/>
                  </a:schemeClr>
                </a:solidFill>
              </a:defRPr>
            </a:lvl7pPr>
            <a:lvl8pPr marL="3806058" indent="0" algn="ctr">
              <a:buNone/>
              <a:defRPr>
                <a:solidFill>
                  <a:schemeClr val="tx1">
                    <a:tint val="75000"/>
                  </a:schemeClr>
                </a:solidFill>
              </a:defRPr>
            </a:lvl8pPr>
            <a:lvl9pPr marL="4349779"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solidFill>
            <a:schemeClr val="tx2"/>
          </a:solidFill>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748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7AB29-8774-4541-AF25-26699B336B1B}" type="datetime1">
              <a:rPr lang="en-GB" smtClean="0"/>
              <a:t>21/07/2021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86147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1612E1E-7F9C-4990-86A0-C51623A594BB}" type="datetime1">
              <a:rPr lang="en-GB" smtClean="0"/>
              <a:t>21/07/2021</a:t>
            </a:fld>
            <a:endParaRPr lang="en-GB"/>
          </a:p>
        </p:txBody>
      </p:sp>
      <p:sp>
        <p:nvSpPr>
          <p:cNvPr id="6" name="Footer Placeholder 5"/>
          <p:cNvSpPr>
            <a:spLocks noGrp="1"/>
          </p:cNvSpPr>
          <p:nvPr>
            <p:ph type="ftr" sz="quarter" idx="11"/>
          </p:nvPr>
        </p:nvSpPr>
        <p:spPr/>
        <p:txBody>
          <a:bodyPr/>
          <a:lstStyle/>
          <a:p>
            <a:r>
              <a:rPr lang="en-GB"/>
              <a:t>Put</a:t>
            </a:r>
          </a:p>
        </p:txBody>
      </p:sp>
      <p:sp>
        <p:nvSpPr>
          <p:cNvPr id="7" name="Slide Number Placeholder 6"/>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12476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56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entagon 12"/>
          <p:cNvSpPr/>
          <p:nvPr userDrawn="1"/>
        </p:nvSpPr>
        <p:spPr>
          <a:xfrm rot="5400000">
            <a:off x="11418784" y="254888"/>
            <a:ext cx="456435" cy="533096"/>
          </a:xfrm>
          <a:prstGeom prst="homePlate">
            <a:avLst>
              <a:gd name="adj" fmla="val 321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351356" y="173064"/>
            <a:ext cx="7489288" cy="802493"/>
          </a:xfrm>
        </p:spPr>
        <p:txBody>
          <a:bodyPr>
            <a:noAutofit/>
          </a:bodyPr>
          <a:lstStyle>
            <a:lvl1pPr algn="ctr">
              <a:defRPr sz="4400"/>
            </a:lvl1pPr>
          </a:lstStyle>
          <a:p>
            <a:r>
              <a:rPr lang="en-US"/>
              <a:t>Click to edit Master title style</a:t>
            </a:r>
            <a:endParaRPr lang="en-GB"/>
          </a:p>
        </p:txBody>
      </p:sp>
      <p:sp>
        <p:nvSpPr>
          <p:cNvPr id="6" name="Pentagon 5"/>
          <p:cNvSpPr/>
          <p:nvPr userDrawn="1"/>
        </p:nvSpPr>
        <p:spPr>
          <a:xfrm rot="5400000">
            <a:off x="11418786" y="207412"/>
            <a:ext cx="456435" cy="533096"/>
          </a:xfrm>
          <a:prstGeom prst="homePlate">
            <a:avLst>
              <a:gd name="adj" fmla="val 3217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a:xfrm>
            <a:off x="11295156" y="253057"/>
            <a:ext cx="703693" cy="365125"/>
          </a:xfrm>
        </p:spPr>
        <p:txBody>
          <a:bodyPr/>
          <a:lstStyle>
            <a:lvl1pPr algn="ctr">
              <a:defRPr sz="1600">
                <a:solidFill>
                  <a:schemeClr val="bg2"/>
                </a:solidFill>
              </a:defRPr>
            </a:lvl1pPr>
          </a:lstStyle>
          <a:p>
            <a:fld id="{A83BFD7D-5AC9-4AF1-BEFE-7D2883893078}" type="slidenum">
              <a:rPr lang="en-GB" smtClean="0"/>
              <a:pPr/>
              <a:t>‹#›</a:t>
            </a:fld>
            <a:endParaRPr lang="en-GB"/>
          </a:p>
        </p:txBody>
      </p:sp>
      <p:sp>
        <p:nvSpPr>
          <p:cNvPr id="7" name="Footer Placeholder 4"/>
          <p:cNvSpPr>
            <a:spLocks noGrp="1"/>
          </p:cNvSpPr>
          <p:nvPr>
            <p:ph type="ftr" sz="quarter" idx="11"/>
          </p:nvPr>
        </p:nvSpPr>
        <p:spPr>
          <a:xfrm>
            <a:off x="4038600" y="901846"/>
            <a:ext cx="4114800" cy="365125"/>
          </a:xfrm>
        </p:spPr>
        <p:txBody>
          <a:bodyPr/>
          <a:lstStyle>
            <a:lvl1pPr>
              <a:defRPr sz="1400">
                <a:solidFill>
                  <a:schemeClr val="tx1"/>
                </a:solidFill>
              </a:defRPr>
            </a:lvl1pPr>
          </a:lstStyle>
          <a:p>
            <a:r>
              <a:rPr lang="en-US"/>
              <a:t>Put your great </a:t>
            </a:r>
            <a:r>
              <a:rPr lang="en-US">
                <a:solidFill>
                  <a:schemeClr val="accent2"/>
                </a:solidFill>
              </a:rPr>
              <a:t>subtitle in here</a:t>
            </a:r>
            <a:endParaRPr lang="en-GB">
              <a:solidFill>
                <a:schemeClr val="accent2"/>
              </a:solidFill>
            </a:endParaRPr>
          </a:p>
        </p:txBody>
      </p:sp>
      <p:cxnSp>
        <p:nvCxnSpPr>
          <p:cNvPr id="4" name="Straight Connector 3"/>
          <p:cNvCxnSpPr/>
          <p:nvPr userDrawn="1"/>
        </p:nvCxnSpPr>
        <p:spPr>
          <a:xfrm>
            <a:off x="5537200" y="911335"/>
            <a:ext cx="1117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11162146" y="6420953"/>
            <a:ext cx="836703" cy="320477"/>
            <a:chOff x="10692768" y="6311642"/>
            <a:chExt cx="1113651" cy="426556"/>
          </a:xfrm>
        </p:grpSpPr>
        <p:cxnSp>
          <p:nvCxnSpPr>
            <p:cNvPr id="12" name="Straight Connector 11"/>
            <p:cNvCxnSpPr>
              <a:stCxn id="9" idx="6"/>
              <a:endCxn id="8" idx="2"/>
            </p:cNvCxnSpPr>
            <p:nvPr userDrawn="1"/>
          </p:nvCxnSpPr>
          <p:spPr>
            <a:xfrm>
              <a:off x="11118732" y="6524920"/>
              <a:ext cx="261723" cy="1"/>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55"/>
            <p:cNvSpPr/>
            <p:nvPr userDrawn="1"/>
          </p:nvSpPr>
          <p:spPr>
            <a:xfrm>
              <a:off x="11380455" y="6311643"/>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 name="Right Arrow 2"/>
            <p:cNvSpPr/>
            <p:nvPr userDrawn="1"/>
          </p:nvSpPr>
          <p:spPr>
            <a:xfrm>
              <a:off x="11490393" y="6400573"/>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椭圆 55"/>
            <p:cNvSpPr/>
            <p:nvPr userDrawn="1"/>
          </p:nvSpPr>
          <p:spPr>
            <a:xfrm>
              <a:off x="10692768" y="6311642"/>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 name="Right Arrow 9"/>
            <p:cNvSpPr/>
            <p:nvPr userDrawn="1"/>
          </p:nvSpPr>
          <p:spPr>
            <a:xfrm flipH="1">
              <a:off x="10774570" y="6400572"/>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830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08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BF2D8-D421-4A3E-B93F-18FE5B4B2913}" type="datetime1">
              <a:rPr lang="en-GB" smtClean="0"/>
              <a:t>21/07/2021</a:t>
            </a:fld>
            <a:endParaRPr lang="en-GB"/>
          </a:p>
        </p:txBody>
      </p:sp>
    </p:spTree>
    <p:extLst>
      <p:ext uri="{BB962C8B-B14F-4D97-AF65-F5344CB8AC3E}">
        <p14:creationId xmlns:p14="http://schemas.microsoft.com/office/powerpoint/2010/main" val="360222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C39E0A-C4A0-4F06-A140-84534E6236ED}" type="datetime1">
              <a:rPr lang="en-GB" smtClean="0"/>
              <a:t>21/07/2021</a:t>
            </a:fld>
            <a:endParaRPr lang="en-GB"/>
          </a:p>
        </p:txBody>
      </p:sp>
    </p:spTree>
    <p:extLst>
      <p:ext uri="{BB962C8B-B14F-4D97-AF65-F5344CB8AC3E}">
        <p14:creationId xmlns:p14="http://schemas.microsoft.com/office/powerpoint/2010/main" val="79886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2"/>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5F4B1-4D31-4E3A-ACB2-82E0718073DD}" type="datetime1">
              <a:rPr lang="en-GB" smtClean="0"/>
              <a:t>21/07/2021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Put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BFD7D-5AC9-4AF1-BEFE-7D2883893078}" type="slidenum">
              <a:rPr lang="en-GB" smtClean="0"/>
              <a:t>‹#›</a:t>
            </a:fld>
            <a:endParaRPr lang="en-GB"/>
          </a:p>
        </p:txBody>
      </p:sp>
    </p:spTree>
    <p:extLst>
      <p:ext uri="{BB962C8B-B14F-4D97-AF65-F5344CB8AC3E}">
        <p14:creationId xmlns:p14="http://schemas.microsoft.com/office/powerpoint/2010/main" val="77591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marL="0" indent="0" algn="l">
              <a:buFont typeface="Arial"/>
              <a:buNone/>
              <a:defRPr sz="1200">
                <a:solidFill>
                  <a:schemeClr val="tx1">
                    <a:tint val="75000"/>
                  </a:schemeClr>
                </a:solidFill>
                <a:latin typeface="Raleway Regular"/>
                <a:cs typeface="Raleway Regular"/>
              </a:defRPr>
            </a:lvl1pPr>
          </a:lstStyle>
          <a:p>
            <a:endParaRPr lang="en-US"/>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marL="0" indent="0" algn="ctr">
              <a:buFont typeface="Arial"/>
              <a:buNone/>
              <a:defRPr sz="1200">
                <a:solidFill>
                  <a:schemeClr val="tx1">
                    <a:tint val="75000"/>
                  </a:schemeClr>
                </a:solidFill>
                <a:latin typeface="Raleway Regular"/>
                <a:cs typeface="Raleway Regular"/>
              </a:defRPr>
            </a:lvl1pPr>
          </a:lstStyle>
          <a:p>
            <a:endParaRPr 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marL="0" indent="0" algn="r">
              <a:buFont typeface="Arial"/>
              <a:buNone/>
              <a:defRPr sz="1200">
                <a:solidFill>
                  <a:schemeClr val="tx1">
                    <a:tint val="75000"/>
                  </a:schemeClr>
                </a:solidFill>
                <a:latin typeface="Raleway Regular"/>
                <a:cs typeface="Raleway Regular"/>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604852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marL="0" indent="0" algn="l" defTabSz="914217" rtl="0" eaLnBrk="1" latinLnBrk="0" hangingPunct="1">
        <a:lnSpc>
          <a:spcPct val="90000"/>
        </a:lnSpc>
        <a:spcBef>
          <a:spcPct val="0"/>
        </a:spcBef>
        <a:buFont typeface="Arial"/>
        <a:buNone/>
        <a:defRPr lang="en-US" sz="3000" kern="1200">
          <a:solidFill>
            <a:schemeClr val="tx1"/>
          </a:solidFill>
          <a:latin typeface="Raleway Regular"/>
          <a:ea typeface="+mj-ea"/>
          <a:cs typeface="Raleway Regular"/>
        </a:defRPr>
      </a:lvl1pPr>
    </p:titleStyle>
    <p:bodyStyle>
      <a:lvl1pPr marL="0" indent="0" algn="l" defTabSz="914217"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Raleway Regular"/>
          <a:ea typeface="+mn-ea"/>
          <a:cs typeface="Raleway Regular"/>
        </a:defRPr>
      </a:lvl1pPr>
      <a:lvl2pPr marL="457109" indent="0" algn="l" defTabSz="914217" rtl="0" eaLnBrk="1" latinLnBrk="0" hangingPunct="1">
        <a:lnSpc>
          <a:spcPct val="90000"/>
        </a:lnSpc>
        <a:spcBef>
          <a:spcPts val="500"/>
        </a:spcBef>
        <a:buFont typeface="Arial" panose="020B0604020202020204" pitchFamily="34" charset="0"/>
        <a:buNone/>
        <a:defRPr lang="en-US" sz="2000" kern="1200" dirty="0" smtClean="0">
          <a:solidFill>
            <a:schemeClr val="tx1"/>
          </a:solidFill>
          <a:effectLst/>
          <a:latin typeface="Raleway Regular"/>
          <a:ea typeface="+mn-ea"/>
          <a:cs typeface="Raleway Regular"/>
        </a:defRPr>
      </a:lvl2pPr>
      <a:lvl3pPr marL="914217" indent="0" algn="l" defTabSz="914217" rtl="0" eaLnBrk="1" latinLnBrk="0" hangingPunct="1">
        <a:lnSpc>
          <a:spcPct val="90000"/>
        </a:lnSpc>
        <a:spcBef>
          <a:spcPts val="500"/>
        </a:spcBef>
        <a:buFont typeface="Arial" panose="020B0604020202020204" pitchFamily="34" charset="0"/>
        <a:buNone/>
        <a:defRPr lang="en-US" sz="1800" kern="1200" dirty="0" smtClean="0">
          <a:solidFill>
            <a:schemeClr val="tx1"/>
          </a:solidFill>
          <a:effectLst/>
          <a:latin typeface="Raleway Regular"/>
          <a:ea typeface="+mn-ea"/>
          <a:cs typeface="Raleway Regular"/>
        </a:defRPr>
      </a:lvl3pPr>
      <a:lvl4pPr marL="1371326" indent="0" algn="l" defTabSz="914217" rtl="0" eaLnBrk="1" latinLnBrk="0" hangingPunct="1">
        <a:lnSpc>
          <a:spcPct val="90000"/>
        </a:lnSpc>
        <a:spcBef>
          <a:spcPts val="500"/>
        </a:spcBef>
        <a:buFont typeface="Arial" panose="020B0604020202020204" pitchFamily="34" charset="0"/>
        <a:buNone/>
        <a:defRPr lang="en-US" sz="1600" kern="1200" dirty="0" smtClean="0">
          <a:solidFill>
            <a:schemeClr val="tx1"/>
          </a:solidFill>
          <a:effectLst/>
          <a:latin typeface="Raleway Regular"/>
          <a:ea typeface="+mn-ea"/>
          <a:cs typeface="Raleway Regular"/>
        </a:defRPr>
      </a:lvl4pPr>
      <a:lvl5pPr marL="1828434" indent="0" algn="l" defTabSz="914217" rtl="0" eaLnBrk="1" latinLnBrk="0" hangingPunct="1">
        <a:lnSpc>
          <a:spcPct val="90000"/>
        </a:lnSpc>
        <a:spcBef>
          <a:spcPts val="500"/>
        </a:spcBef>
        <a:buFont typeface="Arial" panose="020B0604020202020204" pitchFamily="34" charset="0"/>
        <a:buNone/>
        <a:defRPr lang="en-US" sz="1600" kern="1200" dirty="0">
          <a:solidFill>
            <a:schemeClr val="tx1"/>
          </a:solidFill>
          <a:effectLst/>
          <a:latin typeface="Raleway Regular"/>
          <a:ea typeface="+mn-ea"/>
          <a:cs typeface="Raleway Regular"/>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A33"/>
        </a:solidFill>
        <a:effectLst/>
      </p:bgPr>
    </p:bg>
    <p:spTree>
      <p:nvGrpSpPr>
        <p:cNvPr id="1" name=""/>
        <p:cNvGrpSpPr/>
        <p:nvPr/>
      </p:nvGrpSpPr>
      <p:grpSpPr>
        <a:xfrm>
          <a:off x="0" y="0"/>
          <a:ext cx="0" cy="0"/>
          <a:chOff x="0" y="0"/>
          <a:chExt cx="0" cy="0"/>
        </a:xfrm>
      </p:grpSpPr>
      <p:grpSp>
        <p:nvGrpSpPr>
          <p:cNvPr id="5" name="Group 4"/>
          <p:cNvGrpSpPr/>
          <p:nvPr/>
        </p:nvGrpSpPr>
        <p:grpSpPr>
          <a:xfrm>
            <a:off x="2582690" y="-423081"/>
            <a:ext cx="9453522" cy="7716049"/>
            <a:chOff x="5162204" y="-846161"/>
            <a:chExt cx="18907044" cy="15432098"/>
          </a:xfrm>
          <a:solidFill>
            <a:schemeClr val="bg1">
              <a:alpha val="2000"/>
            </a:schemeClr>
          </a:solidFill>
        </p:grpSpPr>
        <p:sp>
          <p:nvSpPr>
            <p:cNvPr id="23" name="Freeform 6"/>
            <p:cNvSpPr>
              <a:spLocks/>
            </p:cNvSpPr>
            <p:nvPr/>
          </p:nvSpPr>
          <p:spPr bwMode="auto">
            <a:xfrm>
              <a:off x="19886543" y="47238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24" name="Freeform 20"/>
            <p:cNvSpPr>
              <a:spLocks/>
            </p:cNvSpPr>
            <p:nvPr/>
          </p:nvSpPr>
          <p:spPr bwMode="auto">
            <a:xfrm>
              <a:off x="5162204" y="1321466"/>
              <a:ext cx="2718674" cy="2215248"/>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25" name="Freeform 7"/>
            <p:cNvSpPr>
              <a:spLocks noEditPoints="1"/>
            </p:cNvSpPr>
            <p:nvPr/>
          </p:nvSpPr>
          <p:spPr bwMode="auto">
            <a:xfrm>
              <a:off x="19099370" y="4067674"/>
              <a:ext cx="1467448" cy="1462970"/>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26" name="Group 25"/>
            <p:cNvGrpSpPr/>
            <p:nvPr/>
          </p:nvGrpSpPr>
          <p:grpSpPr>
            <a:xfrm>
              <a:off x="18807825" y="10347269"/>
              <a:ext cx="2784267" cy="2784989"/>
              <a:chOff x="4127501" y="4194175"/>
              <a:chExt cx="909638" cy="909637"/>
            </a:xfrm>
            <a:grpFill/>
          </p:grpSpPr>
          <p:sp>
            <p:nvSpPr>
              <p:cNvPr id="27" name="Freeform 11"/>
              <p:cNvSpPr>
                <a:spLocks/>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28" name="Freeform 12"/>
              <p:cNvSpPr>
                <a:spLocks/>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29"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0" name="Freeform 14"/>
              <p:cNvSpPr>
                <a:spLocks/>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1"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2"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33" name="Freeform 32"/>
            <p:cNvSpPr>
              <a:spLocks noEditPoints="1"/>
            </p:cNvSpPr>
            <p:nvPr/>
          </p:nvSpPr>
          <p:spPr bwMode="auto">
            <a:xfrm>
              <a:off x="11616353" y="5953495"/>
              <a:ext cx="3056378" cy="1531013"/>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4" name="Freeform 39"/>
            <p:cNvSpPr>
              <a:spLocks/>
            </p:cNvSpPr>
            <p:nvPr/>
          </p:nvSpPr>
          <p:spPr bwMode="auto">
            <a:xfrm>
              <a:off x="15853492" y="4840473"/>
              <a:ext cx="2672508" cy="257599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5" name="Freeform 5"/>
            <p:cNvSpPr>
              <a:spLocks noEditPoints="1"/>
            </p:cNvSpPr>
            <p:nvPr/>
          </p:nvSpPr>
          <p:spPr bwMode="auto">
            <a:xfrm>
              <a:off x="22308303" y="2429090"/>
              <a:ext cx="1492754" cy="1486677"/>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6" name="Freeform 21"/>
            <p:cNvSpPr>
              <a:spLocks/>
            </p:cNvSpPr>
            <p:nvPr/>
          </p:nvSpPr>
          <p:spPr bwMode="auto">
            <a:xfrm>
              <a:off x="12562617" y="11669718"/>
              <a:ext cx="2930041" cy="2916219"/>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7" name="Freeform 22"/>
            <p:cNvSpPr>
              <a:spLocks noEditPoints="1"/>
            </p:cNvSpPr>
            <p:nvPr/>
          </p:nvSpPr>
          <p:spPr bwMode="auto">
            <a:xfrm>
              <a:off x="21450192" y="4487557"/>
              <a:ext cx="2619056" cy="2614878"/>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38" name="Group 37"/>
            <p:cNvGrpSpPr/>
            <p:nvPr/>
          </p:nvGrpSpPr>
          <p:grpSpPr>
            <a:xfrm>
              <a:off x="16392847" y="-360127"/>
              <a:ext cx="2361525" cy="2196885"/>
              <a:chOff x="3338513" y="696913"/>
              <a:chExt cx="771525" cy="717550"/>
            </a:xfrm>
            <a:grpFill/>
          </p:grpSpPr>
          <p:sp>
            <p:nvSpPr>
              <p:cNvPr id="39" name="Freeform 23"/>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0" name="Rectangle 24"/>
              <p:cNvSpPr>
                <a:spLocks noChangeArrowheads="1"/>
              </p:cNvSpPr>
              <p:nvPr/>
            </p:nvSpPr>
            <p:spPr bwMode="auto">
              <a:xfrm>
                <a:off x="3338513" y="960438"/>
                <a:ext cx="163513" cy="3905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grpSp>
          <p:nvGrpSpPr>
            <p:cNvPr id="41" name="Group 40"/>
            <p:cNvGrpSpPr/>
            <p:nvPr/>
          </p:nvGrpSpPr>
          <p:grpSpPr>
            <a:xfrm>
              <a:off x="12597491" y="2434391"/>
              <a:ext cx="3144866" cy="2946015"/>
              <a:chOff x="544513" y="3295650"/>
              <a:chExt cx="1325563" cy="1241425"/>
            </a:xfrm>
            <a:grpFill/>
          </p:grpSpPr>
          <p:sp>
            <p:nvSpPr>
              <p:cNvPr id="42"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3"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4"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45" name="Freeform 52"/>
            <p:cNvSpPr>
              <a:spLocks/>
            </p:cNvSpPr>
            <p:nvPr/>
          </p:nvSpPr>
          <p:spPr bwMode="auto">
            <a:xfrm>
              <a:off x="7481255" y="3246267"/>
              <a:ext cx="1875614" cy="2260068"/>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6" name="Freeform 52"/>
            <p:cNvSpPr>
              <a:spLocks/>
            </p:cNvSpPr>
            <p:nvPr/>
          </p:nvSpPr>
          <p:spPr bwMode="auto">
            <a:xfrm>
              <a:off x="20255835" y="1055781"/>
              <a:ext cx="1668788" cy="2010845"/>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7" name="Freeform 9"/>
            <p:cNvSpPr>
              <a:spLocks noEditPoints="1"/>
            </p:cNvSpPr>
            <p:nvPr/>
          </p:nvSpPr>
          <p:spPr bwMode="auto">
            <a:xfrm>
              <a:off x="6835883" y="8806533"/>
              <a:ext cx="3119544" cy="3120357"/>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8" name="Freeform 36"/>
            <p:cNvSpPr>
              <a:spLocks/>
            </p:cNvSpPr>
            <p:nvPr/>
          </p:nvSpPr>
          <p:spPr bwMode="auto">
            <a:xfrm>
              <a:off x="18691204" y="5943772"/>
              <a:ext cx="1807588" cy="2401023"/>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9" name="Freeform 38"/>
            <p:cNvSpPr>
              <a:spLocks noEditPoints="1"/>
            </p:cNvSpPr>
            <p:nvPr/>
          </p:nvSpPr>
          <p:spPr bwMode="auto">
            <a:xfrm>
              <a:off x="13132393" y="7610878"/>
              <a:ext cx="2502439" cy="2541970"/>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50" name="Freeform 44"/>
            <p:cNvSpPr>
              <a:spLocks noEditPoints="1"/>
            </p:cNvSpPr>
            <p:nvPr/>
          </p:nvSpPr>
          <p:spPr bwMode="auto">
            <a:xfrm>
              <a:off x="9356868" y="4082253"/>
              <a:ext cx="2478142" cy="2488509"/>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51" name="Group 50"/>
            <p:cNvGrpSpPr/>
            <p:nvPr/>
          </p:nvGrpSpPr>
          <p:grpSpPr>
            <a:xfrm>
              <a:off x="12874860" y="-846161"/>
              <a:ext cx="2993208" cy="2974541"/>
              <a:chOff x="2189163" y="538163"/>
              <a:chExt cx="977900" cy="971549"/>
            </a:xfrm>
            <a:grpFill/>
          </p:grpSpPr>
          <p:sp>
            <p:nvSpPr>
              <p:cNvPr id="52" name="Freeform 50"/>
              <p:cNvSpPr>
                <a:spLocks/>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53" name="Freeform 51"/>
              <p:cNvSpPr>
                <a:spLocks/>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54" name="Freeform 36"/>
            <p:cNvSpPr>
              <a:spLocks/>
            </p:cNvSpPr>
            <p:nvPr/>
          </p:nvSpPr>
          <p:spPr bwMode="auto">
            <a:xfrm>
              <a:off x="16046664" y="2805566"/>
              <a:ext cx="2354201" cy="2146695"/>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55" name="Freeform 326"/>
            <p:cNvSpPr>
              <a:spLocks noChangeArrowheads="1"/>
            </p:cNvSpPr>
            <p:nvPr/>
          </p:nvSpPr>
          <p:spPr bwMode="auto">
            <a:xfrm>
              <a:off x="20907709" y="7596294"/>
              <a:ext cx="2146973" cy="2049278"/>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sp>
          <p:nvSpPr>
            <p:cNvPr id="56" name="AutoShape 64"/>
            <p:cNvSpPr>
              <a:spLocks/>
            </p:cNvSpPr>
            <p:nvPr/>
          </p:nvSpPr>
          <p:spPr bwMode="auto">
            <a:xfrm>
              <a:off x="18525999" y="8750776"/>
              <a:ext cx="1500024" cy="14944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grpFill/>
            <a:ln>
              <a:noFill/>
            </a:ln>
            <a:effectLst/>
          </p:spPr>
          <p:txBody>
            <a:bodyPr lIns="50789" tIns="50789" rIns="50789" bIns="50789" anchor="ctr"/>
            <a:lstStyle/>
            <a:p>
              <a:pPr defTabSz="457098">
                <a:defRPr/>
              </a:pPr>
              <a:endParaRPr lang="es-ES" sz="29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7" name="Freeform 234"/>
            <p:cNvSpPr>
              <a:spLocks noChangeArrowheads="1"/>
            </p:cNvSpPr>
            <p:nvPr/>
          </p:nvSpPr>
          <p:spPr bwMode="auto">
            <a:xfrm>
              <a:off x="19107697" y="1161277"/>
              <a:ext cx="1084972" cy="1559606"/>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sp>
          <p:nvSpPr>
            <p:cNvPr id="58" name="Freeform 238"/>
            <p:cNvSpPr>
              <a:spLocks noChangeArrowheads="1"/>
            </p:cNvSpPr>
            <p:nvPr/>
          </p:nvSpPr>
          <p:spPr bwMode="auto">
            <a:xfrm>
              <a:off x="11112082" y="1341673"/>
              <a:ext cx="1350367" cy="2630349"/>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grpSp>
          <p:nvGrpSpPr>
            <p:cNvPr id="59" name="Group 26"/>
            <p:cNvGrpSpPr>
              <a:grpSpLocks/>
            </p:cNvGrpSpPr>
            <p:nvPr/>
          </p:nvGrpSpPr>
          <p:grpSpPr bwMode="auto">
            <a:xfrm>
              <a:off x="10874189" y="11201475"/>
              <a:ext cx="1293346" cy="1883027"/>
              <a:chOff x="4294188" y="1712913"/>
              <a:chExt cx="285750" cy="415925"/>
            </a:xfrm>
            <a:grpFill/>
          </p:grpSpPr>
          <p:sp>
            <p:nvSpPr>
              <p:cNvPr id="60" name="Freeform 166"/>
              <p:cNvSpPr>
                <a:spLocks noChangeArrowheads="1"/>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a:solidFill>
                    <a:srgbClr val="A1A1A1"/>
                  </a:solidFill>
                  <a:latin typeface="Raleway Light"/>
                  <a:ea typeface="SimSun" charset="0"/>
                </a:endParaRPr>
              </a:p>
            </p:txBody>
          </p:sp>
          <p:sp>
            <p:nvSpPr>
              <p:cNvPr id="61" name="Freeform 167"/>
              <p:cNvSpPr>
                <a:spLocks noChangeArrowheads="1"/>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a:solidFill>
                    <a:srgbClr val="A1A1A1"/>
                  </a:solidFill>
                  <a:latin typeface="Raleway Light"/>
                  <a:ea typeface="SimSun" charset="0"/>
                </a:endParaRPr>
              </a:p>
            </p:txBody>
          </p:sp>
        </p:grpSp>
      </p:grpSp>
      <p:sp>
        <p:nvSpPr>
          <p:cNvPr id="70" name="Rectangle 5">
            <a:extLst>
              <a:ext uri="{FF2B5EF4-FFF2-40B4-BE49-F238E27FC236}">
                <a16:creationId xmlns:a16="http://schemas.microsoft.com/office/drawing/2014/main" id="{8F8CEC0C-94EB-410B-A6C7-9CE84FBB4B4E}"/>
              </a:ext>
            </a:extLst>
          </p:cNvPr>
          <p:cNvSpPr>
            <a:spLocks noChangeArrowheads="1"/>
          </p:cNvSpPr>
          <p:nvPr/>
        </p:nvSpPr>
        <p:spPr bwMode="auto">
          <a:xfrm>
            <a:off x="627114" y="344778"/>
            <a:ext cx="30892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BỘ GIÁO DỤC ĐÀO TẠO</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TRƯỜNG ĐẠI HỌC THĂNG LONG</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---o0o---</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bg1">
                  <a:lumMod val="85000"/>
                </a:schemeClr>
              </a:solidFill>
              <a:effectLst/>
              <a:latin typeface="Lato"/>
            </a:endParaRPr>
          </a:p>
        </p:txBody>
      </p:sp>
      <p:sp>
        <p:nvSpPr>
          <p:cNvPr id="71" name="Rectangle 6">
            <a:extLst>
              <a:ext uri="{FF2B5EF4-FFF2-40B4-BE49-F238E27FC236}">
                <a16:creationId xmlns:a16="http://schemas.microsoft.com/office/drawing/2014/main" id="{55DBA1A3-6797-483C-A622-E32B339B00E9}"/>
              </a:ext>
            </a:extLst>
          </p:cNvPr>
          <p:cNvSpPr>
            <a:spLocks noChangeArrowheads="1"/>
          </p:cNvSpPr>
          <p:nvPr/>
        </p:nvSpPr>
        <p:spPr bwMode="auto">
          <a:xfrm>
            <a:off x="698141" y="1996017"/>
            <a:ext cx="760419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48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KHÓA LUẬN TỐT NGHIỆP</a:t>
            </a:r>
            <a:endParaRPr kumimoji="0" lang="en-US" altLang="en-US" sz="4800" b="0" i="0" u="none" strike="noStrike" cap="none" normalizeH="0" baseline="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22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HỆ THỐNG KIỂM SOÁT TRẠNG THÁI ỨNG DỤNG</a:t>
            </a:r>
            <a:endParaRPr kumimoji="0" lang="en-US" altLang="en-US" sz="800" b="0" i="0" u="none" strike="noStrike" cap="none" normalizeH="0" baseline="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ct val="0"/>
              </a:spcAft>
              <a:buClrTx/>
              <a:buSzTx/>
              <a:buFontTx/>
              <a:buNone/>
              <a:tabLst>
                <a:tab pos="1260475" algn="l"/>
              </a:tabLst>
            </a:pPr>
            <a:r>
              <a:rPr kumimoji="0" lang="en-US" altLang="en-US" sz="14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bg1">
                  <a:lumMod val="85000"/>
                </a:schemeClr>
              </a:solidFill>
              <a:effectLst/>
              <a:latin typeface="+mj-lt"/>
            </a:endParaRPr>
          </a:p>
        </p:txBody>
      </p:sp>
      <p:pic>
        <p:nvPicPr>
          <p:cNvPr id="72" name="Picture 1" descr="Logo, company name&#10;&#10;Description automatically generated">
            <a:extLst>
              <a:ext uri="{FF2B5EF4-FFF2-40B4-BE49-F238E27FC236}">
                <a16:creationId xmlns:a16="http://schemas.microsoft.com/office/drawing/2014/main" id="{F1F3E5A5-EEA3-4D79-927B-D928ED53D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047" y="405487"/>
            <a:ext cx="1668854" cy="166885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078C6623-069E-4561-8F22-4AEC3C5D2948}"/>
              </a:ext>
            </a:extLst>
          </p:cNvPr>
          <p:cNvSpPr txBox="1"/>
          <p:nvPr/>
        </p:nvSpPr>
        <p:spPr>
          <a:xfrm>
            <a:off x="698141" y="3810992"/>
            <a:ext cx="6269580" cy="1727652"/>
          </a:xfrm>
          <a:prstGeom prst="rect">
            <a:avLst/>
          </a:prstGeom>
          <a:noFill/>
        </p:spPr>
        <p:txBody>
          <a:bodyPr wrap="square">
            <a:spAutoFit/>
          </a:bodyPr>
          <a:lstStyle/>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SINH VIÊN THỰC HIỆN:</a:t>
            </a:r>
            <a:r>
              <a:rPr lang="en-US" b="1">
                <a:solidFill>
                  <a:schemeClr val="bg1">
                    <a:lumMod val="85000"/>
                  </a:schemeClr>
                </a:solidFill>
                <a:latin typeface="+mj-lt"/>
                <a:ea typeface="Calibri" panose="020F0502020204030204" pitchFamily="34" charset="0"/>
                <a:cs typeface="Calibri" panose="020F0502020204030204" pitchFamily="34" charset="0"/>
              </a:rPr>
              <a:t> </a:t>
            </a:r>
            <a:r>
              <a:rPr lang="en-US" sz="1800" b="1">
                <a:solidFill>
                  <a:schemeClr val="bg1">
                    <a:lumMod val="85000"/>
                  </a:schemeClr>
                </a:solidFill>
                <a:effectLst/>
                <a:latin typeface="+mj-lt"/>
                <a:ea typeface="Calibri" panose="020F0502020204030204" pitchFamily="34" charset="0"/>
                <a:cs typeface="Calibri" panose="020F0502020204030204" pitchFamily="34" charset="0"/>
              </a:rPr>
              <a:t>NGUYỄN TÚ ĐIỀN</a:t>
            </a:r>
          </a:p>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MÃ SINH VIÊN: A30070</a:t>
            </a:r>
          </a:p>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CHUYÊN NGÀNH: KHOA HỌC MÁY TÍNH</a:t>
            </a:r>
          </a:p>
          <a:p>
            <a:pPr algn="just">
              <a:lnSpc>
                <a:spcPct val="130000"/>
              </a:lnSpc>
              <a:spcBef>
                <a:spcPts val="300"/>
              </a:spcBef>
              <a:spcAft>
                <a:spcPts val="80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GIÁO VIÊN HƯỚNG DẪN: TS. TRẦN ĐỨC MINH</a:t>
            </a:r>
          </a:p>
        </p:txBody>
      </p:sp>
      <p:sp>
        <p:nvSpPr>
          <p:cNvPr id="74" name="TextBox 73">
            <a:extLst>
              <a:ext uri="{FF2B5EF4-FFF2-40B4-BE49-F238E27FC236}">
                <a16:creationId xmlns:a16="http://schemas.microsoft.com/office/drawing/2014/main" id="{8F6DA282-EA11-4F1B-8CD0-DF828A624B10}"/>
              </a:ext>
            </a:extLst>
          </p:cNvPr>
          <p:cNvSpPr txBox="1"/>
          <p:nvPr/>
        </p:nvSpPr>
        <p:spPr>
          <a:xfrm>
            <a:off x="5249291" y="5812213"/>
            <a:ext cx="1865883" cy="369332"/>
          </a:xfrm>
          <a:prstGeom prst="rect">
            <a:avLst/>
          </a:prstGeom>
          <a:noFill/>
        </p:spPr>
        <p:txBody>
          <a:bodyPr wrap="square">
            <a:spAutoFit/>
          </a:bodyPr>
          <a:lstStyle/>
          <a:p>
            <a:r>
              <a:rPr lang="en-US" sz="1800" b="1">
                <a:solidFill>
                  <a:schemeClr val="bg1">
                    <a:lumMod val="85000"/>
                  </a:schemeClr>
                </a:solidFill>
                <a:effectLst/>
                <a:latin typeface="+mj-lt"/>
                <a:ea typeface="Calibri" panose="020F0502020204030204" pitchFamily="34" charset="0"/>
                <a:cs typeface="Calibri" panose="020F0502020204030204" pitchFamily="34" charset="0"/>
              </a:rPr>
              <a:t>HÀ NỘI - 2021</a:t>
            </a:r>
            <a:endParaRPr lang="en-US">
              <a:solidFill>
                <a:schemeClr val="bg1">
                  <a:lumMod val="85000"/>
                </a:schemeClr>
              </a:solidFill>
              <a:latin typeface="+mj-lt"/>
            </a:endParaRPr>
          </a:p>
        </p:txBody>
      </p:sp>
    </p:spTree>
    <p:extLst>
      <p:ext uri="{BB962C8B-B14F-4D97-AF65-F5344CB8AC3E}">
        <p14:creationId xmlns:p14="http://schemas.microsoft.com/office/powerpoint/2010/main" val="143429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ORM – Entity Framework Core</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11159849" cy="1569660"/>
          </a:xfrm>
          <a:prstGeom prst="rect">
            <a:avLst/>
          </a:prstGeom>
        </p:spPr>
        <p:txBody>
          <a:bodyPr wrap="square">
            <a:spAutoFit/>
          </a:bodyPr>
          <a:lstStyle/>
          <a:p>
            <a:pPr indent="457200" algn="just"/>
            <a:r>
              <a:rPr lang="en-GB" sz="2400">
                <a:solidFill>
                  <a:schemeClr val="bg2"/>
                </a:solidFill>
              </a:rPr>
              <a:t>ORM viết tắt của Object Relational Mapping là  một kỹ thuật lập trình thực hiện ánh xạ bảng trong CSDL sang các đối tượng trong ngôn ngữ lập trình hương đối tượng như Java, C#...</a:t>
            </a:r>
          </a:p>
          <a:p>
            <a:pPr indent="457200"/>
            <a:r>
              <a:rPr lang="en-GB" sz="2400">
                <a:solidFill>
                  <a:schemeClr val="bg2"/>
                </a:solidFill>
              </a:rPr>
              <a:t>EF – Core là một ORM framework để truy cập dữ liệu trong .NET.</a:t>
            </a:r>
          </a:p>
        </p:txBody>
      </p:sp>
      <p:sp>
        <p:nvSpPr>
          <p:cNvPr id="2" name="Rectangle: Rounded Corners 1">
            <a:extLst>
              <a:ext uri="{FF2B5EF4-FFF2-40B4-BE49-F238E27FC236}">
                <a16:creationId xmlns:a16="http://schemas.microsoft.com/office/drawing/2014/main" id="{F2753D4A-4725-4127-A577-744AF7ABF6DA}"/>
              </a:ext>
            </a:extLst>
          </p:cNvPr>
          <p:cNvSpPr/>
          <p:nvPr/>
        </p:nvSpPr>
        <p:spPr>
          <a:xfrm>
            <a:off x="410965" y="2861961"/>
            <a:ext cx="5141843" cy="2756961"/>
          </a:xfrm>
          <a:prstGeom prst="roundRect">
            <a:avLst/>
          </a:prstGeom>
          <a:solidFill>
            <a:schemeClr val="accent6">
              <a:lumMod val="20000"/>
              <a:lumOff val="80000"/>
            </a:schemeClr>
          </a:solidFill>
          <a:ln>
            <a:solidFill>
              <a:srgbClr val="0066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a:extLst>
              <a:ext uri="{FF2B5EF4-FFF2-40B4-BE49-F238E27FC236}">
                <a16:creationId xmlns:a16="http://schemas.microsoft.com/office/drawing/2014/main" id="{FD88B9A0-CA72-4476-80D3-F66DEC01D663}"/>
              </a:ext>
            </a:extLst>
          </p:cNvPr>
          <p:cNvSpPr txBox="1"/>
          <p:nvPr/>
        </p:nvSpPr>
        <p:spPr>
          <a:xfrm>
            <a:off x="2141752" y="2914970"/>
            <a:ext cx="1417376" cy="523220"/>
          </a:xfrm>
          <a:prstGeom prst="rect">
            <a:avLst/>
          </a:prstGeom>
          <a:noFill/>
        </p:spPr>
        <p:txBody>
          <a:bodyPr wrap="none" rtlCol="0">
            <a:spAutoFit/>
          </a:bodyPr>
          <a:lstStyle/>
          <a:p>
            <a:r>
              <a:rPr lang="en-GB" sz="2800" b="1">
                <a:solidFill>
                  <a:srgbClr val="0070C0"/>
                </a:solidFill>
              </a:rPr>
              <a:t>Ưu điểm</a:t>
            </a: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2" name="Rectangle 11">
            <a:extLst>
              <a:ext uri="{FF2B5EF4-FFF2-40B4-BE49-F238E27FC236}">
                <a16:creationId xmlns:a16="http://schemas.microsoft.com/office/drawing/2014/main" id="{E48522D9-7560-4B9A-9A3D-234A9AF86430}"/>
              </a:ext>
            </a:extLst>
          </p:cNvPr>
          <p:cNvSpPr/>
          <p:nvPr/>
        </p:nvSpPr>
        <p:spPr>
          <a:xfrm>
            <a:off x="410965" y="3348157"/>
            <a:ext cx="5141843" cy="229293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a:solidFill>
                  <a:srgbClr val="0070C0"/>
                </a:solidFill>
              </a:rPr>
              <a:t>Tập trung vào lập trình hướng đối tượng</a:t>
            </a:r>
          </a:p>
          <a:p>
            <a:pPr marL="285750" indent="-285750" algn="just">
              <a:buFont typeface="Wingdings" panose="05000000000000000000" pitchFamily="2" charset="2"/>
              <a:buChar char="Ø"/>
            </a:pPr>
            <a:r>
              <a:rPr lang="en-US" sz="2200">
                <a:solidFill>
                  <a:srgbClr val="0070C0"/>
                </a:solidFill>
              </a:rPr>
              <a:t>Làm việc được với nhiều hệ quản trị CSDL;</a:t>
            </a:r>
          </a:p>
          <a:p>
            <a:pPr marL="285750" indent="-285750" algn="just">
              <a:buFont typeface="Wingdings" panose="05000000000000000000" pitchFamily="2" charset="2"/>
              <a:buChar char="Ø"/>
            </a:pPr>
            <a:r>
              <a:rPr lang="en-US" sz="2200">
                <a:solidFill>
                  <a:srgbClr val="0070C0"/>
                </a:solidFill>
              </a:rPr>
              <a:t>Đơn giản dễ sử dụng cung cấp nhiều API truy vấn.</a:t>
            </a:r>
          </a:p>
          <a:p>
            <a:pPr indent="457200" algn="just"/>
            <a:endParaRPr lang="en-GB" sz="2200"/>
          </a:p>
        </p:txBody>
      </p:sp>
      <p:sp>
        <p:nvSpPr>
          <p:cNvPr id="13" name="Rectangle: Rounded Corners 12">
            <a:extLst>
              <a:ext uri="{FF2B5EF4-FFF2-40B4-BE49-F238E27FC236}">
                <a16:creationId xmlns:a16="http://schemas.microsoft.com/office/drawing/2014/main" id="{DA5ECE5A-BF4B-4C44-9835-55E35ACE56DB}"/>
              </a:ext>
            </a:extLst>
          </p:cNvPr>
          <p:cNvSpPr/>
          <p:nvPr/>
        </p:nvSpPr>
        <p:spPr>
          <a:xfrm>
            <a:off x="5963773" y="2918405"/>
            <a:ext cx="5141843" cy="2756961"/>
          </a:xfrm>
          <a:prstGeom prst="roundRect">
            <a:avLst/>
          </a:prstGeom>
          <a:solidFill>
            <a:schemeClr val="accent4">
              <a:lumMod val="20000"/>
              <a:lumOff val="80000"/>
            </a:schemeClr>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4" name="TextBox 13">
            <a:extLst>
              <a:ext uri="{FF2B5EF4-FFF2-40B4-BE49-F238E27FC236}">
                <a16:creationId xmlns:a16="http://schemas.microsoft.com/office/drawing/2014/main" id="{A2B4955F-D1A4-42CF-B240-2B45C678355B}"/>
              </a:ext>
            </a:extLst>
          </p:cNvPr>
          <p:cNvSpPr txBox="1"/>
          <p:nvPr/>
        </p:nvSpPr>
        <p:spPr>
          <a:xfrm>
            <a:off x="7694560" y="2971414"/>
            <a:ext cx="1938351" cy="523220"/>
          </a:xfrm>
          <a:prstGeom prst="rect">
            <a:avLst/>
          </a:prstGeom>
          <a:noFill/>
        </p:spPr>
        <p:txBody>
          <a:bodyPr wrap="none" rtlCol="0">
            <a:spAutoFit/>
          </a:bodyPr>
          <a:lstStyle/>
          <a:p>
            <a:r>
              <a:rPr lang="en-GB" sz="2800" b="1">
                <a:solidFill>
                  <a:schemeClr val="accent4">
                    <a:lumMod val="50000"/>
                  </a:schemeClr>
                </a:solidFill>
              </a:rPr>
              <a:t>Nhược điểm</a:t>
            </a:r>
          </a:p>
        </p:txBody>
      </p:sp>
      <p:sp>
        <p:nvSpPr>
          <p:cNvPr id="15" name="Rectangle 14">
            <a:extLst>
              <a:ext uri="{FF2B5EF4-FFF2-40B4-BE49-F238E27FC236}">
                <a16:creationId xmlns:a16="http://schemas.microsoft.com/office/drawing/2014/main" id="{04C61C9E-0FF2-47F7-9E31-3C80804F25EF}"/>
              </a:ext>
            </a:extLst>
          </p:cNvPr>
          <p:cNvSpPr/>
          <p:nvPr/>
        </p:nvSpPr>
        <p:spPr>
          <a:xfrm>
            <a:off x="5963773" y="3404601"/>
            <a:ext cx="5141843" cy="156337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a:solidFill>
                  <a:schemeClr val="accent4">
                    <a:lumMod val="50000"/>
                  </a:schemeClr>
                </a:solidFill>
              </a:rPr>
              <a:t>Khả năng truy vấn bị hạn chế, nhiều trường hợp phải dùng native SQL;</a:t>
            </a:r>
          </a:p>
          <a:p>
            <a:pPr marL="285750" indent="-285750" algn="just">
              <a:lnSpc>
                <a:spcPct val="150000"/>
              </a:lnSpc>
              <a:buFont typeface="Wingdings" panose="05000000000000000000" pitchFamily="2" charset="2"/>
              <a:buChar char="Ø"/>
            </a:pPr>
            <a:r>
              <a:rPr lang="en-US" sz="2200">
                <a:solidFill>
                  <a:schemeClr val="accent4">
                    <a:lumMod val="50000"/>
                  </a:schemeClr>
                </a:solidFill>
              </a:rPr>
              <a:t>Khó tối ưu được SQL.</a:t>
            </a:r>
          </a:p>
        </p:txBody>
      </p:sp>
    </p:spTree>
    <p:extLst>
      <p:ext uri="{BB962C8B-B14F-4D97-AF65-F5344CB8AC3E}">
        <p14:creationId xmlns:p14="http://schemas.microsoft.com/office/powerpoint/2010/main" val="269440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0" grpId="0"/>
      <p:bldP spid="12" grpId="0"/>
      <p:bldP spid="13" grpId="0" animBg="1"/>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ASP.NET Core SignalR</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11159849" cy="830997"/>
          </a:xfrm>
          <a:prstGeom prst="rect">
            <a:avLst/>
          </a:prstGeom>
        </p:spPr>
        <p:txBody>
          <a:bodyPr wrap="square">
            <a:spAutoFit/>
          </a:bodyPr>
          <a:lstStyle/>
          <a:p>
            <a:pPr indent="457200"/>
            <a:r>
              <a:rPr lang="en-GB" sz="2400">
                <a:solidFill>
                  <a:schemeClr val="bg2"/>
                </a:solidFill>
              </a:rPr>
              <a:t>ASP.NET Core SignalR là một thư viện mã nguồn mở, giúp đơn giản việc thêm chức năng web real-time trong phát triển ứng dụng.</a:t>
            </a: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1026" name="Picture 2" descr="What, Why and How About SignalR">
            <a:extLst>
              <a:ext uri="{FF2B5EF4-FFF2-40B4-BE49-F238E27FC236}">
                <a16:creationId xmlns:a16="http://schemas.microsoft.com/office/drawing/2014/main" id="{C350E4F9-F8A6-4BF0-AA18-1B3A18AEA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581" y="1991033"/>
            <a:ext cx="8564838" cy="375846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737551E-11DC-4C7A-BED1-4B57B115463C}"/>
              </a:ext>
            </a:extLst>
          </p:cNvPr>
          <p:cNvSpPr/>
          <p:nvPr/>
        </p:nvSpPr>
        <p:spPr>
          <a:xfrm>
            <a:off x="1852971" y="5885714"/>
            <a:ext cx="8275835" cy="430887"/>
          </a:xfrm>
          <a:prstGeom prst="rect">
            <a:avLst/>
          </a:prstGeom>
        </p:spPr>
        <p:txBody>
          <a:bodyPr wrap="square">
            <a:spAutoFit/>
          </a:bodyPr>
          <a:lstStyle/>
          <a:p>
            <a:pPr indent="457200"/>
            <a:r>
              <a:rPr lang="en-GB" sz="2200">
                <a:solidFill>
                  <a:schemeClr val="bg2"/>
                </a:solidFill>
              </a:rPr>
              <a:t>Mô tả sự truyền tải nội dung giữa client và server bằng signalR</a:t>
            </a:r>
          </a:p>
        </p:txBody>
      </p:sp>
    </p:spTree>
    <p:extLst>
      <p:ext uri="{BB962C8B-B14F-4D97-AF65-F5344CB8AC3E}">
        <p14:creationId xmlns:p14="http://schemas.microsoft.com/office/powerpoint/2010/main" val="116417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ClearScript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5433244" cy="830997"/>
          </a:xfrm>
          <a:prstGeom prst="rect">
            <a:avLst/>
          </a:prstGeom>
        </p:spPr>
        <p:txBody>
          <a:bodyPr wrap="square">
            <a:spAutoFit/>
          </a:bodyPr>
          <a:lstStyle/>
          <a:p>
            <a:pPr indent="457200" algn="just"/>
            <a:r>
              <a:rPr lang="en-GB" sz="2400">
                <a:solidFill>
                  <a:schemeClr val="bg2"/>
                </a:solidFill>
              </a:rPr>
              <a:t>ClearScript là một thư viện cho phép thêm các tập lệnh vào ứng dụng .NET. </a:t>
            </a:r>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0" name="Rectangle 9">
            <a:extLst>
              <a:ext uri="{FF2B5EF4-FFF2-40B4-BE49-F238E27FC236}">
                <a16:creationId xmlns:a16="http://schemas.microsoft.com/office/drawing/2014/main" id="{C447FD4C-AEE8-4AF3-8EB5-4571E9B13276}"/>
              </a:ext>
            </a:extLst>
          </p:cNvPr>
          <p:cNvSpPr/>
          <p:nvPr/>
        </p:nvSpPr>
        <p:spPr>
          <a:xfrm>
            <a:off x="393999" y="1970200"/>
            <a:ext cx="5433244" cy="1200329"/>
          </a:xfrm>
          <a:prstGeom prst="rect">
            <a:avLst/>
          </a:prstGeom>
        </p:spPr>
        <p:txBody>
          <a:bodyPr wrap="square">
            <a:spAutoFit/>
          </a:bodyPr>
          <a:lstStyle/>
          <a:p>
            <a:pPr indent="457200" algn="just"/>
            <a:r>
              <a:rPr lang="en-GB" sz="2400">
                <a:solidFill>
                  <a:schemeClr val="bg2"/>
                </a:solidFill>
              </a:rPr>
              <a:t>ClearScript hỗ trợ V8 – JavaScript Engine, V8 sẽ biên dịch và thực mã Javascript.</a:t>
            </a:r>
            <a:endParaRPr lang="en-GB" sz="2400">
              <a:solidFill>
                <a:schemeClr val="bg1"/>
              </a:solidFill>
            </a:endParaRPr>
          </a:p>
        </p:txBody>
      </p:sp>
      <p:pic>
        <p:nvPicPr>
          <p:cNvPr id="2050" name="Picture 2" descr="Cutting Edge - A Look at ClearScript | Microsoft Docs">
            <a:extLst>
              <a:ext uri="{FF2B5EF4-FFF2-40B4-BE49-F238E27FC236}">
                <a16:creationId xmlns:a16="http://schemas.microsoft.com/office/drawing/2014/main" id="{B3AB0351-4E90-43FA-B379-8AB00E453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717" y="1141481"/>
            <a:ext cx="5527469" cy="393957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6959285-1490-465D-9DE5-02FDAA1EBA3F}"/>
              </a:ext>
            </a:extLst>
          </p:cNvPr>
          <p:cNvSpPr/>
          <p:nvPr/>
        </p:nvSpPr>
        <p:spPr>
          <a:xfrm>
            <a:off x="390967" y="3305112"/>
            <a:ext cx="5433244" cy="1569660"/>
          </a:xfrm>
          <a:prstGeom prst="rect">
            <a:avLst/>
          </a:prstGeom>
        </p:spPr>
        <p:txBody>
          <a:bodyPr wrap="square">
            <a:spAutoFit/>
          </a:bodyPr>
          <a:lstStyle/>
          <a:p>
            <a:pPr indent="457200" algn="just"/>
            <a:r>
              <a:rPr lang="en-GB" sz="2400">
                <a:solidFill>
                  <a:schemeClr val="bg2"/>
                </a:solidFill>
              </a:rPr>
              <a:t>Mã script có thể truy cập vào các tính năng của .NET – contructors, methods, properties,… Ngoài ra, ClearScript hỗ trợ gỡ lỗi trong quá trình thực thi.</a:t>
            </a:r>
            <a:endParaRPr lang="en-GB" sz="2400">
              <a:solidFill>
                <a:schemeClr val="bg1"/>
              </a:solidFill>
            </a:endParaRPr>
          </a:p>
        </p:txBody>
      </p:sp>
    </p:spTree>
    <p:extLst>
      <p:ext uri="{BB962C8B-B14F-4D97-AF65-F5344CB8AC3E}">
        <p14:creationId xmlns:p14="http://schemas.microsoft.com/office/powerpoint/2010/main" val="145262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ABP Framework – ASP.NET Boilerplate Framework</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descr="A screenshot of a video game&#10;&#10;Description automatically generated with medium confidence">
            <a:extLst>
              <a:ext uri="{FF2B5EF4-FFF2-40B4-BE49-F238E27FC236}">
                <a16:creationId xmlns:a16="http://schemas.microsoft.com/office/drawing/2014/main" id="{372BC652-CD46-4866-996B-3222A5EDB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4" y="1065933"/>
            <a:ext cx="4856088" cy="33205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a:extLst>
              <a:ext uri="{FF2B5EF4-FFF2-40B4-BE49-F238E27FC236}">
                <a16:creationId xmlns:a16="http://schemas.microsoft.com/office/drawing/2014/main" id="{0DBE8704-76F9-4F0D-A5A1-DC7AD8B46815}"/>
              </a:ext>
            </a:extLst>
          </p:cNvPr>
          <p:cNvSpPr/>
          <p:nvPr/>
        </p:nvSpPr>
        <p:spPr>
          <a:xfrm>
            <a:off x="5596574" y="987091"/>
            <a:ext cx="5974240" cy="2677656"/>
          </a:xfrm>
          <a:prstGeom prst="rect">
            <a:avLst/>
          </a:prstGeom>
        </p:spPr>
        <p:txBody>
          <a:bodyPr wrap="square">
            <a:spAutoFit/>
          </a:bodyPr>
          <a:lstStyle/>
          <a:p>
            <a:pPr marL="342900" indent="-342900" algn="just">
              <a:buFont typeface="Wingdings" panose="05000000000000000000" pitchFamily="2" charset="2"/>
              <a:buChar char="Ø"/>
            </a:pPr>
            <a:r>
              <a:rPr lang="en-GB" sz="2400">
                <a:solidFill>
                  <a:schemeClr val="bg1"/>
                </a:solidFill>
              </a:rPr>
              <a:t>Tích hợp sẵn các tính năng: DI, Authorization, Validation, Logging, Exception Handling,…;</a:t>
            </a:r>
          </a:p>
          <a:p>
            <a:pPr marL="342900" indent="-342900" algn="just">
              <a:buFont typeface="Wingdings" panose="05000000000000000000" pitchFamily="2" charset="2"/>
              <a:buChar char="Ø"/>
            </a:pPr>
            <a:r>
              <a:rPr lang="en-GB" sz="2400">
                <a:solidFill>
                  <a:schemeClr val="bg1"/>
                </a:solidFill>
              </a:rPr>
              <a:t>ABP có thể tích hợp nhiều hệ quản trị CSDL như SQL Server, MongoDB, Dapper;</a:t>
            </a:r>
          </a:p>
          <a:p>
            <a:pPr marL="342900" indent="-342900" algn="just">
              <a:buFont typeface="Wingdings" panose="05000000000000000000" pitchFamily="2" charset="2"/>
              <a:buChar char="Ø"/>
            </a:pPr>
            <a:r>
              <a:rPr lang="en-GB" sz="2400">
                <a:solidFill>
                  <a:schemeClr val="bg1"/>
                </a:solidFill>
              </a:rPr>
              <a:t>Fontend có thể tích hợp Razor Page, Blazor, Angular.</a:t>
            </a:r>
          </a:p>
        </p:txBody>
      </p:sp>
      <p:sp>
        <p:nvSpPr>
          <p:cNvPr id="15" name="Rectangle 14">
            <a:extLst>
              <a:ext uri="{FF2B5EF4-FFF2-40B4-BE49-F238E27FC236}">
                <a16:creationId xmlns:a16="http://schemas.microsoft.com/office/drawing/2014/main" id="{8A1C481B-DAFC-472E-82BE-826F632622DC}"/>
              </a:ext>
            </a:extLst>
          </p:cNvPr>
          <p:cNvSpPr/>
          <p:nvPr/>
        </p:nvSpPr>
        <p:spPr>
          <a:xfrm>
            <a:off x="410966" y="4629255"/>
            <a:ext cx="11159848" cy="830997"/>
          </a:xfrm>
          <a:prstGeom prst="rect">
            <a:avLst/>
          </a:prstGeom>
        </p:spPr>
        <p:txBody>
          <a:bodyPr wrap="square">
            <a:spAutoFit/>
          </a:bodyPr>
          <a:lstStyle/>
          <a:p>
            <a:pPr marL="342900" indent="-342900" algn="just">
              <a:buFont typeface="Wingdings" panose="05000000000000000000" pitchFamily="2" charset="2"/>
              <a:buChar char="Ø"/>
            </a:pPr>
            <a:r>
              <a:rPr lang="en-GB" sz="2400">
                <a:solidFill>
                  <a:schemeClr val="bg1"/>
                </a:solidFill>
              </a:rPr>
              <a:t>Cơ chế của framework được tách theo từng module dễ quản lý, maintain, code mạch lạc, các chức năng có thể triển khai độc lập; thích hợp cho các dự án vừa và lớn.</a:t>
            </a:r>
          </a:p>
        </p:txBody>
      </p:sp>
    </p:spTree>
    <p:extLst>
      <p:ext uri="{BB962C8B-B14F-4D97-AF65-F5344CB8AC3E}">
        <p14:creationId xmlns:p14="http://schemas.microsoft.com/office/powerpoint/2010/main" val="29592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133410"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III.	KIẾN TRÚC HỆ THỐNG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326024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tổng quan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12" name="Picture 11" descr="Diagram&#10;&#10;Description automatically generated">
            <a:extLst>
              <a:ext uri="{FF2B5EF4-FFF2-40B4-BE49-F238E27FC236}">
                <a16:creationId xmlns:a16="http://schemas.microsoft.com/office/drawing/2014/main" id="{7FE21470-1F54-47BA-BA61-7E95E487A933}"/>
              </a:ext>
            </a:extLst>
          </p:cNvPr>
          <p:cNvPicPr/>
          <p:nvPr/>
        </p:nvPicPr>
        <p:blipFill>
          <a:blip r:embed="rId2">
            <a:extLst>
              <a:ext uri="{28A0092B-C50C-407E-A947-70E740481C1C}">
                <a14:useLocalDpi xmlns:a14="http://schemas.microsoft.com/office/drawing/2010/main" val="0"/>
              </a:ext>
            </a:extLst>
          </a:blip>
          <a:stretch>
            <a:fillRect/>
          </a:stretch>
        </p:blipFill>
        <p:spPr>
          <a:xfrm>
            <a:off x="1727248" y="1645143"/>
            <a:ext cx="8737504" cy="4538653"/>
          </a:xfrm>
          <a:prstGeom prst="rect">
            <a:avLst/>
          </a:prstGeom>
          <a:ln>
            <a:noFill/>
          </a:ln>
          <a:effectLst>
            <a:outerShdw blurRad="190500" algn="tl" rotWithShape="0">
              <a:srgbClr val="000000">
                <a:alpha val="70000"/>
              </a:srgbClr>
            </a:outerShdw>
          </a:effectLst>
        </p:spPr>
      </p:pic>
      <p:sp>
        <p:nvSpPr>
          <p:cNvPr id="13" name="Rectangle 12">
            <a:extLst>
              <a:ext uri="{FF2B5EF4-FFF2-40B4-BE49-F238E27FC236}">
                <a16:creationId xmlns:a16="http://schemas.microsoft.com/office/drawing/2014/main" id="{B791F502-76BE-48A8-94D2-1F39D66200D1}"/>
              </a:ext>
            </a:extLst>
          </p:cNvPr>
          <p:cNvSpPr/>
          <p:nvPr/>
        </p:nvSpPr>
        <p:spPr>
          <a:xfrm>
            <a:off x="-105871" y="1018653"/>
            <a:ext cx="6347645" cy="461665"/>
          </a:xfrm>
          <a:prstGeom prst="rect">
            <a:avLst/>
          </a:prstGeom>
        </p:spPr>
        <p:txBody>
          <a:bodyPr wrap="square">
            <a:spAutoFit/>
          </a:bodyPr>
          <a:lstStyle/>
          <a:p>
            <a:pPr indent="457200" algn="just"/>
            <a:r>
              <a:rPr lang="en-GB" sz="2400">
                <a:solidFill>
                  <a:schemeClr val="bg1"/>
                </a:solidFill>
              </a:rPr>
              <a:t>Sơ đồ trạng thái sự tương tác của hệ thống:</a:t>
            </a:r>
          </a:p>
        </p:txBody>
      </p:sp>
    </p:spTree>
    <p:extLst>
      <p:ext uri="{BB962C8B-B14F-4D97-AF65-F5344CB8AC3E}">
        <p14:creationId xmlns:p14="http://schemas.microsoft.com/office/powerpoint/2010/main" val="14511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Domain Driven Design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3" name="Rectangle 12">
            <a:extLst>
              <a:ext uri="{FF2B5EF4-FFF2-40B4-BE49-F238E27FC236}">
                <a16:creationId xmlns:a16="http://schemas.microsoft.com/office/drawing/2014/main" id="{B791F502-76BE-48A8-94D2-1F39D66200D1}"/>
              </a:ext>
            </a:extLst>
          </p:cNvPr>
          <p:cNvSpPr/>
          <p:nvPr/>
        </p:nvSpPr>
        <p:spPr>
          <a:xfrm>
            <a:off x="410964" y="1034984"/>
            <a:ext cx="11159849" cy="1938992"/>
          </a:xfrm>
          <a:prstGeom prst="rect">
            <a:avLst/>
          </a:prstGeom>
        </p:spPr>
        <p:txBody>
          <a:bodyPr wrap="square">
            <a:spAutoFit/>
          </a:bodyPr>
          <a:lstStyle/>
          <a:p>
            <a:pPr indent="457200" algn="just"/>
            <a:r>
              <a:rPr lang="en-GB" sz="2400">
                <a:solidFill>
                  <a:schemeClr val="bg1"/>
                </a:solidFill>
              </a:rPr>
              <a:t>Domain Driven Design là một cách tiếp cận cho phát triển phần mềm giúp giải quyết vấn đề xây dựng các hệ thống phức tạp.</a:t>
            </a:r>
          </a:p>
          <a:p>
            <a:pPr indent="457200" algn="just"/>
            <a:r>
              <a:rPr lang="en-GB" sz="2400">
                <a:solidFill>
                  <a:schemeClr val="bg1"/>
                </a:solidFill>
              </a:rPr>
              <a:t>DDD tập trung vào các khái niệm nghiệp vụ và bóc tách bài toán dựa trên nghiệp vụ của nó.</a:t>
            </a:r>
          </a:p>
          <a:p>
            <a:pPr indent="457200" algn="just"/>
            <a:endParaRPr lang="en-GB" sz="2400">
              <a:solidFill>
                <a:schemeClr val="bg1"/>
              </a:solidFill>
            </a:endParaRPr>
          </a:p>
        </p:txBody>
      </p:sp>
    </p:spTree>
    <p:extLst>
      <p:ext uri="{BB962C8B-B14F-4D97-AF65-F5344CB8AC3E}">
        <p14:creationId xmlns:p14="http://schemas.microsoft.com/office/powerpoint/2010/main" val="410682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3">
                                            <p:txEl>
                                              <p:pRg st="0" end="0"/>
                                            </p:txEl>
                                          </p:spTgt>
                                        </p:tgtEl>
                                      </p:cBhvr>
                                    </p:animEffect>
                                    <p:set>
                                      <p:cBhvr>
                                        <p:cTn id="17" dur="1" fill="hold">
                                          <p:stCondLst>
                                            <p:cond delay="499"/>
                                          </p:stCondLst>
                                        </p:cTn>
                                        <p:tgtEl>
                                          <p:spTgt spid="13">
                                            <p:txEl>
                                              <p:pRg st="0" end="0"/>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3">
                                            <p:txEl>
                                              <p:pRg st="1" end="1"/>
                                            </p:txEl>
                                          </p:spTgt>
                                        </p:tgtEl>
                                      </p:cBhvr>
                                    </p:animEffect>
                                    <p:set>
                                      <p:cBhvr>
                                        <p:cTn id="20" dur="1" fill="hold">
                                          <p:stCondLst>
                                            <p:cond delay="499"/>
                                          </p:stCondLst>
                                        </p:cTn>
                                        <p:tgtEl>
                                          <p:spTgt spid="1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Kiến trúc hệ thống theo DDD</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0" name="Rectangle 9">
            <a:extLst>
              <a:ext uri="{FF2B5EF4-FFF2-40B4-BE49-F238E27FC236}">
                <a16:creationId xmlns:a16="http://schemas.microsoft.com/office/drawing/2014/main" id="{7BD603B8-9380-4495-874F-3243919CFC17}"/>
              </a:ext>
            </a:extLst>
          </p:cNvPr>
          <p:cNvSpPr/>
          <p:nvPr/>
        </p:nvSpPr>
        <p:spPr>
          <a:xfrm>
            <a:off x="410964" y="1034984"/>
            <a:ext cx="11159849" cy="461665"/>
          </a:xfrm>
          <a:prstGeom prst="rect">
            <a:avLst/>
          </a:prstGeom>
        </p:spPr>
        <p:txBody>
          <a:bodyPr wrap="square">
            <a:spAutoFit/>
          </a:bodyPr>
          <a:lstStyle/>
          <a:p>
            <a:pPr algn="just"/>
            <a:r>
              <a:rPr lang="en-GB" sz="2400">
                <a:solidFill>
                  <a:schemeClr val="bg1"/>
                </a:solidFill>
              </a:rPr>
              <a:t>Kiến trúc layer theo hướng tiếp cận Domain Driven Design:</a:t>
            </a:r>
          </a:p>
        </p:txBody>
      </p:sp>
      <p:pic>
        <p:nvPicPr>
          <p:cNvPr id="12" name="Picture 11" descr="A picture containing timeline&#10;&#10;Description automatically generated">
            <a:extLst>
              <a:ext uri="{FF2B5EF4-FFF2-40B4-BE49-F238E27FC236}">
                <a16:creationId xmlns:a16="http://schemas.microsoft.com/office/drawing/2014/main" id="{6B6C9B51-641B-4D84-AD57-EF7371655FF3}"/>
              </a:ext>
            </a:extLst>
          </p:cNvPr>
          <p:cNvPicPr/>
          <p:nvPr/>
        </p:nvPicPr>
        <p:blipFill>
          <a:blip r:embed="rId2"/>
          <a:stretch>
            <a:fillRect/>
          </a:stretch>
        </p:blipFill>
        <p:spPr bwMode="auto">
          <a:xfrm>
            <a:off x="520146" y="1495919"/>
            <a:ext cx="7189415" cy="4347460"/>
          </a:xfrm>
          <a:prstGeom prst="rect">
            <a:avLst/>
          </a:prstGeom>
        </p:spPr>
      </p:pic>
      <p:sp>
        <p:nvSpPr>
          <p:cNvPr id="14" name="Rectangle 13">
            <a:extLst>
              <a:ext uri="{FF2B5EF4-FFF2-40B4-BE49-F238E27FC236}">
                <a16:creationId xmlns:a16="http://schemas.microsoft.com/office/drawing/2014/main" id="{F3AB910C-3579-4FFF-95C5-8472BA891F6C}"/>
              </a:ext>
            </a:extLst>
          </p:cNvPr>
          <p:cNvSpPr/>
          <p:nvPr/>
        </p:nvSpPr>
        <p:spPr>
          <a:xfrm>
            <a:off x="410964" y="1034983"/>
            <a:ext cx="11159849" cy="461665"/>
          </a:xfrm>
          <a:prstGeom prst="rect">
            <a:avLst/>
          </a:prstGeom>
        </p:spPr>
        <p:txBody>
          <a:bodyPr wrap="square">
            <a:spAutoFit/>
          </a:bodyPr>
          <a:lstStyle/>
          <a:p>
            <a:pPr algn="just"/>
            <a:r>
              <a:rPr lang="en-GB" sz="2400">
                <a:solidFill>
                  <a:schemeClr val="bg1"/>
                </a:solidFill>
              </a:rPr>
              <a:t>Kiến trúc module của hệ thống:</a:t>
            </a:r>
          </a:p>
        </p:txBody>
      </p:sp>
      <p:pic>
        <p:nvPicPr>
          <p:cNvPr id="15" name="Picture 14" descr="Diagram&#10;&#10;Description automatically generated">
            <a:extLst>
              <a:ext uri="{FF2B5EF4-FFF2-40B4-BE49-F238E27FC236}">
                <a16:creationId xmlns:a16="http://schemas.microsoft.com/office/drawing/2014/main" id="{057B20C6-D0A6-4883-BC78-F38C1B0DB50D}"/>
              </a:ext>
            </a:extLst>
          </p:cNvPr>
          <p:cNvPicPr/>
          <p:nvPr/>
        </p:nvPicPr>
        <p:blipFill>
          <a:blip r:embed="rId3"/>
          <a:stretch>
            <a:fillRect/>
          </a:stretch>
        </p:blipFill>
        <p:spPr bwMode="auto">
          <a:xfrm>
            <a:off x="528211" y="1495918"/>
            <a:ext cx="7189415" cy="4340933"/>
          </a:xfrm>
          <a:prstGeom prst="rect">
            <a:avLst/>
          </a:prstGeom>
        </p:spPr>
      </p:pic>
    </p:spTree>
    <p:extLst>
      <p:ext uri="{BB962C8B-B14F-4D97-AF65-F5344CB8AC3E}">
        <p14:creationId xmlns:p14="http://schemas.microsoft.com/office/powerpoint/2010/main" val="94043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125395"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IV.	THIẾT KẾ CHỨC NĂNG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363123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Quản lý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a:extLst>
              <a:ext uri="{FF2B5EF4-FFF2-40B4-BE49-F238E27FC236}">
                <a16:creationId xmlns:a16="http://schemas.microsoft.com/office/drawing/2014/main" id="{F25389F6-D152-448D-B834-6EA91A4A5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435506"/>
            <a:ext cx="11159849" cy="3091869"/>
          </a:xfrm>
          <a:prstGeom prst="rect">
            <a:avLst/>
          </a:prstGeom>
        </p:spPr>
      </p:pic>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Giao diện màn hình quản lý ứng dụng</a:t>
            </a:r>
          </a:p>
        </p:txBody>
      </p:sp>
      <p:sp>
        <p:nvSpPr>
          <p:cNvPr id="17" name="Rectangle 16">
            <a:extLst>
              <a:ext uri="{FF2B5EF4-FFF2-40B4-BE49-F238E27FC236}">
                <a16:creationId xmlns:a16="http://schemas.microsoft.com/office/drawing/2014/main" id="{9788EE7D-C73C-47C1-A6F6-36C66E6693C8}"/>
              </a:ext>
            </a:extLst>
          </p:cNvPr>
          <p:cNvSpPr/>
          <p:nvPr/>
        </p:nvSpPr>
        <p:spPr>
          <a:xfrm>
            <a:off x="410965" y="4621232"/>
            <a:ext cx="9832966" cy="830997"/>
          </a:xfrm>
          <a:prstGeom prst="rect">
            <a:avLst/>
          </a:prstGeom>
        </p:spPr>
        <p:txBody>
          <a:bodyPr wrap="square">
            <a:spAutoFit/>
          </a:bodyPr>
          <a:lstStyle/>
          <a:p>
            <a:pPr algn="just"/>
            <a:r>
              <a:rPr lang="en-GB" sz="2400">
                <a:solidFill>
                  <a:schemeClr val="bg1"/>
                </a:solidFill>
              </a:rPr>
              <a:t>Danh sách sự kiện: Hiển thị ban đầu, thay đổi điều kiện tìm kiếm, click nút Delete, click nút On, click nút Off.</a:t>
            </a:r>
          </a:p>
        </p:txBody>
      </p:sp>
    </p:spTree>
    <p:extLst>
      <p:ext uri="{BB962C8B-B14F-4D97-AF65-F5344CB8AC3E}">
        <p14:creationId xmlns:p14="http://schemas.microsoft.com/office/powerpoint/2010/main" val="4086575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par>
                          <p:cTn id="24" fill="hold">
                            <p:stCondLst>
                              <p:cond delay="500"/>
                            </p:stCondLst>
                            <p:childTnLst>
                              <p:par>
                                <p:cTn id="25" presetID="10" presetClass="exit" presetSubtype="0" fill="hold" grpId="1" nodeType="afterEffect">
                                  <p:stCondLst>
                                    <p:cond delay="0"/>
                                  </p:stCondLst>
                                  <p:childTnLst>
                                    <p:animEffect transition="out" filter="fad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Rectangle 5"/>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7" name="TextBox 6"/>
          <p:cNvSpPr txBox="1"/>
          <p:nvPr/>
        </p:nvSpPr>
        <p:spPr>
          <a:xfrm>
            <a:off x="608458" y="565727"/>
            <a:ext cx="50984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a:solidFill>
                  <a:srgbClr val="E7E6E6"/>
                </a:solidFill>
                <a:latin typeface="Lato" panose="020F0502020204030203"/>
              </a:rPr>
              <a:t>NỘI DUNG TRÌNH BÀY</a:t>
            </a:r>
            <a:endParaRPr kumimoji="0" lang="en-GB" sz="3600" b="1" i="0" u="none" strike="noStrike" kern="1200" cap="none" spc="0" normalizeH="0" baseline="0" noProof="0">
              <a:ln>
                <a:noFill/>
              </a:ln>
              <a:solidFill>
                <a:srgbClr val="E7E6E6"/>
              </a:solidFill>
              <a:effectLst/>
              <a:uLnTx/>
              <a:uFillTx/>
              <a:latin typeface="Lato" panose="020F0502020204030203"/>
            </a:endParaRPr>
          </a:p>
        </p:txBody>
      </p:sp>
      <p:sp>
        <p:nvSpPr>
          <p:cNvPr id="9" name="Parallelogram 8"/>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23" name="TextBox 22">
            <a:extLst>
              <a:ext uri="{FF2B5EF4-FFF2-40B4-BE49-F238E27FC236}">
                <a16:creationId xmlns:a16="http://schemas.microsoft.com/office/drawing/2014/main" id="{CA2BDECF-5775-45F5-A254-E3851C26C8D4}"/>
              </a:ext>
            </a:extLst>
          </p:cNvPr>
          <p:cNvSpPr txBox="1"/>
          <p:nvPr/>
        </p:nvSpPr>
        <p:spPr>
          <a:xfrm>
            <a:off x="608458" y="1480127"/>
            <a:ext cx="6513710" cy="3618748"/>
          </a:xfrm>
          <a:prstGeom prst="rect">
            <a:avLst/>
          </a:prstGeom>
          <a:noFill/>
        </p:spPr>
        <p:txBody>
          <a:bodyPr wrap="square" rtlCol="0">
            <a:spAutoFit/>
          </a:bodyPr>
          <a:lstStyle/>
          <a:p>
            <a:pPr marL="571500" indent="-571500">
              <a:lnSpc>
                <a:spcPct val="150000"/>
              </a:lnSpc>
              <a:buAutoNum type="romanUcPeriod"/>
            </a:pPr>
            <a:r>
              <a:rPr lang="en-GB" sz="2600" b="1">
                <a:latin typeface="Lato" panose="020F0502020204030203" pitchFamily="34" charset="0"/>
              </a:rPr>
              <a:t>TỔNG QUAN HỆ THỐNG</a:t>
            </a:r>
          </a:p>
          <a:p>
            <a:pPr marL="571500" indent="-571500">
              <a:lnSpc>
                <a:spcPct val="150000"/>
              </a:lnSpc>
              <a:buAutoNum type="romanUcPeriod"/>
            </a:pPr>
            <a:r>
              <a:rPr lang="en-GB" sz="2600" b="1">
                <a:latin typeface="Lato" panose="020F0502020204030203" pitchFamily="34" charset="0"/>
              </a:rPr>
              <a:t>CÔNG NGHỆ SỬ DỤNG</a:t>
            </a:r>
          </a:p>
          <a:p>
            <a:pPr marL="571500" indent="-571500">
              <a:lnSpc>
                <a:spcPct val="150000"/>
              </a:lnSpc>
              <a:buAutoNum type="romanUcPeriod"/>
            </a:pPr>
            <a:r>
              <a:rPr lang="en-GB" sz="2600" b="1">
                <a:latin typeface="Lato" panose="020F0502020204030203" pitchFamily="34" charset="0"/>
              </a:rPr>
              <a:t>KIẾN TRÚC HỆ THỐNG</a:t>
            </a:r>
          </a:p>
          <a:p>
            <a:pPr marL="571500" indent="-571500">
              <a:lnSpc>
                <a:spcPct val="150000"/>
              </a:lnSpc>
              <a:buAutoNum type="romanUcPeriod"/>
            </a:pPr>
            <a:r>
              <a:rPr lang="en-GB" sz="2600" b="1">
                <a:latin typeface="Lato" panose="020F0502020204030203" pitchFamily="34" charset="0"/>
              </a:rPr>
              <a:t>THIẾT KẾ CHỨC NĂNG</a:t>
            </a:r>
          </a:p>
          <a:p>
            <a:pPr marL="571500" indent="-571500">
              <a:lnSpc>
                <a:spcPct val="150000"/>
              </a:lnSpc>
              <a:buAutoNum type="romanUcPeriod"/>
            </a:pPr>
            <a:r>
              <a:rPr lang="en-GB" sz="2600" b="1">
                <a:latin typeface="Lato" panose="020F0502020204030203" pitchFamily="34" charset="0"/>
              </a:rPr>
              <a:t>DEMO</a:t>
            </a:r>
          </a:p>
          <a:p>
            <a:pPr marL="571500" indent="-571500">
              <a:lnSpc>
                <a:spcPct val="150000"/>
              </a:lnSpc>
              <a:buAutoNum type="romanUcPeriod"/>
            </a:pPr>
            <a:r>
              <a:rPr lang="en-GB" sz="2600" b="1">
                <a:latin typeface="Lato" panose="020F0502020204030203" pitchFamily="34" charset="0"/>
              </a:rPr>
              <a:t>KẾT LUẬN</a:t>
            </a:r>
          </a:p>
        </p:txBody>
      </p:sp>
    </p:spTree>
    <p:extLst>
      <p:ext uri="{BB962C8B-B14F-4D97-AF65-F5344CB8AC3E}">
        <p14:creationId xmlns:p14="http://schemas.microsoft.com/office/powerpoint/2010/main" val="39176460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500"/>
                                        <p:tgtEl>
                                          <p:spTgt spid="23">
                                            <p:txEl>
                                              <p:pRg st="0" end="0"/>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3">
                                            <p:txEl>
                                              <p:pRg st="1" end="1"/>
                                            </p:txEl>
                                          </p:spTgt>
                                        </p:tgtEl>
                                        <p:attrNameLst>
                                          <p:attrName>style.visibility</p:attrName>
                                        </p:attrNameLst>
                                      </p:cBhvr>
                                      <p:to>
                                        <p:strVal val="visible"/>
                                      </p:to>
                                    </p:set>
                                    <p:animEffect transition="in" filter="fade">
                                      <p:cBhvr>
                                        <p:cTn id="25" dur="500"/>
                                        <p:tgtEl>
                                          <p:spTgt spid="23">
                                            <p:txEl>
                                              <p:pRg st="1" end="1"/>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23">
                                            <p:txEl>
                                              <p:pRg st="2" end="2"/>
                                            </p:txEl>
                                          </p:spTgt>
                                        </p:tgtEl>
                                        <p:attrNameLst>
                                          <p:attrName>style.visibility</p:attrName>
                                        </p:attrNameLst>
                                      </p:cBhvr>
                                      <p:to>
                                        <p:strVal val="visible"/>
                                      </p:to>
                                    </p:set>
                                    <p:animEffect transition="in" filter="fade">
                                      <p:cBhvr>
                                        <p:cTn id="29" dur="500"/>
                                        <p:tgtEl>
                                          <p:spTgt spid="23">
                                            <p:txEl>
                                              <p:pRg st="2" end="2"/>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3">
                                            <p:txEl>
                                              <p:pRg st="3" end="3"/>
                                            </p:txEl>
                                          </p:spTgt>
                                        </p:tgtEl>
                                        <p:attrNameLst>
                                          <p:attrName>style.visibility</p:attrName>
                                        </p:attrNameLst>
                                      </p:cBhvr>
                                      <p:to>
                                        <p:strVal val="visible"/>
                                      </p:to>
                                    </p:set>
                                    <p:animEffect transition="in" filter="fade">
                                      <p:cBhvr>
                                        <p:cTn id="33" dur="500"/>
                                        <p:tgtEl>
                                          <p:spTgt spid="23">
                                            <p:txEl>
                                              <p:pRg st="3" end="3"/>
                                            </p:tx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Effect transition="in" filter="fade">
                                      <p:cBhvr>
                                        <p:cTn id="37" dur="500"/>
                                        <p:tgtEl>
                                          <p:spTgt spid="23">
                                            <p:txEl>
                                              <p:pRg st="4" end="4"/>
                                            </p:txEl>
                                          </p:spTgt>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23">
                                            <p:txEl>
                                              <p:pRg st="5" end="5"/>
                                            </p:txEl>
                                          </p:spTgt>
                                        </p:tgtEl>
                                        <p:attrNameLst>
                                          <p:attrName>style.visibility</p:attrName>
                                        </p:attrNameLst>
                                      </p:cBhvr>
                                      <p:to>
                                        <p:strVal val="visible"/>
                                      </p:to>
                                    </p:set>
                                    <p:animEffect transition="in" filter="fade">
                                      <p:cBhvr>
                                        <p:cTn id="41"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Quản lý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Sơ đồ trình tự của sự kiện hiển thị ban đầu, thay đổi điều kiện tìm kiếm, click nút Delete:</a:t>
            </a:r>
          </a:p>
        </p:txBody>
      </p:sp>
      <p:pic>
        <p:nvPicPr>
          <p:cNvPr id="13" name="Picture 12" descr="Table&#10;&#10;Description automatically generated">
            <a:extLst>
              <a:ext uri="{FF2B5EF4-FFF2-40B4-BE49-F238E27FC236}">
                <a16:creationId xmlns:a16="http://schemas.microsoft.com/office/drawing/2014/main" id="{4CE9A001-C716-4791-B915-E92E3F34C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432738"/>
            <a:ext cx="11159849" cy="5051113"/>
          </a:xfrm>
          <a:prstGeom prst="rect">
            <a:avLst/>
          </a:prstGeom>
        </p:spPr>
      </p:pic>
      <p:sp>
        <p:nvSpPr>
          <p:cNvPr id="18" name="Rectangle 17">
            <a:extLst>
              <a:ext uri="{FF2B5EF4-FFF2-40B4-BE49-F238E27FC236}">
                <a16:creationId xmlns:a16="http://schemas.microsoft.com/office/drawing/2014/main" id="{56F8030A-96EF-44F2-A810-8639A211A3AF}"/>
              </a:ext>
            </a:extLst>
          </p:cNvPr>
          <p:cNvSpPr/>
          <p:nvPr/>
        </p:nvSpPr>
        <p:spPr>
          <a:xfrm>
            <a:off x="410963" y="902005"/>
            <a:ext cx="11159849" cy="461665"/>
          </a:xfrm>
          <a:prstGeom prst="rect">
            <a:avLst/>
          </a:prstGeom>
        </p:spPr>
        <p:txBody>
          <a:bodyPr wrap="square">
            <a:spAutoFit/>
          </a:bodyPr>
          <a:lstStyle/>
          <a:p>
            <a:pPr algn="just"/>
            <a:r>
              <a:rPr lang="en-GB" sz="2400">
                <a:solidFill>
                  <a:schemeClr val="bg1"/>
                </a:solidFill>
              </a:rPr>
              <a:t>Sơ đồ trình tự của sự kiện click nút On, click nút Off:</a:t>
            </a:r>
          </a:p>
        </p:txBody>
      </p:sp>
      <p:pic>
        <p:nvPicPr>
          <p:cNvPr id="15" name="Picture 14" descr="Diagram&#10;&#10;Description automatically generated">
            <a:extLst>
              <a:ext uri="{FF2B5EF4-FFF2-40B4-BE49-F238E27FC236}">
                <a16:creationId xmlns:a16="http://schemas.microsoft.com/office/drawing/2014/main" id="{3DD58DE9-52FC-45B0-9F35-976E91B9F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2" y="1432738"/>
            <a:ext cx="11159849" cy="5042029"/>
          </a:xfrm>
          <a:prstGeom prst="rect">
            <a:avLst/>
          </a:prstGeom>
        </p:spPr>
      </p:pic>
    </p:spTree>
    <p:extLst>
      <p:ext uri="{BB962C8B-B14F-4D97-AF65-F5344CB8AC3E}">
        <p14:creationId xmlns:p14="http://schemas.microsoft.com/office/powerpoint/2010/main" val="1748727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Cập nhật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descr="Diagram&#10;&#10;Description automatically generated">
            <a:extLst>
              <a:ext uri="{FF2B5EF4-FFF2-40B4-BE49-F238E27FC236}">
                <a16:creationId xmlns:a16="http://schemas.microsoft.com/office/drawing/2014/main" id="{ED267124-1C47-497D-A455-05CE1C38F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879369"/>
            <a:ext cx="11159850" cy="5622473"/>
          </a:xfrm>
          <a:prstGeom prst="rect">
            <a:avLst/>
          </a:prstGeom>
        </p:spPr>
      </p:pic>
    </p:spTree>
    <p:extLst>
      <p:ext uri="{BB962C8B-B14F-4D97-AF65-F5344CB8AC3E}">
        <p14:creationId xmlns:p14="http://schemas.microsoft.com/office/powerpoint/2010/main" val="2370169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Quản lý 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Giao diện màn hình quản lý script</a:t>
            </a:r>
          </a:p>
        </p:txBody>
      </p:sp>
      <p:sp>
        <p:nvSpPr>
          <p:cNvPr id="17" name="Rectangle 16">
            <a:extLst>
              <a:ext uri="{FF2B5EF4-FFF2-40B4-BE49-F238E27FC236}">
                <a16:creationId xmlns:a16="http://schemas.microsoft.com/office/drawing/2014/main" id="{9788EE7D-C73C-47C1-A6F6-36C66E6693C8}"/>
              </a:ext>
            </a:extLst>
          </p:cNvPr>
          <p:cNvSpPr/>
          <p:nvPr/>
        </p:nvSpPr>
        <p:spPr>
          <a:xfrm>
            <a:off x="410965" y="4621232"/>
            <a:ext cx="9832966" cy="830997"/>
          </a:xfrm>
          <a:prstGeom prst="rect">
            <a:avLst/>
          </a:prstGeom>
        </p:spPr>
        <p:txBody>
          <a:bodyPr wrap="square">
            <a:spAutoFit/>
          </a:bodyPr>
          <a:lstStyle/>
          <a:p>
            <a:pPr algn="just"/>
            <a:r>
              <a:rPr lang="en-GB" sz="2400">
                <a:solidFill>
                  <a:schemeClr val="bg1"/>
                </a:solidFill>
              </a:rPr>
              <a:t>Danh sách sự kiện: Hiển thị ban đầu, thay đổi điều kiện tìm kiếm, click nút Create, click nút Edit, click nút Delete</a:t>
            </a:r>
          </a:p>
        </p:txBody>
      </p:sp>
      <p:pic>
        <p:nvPicPr>
          <p:cNvPr id="10" name="Picture 9" descr="Graphical user interface, text, application, email&#10;&#10;Description automatically generated">
            <a:extLst>
              <a:ext uri="{FF2B5EF4-FFF2-40B4-BE49-F238E27FC236}">
                <a16:creationId xmlns:a16="http://schemas.microsoft.com/office/drawing/2014/main" id="{9D0D6BB9-3C3A-4983-8D30-F84F4C72C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403517"/>
            <a:ext cx="11159849" cy="3235041"/>
          </a:xfrm>
          <a:prstGeom prst="rect">
            <a:avLst/>
          </a:prstGeom>
        </p:spPr>
      </p:pic>
      <p:pic>
        <p:nvPicPr>
          <p:cNvPr id="13" name="Picture 12" descr="Text&#10;&#10;Description automatically generated">
            <a:extLst>
              <a:ext uri="{FF2B5EF4-FFF2-40B4-BE49-F238E27FC236}">
                <a16:creationId xmlns:a16="http://schemas.microsoft.com/office/drawing/2014/main" id="{27FE43B1-330E-46CA-B6B6-792109644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4" y="1389340"/>
            <a:ext cx="11159849" cy="4733018"/>
          </a:xfrm>
          <a:prstGeom prst="rect">
            <a:avLst/>
          </a:prstGeom>
        </p:spPr>
      </p:pic>
    </p:spTree>
    <p:extLst>
      <p:ext uri="{BB962C8B-B14F-4D97-AF65-F5344CB8AC3E}">
        <p14:creationId xmlns:p14="http://schemas.microsoft.com/office/powerpoint/2010/main" val="3964405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Quản lý 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Sơ đồ trình tự của chức năng thêm mới:</a:t>
            </a:r>
          </a:p>
        </p:txBody>
      </p:sp>
      <p:pic>
        <p:nvPicPr>
          <p:cNvPr id="3" name="Picture 2" descr="A picture containing table&#10;&#10;Description automatically generated">
            <a:extLst>
              <a:ext uri="{FF2B5EF4-FFF2-40B4-BE49-F238E27FC236}">
                <a16:creationId xmlns:a16="http://schemas.microsoft.com/office/drawing/2014/main" id="{1DA9BFAE-FF42-4283-9F45-7FC44EF6A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5" y="1373370"/>
            <a:ext cx="11159848" cy="5128478"/>
          </a:xfrm>
          <a:prstGeom prst="rect">
            <a:avLst/>
          </a:prstGeom>
        </p:spPr>
      </p:pic>
      <p:sp>
        <p:nvSpPr>
          <p:cNvPr id="13" name="Rectangle 12">
            <a:extLst>
              <a:ext uri="{FF2B5EF4-FFF2-40B4-BE49-F238E27FC236}">
                <a16:creationId xmlns:a16="http://schemas.microsoft.com/office/drawing/2014/main" id="{F1185638-4C29-4753-94EB-69A7DA687FD8}"/>
              </a:ext>
            </a:extLst>
          </p:cNvPr>
          <p:cNvSpPr/>
          <p:nvPr/>
        </p:nvSpPr>
        <p:spPr>
          <a:xfrm>
            <a:off x="410963" y="911705"/>
            <a:ext cx="11159849" cy="461665"/>
          </a:xfrm>
          <a:prstGeom prst="rect">
            <a:avLst/>
          </a:prstGeom>
        </p:spPr>
        <p:txBody>
          <a:bodyPr wrap="square">
            <a:spAutoFit/>
          </a:bodyPr>
          <a:lstStyle/>
          <a:p>
            <a:pPr algn="just"/>
            <a:r>
              <a:rPr lang="en-GB" sz="2400">
                <a:solidFill>
                  <a:schemeClr val="bg1"/>
                </a:solidFill>
              </a:rPr>
              <a:t>Sơ đồ trình tự của chức năng cập nhật:</a:t>
            </a:r>
          </a:p>
        </p:txBody>
      </p:sp>
      <p:pic>
        <p:nvPicPr>
          <p:cNvPr id="6" name="Picture 5" descr="Diagram&#10;&#10;Description automatically generated">
            <a:extLst>
              <a:ext uri="{FF2B5EF4-FFF2-40B4-BE49-F238E27FC236}">
                <a16:creationId xmlns:a16="http://schemas.microsoft.com/office/drawing/2014/main" id="{AC787788-40C0-49EB-A6CA-CD964C278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3" y="1387154"/>
            <a:ext cx="11159849" cy="5114694"/>
          </a:xfrm>
          <a:prstGeom prst="rect">
            <a:avLst/>
          </a:prstGeom>
        </p:spPr>
      </p:pic>
    </p:spTree>
    <p:extLst>
      <p:ext uri="{BB962C8B-B14F-4D97-AF65-F5344CB8AC3E}">
        <p14:creationId xmlns:p14="http://schemas.microsoft.com/office/powerpoint/2010/main" val="167068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Thực thi 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Giao diện màn hình thực thi:</a:t>
            </a:r>
          </a:p>
        </p:txBody>
      </p:sp>
      <p:pic>
        <p:nvPicPr>
          <p:cNvPr id="3" name="Picture 2" descr="Text&#10;&#10;Description automatically generated with medium confidence">
            <a:extLst>
              <a:ext uri="{FF2B5EF4-FFF2-40B4-BE49-F238E27FC236}">
                <a16:creationId xmlns:a16="http://schemas.microsoft.com/office/drawing/2014/main" id="{651EF985-9656-4DCB-8391-A4D0E152F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380262"/>
            <a:ext cx="11159849" cy="5121586"/>
          </a:xfrm>
          <a:prstGeom prst="rect">
            <a:avLst/>
          </a:prstGeom>
        </p:spPr>
      </p:pic>
    </p:spTree>
    <p:extLst>
      <p:ext uri="{BB962C8B-B14F-4D97-AF65-F5344CB8AC3E}">
        <p14:creationId xmlns:p14="http://schemas.microsoft.com/office/powerpoint/2010/main" val="1941349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Thực thi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10" name="Picture 9" descr="Diagram&#10;&#10;Description automatically generated with medium confidence">
            <a:extLst>
              <a:ext uri="{FF2B5EF4-FFF2-40B4-BE49-F238E27FC236}">
                <a16:creationId xmlns:a16="http://schemas.microsoft.com/office/drawing/2014/main" id="{8F13CEC5-245A-4A3A-9C29-D67EC4636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879370"/>
            <a:ext cx="11159849" cy="5622475"/>
          </a:xfrm>
          <a:prstGeom prst="rect">
            <a:avLst/>
          </a:prstGeom>
        </p:spPr>
      </p:pic>
      <p:pic>
        <p:nvPicPr>
          <p:cNvPr id="13" name="Picture 12" descr="Table&#10;&#10;Description automatically generated">
            <a:extLst>
              <a:ext uri="{FF2B5EF4-FFF2-40B4-BE49-F238E27FC236}">
                <a16:creationId xmlns:a16="http://schemas.microsoft.com/office/drawing/2014/main" id="{F96BD339-2003-4A09-9C54-F8B45C9FE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4" y="909641"/>
            <a:ext cx="11159849" cy="5592203"/>
          </a:xfrm>
          <a:prstGeom prst="rect">
            <a:avLst/>
          </a:prstGeom>
        </p:spPr>
      </p:pic>
    </p:spTree>
    <p:extLst>
      <p:ext uri="{BB962C8B-B14F-4D97-AF65-F5344CB8AC3E}">
        <p14:creationId xmlns:p14="http://schemas.microsoft.com/office/powerpoint/2010/main" val="2384766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2611612"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V.	DEMO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64422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3427926"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VI.	KẾT LUẬN</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3382650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75771"/>
            <a:ext cx="12192000" cy="7133771"/>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1711277"/>
            <a:ext cx="12192000" cy="3063923"/>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0" name="TextBox 9">
            <a:extLst>
              <a:ext uri="{FF2B5EF4-FFF2-40B4-BE49-F238E27FC236}">
                <a16:creationId xmlns:a16="http://schemas.microsoft.com/office/drawing/2014/main" id="{FF2C331B-B617-40C1-B419-7D03A2130C90}"/>
              </a:ext>
            </a:extLst>
          </p:cNvPr>
          <p:cNvSpPr txBox="1"/>
          <p:nvPr/>
        </p:nvSpPr>
        <p:spPr>
          <a:xfrm>
            <a:off x="2514742" y="2092233"/>
            <a:ext cx="7162537" cy="1754326"/>
          </a:xfrm>
          <a:prstGeom prst="rect">
            <a:avLst/>
          </a:prstGeom>
          <a:noFill/>
        </p:spPr>
        <p:txBody>
          <a:bodyPr wrap="none" rtlCol="0">
            <a:spAutoFit/>
          </a:bodyPr>
          <a:lstStyle/>
          <a:p>
            <a:pPr algn="ctr"/>
            <a:r>
              <a:rPr lang="en-US" sz="5400" b="1">
                <a:solidFill>
                  <a:schemeClr val="bg1"/>
                </a:solidFill>
                <a:latin typeface="+mj-lt"/>
              </a:rPr>
              <a:t>Cảm ơn quý thầy cô đã </a:t>
            </a:r>
          </a:p>
          <a:p>
            <a:pPr algn="ctr"/>
            <a:r>
              <a:rPr lang="en-US" sz="5400" b="1">
                <a:solidFill>
                  <a:schemeClr val="bg1"/>
                </a:solidFill>
                <a:latin typeface="+mj-lt"/>
              </a:rPr>
              <a:t>lắng nghe!</a:t>
            </a:r>
          </a:p>
        </p:txBody>
      </p:sp>
    </p:spTree>
    <p:extLst>
      <p:ext uri="{BB962C8B-B14F-4D97-AF65-F5344CB8AC3E}">
        <p14:creationId xmlns:p14="http://schemas.microsoft.com/office/powerpoint/2010/main" val="242135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376554" cy="646331"/>
          </a:xfrm>
          <a:prstGeom prst="rect">
            <a:avLst/>
          </a:prstGeom>
          <a:noFill/>
        </p:spPr>
        <p:txBody>
          <a:bodyPr wrap="none" rtlCol="0">
            <a:spAutoFit/>
          </a:bodyPr>
          <a:lstStyle/>
          <a:p>
            <a:pPr marL="857250" marR="0" lvl="0" indent="-857250" algn="l" defTabSz="914400" rtl="0" eaLnBrk="1" fontAlgn="auto" latinLnBrk="0" hangingPunct="1">
              <a:lnSpc>
                <a:spcPct val="100000"/>
              </a:lnSpc>
              <a:spcBef>
                <a:spcPts val="0"/>
              </a:spcBef>
              <a:spcAft>
                <a:spcPts val="0"/>
              </a:spcAft>
              <a:buClrTx/>
              <a:buSzTx/>
              <a:buFontTx/>
              <a:buAutoNum type="romanUcPeriod"/>
              <a:tabLst/>
              <a:defRPr/>
            </a:pPr>
            <a:r>
              <a:rPr lang="en-GB" sz="3600" b="1" noProof="0">
                <a:solidFill>
                  <a:srgbClr val="E7E6E6"/>
                </a:solidFill>
                <a:latin typeface="Lato" panose="020F0502020204030203"/>
              </a:rPr>
              <a:t>TỔNG QUAN HỆ THỐNG</a:t>
            </a: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45669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72332" y="1742483"/>
            <a:ext cx="914400" cy="914400"/>
          </a:xfrm>
          <a:prstGeom prst="rect">
            <a:avLst/>
          </a:prstGeom>
          <a:solidFill>
            <a:schemeClr val="tx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10966" y="1406723"/>
            <a:ext cx="3697744" cy="769441"/>
          </a:xfrm>
          <a:prstGeom prst="rect">
            <a:avLst/>
          </a:prstGeom>
          <a:noFill/>
        </p:spPr>
        <p:txBody>
          <a:bodyPr wrap="none" rtlCol="0">
            <a:spAutoFit/>
          </a:bodyPr>
          <a:lstStyle/>
          <a:p>
            <a:r>
              <a:rPr lang="en-US" sz="4400" b="1">
                <a:solidFill>
                  <a:schemeClr val="bg1"/>
                </a:solidFill>
                <a:latin typeface="Lato" panose="020F0502020204030203" pitchFamily="34" charset="0"/>
              </a:rPr>
              <a:t>Devmoba VN</a:t>
            </a:r>
            <a:endParaRPr lang="en-GB" sz="4400" b="1">
              <a:solidFill>
                <a:schemeClr val="bg1"/>
              </a:solidFill>
              <a:latin typeface="Lato" panose="020F0502020204030203" pitchFamily="34" charset="0"/>
            </a:endParaRPr>
          </a:p>
        </p:txBody>
      </p:sp>
      <p:sp>
        <p:nvSpPr>
          <p:cNvPr id="11" name="Rectangle 10"/>
          <p:cNvSpPr/>
          <p:nvPr/>
        </p:nvSpPr>
        <p:spPr>
          <a:xfrm>
            <a:off x="410966" y="2319311"/>
            <a:ext cx="3781206" cy="830997"/>
          </a:xfrm>
          <a:prstGeom prst="rect">
            <a:avLst/>
          </a:prstGeom>
        </p:spPr>
        <p:txBody>
          <a:bodyPr wrap="square">
            <a:spAutoFit/>
          </a:bodyPr>
          <a:lstStyle/>
          <a:p>
            <a:r>
              <a:rPr lang="en-GB" sz="2400" err="1">
                <a:solidFill>
                  <a:schemeClr val="bg2"/>
                </a:solidFill>
              </a:rPr>
              <a:t>Là</a:t>
            </a:r>
            <a:r>
              <a:rPr lang="en-GB" sz="2400">
                <a:solidFill>
                  <a:schemeClr val="bg2"/>
                </a:solidFill>
              </a:rPr>
              <a:t> </a:t>
            </a:r>
            <a:r>
              <a:rPr lang="en-GB" sz="2400" err="1">
                <a:solidFill>
                  <a:schemeClr val="bg2"/>
                </a:solidFill>
              </a:rPr>
              <a:t>một</a:t>
            </a:r>
            <a:r>
              <a:rPr lang="en-GB" sz="2400">
                <a:solidFill>
                  <a:schemeClr val="bg2"/>
                </a:solidFill>
              </a:rPr>
              <a:t> </a:t>
            </a:r>
            <a:r>
              <a:rPr lang="en-GB" sz="2400" err="1">
                <a:solidFill>
                  <a:schemeClr val="bg2"/>
                </a:solidFill>
              </a:rPr>
              <a:t>công</a:t>
            </a:r>
            <a:r>
              <a:rPr lang="en-GB" sz="2400">
                <a:solidFill>
                  <a:schemeClr val="bg2"/>
                </a:solidFill>
              </a:rPr>
              <a:t> ty </a:t>
            </a:r>
            <a:r>
              <a:rPr lang="en-GB" sz="2400" err="1">
                <a:solidFill>
                  <a:schemeClr val="bg2"/>
                </a:solidFill>
              </a:rPr>
              <a:t>phát</a:t>
            </a:r>
            <a:r>
              <a:rPr lang="en-GB" sz="2400">
                <a:solidFill>
                  <a:schemeClr val="bg2"/>
                </a:solidFill>
              </a:rPr>
              <a:t> </a:t>
            </a:r>
            <a:r>
              <a:rPr lang="en-GB" sz="2400" err="1">
                <a:solidFill>
                  <a:schemeClr val="bg2"/>
                </a:solidFill>
              </a:rPr>
              <a:t>triển</a:t>
            </a:r>
            <a:r>
              <a:rPr lang="en-GB" sz="2400">
                <a:solidFill>
                  <a:schemeClr val="bg2"/>
                </a:solidFill>
              </a:rPr>
              <a:t> </a:t>
            </a:r>
            <a:r>
              <a:rPr lang="en-GB" sz="2400" err="1">
                <a:solidFill>
                  <a:schemeClr val="bg2"/>
                </a:solidFill>
              </a:rPr>
              <a:t>ứng</a:t>
            </a:r>
            <a:r>
              <a:rPr lang="en-GB" sz="2400">
                <a:solidFill>
                  <a:schemeClr val="bg2"/>
                </a:solidFill>
              </a:rPr>
              <a:t> </a:t>
            </a:r>
            <a:r>
              <a:rPr lang="en-GB" sz="2400" err="1">
                <a:solidFill>
                  <a:schemeClr val="bg2"/>
                </a:solidFill>
              </a:rPr>
              <a:t>dụng</a:t>
            </a:r>
            <a:r>
              <a:rPr lang="en-GB" sz="2400">
                <a:solidFill>
                  <a:schemeClr val="bg2"/>
                </a:solidFill>
              </a:rPr>
              <a:t> di </a:t>
            </a:r>
            <a:r>
              <a:rPr lang="en-GB" sz="2400" err="1">
                <a:solidFill>
                  <a:schemeClr val="bg2"/>
                </a:solidFill>
              </a:rPr>
              <a:t>động</a:t>
            </a:r>
            <a:endParaRPr lang="en-GB" sz="2400">
              <a:solidFill>
                <a:schemeClr val="bg2"/>
              </a:solidFill>
            </a:endParaRPr>
          </a:p>
        </p:txBody>
      </p:sp>
      <p:sp>
        <p:nvSpPr>
          <p:cNvPr id="19" name="TextBox 18"/>
          <p:cNvSpPr txBox="1"/>
          <p:nvPr/>
        </p:nvSpPr>
        <p:spPr>
          <a:xfrm>
            <a:off x="4721396" y="1459781"/>
            <a:ext cx="2412840" cy="461665"/>
          </a:xfrm>
          <a:prstGeom prst="rect">
            <a:avLst/>
          </a:prstGeom>
          <a:noFill/>
        </p:spPr>
        <p:txBody>
          <a:bodyPr wrap="none" rtlCol="0">
            <a:spAutoFit/>
          </a:bodyPr>
          <a:lstStyle/>
          <a:p>
            <a:r>
              <a:rPr lang="en-US" sz="2400" b="1" err="1">
                <a:solidFill>
                  <a:schemeClr val="accent1"/>
                </a:solidFill>
                <a:latin typeface="+mj-lt"/>
              </a:rPr>
              <a:t>Hoạt</a:t>
            </a:r>
            <a:r>
              <a:rPr lang="en-US" sz="2400" b="1">
                <a:solidFill>
                  <a:schemeClr val="accent1"/>
                </a:solidFill>
                <a:latin typeface="+mj-lt"/>
              </a:rPr>
              <a:t> </a:t>
            </a:r>
            <a:r>
              <a:rPr lang="en-US" sz="2400" b="1" err="1">
                <a:solidFill>
                  <a:schemeClr val="accent1"/>
                </a:solidFill>
                <a:latin typeface="+mj-lt"/>
              </a:rPr>
              <a:t>động</a:t>
            </a:r>
            <a:r>
              <a:rPr lang="en-US" sz="2400" b="1">
                <a:solidFill>
                  <a:schemeClr val="accent1"/>
                </a:solidFill>
                <a:latin typeface="+mj-lt"/>
              </a:rPr>
              <a:t> </a:t>
            </a:r>
            <a:r>
              <a:rPr lang="en-US" sz="2400" b="1" err="1">
                <a:solidFill>
                  <a:schemeClr val="accent1"/>
                </a:solidFill>
                <a:latin typeface="+mj-lt"/>
              </a:rPr>
              <a:t>chính</a:t>
            </a:r>
            <a:endParaRPr lang="en-GB" sz="2400" b="1">
              <a:solidFill>
                <a:schemeClr val="accent1"/>
              </a:solidFill>
              <a:latin typeface="+mj-lt"/>
            </a:endParaRPr>
          </a:p>
        </p:txBody>
      </p:sp>
      <p:pic>
        <p:nvPicPr>
          <p:cNvPr id="3" name="Picture 2">
            <a:extLst>
              <a:ext uri="{FF2B5EF4-FFF2-40B4-BE49-F238E27FC236}">
                <a16:creationId xmlns:a16="http://schemas.microsoft.com/office/drawing/2014/main" id="{A3D91DB9-AE8E-4757-ADB9-6B9363966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483" y="2067612"/>
            <a:ext cx="3270104" cy="1711354"/>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44E3ABF-F614-4E6B-9737-B0164B1323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25" y="2067612"/>
            <a:ext cx="3374089" cy="1711354"/>
          </a:xfrm>
          <a:prstGeom prst="rect">
            <a:avLst/>
          </a:prstGeom>
          <a:ln>
            <a:noFill/>
          </a:ln>
          <a:effectLst>
            <a:outerShdw blurRad="190500" algn="tl" rotWithShape="0">
              <a:srgbClr val="000000">
                <a:alpha val="70000"/>
              </a:srgbClr>
            </a:outerShdw>
          </a:effectLst>
        </p:spPr>
      </p:pic>
      <p:sp>
        <p:nvSpPr>
          <p:cNvPr id="47" name="Rectangle 46">
            <a:extLst>
              <a:ext uri="{FF2B5EF4-FFF2-40B4-BE49-F238E27FC236}">
                <a16:creationId xmlns:a16="http://schemas.microsoft.com/office/drawing/2014/main" id="{CFBBEB3F-B972-491B-8A7C-A7BE5C665A95}"/>
              </a:ext>
            </a:extLst>
          </p:cNvPr>
          <p:cNvSpPr/>
          <p:nvPr/>
        </p:nvSpPr>
        <p:spPr>
          <a:xfrm>
            <a:off x="410966" y="4045665"/>
            <a:ext cx="7688621" cy="1569660"/>
          </a:xfrm>
          <a:prstGeom prst="rect">
            <a:avLst/>
          </a:prstGeom>
        </p:spPr>
        <p:txBody>
          <a:bodyPr wrap="square">
            <a:spAutoFit/>
          </a:bodyPr>
          <a:lstStyle/>
          <a:p>
            <a:pPr indent="457200" algn="just"/>
            <a:r>
              <a:rPr lang="en-GB" sz="2400">
                <a:solidFill>
                  <a:schemeClr val="bg2"/>
                </a:solidFill>
              </a:rPr>
              <a:t>Hiện tại, công ty đang chạy rất nhiều ứng dụng trên hệ điều hành windows. Mỗi ứng dụng phục vụ các công việc khác nhau trong lĩnh vực quảng cáo. Các ứng dụng được chạy 24/7 trên máy tính riêng biệt tại công ty.</a:t>
            </a:r>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73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9"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205A029-0248-44D6-9A5E-B3396AB8B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5" y="3538261"/>
            <a:ext cx="1484308" cy="13861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Rectangle 13">
            <a:extLst>
              <a:ext uri="{FF2B5EF4-FFF2-40B4-BE49-F238E27FC236}">
                <a16:creationId xmlns:a16="http://schemas.microsoft.com/office/drawing/2014/main" id="{A1963D9C-5566-4BD4-BF8C-33C337753D36}"/>
              </a:ext>
            </a:extLst>
          </p:cNvPr>
          <p:cNvSpPr/>
          <p:nvPr/>
        </p:nvSpPr>
        <p:spPr>
          <a:xfrm>
            <a:off x="2702123" y="5074861"/>
            <a:ext cx="975912" cy="338554"/>
          </a:xfrm>
          <a:prstGeom prst="rect">
            <a:avLst/>
          </a:prstGeom>
        </p:spPr>
        <p:txBody>
          <a:bodyPr wrap="square">
            <a:spAutoFit/>
          </a:bodyPr>
          <a:lstStyle/>
          <a:p>
            <a:pPr algn="ctr"/>
            <a:r>
              <a:rPr lang="en-GB" sz="1600" b="1" err="1">
                <a:solidFill>
                  <a:schemeClr val="bg2"/>
                </a:solidFill>
              </a:rPr>
              <a:t>Quản</a:t>
            </a:r>
            <a:r>
              <a:rPr lang="en-GB" sz="1600" b="1">
                <a:solidFill>
                  <a:schemeClr val="bg2"/>
                </a:solidFill>
              </a:rPr>
              <a:t> lý</a:t>
            </a:r>
          </a:p>
        </p:txBody>
      </p:sp>
      <p:pic>
        <p:nvPicPr>
          <p:cNvPr id="15" name="Picture 14">
            <a:extLst>
              <a:ext uri="{FF2B5EF4-FFF2-40B4-BE49-F238E27FC236}">
                <a16:creationId xmlns:a16="http://schemas.microsoft.com/office/drawing/2014/main" id="{0651EF37-1561-48A3-B8A6-2156C0C6F56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83363" y="1389338"/>
            <a:ext cx="1371454" cy="1371454"/>
          </a:xfrm>
          <a:prstGeom prst="rect">
            <a:avLst/>
          </a:prstGeom>
          <a:ln>
            <a:noFill/>
          </a:ln>
          <a:effectLst>
            <a:outerShdw blurRad="190500" algn="tl" rotWithShape="0">
              <a:srgbClr val="000000">
                <a:alpha val="70000"/>
              </a:srgbClr>
            </a:outerShdw>
          </a:effectLst>
        </p:spPr>
      </p:pic>
      <p:sp>
        <p:nvSpPr>
          <p:cNvPr id="16" name="Rectangle 15">
            <a:extLst>
              <a:ext uri="{FF2B5EF4-FFF2-40B4-BE49-F238E27FC236}">
                <a16:creationId xmlns:a16="http://schemas.microsoft.com/office/drawing/2014/main" id="{3C456392-171F-418C-BEED-57279FF6356C}"/>
              </a:ext>
            </a:extLst>
          </p:cNvPr>
          <p:cNvSpPr/>
          <p:nvPr/>
        </p:nvSpPr>
        <p:spPr>
          <a:xfrm>
            <a:off x="5357999" y="1235448"/>
            <a:ext cx="1222182" cy="338554"/>
          </a:xfrm>
          <a:prstGeom prst="rect">
            <a:avLst/>
          </a:prstGeom>
        </p:spPr>
        <p:txBody>
          <a:bodyPr wrap="square">
            <a:spAutoFit/>
          </a:bodyPr>
          <a:lstStyle/>
          <a:p>
            <a:pPr algn="ctr"/>
            <a:r>
              <a:rPr lang="en-GB" sz="1600" b="1">
                <a:solidFill>
                  <a:schemeClr val="bg2"/>
                </a:solidFill>
              </a:rPr>
              <a:t>Máy client</a:t>
            </a:r>
          </a:p>
        </p:txBody>
      </p:sp>
      <p:pic>
        <p:nvPicPr>
          <p:cNvPr id="17" name="Picture 16">
            <a:extLst>
              <a:ext uri="{FF2B5EF4-FFF2-40B4-BE49-F238E27FC236}">
                <a16:creationId xmlns:a16="http://schemas.microsoft.com/office/drawing/2014/main" id="{7E433023-D338-4C9C-85B5-370276581FC9}"/>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143591" y="3360171"/>
            <a:ext cx="1341242" cy="13234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Rectangle 17">
            <a:extLst>
              <a:ext uri="{FF2B5EF4-FFF2-40B4-BE49-F238E27FC236}">
                <a16:creationId xmlns:a16="http://schemas.microsoft.com/office/drawing/2014/main" id="{9F5A4A76-8D65-4276-898F-6E2667401E94}"/>
              </a:ext>
            </a:extLst>
          </p:cNvPr>
          <p:cNvSpPr/>
          <p:nvPr/>
        </p:nvSpPr>
        <p:spPr>
          <a:xfrm>
            <a:off x="7931261" y="4924433"/>
            <a:ext cx="1644653" cy="584775"/>
          </a:xfrm>
          <a:prstGeom prst="rect">
            <a:avLst/>
          </a:prstGeom>
        </p:spPr>
        <p:txBody>
          <a:bodyPr wrap="square">
            <a:spAutoFit/>
          </a:bodyPr>
          <a:lstStyle/>
          <a:p>
            <a:pPr algn="ctr"/>
            <a:r>
              <a:rPr lang="en-GB" sz="1600" b="1">
                <a:solidFill>
                  <a:schemeClr val="bg2"/>
                </a:solidFill>
              </a:rPr>
              <a:t>Ứng dụng windows</a:t>
            </a:r>
          </a:p>
        </p:txBody>
      </p:sp>
      <p:pic>
        <p:nvPicPr>
          <p:cNvPr id="20" name="Picture 19">
            <a:extLst>
              <a:ext uri="{FF2B5EF4-FFF2-40B4-BE49-F238E27FC236}">
                <a16:creationId xmlns:a16="http://schemas.microsoft.com/office/drawing/2014/main" id="{CD6B6A60-832A-4657-A684-4E0148A7EF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0070" y="4138143"/>
            <a:ext cx="383518" cy="378373"/>
          </a:xfrm>
          <a:prstGeom prst="rect">
            <a:avLst/>
          </a:prstGeom>
        </p:spPr>
      </p:pic>
      <p:cxnSp>
        <p:nvCxnSpPr>
          <p:cNvPr id="21" name="Straight Arrow Connector 20">
            <a:extLst>
              <a:ext uri="{FF2B5EF4-FFF2-40B4-BE49-F238E27FC236}">
                <a16:creationId xmlns:a16="http://schemas.microsoft.com/office/drawing/2014/main" id="{F487B7D8-CC6D-491E-87BE-78FD4EC6D722}"/>
              </a:ext>
            </a:extLst>
          </p:cNvPr>
          <p:cNvCxnSpPr>
            <a:cxnSpLocks/>
          </p:cNvCxnSpPr>
          <p:nvPr/>
        </p:nvCxnSpPr>
        <p:spPr>
          <a:xfrm flipV="1">
            <a:off x="3987817" y="2463398"/>
            <a:ext cx="133350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73BB45DF-6860-49F3-B6C5-FE28A0FB8587}"/>
              </a:ext>
            </a:extLst>
          </p:cNvPr>
          <p:cNvSpPr/>
          <p:nvPr/>
        </p:nvSpPr>
        <p:spPr>
          <a:xfrm>
            <a:off x="3932233" y="2494183"/>
            <a:ext cx="623936" cy="338554"/>
          </a:xfrm>
          <a:prstGeom prst="rect">
            <a:avLst/>
          </a:prstGeom>
        </p:spPr>
        <p:txBody>
          <a:bodyPr wrap="square">
            <a:spAutoFit/>
          </a:bodyPr>
          <a:lstStyle/>
          <a:p>
            <a:pPr algn="ctr"/>
            <a:r>
              <a:rPr lang="en-GB" sz="1600" b="1">
                <a:solidFill>
                  <a:schemeClr val="bg2"/>
                </a:solidFill>
              </a:rPr>
              <a:t>RDC</a:t>
            </a:r>
          </a:p>
        </p:txBody>
      </p:sp>
      <p:cxnSp>
        <p:nvCxnSpPr>
          <p:cNvPr id="23" name="Straight Arrow Connector 22">
            <a:extLst>
              <a:ext uri="{FF2B5EF4-FFF2-40B4-BE49-F238E27FC236}">
                <a16:creationId xmlns:a16="http://schemas.microsoft.com/office/drawing/2014/main" id="{CD1E5DC3-9E2E-4730-AD70-E42213EC9388}"/>
              </a:ext>
            </a:extLst>
          </p:cNvPr>
          <p:cNvCxnSpPr>
            <a:cxnSpLocks/>
          </p:cNvCxnSpPr>
          <p:nvPr/>
        </p:nvCxnSpPr>
        <p:spPr>
          <a:xfrm>
            <a:off x="6616717" y="2463398"/>
            <a:ext cx="131445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AD052208-D4F9-48BC-9DD6-896C79E98A38}"/>
              </a:ext>
            </a:extLst>
          </p:cNvPr>
          <p:cNvCxnSpPr>
            <a:cxnSpLocks/>
          </p:cNvCxnSpPr>
          <p:nvPr/>
        </p:nvCxnSpPr>
        <p:spPr>
          <a:xfrm flipH="1">
            <a:off x="4216418" y="4233394"/>
            <a:ext cx="3562349" cy="1"/>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1935660B-B592-45D9-9F9A-B697D150BBA8}"/>
              </a:ext>
            </a:extLst>
          </p:cNvPr>
          <p:cNvSpPr/>
          <p:nvPr/>
        </p:nvSpPr>
        <p:spPr>
          <a:xfrm>
            <a:off x="7094358" y="2453783"/>
            <a:ext cx="955800" cy="338554"/>
          </a:xfrm>
          <a:prstGeom prst="rect">
            <a:avLst/>
          </a:prstGeom>
        </p:spPr>
        <p:txBody>
          <a:bodyPr wrap="square">
            <a:spAutoFit/>
          </a:bodyPr>
          <a:lstStyle/>
          <a:p>
            <a:pPr algn="ctr"/>
            <a:r>
              <a:rPr lang="en-GB" sz="1600" b="1">
                <a:solidFill>
                  <a:schemeClr val="bg2"/>
                </a:solidFill>
              </a:rPr>
              <a:t>Process</a:t>
            </a:r>
          </a:p>
        </p:txBody>
      </p:sp>
      <p:sp>
        <p:nvSpPr>
          <p:cNvPr id="26" name="Rectangle 25">
            <a:extLst>
              <a:ext uri="{FF2B5EF4-FFF2-40B4-BE49-F238E27FC236}">
                <a16:creationId xmlns:a16="http://schemas.microsoft.com/office/drawing/2014/main" id="{31CB36ED-E5A9-4A04-9FE3-2292D48DE74A}"/>
              </a:ext>
            </a:extLst>
          </p:cNvPr>
          <p:cNvSpPr/>
          <p:nvPr/>
        </p:nvSpPr>
        <p:spPr>
          <a:xfrm>
            <a:off x="5729455" y="3571674"/>
            <a:ext cx="695325" cy="1323439"/>
          </a:xfrm>
          <a:prstGeom prst="rect">
            <a:avLst/>
          </a:prstGeom>
        </p:spPr>
        <p:txBody>
          <a:bodyPr wrap="square">
            <a:spAutoFit/>
          </a:bodyPr>
          <a:lstStyle/>
          <a:p>
            <a:pPr algn="ctr"/>
            <a:r>
              <a:rPr lang="en-GB" sz="8000" b="1">
                <a:solidFill>
                  <a:srgbClr val="C00000"/>
                </a:solidFill>
              </a:rPr>
              <a:t>X</a:t>
            </a:r>
          </a:p>
        </p:txBody>
      </p:sp>
      <p:sp>
        <p:nvSpPr>
          <p:cNvPr id="19" name="Rectangle 18">
            <a:extLst>
              <a:ext uri="{FF2B5EF4-FFF2-40B4-BE49-F238E27FC236}">
                <a16:creationId xmlns:a16="http://schemas.microsoft.com/office/drawing/2014/main" id="{8404D145-FD22-4DA0-A350-D4A7F64940BC}"/>
              </a:ext>
            </a:extLst>
          </p:cNvPr>
          <p:cNvSpPr/>
          <p:nvPr/>
        </p:nvSpPr>
        <p:spPr>
          <a:xfrm>
            <a:off x="435212" y="1109979"/>
            <a:ext cx="1222182" cy="461665"/>
          </a:xfrm>
          <a:prstGeom prst="rect">
            <a:avLst/>
          </a:prstGeom>
        </p:spPr>
        <p:txBody>
          <a:bodyPr wrap="square">
            <a:spAutoFit/>
          </a:bodyPr>
          <a:lstStyle/>
          <a:p>
            <a:r>
              <a:rPr lang="en-GB" sz="2400">
                <a:solidFill>
                  <a:schemeClr val="bg2"/>
                </a:solidFill>
              </a:rPr>
              <a:t>Vấn đề:</a:t>
            </a:r>
          </a:p>
        </p:txBody>
      </p:sp>
    </p:spTree>
    <p:extLst>
      <p:ext uri="{BB962C8B-B14F-4D97-AF65-F5344CB8AC3E}">
        <p14:creationId xmlns:p14="http://schemas.microsoft.com/office/powerpoint/2010/main" val="134492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2"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Yêu cầu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EC2970-2ABA-4592-AA32-6EB5014DAB80}"/>
              </a:ext>
            </a:extLst>
          </p:cNvPr>
          <p:cNvSpPr/>
          <p:nvPr/>
        </p:nvSpPr>
        <p:spPr>
          <a:xfrm>
            <a:off x="410965" y="1654890"/>
            <a:ext cx="7688621" cy="369332"/>
          </a:xfrm>
          <a:prstGeom prst="rect">
            <a:avLst/>
          </a:prstGeom>
        </p:spPr>
        <p:txBody>
          <a:bodyPr wrap="square">
            <a:spAutoFit/>
          </a:bodyPr>
          <a:lstStyle/>
          <a:p>
            <a:pPr indent="457200" algn="just"/>
            <a:endParaRPr lang="en-GB">
              <a:solidFill>
                <a:schemeClr val="bg2"/>
              </a:solidFill>
            </a:endParaRPr>
          </a:p>
        </p:txBody>
      </p:sp>
      <p:grpSp>
        <p:nvGrpSpPr>
          <p:cNvPr id="18" name="Group 17">
            <a:extLst>
              <a:ext uri="{FF2B5EF4-FFF2-40B4-BE49-F238E27FC236}">
                <a16:creationId xmlns:a16="http://schemas.microsoft.com/office/drawing/2014/main" id="{E6F50105-5C25-4D3D-82B3-71FD56853700}"/>
              </a:ext>
            </a:extLst>
          </p:cNvPr>
          <p:cNvGrpSpPr/>
          <p:nvPr/>
        </p:nvGrpSpPr>
        <p:grpSpPr>
          <a:xfrm>
            <a:off x="4903210" y="996939"/>
            <a:ext cx="2385580" cy="5316682"/>
            <a:chOff x="4789369" y="709920"/>
            <a:chExt cx="2624138" cy="5848350"/>
          </a:xfrm>
        </p:grpSpPr>
        <p:sp>
          <p:nvSpPr>
            <p:cNvPr id="19" name="Oval 23">
              <a:extLst>
                <a:ext uri="{FF2B5EF4-FFF2-40B4-BE49-F238E27FC236}">
                  <a16:creationId xmlns:a16="http://schemas.microsoft.com/office/drawing/2014/main" id="{C4D43984-8AB2-4075-A4E1-17F9B7020919}"/>
                </a:ext>
              </a:extLst>
            </p:cNvPr>
            <p:cNvSpPr>
              <a:spLocks noChangeArrowheads="1"/>
            </p:cNvSpPr>
            <p:nvPr/>
          </p:nvSpPr>
          <p:spPr bwMode="auto">
            <a:xfrm>
              <a:off x="5838707" y="709920"/>
              <a:ext cx="1574800" cy="157480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4">
              <a:extLst>
                <a:ext uri="{FF2B5EF4-FFF2-40B4-BE49-F238E27FC236}">
                  <a16:creationId xmlns:a16="http://schemas.microsoft.com/office/drawing/2014/main" id="{94C541DB-1069-4CB5-98CB-EB9D67CF685E}"/>
                </a:ext>
              </a:extLst>
            </p:cNvPr>
            <p:cNvSpPr>
              <a:spLocks noChangeArrowheads="1"/>
            </p:cNvSpPr>
            <p:nvPr/>
          </p:nvSpPr>
          <p:spPr bwMode="auto">
            <a:xfrm>
              <a:off x="4789369" y="1779895"/>
              <a:ext cx="1577975" cy="15748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5">
              <a:extLst>
                <a:ext uri="{FF2B5EF4-FFF2-40B4-BE49-F238E27FC236}">
                  <a16:creationId xmlns:a16="http://schemas.microsoft.com/office/drawing/2014/main" id="{C8FCB110-C2E1-4ED2-82F1-124022B9A938}"/>
                </a:ext>
              </a:extLst>
            </p:cNvPr>
            <p:cNvSpPr>
              <a:spLocks noChangeArrowheads="1"/>
            </p:cNvSpPr>
            <p:nvPr/>
          </p:nvSpPr>
          <p:spPr bwMode="auto">
            <a:xfrm>
              <a:off x="5838707" y="2846695"/>
              <a:ext cx="1574800" cy="157480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6">
              <a:extLst>
                <a:ext uri="{FF2B5EF4-FFF2-40B4-BE49-F238E27FC236}">
                  <a16:creationId xmlns:a16="http://schemas.microsoft.com/office/drawing/2014/main" id="{2CAB1864-202F-4351-A20E-EE1D10B3A556}"/>
                </a:ext>
              </a:extLst>
            </p:cNvPr>
            <p:cNvSpPr>
              <a:spLocks noChangeArrowheads="1"/>
            </p:cNvSpPr>
            <p:nvPr/>
          </p:nvSpPr>
          <p:spPr bwMode="auto">
            <a:xfrm>
              <a:off x="5838707" y="4983470"/>
              <a:ext cx="1574800" cy="1574800"/>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7">
              <a:extLst>
                <a:ext uri="{FF2B5EF4-FFF2-40B4-BE49-F238E27FC236}">
                  <a16:creationId xmlns:a16="http://schemas.microsoft.com/office/drawing/2014/main" id="{9FE1493A-F115-482F-94C6-8C0C04F259D1}"/>
                </a:ext>
              </a:extLst>
            </p:cNvPr>
            <p:cNvSpPr>
              <a:spLocks noChangeArrowheads="1"/>
            </p:cNvSpPr>
            <p:nvPr/>
          </p:nvSpPr>
          <p:spPr bwMode="auto">
            <a:xfrm>
              <a:off x="4789369" y="3916670"/>
              <a:ext cx="1577975" cy="15748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33">
              <a:extLst>
                <a:ext uri="{FF2B5EF4-FFF2-40B4-BE49-F238E27FC236}">
                  <a16:creationId xmlns:a16="http://schemas.microsoft.com/office/drawing/2014/main" id="{8C501DD7-AB2E-4C74-8515-CCC6EF71F33C}"/>
                </a:ext>
              </a:extLst>
            </p:cNvPr>
            <p:cNvSpPr>
              <a:spLocks/>
            </p:cNvSpPr>
            <p:nvPr/>
          </p:nvSpPr>
          <p:spPr bwMode="auto">
            <a:xfrm>
              <a:off x="5432307" y="2383145"/>
              <a:ext cx="1198563" cy="374650"/>
            </a:xfrm>
            <a:custGeom>
              <a:avLst/>
              <a:gdLst>
                <a:gd name="T0" fmla="*/ 499 w 499"/>
                <a:gd name="T1" fmla="*/ 77 h 156"/>
                <a:gd name="T2" fmla="*/ 422 w 499"/>
                <a:gd name="T3" fmla="*/ 154 h 156"/>
                <a:gd name="T4" fmla="*/ 78 w 499"/>
                <a:gd name="T5" fmla="*/ 156 h 156"/>
                <a:gd name="T6" fmla="*/ 1 w 499"/>
                <a:gd name="T7" fmla="*/ 80 h 156"/>
                <a:gd name="T8" fmla="*/ 1 w 499"/>
                <a:gd name="T9" fmla="*/ 80 h 156"/>
                <a:gd name="T10" fmla="*/ 77 w 499"/>
                <a:gd name="T11" fmla="*/ 2 h 156"/>
                <a:gd name="T12" fmla="*/ 421 w 499"/>
                <a:gd name="T13" fmla="*/ 0 h 156"/>
                <a:gd name="T14" fmla="*/ 499 w 499"/>
                <a:gd name="T15" fmla="*/ 77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6">
                  <a:moveTo>
                    <a:pt x="499" y="77"/>
                  </a:moveTo>
                  <a:cubicBezTo>
                    <a:pt x="499" y="119"/>
                    <a:pt x="465" y="154"/>
                    <a:pt x="422" y="154"/>
                  </a:cubicBezTo>
                  <a:cubicBezTo>
                    <a:pt x="78" y="156"/>
                    <a:pt x="78" y="156"/>
                    <a:pt x="78" y="156"/>
                  </a:cubicBezTo>
                  <a:cubicBezTo>
                    <a:pt x="36" y="156"/>
                    <a:pt x="1" y="122"/>
                    <a:pt x="1" y="80"/>
                  </a:cubicBezTo>
                  <a:cubicBezTo>
                    <a:pt x="1" y="80"/>
                    <a:pt x="1" y="80"/>
                    <a:pt x="1" y="80"/>
                  </a:cubicBezTo>
                  <a:cubicBezTo>
                    <a:pt x="0" y="37"/>
                    <a:pt x="35" y="2"/>
                    <a:pt x="77" y="2"/>
                  </a:cubicBezTo>
                  <a:cubicBezTo>
                    <a:pt x="421" y="0"/>
                    <a:pt x="421" y="0"/>
                    <a:pt x="421" y="0"/>
                  </a:cubicBezTo>
                  <a:cubicBezTo>
                    <a:pt x="464" y="0"/>
                    <a:pt x="499" y="34"/>
                    <a:pt x="499" y="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34">
              <a:extLst>
                <a:ext uri="{FF2B5EF4-FFF2-40B4-BE49-F238E27FC236}">
                  <a16:creationId xmlns:a16="http://schemas.microsoft.com/office/drawing/2014/main" id="{1DE6B3B5-E88C-4558-979B-80F67ECFC050}"/>
                </a:ext>
              </a:extLst>
            </p:cNvPr>
            <p:cNvSpPr>
              <a:spLocks/>
            </p:cNvSpPr>
            <p:nvPr/>
          </p:nvSpPr>
          <p:spPr bwMode="auto">
            <a:xfrm>
              <a:off x="5570419" y="5626407"/>
              <a:ext cx="1196975" cy="376237"/>
            </a:xfrm>
            <a:custGeom>
              <a:avLst/>
              <a:gdLst>
                <a:gd name="T0" fmla="*/ 499 w 499"/>
                <a:gd name="T1" fmla="*/ 77 h 157"/>
                <a:gd name="T2" fmla="*/ 422 w 499"/>
                <a:gd name="T3" fmla="*/ 154 h 157"/>
                <a:gd name="T4" fmla="*/ 78 w 499"/>
                <a:gd name="T5" fmla="*/ 156 h 157"/>
                <a:gd name="T6" fmla="*/ 0 w 499"/>
                <a:gd name="T7" fmla="*/ 80 h 157"/>
                <a:gd name="T8" fmla="*/ 0 w 499"/>
                <a:gd name="T9" fmla="*/ 80 h 157"/>
                <a:gd name="T10" fmla="*/ 77 w 499"/>
                <a:gd name="T11" fmla="*/ 2 h 157"/>
                <a:gd name="T12" fmla="*/ 421 w 499"/>
                <a:gd name="T13" fmla="*/ 0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19"/>
                    <a:pt x="465" y="154"/>
                    <a:pt x="422" y="154"/>
                  </a:cubicBezTo>
                  <a:cubicBezTo>
                    <a:pt x="78" y="156"/>
                    <a:pt x="78" y="156"/>
                    <a:pt x="78" y="156"/>
                  </a:cubicBezTo>
                  <a:cubicBezTo>
                    <a:pt x="35" y="157"/>
                    <a:pt x="1" y="122"/>
                    <a:pt x="0" y="80"/>
                  </a:cubicBezTo>
                  <a:cubicBezTo>
                    <a:pt x="0" y="80"/>
                    <a:pt x="0" y="80"/>
                    <a:pt x="0" y="80"/>
                  </a:cubicBezTo>
                  <a:cubicBezTo>
                    <a:pt x="0" y="37"/>
                    <a:pt x="34" y="3"/>
                    <a:pt x="77" y="2"/>
                  </a:cubicBezTo>
                  <a:cubicBezTo>
                    <a:pt x="421" y="0"/>
                    <a:pt x="421" y="0"/>
                    <a:pt x="421" y="0"/>
                  </a:cubicBezTo>
                  <a:cubicBezTo>
                    <a:pt x="464" y="0"/>
                    <a:pt x="498" y="34"/>
                    <a:pt x="499" y="77"/>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35">
              <a:extLst>
                <a:ext uri="{FF2B5EF4-FFF2-40B4-BE49-F238E27FC236}">
                  <a16:creationId xmlns:a16="http://schemas.microsoft.com/office/drawing/2014/main" id="{DC448AE5-5764-4357-AEBB-2558FD3ADC8D}"/>
                </a:ext>
              </a:extLst>
            </p:cNvPr>
            <p:cNvSpPr>
              <a:spLocks/>
            </p:cNvSpPr>
            <p:nvPr/>
          </p:nvSpPr>
          <p:spPr bwMode="auto">
            <a:xfrm>
              <a:off x="5432307" y="4523095"/>
              <a:ext cx="1198563" cy="376237"/>
            </a:xfrm>
            <a:custGeom>
              <a:avLst/>
              <a:gdLst>
                <a:gd name="T0" fmla="*/ 499 w 499"/>
                <a:gd name="T1" fmla="*/ 77 h 157"/>
                <a:gd name="T2" fmla="*/ 422 w 499"/>
                <a:gd name="T3" fmla="*/ 155 h 157"/>
                <a:gd name="T4" fmla="*/ 78 w 499"/>
                <a:gd name="T5" fmla="*/ 157 h 157"/>
                <a:gd name="T6" fmla="*/ 1 w 499"/>
                <a:gd name="T7" fmla="*/ 80 h 157"/>
                <a:gd name="T8" fmla="*/ 1 w 499"/>
                <a:gd name="T9" fmla="*/ 80 h 157"/>
                <a:gd name="T10" fmla="*/ 77 w 499"/>
                <a:gd name="T11" fmla="*/ 3 h 157"/>
                <a:gd name="T12" fmla="*/ 421 w 499"/>
                <a:gd name="T13" fmla="*/ 1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20"/>
                    <a:pt x="465" y="155"/>
                    <a:pt x="422" y="155"/>
                  </a:cubicBezTo>
                  <a:cubicBezTo>
                    <a:pt x="78" y="157"/>
                    <a:pt x="78" y="157"/>
                    <a:pt x="78" y="157"/>
                  </a:cubicBezTo>
                  <a:cubicBezTo>
                    <a:pt x="36" y="157"/>
                    <a:pt x="1" y="123"/>
                    <a:pt x="1" y="80"/>
                  </a:cubicBezTo>
                  <a:cubicBezTo>
                    <a:pt x="1" y="80"/>
                    <a:pt x="1" y="80"/>
                    <a:pt x="1" y="80"/>
                  </a:cubicBezTo>
                  <a:cubicBezTo>
                    <a:pt x="0" y="38"/>
                    <a:pt x="35" y="3"/>
                    <a:pt x="77" y="3"/>
                  </a:cubicBezTo>
                  <a:cubicBezTo>
                    <a:pt x="421" y="1"/>
                    <a:pt x="421" y="1"/>
                    <a:pt x="421" y="1"/>
                  </a:cubicBezTo>
                  <a:cubicBezTo>
                    <a:pt x="464" y="0"/>
                    <a:pt x="499" y="35"/>
                    <a:pt x="499" y="7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36">
              <a:extLst>
                <a:ext uri="{FF2B5EF4-FFF2-40B4-BE49-F238E27FC236}">
                  <a16:creationId xmlns:a16="http://schemas.microsoft.com/office/drawing/2014/main" id="{E2B67A24-BF8D-4DEC-A86C-AC6A12A764D3}"/>
                </a:ext>
              </a:extLst>
            </p:cNvPr>
            <p:cNvSpPr>
              <a:spLocks/>
            </p:cNvSpPr>
            <p:nvPr/>
          </p:nvSpPr>
          <p:spPr bwMode="auto">
            <a:xfrm>
              <a:off x="5591057" y="3448357"/>
              <a:ext cx="1195388" cy="376237"/>
            </a:xfrm>
            <a:custGeom>
              <a:avLst/>
              <a:gdLst>
                <a:gd name="T0" fmla="*/ 498 w 498"/>
                <a:gd name="T1" fmla="*/ 77 h 157"/>
                <a:gd name="T2" fmla="*/ 422 w 498"/>
                <a:gd name="T3" fmla="*/ 154 h 157"/>
                <a:gd name="T4" fmla="*/ 77 w 498"/>
                <a:gd name="T5" fmla="*/ 156 h 157"/>
                <a:gd name="T6" fmla="*/ 0 w 498"/>
                <a:gd name="T7" fmla="*/ 80 h 157"/>
                <a:gd name="T8" fmla="*/ 0 w 498"/>
                <a:gd name="T9" fmla="*/ 80 h 157"/>
                <a:gd name="T10" fmla="*/ 76 w 498"/>
                <a:gd name="T11" fmla="*/ 2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19"/>
                    <a:pt x="464" y="154"/>
                    <a:pt x="422" y="154"/>
                  </a:cubicBezTo>
                  <a:cubicBezTo>
                    <a:pt x="77" y="156"/>
                    <a:pt x="77" y="156"/>
                    <a:pt x="77" y="156"/>
                  </a:cubicBezTo>
                  <a:cubicBezTo>
                    <a:pt x="35" y="157"/>
                    <a:pt x="0" y="122"/>
                    <a:pt x="0" y="80"/>
                  </a:cubicBezTo>
                  <a:cubicBezTo>
                    <a:pt x="0" y="80"/>
                    <a:pt x="0" y="80"/>
                    <a:pt x="0" y="80"/>
                  </a:cubicBezTo>
                  <a:cubicBezTo>
                    <a:pt x="0" y="37"/>
                    <a:pt x="34" y="2"/>
                    <a:pt x="76" y="2"/>
                  </a:cubicBezTo>
                  <a:cubicBezTo>
                    <a:pt x="421" y="0"/>
                    <a:pt x="421" y="0"/>
                    <a:pt x="421" y="0"/>
                  </a:cubicBezTo>
                  <a:cubicBezTo>
                    <a:pt x="463" y="0"/>
                    <a:pt x="498" y="34"/>
                    <a:pt x="498" y="7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文本框 91">
              <a:extLst>
                <a:ext uri="{FF2B5EF4-FFF2-40B4-BE49-F238E27FC236}">
                  <a16:creationId xmlns:a16="http://schemas.microsoft.com/office/drawing/2014/main" id="{1F4B3DB4-6663-414B-9E3F-064B0AB90F85}"/>
                </a:ext>
              </a:extLst>
            </p:cNvPr>
            <p:cNvSpPr txBox="1"/>
            <p:nvPr/>
          </p:nvSpPr>
          <p:spPr>
            <a:xfrm>
              <a:off x="6194636" y="2340241"/>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02</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3" name="文本框 92">
              <a:extLst>
                <a:ext uri="{FF2B5EF4-FFF2-40B4-BE49-F238E27FC236}">
                  <a16:creationId xmlns:a16="http://schemas.microsoft.com/office/drawing/2014/main" id="{208401B7-825A-4E0D-93ED-2A3A80E7D3E7}"/>
                </a:ext>
              </a:extLst>
            </p:cNvPr>
            <p:cNvSpPr txBox="1"/>
            <p:nvPr/>
          </p:nvSpPr>
          <p:spPr>
            <a:xfrm>
              <a:off x="5548610" y="3421040"/>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03</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4" name="文本框 93">
              <a:extLst>
                <a:ext uri="{FF2B5EF4-FFF2-40B4-BE49-F238E27FC236}">
                  <a16:creationId xmlns:a16="http://schemas.microsoft.com/office/drawing/2014/main" id="{AFEFF99E-890F-419B-9AB6-9CFF65444B6B}"/>
                </a:ext>
              </a:extLst>
            </p:cNvPr>
            <p:cNvSpPr txBox="1"/>
            <p:nvPr/>
          </p:nvSpPr>
          <p:spPr>
            <a:xfrm>
              <a:off x="6205678" y="4500940"/>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04</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5" name="文本框 94">
              <a:extLst>
                <a:ext uri="{FF2B5EF4-FFF2-40B4-BE49-F238E27FC236}">
                  <a16:creationId xmlns:a16="http://schemas.microsoft.com/office/drawing/2014/main" id="{E3B0F4FB-88FD-445B-B02A-1FCAC3745E44}"/>
                </a:ext>
              </a:extLst>
            </p:cNvPr>
            <p:cNvSpPr txBox="1"/>
            <p:nvPr/>
          </p:nvSpPr>
          <p:spPr>
            <a:xfrm>
              <a:off x="5532785" y="5610323"/>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05</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6" name="Oval 35">
              <a:extLst>
                <a:ext uri="{FF2B5EF4-FFF2-40B4-BE49-F238E27FC236}">
                  <a16:creationId xmlns:a16="http://schemas.microsoft.com/office/drawing/2014/main" id="{8E40DE36-592A-4843-9A5C-9B39AE3DEC84}"/>
                </a:ext>
              </a:extLst>
            </p:cNvPr>
            <p:cNvSpPr/>
            <p:nvPr/>
          </p:nvSpPr>
          <p:spPr>
            <a:xfrm>
              <a:off x="4915679" y="1896321"/>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89D9238C-76F1-4D7C-AE3C-F3D79D88281B}"/>
                </a:ext>
              </a:extLst>
            </p:cNvPr>
            <p:cNvSpPr/>
            <p:nvPr/>
          </p:nvSpPr>
          <p:spPr>
            <a:xfrm>
              <a:off x="5966244" y="2968676"/>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D1AFCD2D-F8F1-491B-99AD-B604CEE7338B}"/>
                </a:ext>
              </a:extLst>
            </p:cNvPr>
            <p:cNvSpPr/>
            <p:nvPr/>
          </p:nvSpPr>
          <p:spPr>
            <a:xfrm>
              <a:off x="4913346" y="4037231"/>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D3E7D94E-E2DD-4C03-9E40-2BB8616CFAFE}"/>
                </a:ext>
              </a:extLst>
            </p:cNvPr>
            <p:cNvSpPr/>
            <p:nvPr/>
          </p:nvSpPr>
          <p:spPr>
            <a:xfrm>
              <a:off x="5953934" y="5101484"/>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37">
              <a:extLst>
                <a:ext uri="{FF2B5EF4-FFF2-40B4-BE49-F238E27FC236}">
                  <a16:creationId xmlns:a16="http://schemas.microsoft.com/office/drawing/2014/main" id="{A6274607-381C-408B-B1A3-79EE2C10B305}"/>
                </a:ext>
              </a:extLst>
            </p:cNvPr>
            <p:cNvSpPr>
              <a:spLocks/>
            </p:cNvSpPr>
            <p:nvPr/>
          </p:nvSpPr>
          <p:spPr bwMode="auto">
            <a:xfrm>
              <a:off x="5548987" y="1314138"/>
              <a:ext cx="1195388" cy="376237"/>
            </a:xfrm>
            <a:custGeom>
              <a:avLst/>
              <a:gdLst>
                <a:gd name="T0" fmla="*/ 498 w 498"/>
                <a:gd name="T1" fmla="*/ 77 h 157"/>
                <a:gd name="T2" fmla="*/ 422 w 498"/>
                <a:gd name="T3" fmla="*/ 155 h 157"/>
                <a:gd name="T4" fmla="*/ 77 w 498"/>
                <a:gd name="T5" fmla="*/ 157 h 157"/>
                <a:gd name="T6" fmla="*/ 0 w 498"/>
                <a:gd name="T7" fmla="*/ 80 h 157"/>
                <a:gd name="T8" fmla="*/ 0 w 498"/>
                <a:gd name="T9" fmla="*/ 80 h 157"/>
                <a:gd name="T10" fmla="*/ 76 w 498"/>
                <a:gd name="T11" fmla="*/ 3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20"/>
                    <a:pt x="464" y="154"/>
                    <a:pt x="422" y="155"/>
                  </a:cubicBezTo>
                  <a:cubicBezTo>
                    <a:pt x="77" y="157"/>
                    <a:pt x="77" y="157"/>
                    <a:pt x="77" y="157"/>
                  </a:cubicBezTo>
                  <a:cubicBezTo>
                    <a:pt x="35" y="157"/>
                    <a:pt x="0" y="123"/>
                    <a:pt x="0" y="80"/>
                  </a:cubicBezTo>
                  <a:cubicBezTo>
                    <a:pt x="0" y="80"/>
                    <a:pt x="0" y="80"/>
                    <a:pt x="0" y="80"/>
                  </a:cubicBezTo>
                  <a:cubicBezTo>
                    <a:pt x="0" y="38"/>
                    <a:pt x="34" y="3"/>
                    <a:pt x="76" y="3"/>
                  </a:cubicBezTo>
                  <a:cubicBezTo>
                    <a:pt x="421" y="0"/>
                    <a:pt x="421" y="0"/>
                    <a:pt x="421" y="0"/>
                  </a:cubicBezTo>
                  <a:cubicBezTo>
                    <a:pt x="463" y="0"/>
                    <a:pt x="498" y="34"/>
                    <a:pt x="498"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Oval 40">
              <a:extLst>
                <a:ext uri="{FF2B5EF4-FFF2-40B4-BE49-F238E27FC236}">
                  <a16:creationId xmlns:a16="http://schemas.microsoft.com/office/drawing/2014/main" id="{4069BE99-0AFF-4D78-9EAD-FAE25A469042}"/>
                </a:ext>
              </a:extLst>
            </p:cNvPr>
            <p:cNvSpPr/>
            <p:nvPr/>
          </p:nvSpPr>
          <p:spPr>
            <a:xfrm>
              <a:off x="5966244" y="833662"/>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tx1"/>
                </a:solidFill>
              </a:endParaRPr>
            </a:p>
          </p:txBody>
        </p:sp>
        <p:sp>
          <p:nvSpPr>
            <p:cNvPr id="42" name="文本框 30">
              <a:extLst>
                <a:ext uri="{FF2B5EF4-FFF2-40B4-BE49-F238E27FC236}">
                  <a16:creationId xmlns:a16="http://schemas.microsoft.com/office/drawing/2014/main" id="{921123AE-CC3F-460F-8622-A4234789FC00}"/>
                </a:ext>
              </a:extLst>
            </p:cNvPr>
            <p:cNvSpPr txBox="1"/>
            <p:nvPr/>
          </p:nvSpPr>
          <p:spPr>
            <a:xfrm>
              <a:off x="5518038" y="1298663"/>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01</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grpSp>
      <p:sp>
        <p:nvSpPr>
          <p:cNvPr id="44" name="TextBox 43">
            <a:extLst>
              <a:ext uri="{FF2B5EF4-FFF2-40B4-BE49-F238E27FC236}">
                <a16:creationId xmlns:a16="http://schemas.microsoft.com/office/drawing/2014/main" id="{8045316B-9376-4EB3-9759-13C59028EF0B}"/>
              </a:ext>
            </a:extLst>
          </p:cNvPr>
          <p:cNvSpPr txBox="1"/>
          <p:nvPr/>
        </p:nvSpPr>
        <p:spPr>
          <a:xfrm>
            <a:off x="7406031" y="1322732"/>
            <a:ext cx="3353867" cy="615553"/>
          </a:xfrm>
          <a:prstGeom prst="rect">
            <a:avLst/>
          </a:prstGeom>
          <a:noFill/>
        </p:spPr>
        <p:txBody>
          <a:bodyPr wrap="none" rtlCol="0">
            <a:spAutoFit/>
          </a:bodyPr>
          <a:lstStyle/>
          <a:p>
            <a:r>
              <a:rPr lang="en-GB" sz="3400" b="1" err="1">
                <a:solidFill>
                  <a:schemeClr val="accent1"/>
                </a:solidFill>
              </a:rPr>
              <a:t>Quản</a:t>
            </a:r>
            <a:r>
              <a:rPr lang="en-GB" sz="3400" b="1">
                <a:solidFill>
                  <a:schemeClr val="accent1"/>
                </a:solidFill>
              </a:rPr>
              <a:t> </a:t>
            </a:r>
            <a:r>
              <a:rPr lang="en-GB" sz="3400" b="1" err="1">
                <a:solidFill>
                  <a:schemeClr val="accent1"/>
                </a:solidFill>
              </a:rPr>
              <a:t>lý</a:t>
            </a:r>
            <a:r>
              <a:rPr lang="en-GB" sz="3400" b="1">
                <a:solidFill>
                  <a:schemeClr val="accent1"/>
                </a:solidFill>
              </a:rPr>
              <a:t> </a:t>
            </a:r>
            <a:r>
              <a:rPr lang="en-GB" sz="3400" b="1" err="1">
                <a:solidFill>
                  <a:schemeClr val="accent1"/>
                </a:solidFill>
              </a:rPr>
              <a:t>máy</a:t>
            </a:r>
            <a:r>
              <a:rPr lang="en-GB" sz="3400" b="1">
                <a:solidFill>
                  <a:schemeClr val="accent1"/>
                </a:solidFill>
              </a:rPr>
              <a:t> client</a:t>
            </a:r>
          </a:p>
        </p:txBody>
      </p:sp>
      <p:sp>
        <p:nvSpPr>
          <p:cNvPr id="47" name="TextBox 46">
            <a:extLst>
              <a:ext uri="{FF2B5EF4-FFF2-40B4-BE49-F238E27FC236}">
                <a16:creationId xmlns:a16="http://schemas.microsoft.com/office/drawing/2014/main" id="{6C994CE0-EA56-4536-AA84-41BB9C0914EA}"/>
              </a:ext>
            </a:extLst>
          </p:cNvPr>
          <p:cNvSpPr txBox="1"/>
          <p:nvPr/>
        </p:nvSpPr>
        <p:spPr>
          <a:xfrm>
            <a:off x="7449387" y="3309733"/>
            <a:ext cx="2545377" cy="615553"/>
          </a:xfrm>
          <a:prstGeom prst="rect">
            <a:avLst/>
          </a:prstGeom>
          <a:noFill/>
        </p:spPr>
        <p:txBody>
          <a:bodyPr wrap="none" rtlCol="0">
            <a:spAutoFit/>
          </a:bodyPr>
          <a:lstStyle/>
          <a:p>
            <a:r>
              <a:rPr lang="en-US" sz="3400" b="1" err="1">
                <a:solidFill>
                  <a:schemeClr val="accent6">
                    <a:lumMod val="60000"/>
                    <a:lumOff val="40000"/>
                  </a:schemeClr>
                </a:solidFill>
              </a:rPr>
              <a:t>Quản</a:t>
            </a:r>
            <a:r>
              <a:rPr lang="en-US" sz="3400" b="1">
                <a:solidFill>
                  <a:schemeClr val="accent6">
                    <a:lumMod val="60000"/>
                    <a:lumOff val="40000"/>
                  </a:schemeClr>
                </a:solidFill>
              </a:rPr>
              <a:t> </a:t>
            </a:r>
            <a:r>
              <a:rPr lang="en-US" sz="3400" b="1" err="1">
                <a:solidFill>
                  <a:schemeClr val="accent6">
                    <a:lumMod val="60000"/>
                    <a:lumOff val="40000"/>
                  </a:schemeClr>
                </a:solidFill>
              </a:rPr>
              <a:t>lý</a:t>
            </a:r>
            <a:r>
              <a:rPr lang="en-US" sz="3400" b="1">
                <a:solidFill>
                  <a:schemeClr val="accent6">
                    <a:lumMod val="60000"/>
                    <a:lumOff val="40000"/>
                  </a:schemeClr>
                </a:solidFill>
              </a:rPr>
              <a:t> script</a:t>
            </a:r>
            <a:endParaRPr lang="en-GB" sz="3400" b="1">
              <a:solidFill>
                <a:schemeClr val="accent6">
                  <a:lumMod val="60000"/>
                  <a:lumOff val="40000"/>
                </a:schemeClr>
              </a:solidFill>
            </a:endParaRPr>
          </a:p>
        </p:txBody>
      </p:sp>
      <p:sp>
        <p:nvSpPr>
          <p:cNvPr id="54" name="TextBox 53">
            <a:extLst>
              <a:ext uri="{FF2B5EF4-FFF2-40B4-BE49-F238E27FC236}">
                <a16:creationId xmlns:a16="http://schemas.microsoft.com/office/drawing/2014/main" id="{CE76F6EC-ABBC-40A1-9018-26D9114EF8B8}"/>
              </a:ext>
            </a:extLst>
          </p:cNvPr>
          <p:cNvSpPr txBox="1"/>
          <p:nvPr/>
        </p:nvSpPr>
        <p:spPr>
          <a:xfrm>
            <a:off x="1126436" y="2253957"/>
            <a:ext cx="3537206" cy="615553"/>
          </a:xfrm>
          <a:prstGeom prst="rect">
            <a:avLst/>
          </a:prstGeom>
          <a:noFill/>
        </p:spPr>
        <p:txBody>
          <a:bodyPr wrap="square" rtlCol="0">
            <a:spAutoFit/>
          </a:bodyPr>
          <a:lstStyle/>
          <a:p>
            <a:pPr algn="r"/>
            <a:r>
              <a:rPr lang="en-US" sz="3400" b="1" err="1">
                <a:solidFill>
                  <a:schemeClr val="accent2"/>
                </a:solidFill>
              </a:rPr>
              <a:t>Quản</a:t>
            </a:r>
            <a:r>
              <a:rPr lang="en-US" sz="3400" b="1">
                <a:solidFill>
                  <a:schemeClr val="accent2"/>
                </a:solidFill>
              </a:rPr>
              <a:t> </a:t>
            </a:r>
            <a:r>
              <a:rPr lang="en-US" sz="3400" b="1" err="1">
                <a:solidFill>
                  <a:schemeClr val="accent2"/>
                </a:solidFill>
              </a:rPr>
              <a:t>lý</a:t>
            </a:r>
            <a:r>
              <a:rPr lang="en-US" sz="3400" b="1">
                <a:solidFill>
                  <a:schemeClr val="accent2"/>
                </a:solidFill>
              </a:rPr>
              <a:t> </a:t>
            </a:r>
            <a:r>
              <a:rPr lang="en-US" sz="3400" b="1" err="1">
                <a:solidFill>
                  <a:schemeClr val="accent2"/>
                </a:solidFill>
              </a:rPr>
              <a:t>ứng</a:t>
            </a:r>
            <a:r>
              <a:rPr lang="en-US" sz="3400" b="1">
                <a:solidFill>
                  <a:schemeClr val="accent2"/>
                </a:solidFill>
              </a:rPr>
              <a:t> </a:t>
            </a:r>
            <a:r>
              <a:rPr lang="en-US" sz="3400" b="1" err="1">
                <a:solidFill>
                  <a:schemeClr val="accent2"/>
                </a:solidFill>
              </a:rPr>
              <a:t>dụng</a:t>
            </a:r>
            <a:endParaRPr lang="en-GB" sz="3400" b="1">
              <a:solidFill>
                <a:schemeClr val="accent2"/>
              </a:solidFill>
            </a:endParaRPr>
          </a:p>
        </p:txBody>
      </p:sp>
      <p:sp>
        <p:nvSpPr>
          <p:cNvPr id="57" name="TextBox 56">
            <a:extLst>
              <a:ext uri="{FF2B5EF4-FFF2-40B4-BE49-F238E27FC236}">
                <a16:creationId xmlns:a16="http://schemas.microsoft.com/office/drawing/2014/main" id="{00B48CF3-50CF-4650-B8E7-1B47ABB75F8E}"/>
              </a:ext>
            </a:extLst>
          </p:cNvPr>
          <p:cNvSpPr txBox="1"/>
          <p:nvPr/>
        </p:nvSpPr>
        <p:spPr>
          <a:xfrm>
            <a:off x="2009375" y="4154121"/>
            <a:ext cx="2646365" cy="615553"/>
          </a:xfrm>
          <a:prstGeom prst="rect">
            <a:avLst/>
          </a:prstGeom>
          <a:noFill/>
        </p:spPr>
        <p:txBody>
          <a:bodyPr wrap="none" rtlCol="0">
            <a:spAutoFit/>
          </a:bodyPr>
          <a:lstStyle/>
          <a:p>
            <a:pPr algn="r"/>
            <a:r>
              <a:rPr lang="en-GB" sz="3400" b="1" err="1">
                <a:solidFill>
                  <a:schemeClr val="accent4"/>
                </a:solidFill>
              </a:rPr>
              <a:t>Thực</a:t>
            </a:r>
            <a:r>
              <a:rPr lang="en-GB" sz="3400" b="1">
                <a:solidFill>
                  <a:schemeClr val="accent4"/>
                </a:solidFill>
              </a:rPr>
              <a:t> </a:t>
            </a:r>
            <a:r>
              <a:rPr lang="en-GB" sz="3400" b="1" err="1">
                <a:solidFill>
                  <a:schemeClr val="accent4"/>
                </a:solidFill>
              </a:rPr>
              <a:t>thi</a:t>
            </a:r>
            <a:r>
              <a:rPr lang="en-GB" sz="3400" b="1">
                <a:solidFill>
                  <a:schemeClr val="accent4"/>
                </a:solidFill>
              </a:rPr>
              <a:t> script</a:t>
            </a:r>
          </a:p>
        </p:txBody>
      </p:sp>
      <p:sp>
        <p:nvSpPr>
          <p:cNvPr id="59" name="TextBox 58">
            <a:extLst>
              <a:ext uri="{FF2B5EF4-FFF2-40B4-BE49-F238E27FC236}">
                <a16:creationId xmlns:a16="http://schemas.microsoft.com/office/drawing/2014/main" id="{436D5C3B-7307-41CF-8850-E07E5A1CE5F0}"/>
              </a:ext>
            </a:extLst>
          </p:cNvPr>
          <p:cNvSpPr txBox="1"/>
          <p:nvPr/>
        </p:nvSpPr>
        <p:spPr>
          <a:xfrm>
            <a:off x="7406031" y="5075057"/>
            <a:ext cx="3680816" cy="984885"/>
          </a:xfrm>
          <a:prstGeom prst="rect">
            <a:avLst/>
          </a:prstGeom>
          <a:noFill/>
        </p:spPr>
        <p:txBody>
          <a:bodyPr wrap="none" rtlCol="0">
            <a:spAutoFit/>
          </a:bodyPr>
          <a:lstStyle/>
          <a:p>
            <a:r>
              <a:rPr lang="en-US" sz="3400" b="1" err="1">
                <a:solidFill>
                  <a:srgbClr val="00B0F0"/>
                </a:solidFill>
              </a:rPr>
              <a:t>Gửi</a:t>
            </a:r>
            <a:r>
              <a:rPr lang="en-US" sz="3400" b="1">
                <a:solidFill>
                  <a:srgbClr val="00B0F0"/>
                </a:solidFill>
              </a:rPr>
              <a:t> email </a:t>
            </a:r>
            <a:r>
              <a:rPr lang="en-US" sz="3400" b="1" err="1">
                <a:solidFill>
                  <a:srgbClr val="00B0F0"/>
                </a:solidFill>
              </a:rPr>
              <a:t>thông</a:t>
            </a:r>
            <a:r>
              <a:rPr lang="en-US" sz="3400" b="1">
                <a:solidFill>
                  <a:srgbClr val="00B0F0"/>
                </a:solidFill>
              </a:rPr>
              <a:t> </a:t>
            </a:r>
            <a:r>
              <a:rPr lang="en-US" sz="3400" b="1" err="1">
                <a:solidFill>
                  <a:srgbClr val="00B0F0"/>
                </a:solidFill>
              </a:rPr>
              <a:t>báo</a:t>
            </a:r>
            <a:endParaRPr lang="en-US" sz="3400" b="1">
              <a:solidFill>
                <a:srgbClr val="00B0F0"/>
              </a:solidFill>
            </a:endParaRPr>
          </a:p>
          <a:p>
            <a:r>
              <a:rPr lang="en-US" sz="2400" b="1" err="1">
                <a:solidFill>
                  <a:srgbClr val="00B0F0"/>
                </a:solidFill>
              </a:rPr>
              <a:t>Ứng</a:t>
            </a:r>
            <a:r>
              <a:rPr lang="en-US" sz="2400" b="1">
                <a:solidFill>
                  <a:srgbClr val="00B0F0"/>
                </a:solidFill>
              </a:rPr>
              <a:t> </a:t>
            </a:r>
            <a:r>
              <a:rPr lang="en-US" sz="2400" b="1" err="1">
                <a:solidFill>
                  <a:srgbClr val="00B0F0"/>
                </a:solidFill>
              </a:rPr>
              <a:t>dụng</a:t>
            </a:r>
            <a:r>
              <a:rPr lang="en-US" sz="2400" b="1">
                <a:solidFill>
                  <a:srgbClr val="00B0F0"/>
                </a:solidFill>
              </a:rPr>
              <a:t> </a:t>
            </a:r>
            <a:r>
              <a:rPr lang="en-US" sz="2400" b="1" err="1">
                <a:solidFill>
                  <a:srgbClr val="00B0F0"/>
                </a:solidFill>
              </a:rPr>
              <a:t>ngừng</a:t>
            </a:r>
            <a:r>
              <a:rPr lang="en-US" sz="2400" b="1">
                <a:solidFill>
                  <a:srgbClr val="00B0F0"/>
                </a:solidFill>
              </a:rPr>
              <a:t> </a:t>
            </a:r>
            <a:r>
              <a:rPr lang="en-US" sz="2400" b="1" err="1">
                <a:solidFill>
                  <a:srgbClr val="00B0F0"/>
                </a:solidFill>
              </a:rPr>
              <a:t>hoạt</a:t>
            </a:r>
            <a:r>
              <a:rPr lang="en-US" sz="2400" b="1">
                <a:solidFill>
                  <a:srgbClr val="00B0F0"/>
                </a:solidFill>
              </a:rPr>
              <a:t> </a:t>
            </a:r>
            <a:r>
              <a:rPr lang="en-US" sz="2400" b="1" err="1">
                <a:solidFill>
                  <a:srgbClr val="00B0F0"/>
                </a:solidFill>
              </a:rPr>
              <a:t>động</a:t>
            </a:r>
            <a:endParaRPr lang="en-US" sz="2400" b="1">
              <a:solidFill>
                <a:srgbClr val="00B0F0"/>
              </a:solidFill>
            </a:endParaRPr>
          </a:p>
        </p:txBody>
      </p:sp>
      <p:pic>
        <p:nvPicPr>
          <p:cNvPr id="60" name="Picture 59">
            <a:extLst>
              <a:ext uri="{FF2B5EF4-FFF2-40B4-BE49-F238E27FC236}">
                <a16:creationId xmlns:a16="http://schemas.microsoft.com/office/drawing/2014/main" id="{80E6CFB2-3870-4F3A-A403-D6506DA2A43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27504" y="1321003"/>
            <a:ext cx="881970" cy="881970"/>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D12120FB-5C24-4854-8456-DFB1B1CB5373}"/>
              </a:ext>
            </a:extLst>
          </p:cNvPr>
          <p:cNvPicPr>
            <a:picLocks noChangeAspect="1"/>
          </p:cNvPicPr>
          <p:nvPr/>
        </p:nvPicPr>
        <p:blipFill>
          <a:blip r:embed="rId3">
            <a:duotone>
              <a:schemeClr val="accent2">
                <a:shade val="45000"/>
                <a:satMod val="135000"/>
              </a:schemeClr>
              <a:prstClr val="white"/>
            </a:duotone>
          </a:blip>
          <a:stretch>
            <a:fillRect/>
          </a:stretch>
        </p:blipFill>
        <p:spPr>
          <a:xfrm>
            <a:off x="5215204" y="2269743"/>
            <a:ext cx="818441" cy="746490"/>
          </a:xfrm>
          <a:prstGeom prst="rect">
            <a:avLst/>
          </a:prstGeom>
        </p:spPr>
      </p:pic>
      <p:pic>
        <p:nvPicPr>
          <p:cNvPr id="62" name="Picture 61" descr="Icon&#10;&#10;Description automatically generated">
            <a:extLst>
              <a:ext uri="{FF2B5EF4-FFF2-40B4-BE49-F238E27FC236}">
                <a16:creationId xmlns:a16="http://schemas.microsoft.com/office/drawing/2014/main" id="{9B30FFB5-CBFC-4C04-8E0A-3544C3DBF332}"/>
              </a:ext>
            </a:extLst>
          </p:cNvPr>
          <p:cNvPicPr>
            <a:picLocks noChangeAspect="1"/>
          </p:cNvPicPr>
          <p:nvPr/>
        </p:nvPicPr>
        <p:blipFill>
          <a:blip r:embed="rId4" cstate="print">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6149144" y="3207569"/>
            <a:ext cx="879601" cy="879601"/>
          </a:xfrm>
          <a:prstGeom prst="rect">
            <a:avLst/>
          </a:prstGeom>
        </p:spPr>
      </p:pic>
      <p:pic>
        <p:nvPicPr>
          <p:cNvPr id="66" name="Picture 65" descr="A picture containing wheel&#10;&#10;Description automatically generated">
            <a:extLst>
              <a:ext uri="{FF2B5EF4-FFF2-40B4-BE49-F238E27FC236}">
                <a16:creationId xmlns:a16="http://schemas.microsoft.com/office/drawing/2014/main" id="{C3DC4011-3E07-4247-AABF-7EB0068D7B81}"/>
              </a:ext>
            </a:extLst>
          </p:cNvPr>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24887" y="4226550"/>
            <a:ext cx="793749" cy="793749"/>
          </a:xfrm>
          <a:prstGeom prst="rect">
            <a:avLst/>
          </a:prstGeom>
        </p:spPr>
      </p:pic>
      <p:pic>
        <p:nvPicPr>
          <p:cNvPr id="68" name="Picture 67" descr="Icon&#10;&#10;Description automatically generated">
            <a:extLst>
              <a:ext uri="{FF2B5EF4-FFF2-40B4-BE49-F238E27FC236}">
                <a16:creationId xmlns:a16="http://schemas.microsoft.com/office/drawing/2014/main" id="{8668A19A-4F9C-46EB-8AB3-414933C25544}"/>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140122" y="5164903"/>
            <a:ext cx="856734" cy="856734"/>
          </a:xfrm>
          <a:prstGeom prst="rect">
            <a:avLst/>
          </a:prstGeom>
        </p:spPr>
      </p:pic>
    </p:spTree>
    <p:extLst>
      <p:ext uri="{BB962C8B-B14F-4D97-AF65-F5344CB8AC3E}">
        <p14:creationId xmlns:p14="http://schemas.microsoft.com/office/powerpoint/2010/main" val="112334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arn(inVertical)">
                                      <p:cBhvr>
                                        <p:cTn id="12" dur="500"/>
                                        <p:tgtEl>
                                          <p:spTgt spid="60"/>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arn(inVertical)">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barn(inVertical)">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barn(inVertical)">
                                      <p:cBhvr>
                                        <p:cTn id="30" dur="500"/>
                                        <p:tgtEl>
                                          <p:spTgt spid="62"/>
                                        </p:tgtEl>
                                      </p:cBhvr>
                                    </p:animEffec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barn(inVertical)">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barn(inVertical)">
                                      <p:cBhvr>
                                        <p:cTn id="39" dur="500"/>
                                        <p:tgtEl>
                                          <p:spTgt spid="66"/>
                                        </p:tgtEl>
                                      </p:cBhvr>
                                    </p:animEffect>
                                  </p:childTnLst>
                                </p:cTn>
                              </p:par>
                            </p:childTnLst>
                          </p:cTn>
                        </p:par>
                        <p:par>
                          <p:cTn id="40" fill="hold">
                            <p:stCondLst>
                              <p:cond delay="500"/>
                            </p:stCondLst>
                            <p:childTnLst>
                              <p:par>
                                <p:cTn id="41" presetID="16" presetClass="entr" presetSubtype="21"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arn(inVertical)">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barn(inVertical)">
                                      <p:cBhvr>
                                        <p:cTn id="48" dur="500"/>
                                        <p:tgtEl>
                                          <p:spTgt spid="68"/>
                                        </p:tgtEl>
                                      </p:cBhvr>
                                    </p:animEffect>
                                  </p:childTnLst>
                                </p:cTn>
                              </p:par>
                            </p:childTnLst>
                          </p:cTn>
                        </p:par>
                        <p:par>
                          <p:cTn id="49" fill="hold">
                            <p:stCondLst>
                              <p:cond delay="500"/>
                            </p:stCondLst>
                            <p:childTnLst>
                              <p:par>
                                <p:cTn id="50" presetID="16" presetClass="entr" presetSubtype="21" fill="hold" grpId="0"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arn(inVertical)">
                                      <p:cBhvr>
                                        <p:cTn id="5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P spid="54" grpId="0"/>
      <p:bldP spid="57"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Phạm vi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839AA47-6FDC-43DE-A9F8-1316A9972A6F}"/>
              </a:ext>
            </a:extLst>
          </p:cNvPr>
          <p:cNvSpPr/>
          <p:nvPr/>
        </p:nvSpPr>
        <p:spPr>
          <a:xfrm>
            <a:off x="410965" y="1002662"/>
            <a:ext cx="9011331" cy="461665"/>
          </a:xfrm>
          <a:prstGeom prst="rect">
            <a:avLst/>
          </a:prstGeom>
        </p:spPr>
        <p:txBody>
          <a:bodyPr wrap="square">
            <a:spAutoFit/>
          </a:bodyPr>
          <a:lstStyle/>
          <a:p>
            <a:r>
              <a:rPr lang="en-GB" sz="2400" err="1">
                <a:solidFill>
                  <a:schemeClr val="bg2"/>
                </a:solidFill>
              </a:rPr>
              <a:t>Hệ</a:t>
            </a:r>
            <a:r>
              <a:rPr lang="en-GB" sz="2400">
                <a:solidFill>
                  <a:schemeClr val="bg2"/>
                </a:solidFill>
              </a:rPr>
              <a:t> </a:t>
            </a:r>
            <a:r>
              <a:rPr lang="en-GB" sz="2400" err="1">
                <a:solidFill>
                  <a:schemeClr val="bg2"/>
                </a:solidFill>
              </a:rPr>
              <a:t>thống</a:t>
            </a:r>
            <a:r>
              <a:rPr lang="en-GB" sz="2400">
                <a:solidFill>
                  <a:schemeClr val="bg2"/>
                </a:solidFill>
              </a:rPr>
              <a:t> </a:t>
            </a:r>
            <a:r>
              <a:rPr lang="en-GB" sz="2400" err="1">
                <a:solidFill>
                  <a:schemeClr val="bg2"/>
                </a:solidFill>
              </a:rPr>
              <a:t>đáp</a:t>
            </a:r>
            <a:r>
              <a:rPr lang="en-GB" sz="2400">
                <a:solidFill>
                  <a:schemeClr val="bg2"/>
                </a:solidFill>
              </a:rPr>
              <a:t> </a:t>
            </a:r>
            <a:r>
              <a:rPr lang="en-GB" sz="2400" err="1">
                <a:solidFill>
                  <a:schemeClr val="bg2"/>
                </a:solidFill>
              </a:rPr>
              <a:t>ứng</a:t>
            </a:r>
            <a:r>
              <a:rPr lang="en-GB" sz="2400">
                <a:solidFill>
                  <a:schemeClr val="bg2"/>
                </a:solidFill>
              </a:rPr>
              <a:t> </a:t>
            </a:r>
            <a:r>
              <a:rPr lang="en-GB" sz="2400" err="1">
                <a:solidFill>
                  <a:schemeClr val="bg2"/>
                </a:solidFill>
              </a:rPr>
              <a:t>được</a:t>
            </a:r>
            <a:r>
              <a:rPr lang="en-GB" sz="2400">
                <a:solidFill>
                  <a:schemeClr val="bg2"/>
                </a:solidFill>
              </a:rPr>
              <a:t> </a:t>
            </a:r>
            <a:r>
              <a:rPr lang="en-GB" sz="2400" err="1">
                <a:solidFill>
                  <a:schemeClr val="bg2"/>
                </a:solidFill>
              </a:rPr>
              <a:t>những</a:t>
            </a:r>
            <a:r>
              <a:rPr lang="en-GB" sz="2400">
                <a:solidFill>
                  <a:schemeClr val="bg2"/>
                </a:solidFill>
              </a:rPr>
              <a:t> </a:t>
            </a:r>
            <a:r>
              <a:rPr lang="en-GB" sz="2400" err="1">
                <a:solidFill>
                  <a:schemeClr val="bg2"/>
                </a:solidFill>
              </a:rPr>
              <a:t>yêu</a:t>
            </a:r>
            <a:r>
              <a:rPr lang="en-GB" sz="2400">
                <a:solidFill>
                  <a:schemeClr val="bg2"/>
                </a:solidFill>
              </a:rPr>
              <a:t> </a:t>
            </a:r>
            <a:r>
              <a:rPr lang="en-GB" sz="2400" err="1">
                <a:solidFill>
                  <a:schemeClr val="bg2"/>
                </a:solidFill>
              </a:rPr>
              <a:t>cầu</a:t>
            </a:r>
            <a:r>
              <a:rPr lang="en-GB" sz="2400">
                <a:solidFill>
                  <a:schemeClr val="bg2"/>
                </a:solidFill>
              </a:rPr>
              <a:t> </a:t>
            </a:r>
            <a:r>
              <a:rPr lang="en-GB" sz="2400" err="1">
                <a:solidFill>
                  <a:schemeClr val="bg2"/>
                </a:solidFill>
              </a:rPr>
              <a:t>mà</a:t>
            </a:r>
            <a:r>
              <a:rPr lang="en-GB" sz="2400">
                <a:solidFill>
                  <a:schemeClr val="bg2"/>
                </a:solidFill>
              </a:rPr>
              <a:t> </a:t>
            </a:r>
            <a:r>
              <a:rPr lang="en-GB" sz="2400" err="1">
                <a:solidFill>
                  <a:schemeClr val="bg2"/>
                </a:solidFill>
              </a:rPr>
              <a:t>Công</a:t>
            </a:r>
            <a:r>
              <a:rPr lang="en-GB" sz="2400">
                <a:solidFill>
                  <a:schemeClr val="bg2"/>
                </a:solidFill>
              </a:rPr>
              <a:t> ty </a:t>
            </a:r>
            <a:r>
              <a:rPr lang="en-GB" sz="2400" err="1">
                <a:solidFill>
                  <a:schemeClr val="bg2"/>
                </a:solidFill>
              </a:rPr>
              <a:t>Devmoba</a:t>
            </a:r>
            <a:r>
              <a:rPr lang="en-GB" sz="2400">
                <a:solidFill>
                  <a:schemeClr val="bg2"/>
                </a:solidFill>
              </a:rPr>
              <a:t> </a:t>
            </a:r>
            <a:r>
              <a:rPr lang="en-GB" sz="2400" err="1">
                <a:solidFill>
                  <a:schemeClr val="bg2"/>
                </a:solidFill>
              </a:rPr>
              <a:t>đã</a:t>
            </a:r>
            <a:r>
              <a:rPr lang="en-GB" sz="2400">
                <a:solidFill>
                  <a:schemeClr val="bg2"/>
                </a:solidFill>
              </a:rPr>
              <a:t> </a:t>
            </a:r>
            <a:r>
              <a:rPr lang="en-GB" sz="2400" err="1">
                <a:solidFill>
                  <a:schemeClr val="bg2"/>
                </a:solidFill>
              </a:rPr>
              <a:t>đề</a:t>
            </a:r>
            <a:r>
              <a:rPr lang="en-GB" sz="2400">
                <a:solidFill>
                  <a:schemeClr val="bg2"/>
                </a:solidFill>
              </a:rPr>
              <a:t> ra.</a:t>
            </a:r>
          </a:p>
        </p:txBody>
      </p:sp>
    </p:spTree>
    <p:extLst>
      <p:ext uri="{BB962C8B-B14F-4D97-AF65-F5344CB8AC3E}">
        <p14:creationId xmlns:p14="http://schemas.microsoft.com/office/powerpoint/2010/main" val="247380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Chức năng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181366F-38CC-49F6-86BF-AE31609D2196}"/>
              </a:ext>
            </a:extLst>
          </p:cNvPr>
          <p:cNvPicPr>
            <a:picLocks noChangeAspect="1"/>
          </p:cNvPicPr>
          <p:nvPr/>
        </p:nvPicPr>
        <p:blipFill>
          <a:blip r:embed="rId2"/>
          <a:stretch>
            <a:fillRect/>
          </a:stretch>
        </p:blipFill>
        <p:spPr>
          <a:xfrm>
            <a:off x="1524000" y="1017769"/>
            <a:ext cx="8680174" cy="5224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1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091219"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II.	CÔNG NGHỆ SỬ DỤNG</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3" name="Picture 2" descr="Icon&#10;&#10;Description automatically generated with medium confidence">
            <a:extLst>
              <a:ext uri="{FF2B5EF4-FFF2-40B4-BE49-F238E27FC236}">
                <a16:creationId xmlns:a16="http://schemas.microsoft.com/office/drawing/2014/main" id="{DBACBB3E-8B6F-47EF-9A52-BFAE27889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2" y="1601988"/>
            <a:ext cx="3098399" cy="13532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Logo&#10;&#10;Description automatically generated">
            <a:extLst>
              <a:ext uri="{FF2B5EF4-FFF2-40B4-BE49-F238E27FC236}">
                <a16:creationId xmlns:a16="http://schemas.microsoft.com/office/drawing/2014/main" id="{D9B693C1-BBD0-4F64-8E07-767FDFA6E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276" y="1601986"/>
            <a:ext cx="3098399" cy="13532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Graphical user interface&#10;&#10;Description automatically generated">
            <a:extLst>
              <a:ext uri="{FF2B5EF4-FFF2-40B4-BE49-F238E27FC236}">
                <a16:creationId xmlns:a16="http://schemas.microsoft.com/office/drawing/2014/main" id="{2CCD1FD9-B6D0-45C6-AD41-C09ACE2A6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58" y="3206723"/>
            <a:ext cx="4453872" cy="1619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descr="A picture containing text&#10;&#10;Description automatically generated">
            <a:extLst>
              <a:ext uri="{FF2B5EF4-FFF2-40B4-BE49-F238E27FC236}">
                <a16:creationId xmlns:a16="http://schemas.microsoft.com/office/drawing/2014/main" id="{EDADD918-A0D0-44F2-A873-602704529B4E}"/>
              </a:ext>
            </a:extLst>
          </p:cNvPr>
          <p:cNvPicPr>
            <a:picLocks noChangeAspect="1"/>
          </p:cNvPicPr>
          <p:nvPr/>
        </p:nvPicPr>
        <p:blipFill>
          <a:blip r:embed="rId5">
            <a:duotone>
              <a:prstClr val="black"/>
              <a:schemeClr val="accent1">
                <a:lumMod val="75000"/>
                <a:tint val="45000"/>
                <a:satMod val="400000"/>
              </a:schemeClr>
            </a:duotone>
            <a:extLst>
              <a:ext uri="{28A0092B-C50C-407E-A947-70E740481C1C}">
                <a14:useLocalDpi xmlns:a14="http://schemas.microsoft.com/office/drawing/2010/main" val="0"/>
              </a:ext>
            </a:extLst>
          </a:blip>
          <a:stretch>
            <a:fillRect/>
          </a:stretch>
        </p:blipFill>
        <p:spPr>
          <a:xfrm>
            <a:off x="5230955" y="3206723"/>
            <a:ext cx="1972720" cy="1618291"/>
          </a:xfrm>
          <a:prstGeom prst="roundRect">
            <a:avLst>
              <a:gd name="adj" fmla="val 16667"/>
            </a:avLst>
          </a:prstGeom>
          <a:solidFill>
            <a:schemeClr val="accent4">
              <a:lumMod val="40000"/>
              <a:lumOff val="60000"/>
            </a:schemeClr>
          </a:solid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descr="Icon&#10;&#10;Description automatically generated">
            <a:extLst>
              <a:ext uri="{FF2B5EF4-FFF2-40B4-BE49-F238E27FC236}">
                <a16:creationId xmlns:a16="http://schemas.microsoft.com/office/drawing/2014/main" id="{B3E58653-39A6-45F0-91FB-513E04E75B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784" y="5120864"/>
            <a:ext cx="6559891" cy="11714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5850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4">
      <a:majorFont>
        <a:latin typeface="Source Sans Pro"/>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Atitlan - Blue - Light">
      <a:dk1>
        <a:srgbClr val="A1A1A1"/>
      </a:dk1>
      <a:lt1>
        <a:sysClr val="window" lastClr="FFFFFF"/>
      </a:lt1>
      <a:dk2>
        <a:srgbClr val="30C0D4"/>
      </a:dk2>
      <a:lt2>
        <a:srgbClr val="FFFFFF"/>
      </a:lt2>
      <a:accent1>
        <a:srgbClr val="2F2F2F"/>
      </a:accent1>
      <a:accent2>
        <a:srgbClr val="30C0D4"/>
      </a:accent2>
      <a:accent3>
        <a:srgbClr val="8B8B8B"/>
      </a:accent3>
      <a:accent4>
        <a:srgbClr val="555555"/>
      </a:accent4>
      <a:accent5>
        <a:srgbClr val="C6C6C6"/>
      </a:accent5>
      <a:accent6>
        <a:srgbClr val="A1A1A1"/>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9965</TotalTime>
  <Words>879</Words>
  <Application>Microsoft Office PowerPoint</Application>
  <PresentationFormat>Widescreen</PresentationFormat>
  <Paragraphs>100</Paragraphs>
  <Slides>28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Calibri</vt:lpstr>
      <vt:lpstr>Calibri Light</vt:lpstr>
      <vt:lpstr>Gill Sans</vt:lpstr>
      <vt:lpstr>Lato</vt:lpstr>
      <vt:lpstr>Raleway Light</vt:lpstr>
      <vt:lpstr>Raleway Regular</vt:lpstr>
      <vt:lpstr>Source Sans Pro</vt:lpstr>
      <vt:lpstr>Wingdings</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Thanh Binh</dc:creator>
  <cp:lastModifiedBy>A30070 Nguyễn Tú Điền</cp:lastModifiedBy>
  <cp:revision>343</cp:revision>
  <dcterms:created xsi:type="dcterms:W3CDTF">2015-04-15T13:40:17Z</dcterms:created>
  <dcterms:modified xsi:type="dcterms:W3CDTF">2021-07-21T15:06:39Z</dcterms:modified>
</cp:coreProperties>
</file>