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9"/>
  </p:notesMasterIdLst>
  <p:sldIdLst>
    <p:sldId id="256" r:id="rId2"/>
    <p:sldId id="257" r:id="rId3"/>
    <p:sldId id="312" r:id="rId4"/>
    <p:sldId id="290" r:id="rId5"/>
    <p:sldId id="291" r:id="rId6"/>
    <p:sldId id="292" r:id="rId7"/>
    <p:sldId id="293" r:id="rId8"/>
    <p:sldId id="294" r:id="rId9"/>
    <p:sldId id="295" r:id="rId10"/>
    <p:sldId id="296" r:id="rId11"/>
    <p:sldId id="297" r:id="rId12"/>
    <p:sldId id="298" r:id="rId13"/>
    <p:sldId id="299" r:id="rId14"/>
    <p:sldId id="300" r:id="rId15"/>
    <p:sldId id="302" r:id="rId16"/>
    <p:sldId id="301" r:id="rId17"/>
    <p:sldId id="303" r:id="rId18"/>
    <p:sldId id="304" r:id="rId19"/>
    <p:sldId id="306" r:id="rId20"/>
    <p:sldId id="305" r:id="rId21"/>
    <p:sldId id="307" r:id="rId22"/>
    <p:sldId id="308" r:id="rId23"/>
    <p:sldId id="309" r:id="rId24"/>
    <p:sldId id="310" r:id="rId25"/>
    <p:sldId id="311" r:id="rId26"/>
    <p:sldId id="313" r:id="rId27"/>
    <p:sldId id="314" r:id="rId28"/>
    <p:sldId id="315" r:id="rId29"/>
    <p:sldId id="317" r:id="rId30"/>
    <p:sldId id="318" r:id="rId31"/>
    <p:sldId id="316" r:id="rId32"/>
    <p:sldId id="319" r:id="rId33"/>
    <p:sldId id="320" r:id="rId34"/>
    <p:sldId id="321" r:id="rId35"/>
    <p:sldId id="322" r:id="rId36"/>
    <p:sldId id="323" r:id="rId37"/>
    <p:sldId id="324" r:id="rId38"/>
    <p:sldId id="325" r:id="rId39"/>
    <p:sldId id="326" r:id="rId40"/>
    <p:sldId id="327" r:id="rId41"/>
    <p:sldId id="328" r:id="rId42"/>
    <p:sldId id="329" r:id="rId43"/>
    <p:sldId id="331" r:id="rId44"/>
    <p:sldId id="332" r:id="rId45"/>
    <p:sldId id="333" r:id="rId46"/>
    <p:sldId id="334" r:id="rId47"/>
    <p:sldId id="279" r:id="rId48"/>
  </p:sldIdLst>
  <p:sldSz cx="24231600" cy="13716000"/>
  <p:notesSz cx="6858000" cy="9144000"/>
  <p:embeddedFontLst>
    <p:embeddedFont>
      <p:font typeface="Dosis" panose="020B0604020202020204" charset="0"/>
      <p:regular r:id="rId50"/>
      <p:bold r:id="rId51"/>
    </p:embeddedFont>
    <p:embeddedFont>
      <p:font typeface="Calibri" panose="020F0502020204030204" pitchFamily="34" charset="0"/>
      <p:regular r:id="rId52"/>
      <p:bold r:id="rId53"/>
      <p:italic r:id="rId54"/>
      <p:boldItalic r:id="rId55"/>
    </p:embeddedFont>
    <p:embeddedFont>
      <p:font typeface="Roboto" panose="02000000000000000000" pitchFamily="2" charset="0"/>
      <p:regular r:id="rId56"/>
      <p:bold r:id="rId57"/>
      <p:italic r:id="rId58"/>
      <p:boldItalic r:id="rId59"/>
    </p:embeddedFont>
  </p:embeddedFontLst>
  <p:custDataLst>
    <p:tags r:id="rId6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pos="76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C08C0A-950F-474F-8618-8A8CB63CFB9D}">
  <a:tblStyle styleId="{60C08C0A-950F-474F-8618-8A8CB63CFB9D}"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35" d="100"/>
          <a:sy n="35" d="100"/>
        </p:scale>
        <p:origin x="798" y="66"/>
      </p:cViewPr>
      <p:guideLst>
        <p:guide orient="horz" pos="4320"/>
        <p:guide pos="7632"/>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8876699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38079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54618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92953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64598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99469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08379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7824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00201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9131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55341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4257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8176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40404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49887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400050" y="685800"/>
            <a:ext cx="60579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5558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29219" y="-29400"/>
            <a:ext cx="24231600" cy="137160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13478831" y="-101600"/>
            <a:ext cx="10904220" cy="139192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1110218" y="11718400"/>
            <a:ext cx="21656595" cy="19976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2725456" y="11110403"/>
            <a:ext cx="22179705" cy="60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2725464" y="0"/>
            <a:ext cx="13882293" cy="107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145952" y="-101600"/>
            <a:ext cx="8778459" cy="13905733"/>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2394376" y="-46829"/>
            <a:ext cx="4661880" cy="19976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1251153" y="-25400"/>
            <a:ext cx="1373760" cy="19976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1968826" y="727600"/>
            <a:ext cx="19890105" cy="19976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flipH="1">
            <a:off x="20833288" y="727600"/>
            <a:ext cx="4661880" cy="19976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flipH="1">
            <a:off x="2624494" y="13135600"/>
            <a:ext cx="22179705" cy="60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2918675" y="727600"/>
            <a:ext cx="20072160" cy="19976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2918644" y="3497467"/>
            <a:ext cx="9757035" cy="94344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13263118" y="3497467"/>
            <a:ext cx="9757035" cy="94344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p:nvPr/>
        </p:nvSpPr>
        <p:spPr>
          <a:xfrm>
            <a:off x="-145952" y="-101600"/>
            <a:ext cx="8778459" cy="13905733"/>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2394376" y="-46829"/>
            <a:ext cx="4661880" cy="19976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flipH="1">
            <a:off x="1251153" y="-25400"/>
            <a:ext cx="1373760" cy="19976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flipH="1">
            <a:off x="2624494" y="13135600"/>
            <a:ext cx="22179705" cy="60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4" name="Shape 94"/>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145952" y="-101600"/>
            <a:ext cx="8778459" cy="13905733"/>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2394376" y="-46829"/>
            <a:ext cx="4661880" cy="19976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1251153" y="-25400"/>
            <a:ext cx="1373760" cy="19976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2624494" y="13135600"/>
            <a:ext cx="22179705" cy="60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927985" y="736200"/>
            <a:ext cx="17819925" cy="19976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2927988" y="3200400"/>
            <a:ext cx="20092035" cy="99352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3" y="0"/>
            <a:ext cx="1576485" cy="19512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8"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WLAN" TargetMode="External"/><Relationship Id="rId3" Type="http://schemas.openxmlformats.org/officeDocument/2006/relationships/hyperlink" Target="https://en.wikipedia.org/wiki/Router_(computing)" TargetMode="External"/><Relationship Id="rId7" Type="http://schemas.openxmlformats.org/officeDocument/2006/relationships/hyperlink" Target="https://en.wikipedia.org/wiki/Local_area_network"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en.wikipedia.org/wiki/Computer_network" TargetMode="External"/><Relationship Id="rId5" Type="http://schemas.openxmlformats.org/officeDocument/2006/relationships/hyperlink" Target="https://en.wikipedia.org/wiki/Internet" TargetMode="External"/><Relationship Id="rId4" Type="http://schemas.openxmlformats.org/officeDocument/2006/relationships/hyperlink" Target="https://en.wikipedia.org/wiki/Wireless_access_point" TargetMode="External"/><Relationship Id="rId9" Type="http://schemas.openxmlformats.org/officeDocument/2006/relationships/image" Target="../media/image1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0" y="616614"/>
            <a:ext cx="14626596" cy="6166067"/>
          </a:xfrm>
          <a:prstGeom prst="rect">
            <a:avLst/>
          </a:prstGeom>
        </p:spPr>
        <p:txBody>
          <a:bodyPr lIns="91425" tIns="91425" rIns="91425" bIns="91425" anchor="b" anchorCtr="0">
            <a:noAutofit/>
          </a:bodyPr>
          <a:lstStyle/>
          <a:p>
            <a:pPr lvl="0" algn="ctr">
              <a:spcBef>
                <a:spcPts val="0"/>
              </a:spcBef>
              <a:buNone/>
            </a:pPr>
            <a:r>
              <a:rPr lang="en" sz="7200" b="1" dirty="0" smtClean="0">
                <a:latin typeface="Calibri" panose="020F0502020204030204" pitchFamily="34" charset="0"/>
                <a:cs typeface="Calibri" panose="020F0502020204030204" pitchFamily="34" charset="0"/>
              </a:rPr>
              <a:t>TÌM HIỂU HOẠT ĐỘNG CỦA MẠNG KHÔNG DÂY</a:t>
            </a:r>
            <a:endParaRPr lang="en" sz="7200" b="1" dirty="0">
              <a:latin typeface="Calibri" panose="020F0502020204030204" pitchFamily="34" charset="0"/>
              <a:cs typeface="Calibri" panose="020F0502020204030204" pitchFamily="34" charset="0"/>
            </a:endParaRPr>
          </a:p>
        </p:txBody>
      </p:sp>
      <p:sp>
        <p:nvSpPr>
          <p:cNvPr id="7" name="TextBox 6"/>
          <p:cNvSpPr txBox="1"/>
          <p:nvPr/>
        </p:nvSpPr>
        <p:spPr>
          <a:xfrm>
            <a:off x="1281212" y="8099971"/>
            <a:ext cx="10778885" cy="2077492"/>
          </a:xfrm>
          <a:prstGeom prst="rect">
            <a:avLst/>
          </a:prstGeom>
          <a:noFill/>
        </p:spPr>
        <p:txBody>
          <a:bodyPr wrap="square" rtlCol="0">
            <a:spAutoFit/>
          </a:bodyPr>
          <a:lstStyle/>
          <a:p>
            <a:r>
              <a:rPr lang="en-US" sz="4200" dirty="0" err="1" smtClean="0">
                <a:solidFill>
                  <a:schemeClr val="bg1"/>
                </a:solidFill>
                <a:latin typeface="Calibri" panose="020F0502020204030204" pitchFamily="34" charset="0"/>
                <a:cs typeface="Calibri" panose="020F0502020204030204" pitchFamily="34" charset="0"/>
              </a:rPr>
              <a:t>Nhóm</a:t>
            </a:r>
            <a:r>
              <a:rPr lang="en-US" sz="4200" dirty="0" smtClean="0">
                <a:solidFill>
                  <a:schemeClr val="bg1"/>
                </a:solidFill>
                <a:latin typeface="Calibri" panose="020F0502020204030204" pitchFamily="34" charset="0"/>
                <a:cs typeface="Calibri" panose="020F0502020204030204" pitchFamily="34" charset="0"/>
              </a:rPr>
              <a:t> 6:</a:t>
            </a:r>
          </a:p>
          <a:p>
            <a:r>
              <a:rPr lang="en-US" sz="4200" dirty="0" smtClean="0">
                <a:solidFill>
                  <a:schemeClr val="bg1"/>
                </a:solidFill>
                <a:latin typeface="Calibri" panose="020F0502020204030204" pitchFamily="34" charset="0"/>
                <a:cs typeface="Calibri" panose="020F0502020204030204" pitchFamily="34" charset="0"/>
              </a:rPr>
              <a:t>	Nguyễn </a:t>
            </a:r>
            <a:r>
              <a:rPr lang="en-US" sz="4200" dirty="0" err="1" smtClean="0">
                <a:solidFill>
                  <a:schemeClr val="bg1"/>
                </a:solidFill>
                <a:latin typeface="Calibri" panose="020F0502020204030204" pitchFamily="34" charset="0"/>
                <a:cs typeface="Calibri" panose="020F0502020204030204" pitchFamily="34" charset="0"/>
              </a:rPr>
              <a:t>Tú</a:t>
            </a:r>
            <a:r>
              <a:rPr lang="en-US" sz="4200" dirty="0" smtClean="0">
                <a:solidFill>
                  <a:schemeClr val="bg1"/>
                </a:solidFill>
                <a:latin typeface="Calibri" panose="020F0502020204030204" pitchFamily="34" charset="0"/>
                <a:cs typeface="Calibri" panose="020F0502020204030204" pitchFamily="34" charset="0"/>
              </a:rPr>
              <a:t> Điền – </a:t>
            </a:r>
            <a:r>
              <a:rPr lang="en-US" sz="4200" dirty="0" smtClean="0">
                <a:solidFill>
                  <a:schemeClr val="bg1"/>
                </a:solidFill>
                <a:latin typeface="Calibri" panose="020F0502020204030204" pitchFamily="34" charset="0"/>
                <a:cs typeface="Calibri" panose="020F0502020204030204" pitchFamily="34" charset="0"/>
              </a:rPr>
              <a:t>A30070 </a:t>
            </a:r>
            <a:endParaRPr lang="en-US" sz="4200" dirty="0" smtClean="0">
              <a:solidFill>
                <a:schemeClr val="bg1"/>
              </a:solidFill>
              <a:latin typeface="Calibri" panose="020F0502020204030204" pitchFamily="34" charset="0"/>
              <a:cs typeface="Calibri" panose="020F0502020204030204" pitchFamily="34" charset="0"/>
            </a:endParaRPr>
          </a:p>
          <a:p>
            <a:r>
              <a:rPr lang="en-US" sz="4200" dirty="0">
                <a:solidFill>
                  <a:schemeClr val="bg1"/>
                </a:solidFill>
                <a:latin typeface="Calibri" panose="020F0502020204030204" pitchFamily="34" charset="0"/>
                <a:cs typeface="Calibri" panose="020F0502020204030204" pitchFamily="34" charset="0"/>
              </a:rPr>
              <a:t>	</a:t>
            </a:r>
            <a:r>
              <a:rPr lang="en-US" sz="4200" dirty="0" err="1" smtClean="0">
                <a:solidFill>
                  <a:schemeClr val="bg1"/>
                </a:solidFill>
                <a:latin typeface="Calibri" panose="020F0502020204030204" pitchFamily="34" charset="0"/>
                <a:cs typeface="Calibri" panose="020F0502020204030204" pitchFamily="34" charset="0"/>
              </a:rPr>
              <a:t>Hoàng</a:t>
            </a:r>
            <a:r>
              <a:rPr lang="en-US" sz="4200" dirty="0" smtClean="0">
                <a:solidFill>
                  <a:schemeClr val="bg1"/>
                </a:solidFill>
                <a:latin typeface="Calibri" panose="020F0502020204030204" pitchFamily="34" charset="0"/>
                <a:cs typeface="Calibri" panose="020F0502020204030204" pitchFamily="34" charset="0"/>
              </a:rPr>
              <a:t> </a:t>
            </a:r>
            <a:r>
              <a:rPr lang="en-US" sz="4200" dirty="0" err="1" smtClean="0">
                <a:solidFill>
                  <a:schemeClr val="bg1"/>
                </a:solidFill>
                <a:latin typeface="Calibri" panose="020F0502020204030204" pitchFamily="34" charset="0"/>
                <a:cs typeface="Calibri" panose="020F0502020204030204" pitchFamily="34" charset="0"/>
              </a:rPr>
              <a:t>Hải</a:t>
            </a:r>
            <a:r>
              <a:rPr lang="en-US" sz="4200" dirty="0" smtClean="0">
                <a:solidFill>
                  <a:schemeClr val="bg1"/>
                </a:solidFill>
                <a:latin typeface="Calibri" panose="020F0502020204030204" pitchFamily="34" charset="0"/>
                <a:cs typeface="Calibri" panose="020F0502020204030204" pitchFamily="34" charset="0"/>
              </a:rPr>
              <a:t> </a:t>
            </a:r>
            <a:r>
              <a:rPr lang="en-US" sz="4200" dirty="0" err="1" smtClean="0">
                <a:solidFill>
                  <a:schemeClr val="bg1"/>
                </a:solidFill>
                <a:latin typeface="Calibri" panose="020F0502020204030204" pitchFamily="34" charset="0"/>
                <a:cs typeface="Calibri" panose="020F0502020204030204" pitchFamily="34" charset="0"/>
              </a:rPr>
              <a:t>Dương</a:t>
            </a:r>
            <a:r>
              <a:rPr lang="en-US" sz="4200" dirty="0" smtClean="0">
                <a:solidFill>
                  <a:schemeClr val="bg1"/>
                </a:solidFill>
                <a:latin typeface="Calibri" panose="020F0502020204030204" pitchFamily="34" charset="0"/>
                <a:cs typeface="Calibri" panose="020F0502020204030204" pitchFamily="34" charset="0"/>
              </a:rPr>
              <a:t> – A30517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204955" y="355898"/>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noProof="0" dirty="0" smtClean="0">
                  <a:solidFill>
                    <a:srgbClr val="302B3A"/>
                  </a:solidFill>
                  <a:ea typeface="+mn-ea"/>
                  <a:cs typeface="+mn-cs"/>
                  <a:sym typeface="Helvetica Light"/>
                </a:rPr>
                <a:t>3</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chuẩn</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và</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mô</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hình</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mạng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không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sp>
        <p:nvSpPr>
          <p:cNvPr id="4" name="Hexagon 3"/>
          <p:cNvSpPr/>
          <p:nvPr/>
        </p:nvSpPr>
        <p:spPr>
          <a:xfrm>
            <a:off x="332084" y="3984444"/>
            <a:ext cx="3533436" cy="3243675"/>
          </a:xfrm>
          <a:prstGeom prst="hexagon">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4200" dirty="0" smtClean="0"/>
              <a:t>Topo </a:t>
            </a:r>
            <a:r>
              <a:rPr lang="en-US" sz="4200" dirty="0" err="1" smtClean="0"/>
              <a:t>mạng</a:t>
            </a:r>
            <a:r>
              <a:rPr lang="en-US" sz="4200" dirty="0" smtClean="0"/>
              <a:t> </a:t>
            </a:r>
            <a:r>
              <a:rPr lang="en-US" sz="4200" dirty="0" err="1" smtClean="0"/>
              <a:t>hình</a:t>
            </a:r>
            <a:r>
              <a:rPr lang="en-US" sz="4200" dirty="0" smtClean="0"/>
              <a:t> </a:t>
            </a:r>
            <a:r>
              <a:rPr lang="en-US" sz="4200" dirty="0" err="1" smtClean="0"/>
              <a:t>mắt</a:t>
            </a:r>
            <a:r>
              <a:rPr lang="en-US" sz="4200" dirty="0" smtClean="0"/>
              <a:t> </a:t>
            </a:r>
            <a:r>
              <a:rPr lang="en-US" sz="4200" dirty="0" err="1" smtClean="0"/>
              <a:t>lưới</a:t>
            </a:r>
            <a:endParaRPr lang="en-US" sz="4200" dirty="0"/>
          </a:p>
        </p:txBody>
      </p:sp>
      <p:graphicFrame>
        <p:nvGraphicFramePr>
          <p:cNvPr id="12" name="Table 11"/>
          <p:cNvGraphicFramePr>
            <a:graphicFrameLocks noGrp="1"/>
          </p:cNvGraphicFramePr>
          <p:nvPr>
            <p:extLst>
              <p:ext uri="{D42A27DB-BD31-4B8C-83A1-F6EECF244321}">
                <p14:modId xmlns:p14="http://schemas.microsoft.com/office/powerpoint/2010/main" val="3570065416"/>
              </p:ext>
            </p:extLst>
          </p:nvPr>
        </p:nvGraphicFramePr>
        <p:xfrm>
          <a:off x="4863040" y="2429692"/>
          <a:ext cx="18971364" cy="9509760"/>
        </p:xfrm>
        <a:graphic>
          <a:graphicData uri="http://schemas.openxmlformats.org/drawingml/2006/table">
            <a:tbl>
              <a:tblPr firstRow="1" bandRow="1">
                <a:tableStyleId>{5DA37D80-6434-44D0-A028-1B22A696006F}</a:tableStyleId>
              </a:tblPr>
              <a:tblGrid>
                <a:gridCol w="3991168">
                  <a:extLst>
                    <a:ext uri="{9D8B030D-6E8A-4147-A177-3AD203B41FA5}">
                      <a16:colId xmlns:a16="http://schemas.microsoft.com/office/drawing/2014/main" val="264073660"/>
                    </a:ext>
                  </a:extLst>
                </a:gridCol>
                <a:gridCol w="5288242">
                  <a:extLst>
                    <a:ext uri="{9D8B030D-6E8A-4147-A177-3AD203B41FA5}">
                      <a16:colId xmlns:a16="http://schemas.microsoft.com/office/drawing/2014/main" val="2126267569"/>
                    </a:ext>
                  </a:extLst>
                </a:gridCol>
                <a:gridCol w="6432915">
                  <a:extLst>
                    <a:ext uri="{9D8B030D-6E8A-4147-A177-3AD203B41FA5}">
                      <a16:colId xmlns:a16="http://schemas.microsoft.com/office/drawing/2014/main" val="2860860812"/>
                    </a:ext>
                  </a:extLst>
                </a:gridCol>
                <a:gridCol w="3259039">
                  <a:extLst>
                    <a:ext uri="{9D8B030D-6E8A-4147-A177-3AD203B41FA5}">
                      <a16:colId xmlns:a16="http://schemas.microsoft.com/office/drawing/2014/main" val="632362694"/>
                    </a:ext>
                  </a:extLst>
                </a:gridCol>
              </a:tblGrid>
              <a:tr h="1369423">
                <a:tc>
                  <a:txBody>
                    <a:bodyPr/>
                    <a:lstStyle/>
                    <a:p>
                      <a:pPr algn="l"/>
                      <a:r>
                        <a:rPr lang="en-US" sz="3700" dirty="0" err="1" smtClean="0"/>
                        <a:t>Thành</a:t>
                      </a:r>
                      <a:r>
                        <a:rPr lang="en-US" sz="3700" baseline="0" dirty="0" smtClean="0"/>
                        <a:t> </a:t>
                      </a:r>
                      <a:r>
                        <a:rPr lang="en-US" sz="3700" baseline="0" dirty="0" err="1" smtClean="0"/>
                        <a:t>phần</a:t>
                      </a:r>
                      <a:endParaRPr lang="en-US" sz="3700" dirty="0"/>
                    </a:p>
                  </a:txBody>
                  <a:tcPr marL="242316" marR="242316" marT="121920" marB="121920"/>
                </a:tc>
                <a:tc>
                  <a:txBody>
                    <a:bodyPr/>
                    <a:lstStyle/>
                    <a:p>
                      <a:pPr algn="l"/>
                      <a:r>
                        <a:rPr lang="en-US" sz="3700" dirty="0" err="1" smtClean="0"/>
                        <a:t>Nguyên</a:t>
                      </a:r>
                      <a:r>
                        <a:rPr lang="en-US" sz="3700" baseline="0" dirty="0" smtClean="0"/>
                        <a:t> </a:t>
                      </a:r>
                      <a:r>
                        <a:rPr lang="en-US" sz="3700" baseline="0" dirty="0" err="1" smtClean="0"/>
                        <a:t>lí</a:t>
                      </a:r>
                      <a:r>
                        <a:rPr lang="en-US" sz="3700" baseline="0" dirty="0" smtClean="0"/>
                        <a:t> </a:t>
                      </a:r>
                      <a:r>
                        <a:rPr lang="en-US" sz="3700" baseline="0" dirty="0" err="1" smtClean="0"/>
                        <a:t>hoạt</a:t>
                      </a:r>
                      <a:r>
                        <a:rPr lang="en-US" sz="3700" baseline="0" dirty="0" smtClean="0"/>
                        <a:t> </a:t>
                      </a:r>
                      <a:r>
                        <a:rPr lang="en-US" sz="3700" baseline="0" dirty="0" err="1" smtClean="0"/>
                        <a:t>động</a:t>
                      </a:r>
                      <a:endParaRPr lang="en-US" sz="3700" dirty="0"/>
                    </a:p>
                  </a:txBody>
                  <a:tcPr marL="242316" marR="242316" marT="121920" marB="121920"/>
                </a:tc>
                <a:tc>
                  <a:txBody>
                    <a:bodyPr/>
                    <a:lstStyle/>
                    <a:p>
                      <a:pPr algn="l"/>
                      <a:r>
                        <a:rPr lang="en-US" sz="3700" dirty="0" err="1" smtClean="0"/>
                        <a:t>Ưu</a:t>
                      </a:r>
                      <a:r>
                        <a:rPr lang="en-US" sz="3700" baseline="0" dirty="0" smtClean="0"/>
                        <a:t> </a:t>
                      </a:r>
                      <a:r>
                        <a:rPr lang="en-US" sz="3700" baseline="0" dirty="0" err="1" smtClean="0"/>
                        <a:t>điểm</a:t>
                      </a:r>
                      <a:endParaRPr lang="en-US" sz="3700" dirty="0"/>
                    </a:p>
                  </a:txBody>
                  <a:tcPr marL="242316" marR="242316" marT="121920" marB="121920"/>
                </a:tc>
                <a:tc>
                  <a:txBody>
                    <a:bodyPr/>
                    <a:lstStyle/>
                    <a:p>
                      <a:pPr algn="l"/>
                      <a:r>
                        <a:rPr lang="en-US" sz="3700" dirty="0" err="1" smtClean="0"/>
                        <a:t>Nhược</a:t>
                      </a:r>
                      <a:r>
                        <a:rPr lang="en-US" sz="3700" baseline="0" dirty="0" smtClean="0"/>
                        <a:t> </a:t>
                      </a:r>
                      <a:r>
                        <a:rPr lang="en-US" sz="3700" baseline="0" dirty="0" err="1" smtClean="0"/>
                        <a:t>điểm</a:t>
                      </a:r>
                      <a:endParaRPr lang="en-US" sz="3700" dirty="0"/>
                    </a:p>
                  </a:txBody>
                  <a:tcPr marL="242316" marR="242316" marT="121920" marB="121920"/>
                </a:tc>
                <a:extLst>
                  <a:ext uri="{0D108BD9-81ED-4DB2-BD59-A6C34878D82A}">
                    <a16:rowId xmlns:a16="http://schemas.microsoft.com/office/drawing/2014/main" val="3609945117"/>
                  </a:ext>
                </a:extLst>
              </a:tr>
              <a:tr h="6294748">
                <a:tc>
                  <a:txBody>
                    <a:bodyPr/>
                    <a:lstStyle/>
                    <a:p>
                      <a:pPr marL="0" indent="0">
                        <a:spcBef>
                          <a:spcPts val="0"/>
                        </a:spcBef>
                        <a:buFont typeface="Arial" panose="020B0604020202020204" pitchFamily="34" charset="0"/>
                        <a:buNone/>
                      </a:pPr>
                      <a:r>
                        <a:rPr lang="en-US" sz="3700" dirty="0" smtClean="0"/>
                        <a:t>- </a:t>
                      </a:r>
                      <a:r>
                        <a:rPr lang="en-US" sz="3700" dirty="0" err="1" smtClean="0"/>
                        <a:t>Điểm</a:t>
                      </a:r>
                      <a:r>
                        <a:rPr lang="en-US" sz="3700" dirty="0" smtClean="0"/>
                        <a:t> </a:t>
                      </a:r>
                      <a:r>
                        <a:rPr lang="en-US" sz="3700" dirty="0" err="1" smtClean="0"/>
                        <a:t>truy</a:t>
                      </a:r>
                      <a:r>
                        <a:rPr lang="en-US" sz="3700" dirty="0" smtClean="0"/>
                        <a:t> </a:t>
                      </a:r>
                      <a:r>
                        <a:rPr lang="en-US" sz="3700" dirty="0" err="1" smtClean="0"/>
                        <a:t>cập</a:t>
                      </a:r>
                      <a:r>
                        <a:rPr lang="en-US" sz="3700" dirty="0" smtClean="0"/>
                        <a:t> </a:t>
                      </a:r>
                      <a:r>
                        <a:rPr lang="en-US" sz="3700" dirty="0" err="1" smtClean="0"/>
                        <a:t>trung</a:t>
                      </a:r>
                      <a:r>
                        <a:rPr lang="en-US" sz="3700" dirty="0" smtClean="0"/>
                        <a:t> </a:t>
                      </a:r>
                      <a:r>
                        <a:rPr lang="en-US" sz="3700" dirty="0" err="1" smtClean="0"/>
                        <a:t>tâm</a:t>
                      </a:r>
                      <a:r>
                        <a:rPr lang="en-US" sz="3700" dirty="0" smtClean="0"/>
                        <a:t>( </a:t>
                      </a:r>
                      <a:r>
                        <a:rPr lang="en-US" sz="3700" dirty="0" err="1" smtClean="0"/>
                        <a:t>trạm</a:t>
                      </a:r>
                      <a:r>
                        <a:rPr lang="en-US" sz="3700" dirty="0" smtClean="0"/>
                        <a:t> Master)</a:t>
                      </a:r>
                    </a:p>
                    <a:p>
                      <a:pPr marL="0" indent="0">
                        <a:spcBef>
                          <a:spcPts val="0"/>
                        </a:spcBef>
                        <a:buFont typeface="Arial" panose="020B0604020202020204" pitchFamily="34" charset="0"/>
                        <a:buNone/>
                      </a:pPr>
                      <a:r>
                        <a:rPr lang="en-US" sz="3700" dirty="0" smtClean="0"/>
                        <a:t>- </a:t>
                      </a:r>
                      <a:r>
                        <a:rPr lang="en-US" sz="3700" dirty="0" err="1" smtClean="0"/>
                        <a:t>Các</a:t>
                      </a:r>
                      <a:r>
                        <a:rPr lang="en-US" sz="3700" dirty="0" smtClean="0"/>
                        <a:t> Router</a:t>
                      </a:r>
                    </a:p>
                    <a:p>
                      <a:pPr marL="0" indent="0">
                        <a:spcBef>
                          <a:spcPts val="0"/>
                        </a:spcBef>
                        <a:buFont typeface="Arial" panose="020B0604020202020204" pitchFamily="34" charset="0"/>
                        <a:buNone/>
                      </a:pPr>
                      <a:r>
                        <a:rPr lang="en-US" sz="3700" dirty="0" smtClean="0"/>
                        <a:t>- </a:t>
                      </a:r>
                      <a:r>
                        <a:rPr lang="en-US" sz="3700" dirty="0" err="1" smtClean="0"/>
                        <a:t>Các</a:t>
                      </a:r>
                      <a:r>
                        <a:rPr lang="en-US" sz="3700" dirty="0" smtClean="0"/>
                        <a:t> </a:t>
                      </a:r>
                      <a:r>
                        <a:rPr lang="en-US" sz="3700" dirty="0" err="1" smtClean="0"/>
                        <a:t>thiết</a:t>
                      </a:r>
                      <a:r>
                        <a:rPr lang="en-US" sz="3700" dirty="0" smtClean="0"/>
                        <a:t> </a:t>
                      </a:r>
                      <a:r>
                        <a:rPr lang="en-US" sz="3700" dirty="0" err="1" smtClean="0"/>
                        <a:t>bị</a:t>
                      </a:r>
                      <a:r>
                        <a:rPr lang="en-US" sz="3700" dirty="0" smtClean="0"/>
                        <a:t> </a:t>
                      </a:r>
                      <a:r>
                        <a:rPr lang="en-US" sz="3700" dirty="0" err="1" smtClean="0"/>
                        <a:t>kết</a:t>
                      </a:r>
                      <a:r>
                        <a:rPr lang="en-US" sz="3700" dirty="0" smtClean="0"/>
                        <a:t> </a:t>
                      </a:r>
                      <a:r>
                        <a:rPr lang="en-US" sz="3700" dirty="0" err="1" smtClean="0"/>
                        <a:t>nối</a:t>
                      </a:r>
                      <a:r>
                        <a:rPr lang="en-US" sz="3700" dirty="0" smtClean="0"/>
                        <a:t> </a:t>
                      </a:r>
                      <a:r>
                        <a:rPr lang="en-US" sz="3700" dirty="0" err="1" smtClean="0"/>
                        <a:t>không</a:t>
                      </a:r>
                      <a:r>
                        <a:rPr lang="en-US" sz="3700" dirty="0" smtClean="0"/>
                        <a:t> </a:t>
                      </a:r>
                      <a:r>
                        <a:rPr lang="en-US" sz="3700" dirty="0" err="1" smtClean="0"/>
                        <a:t>dây</a:t>
                      </a:r>
                      <a:r>
                        <a:rPr lang="en-US" sz="3700" dirty="0" smtClean="0"/>
                        <a:t>.</a:t>
                      </a:r>
                      <a:endParaRPr lang="en-US" sz="3700" b="1" dirty="0">
                        <a:solidFill>
                          <a:srgbClr val="FFFFFF"/>
                        </a:solidFill>
                      </a:endParaRPr>
                    </a:p>
                  </a:txBody>
                  <a:tcPr marL="242316" marR="242316" marT="121920" marB="121920"/>
                </a:tc>
                <a:tc>
                  <a:txBody>
                    <a:bodyPr/>
                    <a:lstStyle/>
                    <a:p>
                      <a:pPr marL="0" indent="0">
                        <a:spcBef>
                          <a:spcPts val="0"/>
                        </a:spcBef>
                        <a:buFont typeface="Arial" panose="020B0604020202020204" pitchFamily="34" charset="0"/>
                        <a:buNone/>
                      </a:pPr>
                      <a:r>
                        <a:rPr lang="en-US" sz="3700" dirty="0" smtClean="0"/>
                        <a:t>-</a:t>
                      </a:r>
                      <a:r>
                        <a:rPr lang="en-US" sz="3700" baseline="0" dirty="0" smtClean="0"/>
                        <a:t> </a:t>
                      </a:r>
                      <a:r>
                        <a:rPr lang="vi-VN" sz="3700" dirty="0" smtClean="0"/>
                        <a:t>Các mạng này có cấu trúc kiểu mắt lưới. Mỗi nút mạng (node) có thể gửi và nhận thông điệp, và còn đóng vai trò như một router gửi thông tin cho các nút xung quanh. Liên lạc dữ liệu giữa các nút và Master được thực hiện theo phương thức nhảy cóc (hopping)…)</a:t>
                      </a:r>
                      <a:r>
                        <a:rPr lang="en-US" sz="3700" dirty="0" smtClean="0"/>
                        <a:t>.</a:t>
                      </a:r>
                      <a:endParaRPr lang="vi-VN" sz="3700" dirty="0" smtClean="0"/>
                    </a:p>
                    <a:p>
                      <a:pPr marL="0" indent="0" algn="l">
                        <a:spcBef>
                          <a:spcPts val="0"/>
                        </a:spcBef>
                        <a:buFont typeface="Arial" panose="020B0604020202020204" pitchFamily="34" charset="0"/>
                        <a:buNone/>
                      </a:pPr>
                      <a:endParaRPr lang="vi-VN" sz="3700" b="1" dirty="0">
                        <a:solidFill>
                          <a:srgbClr val="FFFFFF"/>
                        </a:solidFill>
                      </a:endParaRPr>
                    </a:p>
                  </a:txBody>
                  <a:tcPr marL="242316" marR="242316" marT="121920" marB="121920"/>
                </a:tc>
                <a:tc>
                  <a:txBody>
                    <a:bodyPr/>
                    <a:lstStyle/>
                    <a:p>
                      <a:pPr marL="0" indent="0">
                        <a:spcBef>
                          <a:spcPts val="0"/>
                        </a:spcBef>
                        <a:buFont typeface="Arial" panose="020B0604020202020204" pitchFamily="34" charset="0"/>
                        <a:buNone/>
                      </a:pPr>
                      <a:r>
                        <a:rPr lang="en-US" sz="3700" dirty="0" smtClean="0"/>
                        <a:t>- </a:t>
                      </a:r>
                      <a:r>
                        <a:rPr lang="vi-VN" sz="3700" dirty="0" smtClean="0"/>
                        <a:t>Mỗi nút mạng có thể liên lạc trực tiếp với các nút khác, do vậy nền tảng điều khiển mạng được rút gọn</a:t>
                      </a:r>
                      <a:r>
                        <a:rPr lang="en-US" sz="3700" dirty="0" smtClean="0"/>
                        <a:t>.</a:t>
                      </a:r>
                      <a:endParaRPr lang="vi-VN" sz="3700" dirty="0" smtClean="0"/>
                    </a:p>
                    <a:p>
                      <a:pPr marL="0" indent="0">
                        <a:spcBef>
                          <a:spcPts val="0"/>
                        </a:spcBef>
                        <a:buFont typeface="Arial" panose="020B0604020202020204" pitchFamily="34" charset="0"/>
                        <a:buNone/>
                      </a:pPr>
                      <a:r>
                        <a:rPr lang="en-US" sz="3700" dirty="0" smtClean="0"/>
                        <a:t>- </a:t>
                      </a:r>
                      <a:r>
                        <a:rPr lang="vi-VN" sz="3700" dirty="0" smtClean="0"/>
                        <a:t>Tiêu thụ điện năng thấp</a:t>
                      </a:r>
                    </a:p>
                    <a:p>
                      <a:pPr marL="0" indent="0">
                        <a:spcBef>
                          <a:spcPts val="0"/>
                        </a:spcBef>
                        <a:buFont typeface="Arial" panose="020B0604020202020204" pitchFamily="34" charset="0"/>
                        <a:buNone/>
                      </a:pPr>
                      <a:r>
                        <a:rPr lang="en-US" sz="3700" dirty="0" smtClean="0"/>
                        <a:t>- </a:t>
                      </a:r>
                      <a:r>
                        <a:rPr lang="vi-VN" sz="3700" dirty="0" smtClean="0"/>
                        <a:t>Không cần nhiều thời gian cấu hình để các nút mạng liên lạc được với nhau</a:t>
                      </a:r>
                      <a:r>
                        <a:rPr lang="en-US" sz="3700" dirty="0" smtClean="0"/>
                        <a:t>.</a:t>
                      </a:r>
                      <a:endParaRPr lang="vi-VN" sz="3700" dirty="0" smtClean="0"/>
                    </a:p>
                    <a:p>
                      <a:pPr marL="0" indent="0">
                        <a:spcBef>
                          <a:spcPts val="0"/>
                        </a:spcBef>
                        <a:buFont typeface="Arial" panose="020B0604020202020204" pitchFamily="34" charset="0"/>
                        <a:buNone/>
                      </a:pPr>
                      <a:r>
                        <a:rPr lang="en-US" sz="3700" dirty="0" smtClean="0"/>
                        <a:t>- </a:t>
                      </a:r>
                      <a:r>
                        <a:rPr lang="vi-VN" sz="3700" dirty="0" smtClean="0"/>
                        <a:t>Khá mới mẻ và chưa được sự chấp nhận rộng rãi trong công nghiệp</a:t>
                      </a:r>
                      <a:r>
                        <a:rPr lang="en-US" sz="3700" dirty="0" smtClean="0"/>
                        <a:t>.</a:t>
                      </a:r>
                      <a:endParaRPr lang="vi-VN" sz="3700" dirty="0" smtClean="0"/>
                    </a:p>
                    <a:p>
                      <a:pPr marL="0" indent="0" algn="l">
                        <a:spcBef>
                          <a:spcPts val="0"/>
                        </a:spcBef>
                        <a:buFont typeface="Arial" panose="020B0604020202020204" pitchFamily="34" charset="0"/>
                        <a:buNone/>
                      </a:pPr>
                      <a:endParaRPr lang="vi-VN" sz="3700" b="1" dirty="0">
                        <a:solidFill>
                          <a:srgbClr val="FFFFFF"/>
                        </a:solidFill>
                      </a:endParaRPr>
                    </a:p>
                  </a:txBody>
                  <a:tcPr marL="242316" marR="242316" marT="121920" marB="121920"/>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700" dirty="0" smtClean="0"/>
                        <a:t>- </a:t>
                      </a:r>
                      <a:r>
                        <a:rPr lang="vi-VN" sz="3700" dirty="0" smtClean="0"/>
                        <a:t>Không phù hợp với nhiều ứng dụng trong công nghiệp</a:t>
                      </a:r>
                      <a:r>
                        <a:rPr lang="en-US" sz="3700" dirty="0" smtClean="0"/>
                        <a:t>.</a:t>
                      </a:r>
                      <a:endParaRPr lang="vi-VN" sz="3700" dirty="0" smtClean="0"/>
                    </a:p>
                    <a:p>
                      <a:pPr marL="0" indent="0">
                        <a:spcBef>
                          <a:spcPts val="0"/>
                        </a:spcBef>
                        <a:buFont typeface="Arial" panose="020B0604020202020204" pitchFamily="34" charset="0"/>
                        <a:buNone/>
                      </a:pPr>
                      <a:endParaRPr lang="vi-VN" sz="3700" b="1" dirty="0">
                        <a:solidFill>
                          <a:srgbClr val="FFFFFF"/>
                        </a:solidFill>
                      </a:endParaRPr>
                    </a:p>
                  </a:txBody>
                  <a:tcPr marL="242316" marR="242316" marT="121920" marB="121920"/>
                </a:tc>
                <a:extLst>
                  <a:ext uri="{0D108BD9-81ED-4DB2-BD59-A6C34878D82A}">
                    <a16:rowId xmlns:a16="http://schemas.microsoft.com/office/drawing/2014/main" val="1980199718"/>
                  </a:ext>
                </a:extLst>
              </a:tr>
            </a:tbl>
          </a:graphicData>
        </a:graphic>
      </p:graphicFrame>
      <p:pic>
        <p:nvPicPr>
          <p:cNvPr id="11" name="Picture 10">
            <a:extLst>
              <a:ext uri="{FF2B5EF4-FFF2-40B4-BE49-F238E27FC236}">
                <a16:creationId xmlns:a16="http://schemas.microsoft.com/office/drawing/2014/main" id="{F02DFAFD-C5E4-4129-8AE8-D14788A69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856" y="2709957"/>
            <a:ext cx="14394726" cy="8613957"/>
          </a:xfrm>
          <a:prstGeom prst="rect">
            <a:avLst/>
          </a:prstGeom>
          <a:ln w="127000">
            <a:solidFill>
              <a:schemeClr val="accent1"/>
            </a:solidFill>
            <a:prstDash val="sysDot"/>
          </a:ln>
        </p:spPr>
      </p:pic>
    </p:spTree>
    <p:extLst>
      <p:ext uri="{BB962C8B-B14F-4D97-AF65-F5344CB8AC3E}">
        <p14:creationId xmlns:p14="http://schemas.microsoft.com/office/powerpoint/2010/main" val="324291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1"/>
                                        </p:tgtEl>
                                        <p:attrNameLst>
                                          <p:attrName>ppt_x</p:attrName>
                                        </p:attrNameLst>
                                      </p:cBhvr>
                                      <p:tavLst>
                                        <p:tav tm="0">
                                          <p:val>
                                            <p:strVal val="ppt_x"/>
                                          </p:val>
                                        </p:tav>
                                        <p:tav tm="100000">
                                          <p:val>
                                            <p:strVal val="ppt_x"/>
                                          </p:val>
                                        </p:tav>
                                      </p:tavLst>
                                    </p:anim>
                                    <p:anim calcmode="lin" valueType="num">
                                      <p:cBhvr additive="base">
                                        <p:cTn id="19" dur="500"/>
                                        <p:tgtEl>
                                          <p:spTgt spid="11"/>
                                        </p:tgtEl>
                                        <p:attrNameLst>
                                          <p:attrName>ppt_y</p:attrName>
                                        </p:attrNameLst>
                                      </p:cBhvr>
                                      <p:tavLst>
                                        <p:tav tm="0">
                                          <p:val>
                                            <p:strVal val="ppt_y"/>
                                          </p:val>
                                        </p:tav>
                                        <p:tav tm="100000">
                                          <p:val>
                                            <p:strVal val="1+ppt_h/2"/>
                                          </p:val>
                                        </p:tav>
                                      </p:tavLst>
                                    </p:anim>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11</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270957"/>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4</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thiết</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bị</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trong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mạng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không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sp>
        <p:nvSpPr>
          <p:cNvPr id="3" name="TextBox 2"/>
          <p:cNvSpPr txBox="1"/>
          <p:nvPr/>
        </p:nvSpPr>
        <p:spPr>
          <a:xfrm>
            <a:off x="4942921" y="2585173"/>
            <a:ext cx="3403962" cy="738664"/>
          </a:xfrm>
          <a:prstGeom prst="rect">
            <a:avLst/>
          </a:prstGeom>
          <a:noFill/>
        </p:spPr>
        <p:txBody>
          <a:bodyPr wrap="square" rtlCol="0">
            <a:spAutoFit/>
          </a:bodyPr>
          <a:lstStyle/>
          <a:p>
            <a:pPr marL="285750" indent="-285750">
              <a:buFont typeface="Wingdings" panose="05000000000000000000" pitchFamily="2" charset="2"/>
              <a:buChar char="Ø"/>
            </a:pPr>
            <a:r>
              <a:rPr lang="en-US" sz="4200" b="1" dirty="0" smtClean="0"/>
              <a:t>Modem</a:t>
            </a:r>
            <a:endParaRPr lang="en-US" sz="4200" b="1" dirty="0"/>
          </a:p>
        </p:txBody>
      </p:sp>
      <p:pic>
        <p:nvPicPr>
          <p:cNvPr id="13" name="Picture 12">
            <a:extLst>
              <a:ext uri="{FF2B5EF4-FFF2-40B4-BE49-F238E27FC236}">
                <a16:creationId xmlns:a16="http://schemas.microsoft.com/office/drawing/2014/main" id="{ACBB1052-A4F3-463C-8058-3B85E5FA6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075" y="5457121"/>
            <a:ext cx="7037807" cy="3286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a:xfrm>
            <a:off x="10118690" y="3663471"/>
            <a:ext cx="13686861" cy="5909310"/>
          </a:xfrm>
          <a:prstGeom prst="rect">
            <a:avLst/>
          </a:prstGeom>
        </p:spPr>
        <p:txBody>
          <a:bodyPr wrap="square">
            <a:spAutoFit/>
          </a:bodyPr>
          <a:lstStyle/>
          <a:p>
            <a:pPr marL="285750" indent="-285750">
              <a:lnSpc>
                <a:spcPct val="150000"/>
              </a:lnSpc>
              <a:buFontTx/>
              <a:buChar char="-"/>
            </a:pPr>
            <a:r>
              <a:rPr lang="vi-VN" sz="4200" b="1" dirty="0" smtClean="0">
                <a:solidFill>
                  <a:schemeClr val="tx1"/>
                </a:solidFill>
              </a:rPr>
              <a:t>Modem (</a:t>
            </a:r>
            <a:r>
              <a:rPr lang="en-US" sz="4200" b="1" dirty="0" smtClean="0">
                <a:solidFill>
                  <a:schemeClr val="tx1"/>
                </a:solidFill>
              </a:rPr>
              <a:t>M</a:t>
            </a:r>
            <a:r>
              <a:rPr lang="vi-VN" sz="4200" b="1" dirty="0" smtClean="0">
                <a:solidFill>
                  <a:schemeClr val="tx1"/>
                </a:solidFill>
              </a:rPr>
              <a:t>odulator </a:t>
            </a:r>
            <a:r>
              <a:rPr lang="vi-VN" sz="4200" b="1" dirty="0">
                <a:solidFill>
                  <a:schemeClr val="tx1"/>
                </a:solidFill>
              </a:rPr>
              <a:t>and demodulator) là một thiết </a:t>
            </a:r>
            <a:r>
              <a:rPr lang="en-US" sz="4200" b="1" dirty="0">
                <a:solidFill>
                  <a:schemeClr val="tx1"/>
                </a:solidFill>
                <a:latin typeface="Dosis" panose="020B0604020202020204" charset="0"/>
              </a:rPr>
              <a:t> </a:t>
            </a:r>
            <a:r>
              <a:rPr lang="vi-VN" sz="4200" b="1" dirty="0">
                <a:solidFill>
                  <a:schemeClr val="tx1"/>
                </a:solidFill>
              </a:rPr>
              <a:t>bị điều chế sóng tín hiệu tương tự nhau để mã hóa dữ liệu số, và giải điều chế tín hiệu mang để giải mã tín hiệu số. </a:t>
            </a:r>
            <a:endParaRPr lang="en-US" sz="4200" b="1" dirty="0" smtClean="0">
              <a:solidFill>
                <a:schemeClr val="tx1"/>
              </a:solidFill>
            </a:endParaRPr>
          </a:p>
          <a:p>
            <a:pPr marL="285750" indent="-285750">
              <a:lnSpc>
                <a:spcPct val="150000"/>
              </a:lnSpc>
              <a:buFontTx/>
              <a:buChar char="-"/>
            </a:pPr>
            <a:r>
              <a:rPr lang="vi-VN" sz="4200" b="1" dirty="0" smtClean="0">
                <a:solidFill>
                  <a:schemeClr val="tx1"/>
                </a:solidFill>
              </a:rPr>
              <a:t>Người </a:t>
            </a:r>
            <a:r>
              <a:rPr lang="vi-VN" sz="4200" b="1" dirty="0">
                <a:solidFill>
                  <a:schemeClr val="tx1"/>
                </a:solidFill>
              </a:rPr>
              <a:t>dùng Internet thường dùng các loại modem chủ yếu là modem cáp đồng trục và modem ADSL</a:t>
            </a:r>
            <a:r>
              <a:rPr lang="vi-VN" sz="4200" b="1" dirty="0" smtClean="0">
                <a:solidFill>
                  <a:schemeClr val="tx1"/>
                </a:solidFill>
              </a:rPr>
              <a:t>.</a:t>
            </a:r>
            <a:endParaRPr lang="vi-VN" sz="4200" b="1" dirty="0">
              <a:solidFill>
                <a:schemeClr val="tx1"/>
              </a:solidFill>
            </a:endParaRPr>
          </a:p>
        </p:txBody>
      </p:sp>
    </p:spTree>
    <p:extLst>
      <p:ext uri="{BB962C8B-B14F-4D97-AF65-F5344CB8AC3E}">
        <p14:creationId xmlns:p14="http://schemas.microsoft.com/office/powerpoint/2010/main" val="2715581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down)">
                                      <p:cBhvr>
                                        <p:cTn id="14" dur="500"/>
                                        <p:tgtEl>
                                          <p:spTgt spid="1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12</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497865" y="224500"/>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4</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thiết</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bị</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trong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mạng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không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sp>
        <p:nvSpPr>
          <p:cNvPr id="3" name="TextBox 2"/>
          <p:cNvSpPr txBox="1"/>
          <p:nvPr/>
        </p:nvSpPr>
        <p:spPr>
          <a:xfrm>
            <a:off x="4942925" y="2156461"/>
            <a:ext cx="12143948" cy="1384995"/>
          </a:xfrm>
          <a:prstGeom prst="rect">
            <a:avLst/>
          </a:prstGeom>
          <a:noFill/>
        </p:spPr>
        <p:txBody>
          <a:bodyPr wrap="square" rtlCol="0">
            <a:spAutoFit/>
          </a:bodyPr>
          <a:lstStyle/>
          <a:p>
            <a:pPr marL="285750" indent="-285750">
              <a:buFont typeface="Wingdings" panose="05000000000000000000" pitchFamily="2" charset="2"/>
              <a:buChar char="Ø"/>
            </a:pPr>
            <a:r>
              <a:rPr lang="en-US" sz="4200" b="1" dirty="0" smtClean="0">
                <a:solidFill>
                  <a:schemeClr val="tx1"/>
                </a:solidFill>
              </a:rPr>
              <a:t>Wireless </a:t>
            </a:r>
            <a:r>
              <a:rPr lang="en-US" sz="4200" b="1" dirty="0">
                <a:solidFill>
                  <a:schemeClr val="tx1"/>
                </a:solidFill>
              </a:rPr>
              <a:t>Router </a:t>
            </a:r>
            <a:r>
              <a:rPr lang="en-US" sz="4200" b="1" dirty="0" err="1">
                <a:solidFill>
                  <a:schemeClr val="tx1"/>
                </a:solidFill>
              </a:rPr>
              <a:t>hoặc</a:t>
            </a:r>
            <a:r>
              <a:rPr lang="en-US" sz="4200" b="1" dirty="0">
                <a:solidFill>
                  <a:schemeClr val="tx1"/>
                </a:solidFill>
              </a:rPr>
              <a:t> Access Point.</a:t>
            </a:r>
          </a:p>
          <a:p>
            <a:endParaRPr lang="en-US" sz="4200" b="1" dirty="0">
              <a:solidFill>
                <a:schemeClr val="tx1"/>
              </a:solidFill>
            </a:endParaRPr>
          </a:p>
        </p:txBody>
      </p:sp>
      <p:sp>
        <p:nvSpPr>
          <p:cNvPr id="4" name="Rectangle 3"/>
          <p:cNvSpPr/>
          <p:nvPr/>
        </p:nvSpPr>
        <p:spPr>
          <a:xfrm>
            <a:off x="10390271" y="4266156"/>
            <a:ext cx="12722948" cy="4939814"/>
          </a:xfrm>
          <a:prstGeom prst="rect">
            <a:avLst/>
          </a:prstGeom>
        </p:spPr>
        <p:txBody>
          <a:bodyPr wrap="square">
            <a:spAutoFit/>
          </a:bodyPr>
          <a:lstStyle/>
          <a:p>
            <a:pPr>
              <a:lnSpc>
                <a:spcPct val="150000"/>
              </a:lnSpc>
            </a:pPr>
            <a:r>
              <a:rPr lang="en-US" sz="4200" dirty="0" smtClean="0">
                <a:solidFill>
                  <a:schemeClr val="tx1"/>
                </a:solidFill>
              </a:rPr>
              <a:t>- </a:t>
            </a:r>
            <a:r>
              <a:rPr lang="vi-VN" sz="4200" b="1" dirty="0" smtClean="0">
                <a:solidFill>
                  <a:schemeClr val="tx1"/>
                </a:solidFill>
              </a:rPr>
              <a:t>Router </a:t>
            </a:r>
            <a:r>
              <a:rPr lang="vi-VN" sz="4200" b="1" dirty="0">
                <a:solidFill>
                  <a:schemeClr val="tx1"/>
                </a:solidFill>
              </a:rPr>
              <a:t>(bộ định tuyến) có chức năng kết nối mạng có dây với các thiết bị di động thông qua chức năng phát wifi. Tuy nhiên, công dụng của router còn kiêm kết nối với các mạng máy tính cục bộ (LAN) khác nhau.</a:t>
            </a:r>
          </a:p>
        </p:txBody>
      </p:sp>
      <p:pic>
        <p:nvPicPr>
          <p:cNvPr id="10" name="Picture 9">
            <a:extLst>
              <a:ext uri="{FF2B5EF4-FFF2-40B4-BE49-F238E27FC236}">
                <a16:creationId xmlns:a16="http://schemas.microsoft.com/office/drawing/2014/main" id="{6F443FB1-BA44-4EC4-8B77-7CF745376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558" y="4945418"/>
            <a:ext cx="7246014" cy="40144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665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13</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329773"/>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4</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thiết</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bị</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trong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mạng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không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sp>
        <p:nvSpPr>
          <p:cNvPr id="3" name="TextBox 2"/>
          <p:cNvSpPr txBox="1"/>
          <p:nvPr/>
        </p:nvSpPr>
        <p:spPr>
          <a:xfrm>
            <a:off x="4942925" y="2341076"/>
            <a:ext cx="12143948" cy="738664"/>
          </a:xfrm>
          <a:prstGeom prst="rect">
            <a:avLst/>
          </a:prstGeom>
          <a:noFill/>
        </p:spPr>
        <p:txBody>
          <a:bodyPr wrap="square" rtlCol="0">
            <a:spAutoFit/>
          </a:bodyPr>
          <a:lstStyle/>
          <a:p>
            <a:pPr marL="285750" indent="-285750">
              <a:buFont typeface="Wingdings" panose="05000000000000000000" pitchFamily="2" charset="2"/>
              <a:buChar char="Ø"/>
            </a:pPr>
            <a:r>
              <a:rPr lang="en-US" sz="4200" b="1" dirty="0">
                <a:solidFill>
                  <a:schemeClr val="tx1"/>
                </a:solidFill>
              </a:rPr>
              <a:t>Wireless Network </a:t>
            </a:r>
            <a:r>
              <a:rPr lang="en-US" sz="4200" b="1" dirty="0" smtClean="0">
                <a:solidFill>
                  <a:schemeClr val="tx1"/>
                </a:solidFill>
              </a:rPr>
              <a:t>Adapter</a:t>
            </a:r>
            <a:endParaRPr lang="en-US" sz="4200" b="1" dirty="0">
              <a:solidFill>
                <a:schemeClr val="tx1"/>
              </a:solidFill>
            </a:endParaRPr>
          </a:p>
        </p:txBody>
      </p:sp>
      <p:sp>
        <p:nvSpPr>
          <p:cNvPr id="4" name="Rectangle 3"/>
          <p:cNvSpPr/>
          <p:nvPr/>
        </p:nvSpPr>
        <p:spPr>
          <a:xfrm>
            <a:off x="8610605" y="4395547"/>
            <a:ext cx="13464116" cy="4939814"/>
          </a:xfrm>
          <a:prstGeom prst="rect">
            <a:avLst/>
          </a:prstGeom>
        </p:spPr>
        <p:txBody>
          <a:bodyPr wrap="square">
            <a:spAutoFit/>
          </a:bodyPr>
          <a:lstStyle/>
          <a:p>
            <a:pPr>
              <a:lnSpc>
                <a:spcPct val="150000"/>
              </a:lnSpc>
            </a:pPr>
            <a:r>
              <a:rPr lang="en-US" sz="4200" b="1" dirty="0" smtClean="0">
                <a:solidFill>
                  <a:schemeClr val="tx1"/>
                </a:solidFill>
              </a:rPr>
              <a:t>- </a:t>
            </a:r>
            <a:r>
              <a:rPr lang="vi-VN" sz="4200" b="1" dirty="0" smtClean="0">
                <a:solidFill>
                  <a:schemeClr val="tx1"/>
                </a:solidFill>
              </a:rPr>
              <a:t>Một </a:t>
            </a:r>
            <a:r>
              <a:rPr lang="vi-VN" sz="4200" b="1" dirty="0">
                <a:solidFill>
                  <a:schemeClr val="tx1"/>
                </a:solidFill>
              </a:rPr>
              <a:t>bộ điều hợp mạng không dây chuyển dữ liệu từ máy tính của bạn sang định dạng thích hợp để gửi qua mạng. Các tên khác cho bộ điều hợp mạng bao gồm bộ điều khiển giao diện mạng và card giao diện mạng.</a:t>
            </a:r>
          </a:p>
        </p:txBody>
      </p:sp>
      <p:pic>
        <p:nvPicPr>
          <p:cNvPr id="11" name="Picture 10">
            <a:extLst>
              <a:ext uri="{FF2B5EF4-FFF2-40B4-BE49-F238E27FC236}">
                <a16:creationId xmlns:a16="http://schemas.microsoft.com/office/drawing/2014/main" id="{FA54A84A-3BD9-49AB-9005-DC0B039DB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895" y="4395547"/>
            <a:ext cx="4128228" cy="6123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084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14</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440089" y="303647"/>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5</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Nguyên</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lý</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hoạt</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động</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pic>
        <p:nvPicPr>
          <p:cNvPr id="10" name="Picture 9">
            <a:extLst>
              <a:ext uri="{FF2B5EF4-FFF2-40B4-BE49-F238E27FC236}">
                <a16:creationId xmlns:a16="http://schemas.microsoft.com/office/drawing/2014/main" id="{D50F4513-B243-4286-ADFD-E05733AE8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47" y="3549170"/>
            <a:ext cx="9173391" cy="6228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11481168" y="3166591"/>
            <a:ext cx="12115800" cy="8648521"/>
          </a:xfrm>
          <a:prstGeom prst="rect">
            <a:avLst/>
          </a:prstGeom>
        </p:spPr>
        <p:txBody>
          <a:bodyPr>
            <a:spAutoFit/>
          </a:bodyPr>
          <a:lstStyle/>
          <a:p>
            <a:pPr marL="285750" indent="-285750">
              <a:lnSpc>
                <a:spcPct val="130000"/>
              </a:lnSpc>
              <a:spcBef>
                <a:spcPts val="600"/>
              </a:spcBef>
              <a:spcAft>
                <a:spcPts val="600"/>
              </a:spcAft>
              <a:buFontTx/>
              <a:buChar char="-"/>
            </a:pPr>
            <a:r>
              <a:rPr lang="en-US" sz="4200" dirty="0" err="1" smtClean="0">
                <a:latin typeface="+mj-lt"/>
              </a:rPr>
              <a:t>Mạng</a:t>
            </a:r>
            <a:r>
              <a:rPr lang="en-US" sz="4200" dirty="0" smtClean="0">
                <a:latin typeface="+mj-lt"/>
              </a:rPr>
              <a:t> </a:t>
            </a:r>
            <a:r>
              <a:rPr lang="en-US" sz="4200" dirty="0" err="1">
                <a:latin typeface="+mj-lt"/>
              </a:rPr>
              <a:t>WLAN</a:t>
            </a:r>
            <a:r>
              <a:rPr lang="en-US" sz="4200" dirty="0">
                <a:latin typeface="+mj-lt"/>
              </a:rPr>
              <a:t> </a:t>
            </a:r>
            <a:r>
              <a:rPr lang="en-US" sz="4200" dirty="0" err="1">
                <a:latin typeface="+mj-lt"/>
              </a:rPr>
              <a:t>sử</a:t>
            </a:r>
            <a:r>
              <a:rPr lang="en-US" sz="4200" dirty="0">
                <a:latin typeface="+mj-lt"/>
              </a:rPr>
              <a:t> </a:t>
            </a:r>
            <a:r>
              <a:rPr lang="en-US" sz="4200" dirty="0" err="1">
                <a:latin typeface="+mj-lt"/>
              </a:rPr>
              <a:t>dụng</a:t>
            </a:r>
            <a:r>
              <a:rPr lang="en-US" sz="4200" dirty="0">
                <a:latin typeface="+mj-lt"/>
              </a:rPr>
              <a:t> </a:t>
            </a:r>
            <a:r>
              <a:rPr lang="en-US" sz="4200" dirty="0" err="1">
                <a:latin typeface="+mj-lt"/>
              </a:rPr>
              <a:t>sóng</a:t>
            </a:r>
            <a:r>
              <a:rPr lang="en-US" sz="4200" dirty="0">
                <a:latin typeface="+mj-lt"/>
              </a:rPr>
              <a:t> </a:t>
            </a:r>
            <a:r>
              <a:rPr lang="en-US" sz="4200" dirty="0" err="1">
                <a:latin typeface="+mj-lt"/>
              </a:rPr>
              <a:t>điện</a:t>
            </a:r>
            <a:r>
              <a:rPr lang="en-US" sz="4200" dirty="0">
                <a:latin typeface="+mj-lt"/>
              </a:rPr>
              <a:t> </a:t>
            </a:r>
            <a:r>
              <a:rPr lang="en-US" sz="4200" dirty="0" err="1">
                <a:latin typeface="+mj-lt"/>
              </a:rPr>
              <a:t>từ</a:t>
            </a:r>
            <a:r>
              <a:rPr lang="en-US" sz="4200" dirty="0">
                <a:latin typeface="+mj-lt"/>
              </a:rPr>
              <a:t> (</a:t>
            </a:r>
            <a:r>
              <a:rPr lang="en-US" sz="4200" dirty="0" err="1">
                <a:latin typeface="+mj-lt"/>
              </a:rPr>
              <a:t>vô</a:t>
            </a:r>
            <a:r>
              <a:rPr lang="en-US" sz="4200" dirty="0">
                <a:latin typeface="+mj-lt"/>
              </a:rPr>
              <a:t> </a:t>
            </a:r>
            <a:r>
              <a:rPr lang="en-US" sz="4200" dirty="0" err="1">
                <a:latin typeface="+mj-lt"/>
              </a:rPr>
              <a:t>tuyến</a:t>
            </a:r>
            <a:r>
              <a:rPr lang="en-US" sz="4200" dirty="0">
                <a:latin typeface="+mj-lt"/>
              </a:rPr>
              <a:t> </a:t>
            </a:r>
            <a:r>
              <a:rPr lang="en-US" sz="4200" dirty="0" err="1">
                <a:latin typeface="+mj-lt"/>
              </a:rPr>
              <a:t>và</a:t>
            </a:r>
            <a:r>
              <a:rPr lang="en-US" sz="4200" dirty="0">
                <a:latin typeface="+mj-lt"/>
              </a:rPr>
              <a:t> </a:t>
            </a:r>
            <a:r>
              <a:rPr lang="en-US" sz="4200" dirty="0" err="1">
                <a:latin typeface="+mj-lt"/>
              </a:rPr>
              <a:t>tia</a:t>
            </a:r>
            <a:r>
              <a:rPr lang="en-US" sz="4200" dirty="0">
                <a:latin typeface="+mj-lt"/>
              </a:rPr>
              <a:t> </a:t>
            </a:r>
            <a:r>
              <a:rPr lang="en-US" sz="4200" dirty="0" err="1">
                <a:latin typeface="+mj-lt"/>
              </a:rPr>
              <a:t>hồng</a:t>
            </a:r>
            <a:r>
              <a:rPr lang="en-US" sz="4200" dirty="0">
                <a:latin typeface="+mj-lt"/>
              </a:rPr>
              <a:t> </a:t>
            </a:r>
            <a:r>
              <a:rPr lang="en-US" sz="4200" dirty="0" err="1">
                <a:latin typeface="+mj-lt"/>
              </a:rPr>
              <a:t>ngoại</a:t>
            </a:r>
            <a:r>
              <a:rPr lang="en-US" sz="4200" dirty="0">
                <a:latin typeface="+mj-lt"/>
              </a:rPr>
              <a:t>) </a:t>
            </a:r>
            <a:r>
              <a:rPr lang="en-US" sz="4200" dirty="0" err="1">
                <a:latin typeface="+mj-lt"/>
              </a:rPr>
              <a:t>để</a:t>
            </a:r>
            <a:r>
              <a:rPr lang="en-US" sz="4200" dirty="0">
                <a:latin typeface="+mj-lt"/>
              </a:rPr>
              <a:t> </a:t>
            </a:r>
            <a:r>
              <a:rPr lang="en-US" sz="4200" dirty="0" err="1">
                <a:latin typeface="+mj-lt"/>
              </a:rPr>
              <a:t>truyền</a:t>
            </a:r>
            <a:r>
              <a:rPr lang="en-US" sz="4200" dirty="0">
                <a:latin typeface="+mj-lt"/>
              </a:rPr>
              <a:t> </a:t>
            </a:r>
            <a:r>
              <a:rPr lang="en-US" sz="4200" dirty="0" err="1">
                <a:latin typeface="+mj-lt"/>
              </a:rPr>
              <a:t>thông</a:t>
            </a:r>
            <a:r>
              <a:rPr lang="en-US" sz="4200" dirty="0">
                <a:latin typeface="+mj-lt"/>
              </a:rPr>
              <a:t> tin </a:t>
            </a:r>
            <a:r>
              <a:rPr lang="en-US" sz="4200" dirty="0" err="1">
                <a:latin typeface="+mj-lt"/>
              </a:rPr>
              <a:t>từ</a:t>
            </a:r>
            <a:r>
              <a:rPr lang="en-US" sz="4200" dirty="0">
                <a:latin typeface="+mj-lt"/>
              </a:rPr>
              <a:t> </a:t>
            </a:r>
            <a:r>
              <a:rPr lang="en-US" sz="4200" dirty="0" err="1">
                <a:latin typeface="+mj-lt"/>
              </a:rPr>
              <a:t>điểm</a:t>
            </a:r>
            <a:r>
              <a:rPr lang="en-US" sz="4200" dirty="0">
                <a:latin typeface="+mj-lt"/>
              </a:rPr>
              <a:t> </a:t>
            </a:r>
            <a:r>
              <a:rPr lang="en-US" sz="4200" dirty="0" err="1">
                <a:latin typeface="+mj-lt"/>
              </a:rPr>
              <a:t>này</a:t>
            </a:r>
            <a:r>
              <a:rPr lang="en-US" sz="4200" dirty="0">
                <a:latin typeface="+mj-lt"/>
              </a:rPr>
              <a:t> sang </a:t>
            </a:r>
            <a:r>
              <a:rPr lang="en-US" sz="4200" dirty="0" err="1">
                <a:latin typeface="+mj-lt"/>
              </a:rPr>
              <a:t>điểm</a:t>
            </a:r>
            <a:r>
              <a:rPr lang="en-US" sz="4200" dirty="0">
                <a:latin typeface="+mj-lt"/>
              </a:rPr>
              <a:t> </a:t>
            </a:r>
            <a:r>
              <a:rPr lang="en-US" sz="4200" dirty="0" err="1" smtClean="0">
                <a:latin typeface="+mj-lt"/>
              </a:rPr>
              <a:t>khác</a:t>
            </a:r>
            <a:r>
              <a:rPr lang="en-US" sz="4200" dirty="0" smtClean="0">
                <a:latin typeface="+mj-lt"/>
              </a:rPr>
              <a:t>. </a:t>
            </a:r>
            <a:r>
              <a:rPr lang="vi-VN" sz="4200" dirty="0">
                <a:latin typeface="+mn-lt"/>
              </a:rPr>
              <a:t>Các sóng vô tuyến thường là các sóng mang vô tuyến bởi vì chúng thực hiện chức năng phân phát năng lượng đơn giản tới máy thu ở </a:t>
            </a:r>
            <a:r>
              <a:rPr lang="vi-VN" sz="4200" dirty="0" smtClean="0">
                <a:latin typeface="+mn-lt"/>
              </a:rPr>
              <a:t>xa</a:t>
            </a:r>
            <a:r>
              <a:rPr lang="en-US" sz="4200" dirty="0" smtClean="0">
                <a:latin typeface="+mn-lt"/>
              </a:rPr>
              <a:t>.</a:t>
            </a:r>
          </a:p>
          <a:p>
            <a:pPr marL="285750" indent="-285750">
              <a:lnSpc>
                <a:spcPct val="130000"/>
              </a:lnSpc>
              <a:spcBef>
                <a:spcPts val="600"/>
              </a:spcBef>
              <a:spcAft>
                <a:spcPts val="600"/>
              </a:spcAft>
              <a:buFontTx/>
              <a:buChar char="-"/>
            </a:pPr>
            <a:r>
              <a:rPr lang="vi-VN" sz="4200" dirty="0">
                <a:latin typeface="+mn-lt"/>
              </a:rPr>
              <a:t>Dữ liệu truyền được chồng lên trên sóng mang vô tuyến để nó được nhận lại đúng ở máy thu. Đó là sự điều biến sóng mang theo thông tin được truyền</a:t>
            </a:r>
            <a:r>
              <a:rPr lang="vi-VN" sz="4200" dirty="0" smtClean="0">
                <a:latin typeface="+mn-lt"/>
              </a:rPr>
              <a:t>.</a:t>
            </a:r>
            <a:endParaRPr lang="en-US" sz="4200" dirty="0" smtClean="0">
              <a:latin typeface="+mn-lt"/>
            </a:endParaRPr>
          </a:p>
        </p:txBody>
      </p:sp>
    </p:spTree>
    <p:extLst>
      <p:ext uri="{BB962C8B-B14F-4D97-AF65-F5344CB8AC3E}">
        <p14:creationId xmlns:p14="http://schemas.microsoft.com/office/powerpoint/2010/main" val="26060768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15</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251398"/>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5</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Nguyên</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lý</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hoạt</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động</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sp>
        <p:nvSpPr>
          <p:cNvPr id="2" name="Rectangle 1"/>
          <p:cNvSpPr/>
          <p:nvPr/>
        </p:nvSpPr>
        <p:spPr>
          <a:xfrm>
            <a:off x="3159091" y="2519960"/>
            <a:ext cx="20650907" cy="9247403"/>
          </a:xfrm>
          <a:prstGeom prst="rect">
            <a:avLst/>
          </a:prstGeom>
        </p:spPr>
        <p:txBody>
          <a:bodyPr wrap="square">
            <a:spAutoFit/>
          </a:bodyPr>
          <a:lstStyle/>
          <a:p>
            <a:pPr marL="285750" indent="-285750">
              <a:lnSpc>
                <a:spcPct val="130000"/>
              </a:lnSpc>
              <a:buFontTx/>
              <a:buChar char="-"/>
            </a:pPr>
            <a:r>
              <a:rPr lang="en-US" sz="4200" dirty="0" err="1"/>
              <a:t>Để</a:t>
            </a:r>
            <a:r>
              <a:rPr lang="en-US" sz="4200" dirty="0"/>
              <a:t> </a:t>
            </a:r>
            <a:r>
              <a:rPr lang="en-US" sz="4200" dirty="0" err="1"/>
              <a:t>nhận</a:t>
            </a:r>
            <a:r>
              <a:rPr lang="en-US" sz="4200" dirty="0"/>
              <a:t> </a:t>
            </a:r>
            <a:r>
              <a:rPr lang="en-US" sz="4200" dirty="0" err="1"/>
              <a:t>dữ</a:t>
            </a:r>
            <a:r>
              <a:rPr lang="en-US" sz="4200" dirty="0"/>
              <a:t> </a:t>
            </a:r>
            <a:r>
              <a:rPr lang="en-US" sz="4200" dirty="0" err="1"/>
              <a:t>liệu</a:t>
            </a:r>
            <a:r>
              <a:rPr lang="en-US" sz="4200" dirty="0"/>
              <a:t>, </a:t>
            </a:r>
            <a:r>
              <a:rPr lang="en-US" sz="4200" dirty="0" err="1"/>
              <a:t>máy</a:t>
            </a:r>
            <a:r>
              <a:rPr lang="en-US" sz="4200" dirty="0"/>
              <a:t> </a:t>
            </a:r>
            <a:r>
              <a:rPr lang="en-US" sz="4200" dirty="0" err="1"/>
              <a:t>thu</a:t>
            </a:r>
            <a:r>
              <a:rPr lang="en-US" sz="4200" dirty="0"/>
              <a:t> </a:t>
            </a:r>
            <a:r>
              <a:rPr lang="en-US" sz="4200" dirty="0" err="1"/>
              <a:t>vô</a:t>
            </a:r>
            <a:r>
              <a:rPr lang="en-US" sz="4200" dirty="0"/>
              <a:t> </a:t>
            </a:r>
            <a:r>
              <a:rPr lang="en-US" sz="4200" dirty="0" err="1"/>
              <a:t>tuyến</a:t>
            </a:r>
            <a:r>
              <a:rPr lang="en-US" sz="4200" dirty="0"/>
              <a:t> </a:t>
            </a:r>
            <a:r>
              <a:rPr lang="en-US" sz="4200" dirty="0" err="1"/>
              <a:t>bắt</a:t>
            </a:r>
            <a:r>
              <a:rPr lang="en-US" sz="4200" dirty="0"/>
              <a:t> </a:t>
            </a:r>
            <a:r>
              <a:rPr lang="en-US" sz="4200" dirty="0" err="1"/>
              <a:t>sóng</a:t>
            </a:r>
            <a:r>
              <a:rPr lang="en-US" sz="4200" dirty="0"/>
              <a:t> </a:t>
            </a:r>
            <a:r>
              <a:rPr lang="en-US" sz="4200" dirty="0" err="1"/>
              <a:t>hoặc</a:t>
            </a:r>
            <a:r>
              <a:rPr lang="en-US" sz="4200" dirty="0"/>
              <a:t> </a:t>
            </a:r>
            <a:r>
              <a:rPr lang="en-US" sz="4200" dirty="0" err="1"/>
              <a:t>chọn</a:t>
            </a:r>
            <a:r>
              <a:rPr lang="en-US" sz="4200" dirty="0"/>
              <a:t> </a:t>
            </a:r>
            <a:r>
              <a:rPr lang="en-US" sz="4200" dirty="0" err="1"/>
              <a:t>một</a:t>
            </a:r>
            <a:r>
              <a:rPr lang="en-US" sz="4200" dirty="0"/>
              <a:t> </a:t>
            </a:r>
            <a:r>
              <a:rPr lang="en-US" sz="4200" dirty="0" err="1"/>
              <a:t>tần</a:t>
            </a:r>
            <a:r>
              <a:rPr lang="en-US" sz="4200" dirty="0"/>
              <a:t> </a:t>
            </a:r>
            <a:r>
              <a:rPr lang="en-US" sz="4200" dirty="0" err="1"/>
              <a:t>số</a:t>
            </a:r>
            <a:r>
              <a:rPr lang="en-US" sz="4200" dirty="0"/>
              <a:t> </a:t>
            </a:r>
            <a:r>
              <a:rPr lang="en-US" sz="4200" dirty="0" err="1"/>
              <a:t>vô</a:t>
            </a:r>
            <a:r>
              <a:rPr lang="en-US" sz="4200" dirty="0"/>
              <a:t> </a:t>
            </a:r>
            <a:r>
              <a:rPr lang="en-US" sz="4200" dirty="0" err="1"/>
              <a:t>tuyến</a:t>
            </a:r>
            <a:r>
              <a:rPr lang="en-US" sz="4200" dirty="0"/>
              <a:t> </a:t>
            </a:r>
            <a:r>
              <a:rPr lang="en-US" sz="4200" dirty="0" err="1"/>
              <a:t>xác</a:t>
            </a:r>
            <a:r>
              <a:rPr lang="en-US" sz="4200" dirty="0"/>
              <a:t> </a:t>
            </a:r>
            <a:r>
              <a:rPr lang="en-US" sz="4200" dirty="0" err="1"/>
              <a:t>định</a:t>
            </a:r>
            <a:r>
              <a:rPr lang="en-US" sz="4200" dirty="0"/>
              <a:t> </a:t>
            </a:r>
            <a:r>
              <a:rPr lang="en-US" sz="4200" dirty="0" err="1"/>
              <a:t>trong</a:t>
            </a:r>
            <a:r>
              <a:rPr lang="en-US" sz="4200" dirty="0"/>
              <a:t> </a:t>
            </a:r>
            <a:r>
              <a:rPr lang="en-US" sz="4200" dirty="0" err="1"/>
              <a:t>khi</a:t>
            </a:r>
            <a:r>
              <a:rPr lang="en-US" sz="4200" dirty="0"/>
              <a:t> </a:t>
            </a:r>
            <a:r>
              <a:rPr lang="en-US" sz="4200" dirty="0" err="1"/>
              <a:t>loại</a:t>
            </a:r>
            <a:r>
              <a:rPr lang="en-US" sz="4200" dirty="0"/>
              <a:t> </a:t>
            </a:r>
            <a:r>
              <a:rPr lang="en-US" sz="4200" dirty="0" err="1"/>
              <a:t>bỏ</a:t>
            </a:r>
            <a:r>
              <a:rPr lang="en-US" sz="4200" dirty="0"/>
              <a:t> </a:t>
            </a:r>
            <a:r>
              <a:rPr lang="en-US" sz="4200" dirty="0" err="1"/>
              <a:t>tất</a:t>
            </a:r>
            <a:r>
              <a:rPr lang="en-US" sz="4200" dirty="0"/>
              <a:t> </a:t>
            </a:r>
            <a:r>
              <a:rPr lang="en-US" sz="4200" dirty="0" err="1"/>
              <a:t>cả</a:t>
            </a:r>
            <a:r>
              <a:rPr lang="en-US" sz="4200" dirty="0"/>
              <a:t> </a:t>
            </a:r>
            <a:r>
              <a:rPr lang="en-US" sz="4200" dirty="0" err="1"/>
              <a:t>các</a:t>
            </a:r>
            <a:r>
              <a:rPr lang="en-US" sz="4200" dirty="0"/>
              <a:t> </a:t>
            </a:r>
            <a:r>
              <a:rPr lang="en-US" sz="4200" dirty="0" err="1"/>
              <a:t>tín</a:t>
            </a:r>
            <a:r>
              <a:rPr lang="en-US" sz="4200" dirty="0"/>
              <a:t> </a:t>
            </a:r>
            <a:r>
              <a:rPr lang="en-US" sz="4200" dirty="0" err="1"/>
              <a:t>hiệu</a:t>
            </a:r>
            <a:r>
              <a:rPr lang="en-US" sz="4200" dirty="0"/>
              <a:t> </a:t>
            </a:r>
            <a:r>
              <a:rPr lang="en-US" sz="4200" dirty="0" err="1"/>
              <a:t>vô</a:t>
            </a:r>
            <a:r>
              <a:rPr lang="en-US" sz="4200" dirty="0"/>
              <a:t> </a:t>
            </a:r>
            <a:r>
              <a:rPr lang="en-US" sz="4200" dirty="0" err="1"/>
              <a:t>tuyến</a:t>
            </a:r>
            <a:r>
              <a:rPr lang="en-US" sz="4200" dirty="0"/>
              <a:t> </a:t>
            </a:r>
            <a:r>
              <a:rPr lang="en-US" sz="4200" dirty="0" err="1"/>
              <a:t>khác</a:t>
            </a:r>
            <a:r>
              <a:rPr lang="en-US" sz="4200" dirty="0"/>
              <a:t> </a:t>
            </a:r>
            <a:r>
              <a:rPr lang="en-US" sz="4200" dirty="0" err="1"/>
              <a:t>trên</a:t>
            </a:r>
            <a:r>
              <a:rPr lang="en-US" sz="4200" dirty="0"/>
              <a:t> </a:t>
            </a:r>
            <a:r>
              <a:rPr lang="en-US" sz="4200" dirty="0" err="1"/>
              <a:t>các</a:t>
            </a:r>
            <a:r>
              <a:rPr lang="en-US" sz="4200" dirty="0"/>
              <a:t> </a:t>
            </a:r>
            <a:r>
              <a:rPr lang="en-US" sz="4200" dirty="0" err="1"/>
              <a:t>tần</a:t>
            </a:r>
            <a:r>
              <a:rPr lang="en-US" sz="4200" dirty="0"/>
              <a:t> </a:t>
            </a:r>
            <a:r>
              <a:rPr lang="en-US" sz="4200" dirty="0" err="1"/>
              <a:t>số</a:t>
            </a:r>
            <a:r>
              <a:rPr lang="en-US" sz="4200" dirty="0"/>
              <a:t> </a:t>
            </a:r>
            <a:r>
              <a:rPr lang="en-US" sz="4200" dirty="0" err="1"/>
              <a:t>khác</a:t>
            </a:r>
            <a:r>
              <a:rPr lang="en-US" sz="4200" dirty="0" smtClean="0"/>
              <a:t>.</a:t>
            </a:r>
          </a:p>
          <a:p>
            <a:pPr marL="285750" indent="-285750">
              <a:lnSpc>
                <a:spcPct val="130000"/>
              </a:lnSpc>
              <a:buFontTx/>
              <a:buChar char="-"/>
            </a:pPr>
            <a:r>
              <a:rPr lang="vi-VN" sz="4200" dirty="0" smtClean="0"/>
              <a:t>Trong </a:t>
            </a:r>
            <a:r>
              <a:rPr lang="vi-VN" sz="4200" dirty="0"/>
              <a:t>một cấu hình mạng WLAN tiêu biểu, một thiết bị thu phát, được gọi một điểm truy cập (AP – access point), nối tới mạng nối dây từ một vị trí cố định sử dụng cáp Ethernet chuẩn. Điểm truy cập (access point) nhận, lưu vào bộ nhớ đệm, và truyền dữ liệu giữa mạng WLAN và cơ sở hạn tầng mạng nối dây</a:t>
            </a:r>
            <a:r>
              <a:rPr lang="vi-VN" sz="4200" dirty="0" smtClean="0"/>
              <a:t>.</a:t>
            </a:r>
            <a:endParaRPr lang="en-US" sz="4200" dirty="0" smtClean="0"/>
          </a:p>
          <a:p>
            <a:pPr marL="285750" indent="-285750">
              <a:lnSpc>
                <a:spcPct val="130000"/>
              </a:lnSpc>
              <a:buFontTx/>
              <a:buChar char="-"/>
            </a:pPr>
            <a:r>
              <a:rPr lang="vi-VN" sz="4200" dirty="0"/>
              <a:t>Các người dùng đầu cuối truy cập mạng WLAN thông qua các card giao tiếp mạng WLAN mà được thực hiện như các card PC trong các máy tính để bàn, hoặc các thiết bị tích hợp hoàn toàn bên trong các máy tính cầm tay. Các card giao tiếp mạng WLAN cung cấp một giao diện giữa hệ điều hành mạng (NOS) và sóng trời (qua một anten). Bản chất của kết nối không dây là trong suốt với NOS.</a:t>
            </a:r>
            <a:endParaRPr lang="en-US" sz="4200" dirty="0" smtClean="0">
              <a:latin typeface="+mj-lt"/>
            </a:endParaRPr>
          </a:p>
        </p:txBody>
      </p:sp>
    </p:spTree>
    <p:extLst>
      <p:ext uri="{BB962C8B-B14F-4D97-AF65-F5344CB8AC3E}">
        <p14:creationId xmlns:p14="http://schemas.microsoft.com/office/powerpoint/2010/main" val="45220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16</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329772"/>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6</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lang="en-US" sz="4200" b="1" kern="1200" dirty="0" err="1" smtClean="0">
                  <a:solidFill>
                    <a:srgbClr val="FFFFFF"/>
                  </a:solidFill>
                  <a:ea typeface="Helvetica Neue Medium"/>
                  <a:cs typeface="Arial" panose="020B0604020202020204" pitchFamily="34" charset="0"/>
                  <a:sym typeface="Helvetica Neue Medium"/>
                </a:rPr>
                <a:t>Giáo</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thức</a:t>
              </a:r>
              <a:endParaRPr kumimoji="0" lang="en-US" sz="4200" b="1" i="0" u="none" strike="noStrike" kern="1200" cap="none" spc="0" normalizeH="0" baseline="0" noProof="0" dirty="0" smtClean="0">
                <a:ln>
                  <a:noFill/>
                </a:ln>
                <a:solidFill>
                  <a:srgbClr val="FFFFFF"/>
                </a:solidFill>
                <a:effectLst/>
                <a:uLnTx/>
                <a:uFillTx/>
                <a:ea typeface="Helvetica Neue Medium"/>
                <a:cs typeface="Arial" panose="020B0604020202020204" pitchFamily="34" charset="0"/>
                <a:sym typeface="Helvetica Neue Medium"/>
              </a:endParaRPr>
            </a:p>
          </p:txBody>
        </p:sp>
      </p:grpSp>
      <p:sp>
        <p:nvSpPr>
          <p:cNvPr id="4" name="Rectangle 3"/>
          <p:cNvSpPr/>
          <p:nvPr/>
        </p:nvSpPr>
        <p:spPr>
          <a:xfrm>
            <a:off x="4942927" y="2765280"/>
            <a:ext cx="18509800" cy="7962180"/>
          </a:xfrm>
          <a:prstGeom prst="rect">
            <a:avLst/>
          </a:prstGeom>
        </p:spPr>
        <p:txBody>
          <a:bodyPr wrap="square">
            <a:spAutoFit/>
          </a:bodyPr>
          <a:lstStyle/>
          <a:p>
            <a:pPr marL="285750" indent="-285750">
              <a:lnSpc>
                <a:spcPct val="130000"/>
              </a:lnSpc>
              <a:spcBef>
                <a:spcPts val="600"/>
              </a:spcBef>
              <a:spcAft>
                <a:spcPts val="600"/>
              </a:spcAft>
              <a:buFont typeface="Symbol" panose="05050102010706020507" pitchFamily="18" charset="2"/>
              <a:buChar char=""/>
            </a:pPr>
            <a:r>
              <a:rPr lang="vi-VN" sz="4200" dirty="0" smtClean="0">
                <a:solidFill>
                  <a:schemeClr val="tx1"/>
                </a:solidFill>
              </a:rPr>
              <a:t>Khi </a:t>
            </a:r>
            <a:r>
              <a:rPr lang="vi-VN" sz="4200" dirty="0">
                <a:solidFill>
                  <a:schemeClr val="tx1"/>
                </a:solidFill>
              </a:rPr>
              <a:t>bạn gửi hoặc nhận dữ liệu (ví dụ như e-mail hoặc trang web), tin nhắn được chia thành nhiều phần nhỏ gọi là các gói. </a:t>
            </a:r>
            <a:endParaRPr lang="en-US" sz="4200" dirty="0" smtClean="0">
              <a:solidFill>
                <a:schemeClr val="tx1"/>
              </a:solidFill>
            </a:endParaRPr>
          </a:p>
          <a:p>
            <a:pPr marL="285750" indent="-285750">
              <a:lnSpc>
                <a:spcPct val="130000"/>
              </a:lnSpc>
              <a:spcBef>
                <a:spcPts val="600"/>
              </a:spcBef>
              <a:spcAft>
                <a:spcPts val="600"/>
              </a:spcAft>
              <a:buFont typeface="Symbol" panose="05050102010706020507" pitchFamily="18" charset="2"/>
              <a:buChar char=""/>
            </a:pPr>
            <a:r>
              <a:rPr lang="vi-VN" sz="4200" dirty="0" smtClean="0">
                <a:solidFill>
                  <a:schemeClr val="tx1"/>
                </a:solidFill>
              </a:rPr>
              <a:t>Mỗi </a:t>
            </a:r>
            <a:r>
              <a:rPr lang="vi-VN" sz="4200" dirty="0">
                <a:solidFill>
                  <a:schemeClr val="tx1"/>
                </a:solidFill>
              </a:rPr>
              <a:t>gói chứa cả địa chỉ Internet của người gửi và địa chỉ của người nhận. Bất kỳ gói tin nào được gửi đến máy tính cổng đầu tiên hiểu được một phần nhỏ của Internet. </a:t>
            </a:r>
            <a:endParaRPr lang="en-US" sz="4200" dirty="0" smtClean="0">
              <a:solidFill>
                <a:schemeClr val="tx1"/>
              </a:solidFill>
            </a:endParaRPr>
          </a:p>
          <a:p>
            <a:pPr marL="285750" indent="-285750">
              <a:lnSpc>
                <a:spcPct val="130000"/>
              </a:lnSpc>
              <a:spcBef>
                <a:spcPts val="600"/>
              </a:spcBef>
              <a:spcAft>
                <a:spcPts val="600"/>
              </a:spcAft>
              <a:buFont typeface="Symbol" panose="05050102010706020507" pitchFamily="18" charset="2"/>
              <a:buChar char=""/>
            </a:pPr>
            <a:r>
              <a:rPr lang="vi-VN" sz="4200" dirty="0" smtClean="0">
                <a:solidFill>
                  <a:schemeClr val="tx1"/>
                </a:solidFill>
              </a:rPr>
              <a:t>Máy tính </a:t>
            </a:r>
            <a:r>
              <a:rPr lang="vi-VN" sz="4200" dirty="0">
                <a:solidFill>
                  <a:schemeClr val="tx1"/>
                </a:solidFill>
              </a:rPr>
              <a:t>sẽ đọc địa chỉ đích và chuyển tiếp gói tin tới một gateway liền kề để lần lượt đọc địa chỉ đích vv cho đến khi một cổng nhận ra gói tin đó thuộc về một máy tính trong vùng lân cận hoặc miền của nó . Cổng đó sẽ chuyển tiếp gói tin trực tiếp tới máy tính có địa chỉ được chỉ định</a:t>
            </a:r>
            <a:r>
              <a:rPr lang="vi-VN" sz="4200" dirty="0" smtClean="0">
                <a:solidFill>
                  <a:schemeClr val="tx1"/>
                </a:solidFill>
              </a:rPr>
              <a:t>.</a:t>
            </a:r>
            <a:endParaRPr lang="en-US" sz="4200" dirty="0" smtClean="0">
              <a:solidFill>
                <a:schemeClr val="tx1"/>
              </a:solidFill>
            </a:endParaRPr>
          </a:p>
        </p:txBody>
      </p:sp>
    </p:spTree>
    <p:extLst>
      <p:ext uri="{BB962C8B-B14F-4D97-AF65-F5344CB8AC3E}">
        <p14:creationId xmlns:p14="http://schemas.microsoft.com/office/powerpoint/2010/main" val="1678441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17</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173018"/>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noProof="0" dirty="0" smtClean="0">
                  <a:solidFill>
                    <a:srgbClr val="302B3A"/>
                  </a:solidFill>
                  <a:ea typeface="+mn-ea"/>
                  <a:cs typeface="+mn-cs"/>
                  <a:sym typeface="Helvetica Light"/>
                </a:rPr>
                <a:t>7</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lang="en-US" sz="4200" b="1" kern="1200" dirty="0" err="1" smtClean="0">
                  <a:solidFill>
                    <a:srgbClr val="FFFFFF"/>
                  </a:solidFill>
                  <a:ea typeface="Helvetica Neue Medium"/>
                  <a:cs typeface="Arial" panose="020B0604020202020204" pitchFamily="34" charset="0"/>
                  <a:sym typeface="Helvetica Neue Medium"/>
                </a:rPr>
                <a:t>Ưu</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nhược</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điểm</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của</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mạng</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không</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ea typeface="Helvetica Neue Medium"/>
                <a:cs typeface="Arial" panose="020B0604020202020204" pitchFamily="34" charset="0"/>
                <a:sym typeface="Helvetica Neue Medium"/>
              </a:endParaRPr>
            </a:p>
          </p:txBody>
        </p:sp>
      </p:grpSp>
      <p:sp>
        <p:nvSpPr>
          <p:cNvPr id="2" name="TextBox 1"/>
          <p:cNvSpPr txBox="1"/>
          <p:nvPr/>
        </p:nvSpPr>
        <p:spPr>
          <a:xfrm flipH="1">
            <a:off x="4942923" y="2176206"/>
            <a:ext cx="3984757" cy="738664"/>
          </a:xfrm>
          <a:prstGeom prst="rect">
            <a:avLst/>
          </a:prstGeom>
          <a:noFill/>
        </p:spPr>
        <p:txBody>
          <a:bodyPr wrap="square" rtlCol="0">
            <a:spAutoFit/>
          </a:bodyPr>
          <a:lstStyle/>
          <a:p>
            <a:pPr marL="285750" indent="-285750">
              <a:buFont typeface="Wingdings" panose="05000000000000000000" pitchFamily="2" charset="2"/>
              <a:buChar char="Ø"/>
            </a:pPr>
            <a:r>
              <a:rPr lang="en-US" sz="4200" b="1" dirty="0" err="1" smtClean="0"/>
              <a:t>Ưu</a:t>
            </a:r>
            <a:r>
              <a:rPr lang="en-US" sz="4200" b="1" dirty="0" smtClean="0"/>
              <a:t> </a:t>
            </a:r>
            <a:r>
              <a:rPr lang="en-US" sz="4200" b="1" dirty="0" err="1" smtClean="0"/>
              <a:t>điểm</a:t>
            </a:r>
            <a:r>
              <a:rPr lang="en-US" sz="4200" b="1" dirty="0" smtClean="0"/>
              <a:t>:</a:t>
            </a:r>
            <a:endParaRPr lang="en-US" sz="4200" b="1" dirty="0"/>
          </a:p>
        </p:txBody>
      </p:sp>
      <p:sp>
        <p:nvSpPr>
          <p:cNvPr id="3" name="TextBox 2"/>
          <p:cNvSpPr txBox="1"/>
          <p:nvPr/>
        </p:nvSpPr>
        <p:spPr>
          <a:xfrm>
            <a:off x="7386354" y="3426174"/>
            <a:ext cx="17164053" cy="6897273"/>
          </a:xfrm>
          <a:prstGeom prst="rect">
            <a:avLst/>
          </a:prstGeom>
          <a:noFill/>
        </p:spPr>
        <p:txBody>
          <a:bodyPr wrap="square" rtlCol="0">
            <a:spAutoFit/>
          </a:bodyPr>
          <a:lstStyle/>
          <a:p>
            <a:pPr marL="285750" indent="-285750">
              <a:lnSpc>
                <a:spcPct val="130000"/>
              </a:lnSpc>
              <a:spcBef>
                <a:spcPts val="600"/>
              </a:spcBef>
              <a:spcAft>
                <a:spcPts val="600"/>
              </a:spcAft>
              <a:buFontTx/>
              <a:buChar char="-"/>
            </a:pPr>
            <a:r>
              <a:rPr lang="en-US" sz="4200" dirty="0" err="1" smtClean="0">
                <a:solidFill>
                  <a:schemeClr val="tx1"/>
                </a:solidFill>
              </a:rPr>
              <a:t>Độ</a:t>
            </a:r>
            <a:r>
              <a:rPr lang="en-US" sz="4200" dirty="0" smtClean="0">
                <a:solidFill>
                  <a:schemeClr val="tx1"/>
                </a:solidFill>
              </a:rPr>
              <a:t> tin </a:t>
            </a:r>
            <a:r>
              <a:rPr lang="en-US" sz="4200" dirty="0" err="1" smtClean="0">
                <a:solidFill>
                  <a:schemeClr val="tx1"/>
                </a:solidFill>
              </a:rPr>
              <a:t>tưởng</a:t>
            </a:r>
            <a:r>
              <a:rPr lang="en-US" sz="4200" dirty="0" smtClean="0">
                <a:solidFill>
                  <a:schemeClr val="tx1"/>
                </a:solidFill>
              </a:rPr>
              <a:t> </a:t>
            </a:r>
            <a:r>
              <a:rPr lang="en-US" sz="4200" dirty="0" err="1" smtClean="0">
                <a:solidFill>
                  <a:schemeClr val="tx1"/>
                </a:solidFill>
              </a:rPr>
              <a:t>cao</a:t>
            </a:r>
            <a:r>
              <a:rPr lang="en-US" sz="4200" dirty="0" smtClean="0">
                <a:solidFill>
                  <a:schemeClr val="tx1"/>
                </a:solidFill>
              </a:rPr>
              <a:t> </a:t>
            </a:r>
            <a:r>
              <a:rPr lang="en-US" sz="4200" dirty="0" err="1" smtClean="0">
                <a:solidFill>
                  <a:schemeClr val="tx1"/>
                </a:solidFill>
              </a:rPr>
              <a:t>trong</a:t>
            </a:r>
            <a:r>
              <a:rPr lang="en-US" sz="4200" dirty="0" smtClean="0">
                <a:solidFill>
                  <a:schemeClr val="tx1"/>
                </a:solidFill>
              </a:rPr>
              <a:t> </a:t>
            </a:r>
            <a:r>
              <a:rPr lang="en-US" sz="4200" dirty="0" err="1" smtClean="0">
                <a:solidFill>
                  <a:schemeClr val="tx1"/>
                </a:solidFill>
              </a:rPr>
              <a:t>nối</a:t>
            </a:r>
            <a:r>
              <a:rPr lang="en-US" sz="4200" dirty="0" smtClean="0">
                <a:solidFill>
                  <a:schemeClr val="tx1"/>
                </a:solidFill>
              </a:rPr>
              <a:t> </a:t>
            </a:r>
            <a:r>
              <a:rPr lang="en-US" sz="4200" dirty="0" err="1" smtClean="0">
                <a:solidFill>
                  <a:schemeClr val="tx1"/>
                </a:solidFill>
              </a:rPr>
              <a:t>mạng</a:t>
            </a:r>
            <a:endParaRPr lang="en-US" sz="4200" dirty="0" smtClean="0">
              <a:solidFill>
                <a:schemeClr val="tx1"/>
              </a:solidFill>
            </a:endParaRPr>
          </a:p>
          <a:p>
            <a:pPr marL="285750" indent="-285750">
              <a:lnSpc>
                <a:spcPct val="130000"/>
              </a:lnSpc>
              <a:spcBef>
                <a:spcPts val="600"/>
              </a:spcBef>
              <a:spcAft>
                <a:spcPts val="600"/>
              </a:spcAft>
              <a:buFontTx/>
              <a:buChar char="-"/>
            </a:pPr>
            <a:r>
              <a:rPr lang="en-US" sz="4200" kern="1200" dirty="0" err="1">
                <a:solidFill>
                  <a:schemeClr val="tx1"/>
                </a:solidFill>
              </a:rPr>
              <a:t>Khả</a:t>
            </a:r>
            <a:r>
              <a:rPr lang="en-US" sz="4200" kern="1200" dirty="0">
                <a:solidFill>
                  <a:schemeClr val="tx1"/>
                </a:solidFill>
              </a:rPr>
              <a:t> </a:t>
            </a:r>
            <a:r>
              <a:rPr lang="en-US" sz="4200" kern="1200" dirty="0" err="1">
                <a:solidFill>
                  <a:schemeClr val="tx1"/>
                </a:solidFill>
              </a:rPr>
              <a:t>năng</a:t>
            </a:r>
            <a:r>
              <a:rPr lang="en-US" sz="4200" kern="1200" dirty="0">
                <a:solidFill>
                  <a:schemeClr val="tx1"/>
                </a:solidFill>
              </a:rPr>
              <a:t> </a:t>
            </a:r>
            <a:r>
              <a:rPr lang="en-US" sz="4200" kern="1200" dirty="0" err="1">
                <a:solidFill>
                  <a:schemeClr val="tx1"/>
                </a:solidFill>
              </a:rPr>
              <a:t>lưu</a:t>
            </a:r>
            <a:r>
              <a:rPr lang="en-US" sz="4200" kern="1200" dirty="0">
                <a:solidFill>
                  <a:schemeClr val="tx1"/>
                </a:solidFill>
              </a:rPr>
              <a:t> </a:t>
            </a:r>
            <a:r>
              <a:rPr lang="en-US" sz="4200" kern="1200" dirty="0" err="1">
                <a:solidFill>
                  <a:schemeClr val="tx1"/>
                </a:solidFill>
              </a:rPr>
              <a:t>động</a:t>
            </a:r>
            <a:r>
              <a:rPr lang="en-US" sz="4200" kern="1200" dirty="0">
                <a:solidFill>
                  <a:schemeClr val="tx1"/>
                </a:solidFill>
              </a:rPr>
              <a:t> </a:t>
            </a:r>
            <a:r>
              <a:rPr lang="en-US" sz="4200" kern="1200" dirty="0" err="1">
                <a:solidFill>
                  <a:schemeClr val="tx1"/>
                </a:solidFill>
              </a:rPr>
              <a:t>cải</a:t>
            </a:r>
            <a:r>
              <a:rPr lang="en-US" sz="4200" kern="1200" dirty="0">
                <a:solidFill>
                  <a:schemeClr val="tx1"/>
                </a:solidFill>
              </a:rPr>
              <a:t> </a:t>
            </a:r>
            <a:r>
              <a:rPr lang="en-US" sz="4200" kern="1200" dirty="0" err="1">
                <a:solidFill>
                  <a:schemeClr val="tx1"/>
                </a:solidFill>
              </a:rPr>
              <a:t>thiện</a:t>
            </a:r>
            <a:r>
              <a:rPr lang="en-US" sz="4200" kern="1200" dirty="0">
                <a:solidFill>
                  <a:schemeClr val="tx1"/>
                </a:solidFill>
              </a:rPr>
              <a:t> </a:t>
            </a:r>
            <a:r>
              <a:rPr lang="en-US" sz="4200" kern="1200" dirty="0" err="1">
                <a:solidFill>
                  <a:schemeClr val="tx1"/>
                </a:solidFill>
              </a:rPr>
              <a:t>hiệu</a:t>
            </a:r>
            <a:r>
              <a:rPr lang="en-US" sz="4200" kern="1200" dirty="0">
                <a:solidFill>
                  <a:schemeClr val="tx1"/>
                </a:solidFill>
              </a:rPr>
              <a:t> </a:t>
            </a:r>
            <a:r>
              <a:rPr lang="en-US" sz="4200" kern="1200" dirty="0" err="1">
                <a:solidFill>
                  <a:schemeClr val="tx1"/>
                </a:solidFill>
              </a:rPr>
              <a:t>suất</a:t>
            </a:r>
            <a:r>
              <a:rPr lang="en-US" sz="4200" kern="1200" dirty="0">
                <a:solidFill>
                  <a:schemeClr val="tx1"/>
                </a:solidFill>
              </a:rPr>
              <a:t> </a:t>
            </a:r>
            <a:r>
              <a:rPr lang="en-US" sz="4200" kern="1200" dirty="0" err="1">
                <a:solidFill>
                  <a:schemeClr val="tx1"/>
                </a:solidFill>
              </a:rPr>
              <a:t>và</a:t>
            </a:r>
            <a:r>
              <a:rPr lang="en-US" sz="4200" kern="1200" dirty="0">
                <a:solidFill>
                  <a:schemeClr val="tx1"/>
                </a:solidFill>
              </a:rPr>
              <a:t> </a:t>
            </a:r>
            <a:r>
              <a:rPr lang="en-US" sz="4200" kern="1200" dirty="0" err="1">
                <a:solidFill>
                  <a:schemeClr val="tx1"/>
                </a:solidFill>
              </a:rPr>
              <a:t>dịch</a:t>
            </a:r>
            <a:r>
              <a:rPr lang="en-US" sz="4200" kern="1200" dirty="0">
                <a:solidFill>
                  <a:schemeClr val="tx1"/>
                </a:solidFill>
              </a:rPr>
              <a:t> </a:t>
            </a:r>
            <a:r>
              <a:rPr lang="en-US" sz="4200" kern="1200" dirty="0" err="1">
                <a:solidFill>
                  <a:schemeClr val="tx1"/>
                </a:solidFill>
              </a:rPr>
              <a:t>vụ</a:t>
            </a:r>
            <a:r>
              <a:rPr lang="en-US" sz="4200" kern="1200" dirty="0">
                <a:solidFill>
                  <a:schemeClr val="tx1"/>
                </a:solidFill>
              </a:rPr>
              <a:t>.</a:t>
            </a:r>
          </a:p>
          <a:p>
            <a:pPr marL="285750" indent="-285750">
              <a:lnSpc>
                <a:spcPct val="130000"/>
              </a:lnSpc>
              <a:spcBef>
                <a:spcPts val="600"/>
              </a:spcBef>
              <a:spcAft>
                <a:spcPts val="600"/>
              </a:spcAft>
              <a:buFontTx/>
              <a:buChar char="-"/>
            </a:pPr>
            <a:r>
              <a:rPr lang="en-US" sz="4200" kern="1200" dirty="0" err="1">
                <a:solidFill>
                  <a:schemeClr val="tx1"/>
                </a:solidFill>
              </a:rPr>
              <a:t>Đơn</a:t>
            </a:r>
            <a:r>
              <a:rPr lang="en-US" sz="4200" kern="1200" dirty="0">
                <a:solidFill>
                  <a:schemeClr val="tx1"/>
                </a:solidFill>
              </a:rPr>
              <a:t> </a:t>
            </a:r>
            <a:r>
              <a:rPr lang="en-US" sz="4200" kern="1200" dirty="0" err="1">
                <a:solidFill>
                  <a:schemeClr val="tx1"/>
                </a:solidFill>
              </a:rPr>
              <a:t>giản</a:t>
            </a:r>
            <a:r>
              <a:rPr lang="en-US" sz="4200" kern="1200" dirty="0">
                <a:solidFill>
                  <a:schemeClr val="tx1"/>
                </a:solidFill>
              </a:rPr>
              <a:t> </a:t>
            </a:r>
            <a:r>
              <a:rPr lang="en-US" sz="4200" kern="1200" dirty="0" err="1">
                <a:solidFill>
                  <a:schemeClr val="tx1"/>
                </a:solidFill>
              </a:rPr>
              <a:t>và</a:t>
            </a:r>
            <a:r>
              <a:rPr lang="en-US" sz="4200" kern="1200" dirty="0">
                <a:solidFill>
                  <a:schemeClr val="tx1"/>
                </a:solidFill>
              </a:rPr>
              <a:t> </a:t>
            </a:r>
            <a:r>
              <a:rPr lang="en-US" sz="4200" kern="1200" dirty="0" err="1">
                <a:solidFill>
                  <a:schemeClr val="tx1"/>
                </a:solidFill>
              </a:rPr>
              <a:t>tốc</a:t>
            </a:r>
            <a:r>
              <a:rPr lang="en-US" sz="4200" kern="1200" dirty="0">
                <a:solidFill>
                  <a:schemeClr val="tx1"/>
                </a:solidFill>
              </a:rPr>
              <a:t> </a:t>
            </a:r>
            <a:r>
              <a:rPr lang="en-US" sz="4200" kern="1200" dirty="0" err="1">
                <a:solidFill>
                  <a:schemeClr val="tx1"/>
                </a:solidFill>
              </a:rPr>
              <a:t>độ</a:t>
            </a:r>
            <a:r>
              <a:rPr lang="en-US" sz="4200" kern="1200" dirty="0">
                <a:solidFill>
                  <a:schemeClr val="tx1"/>
                </a:solidFill>
              </a:rPr>
              <a:t> </a:t>
            </a:r>
            <a:r>
              <a:rPr lang="en-US" sz="4200" kern="1200" dirty="0" err="1">
                <a:solidFill>
                  <a:schemeClr val="tx1"/>
                </a:solidFill>
              </a:rPr>
              <a:t>nhanh</a:t>
            </a:r>
            <a:r>
              <a:rPr lang="en-US" sz="4200" kern="1200" dirty="0">
                <a:solidFill>
                  <a:schemeClr val="tx1"/>
                </a:solidFill>
              </a:rPr>
              <a:t> </a:t>
            </a:r>
            <a:r>
              <a:rPr lang="en-US" sz="4200" kern="1200" dirty="0" err="1">
                <a:solidFill>
                  <a:schemeClr val="tx1"/>
                </a:solidFill>
              </a:rPr>
              <a:t>trong</a:t>
            </a:r>
            <a:r>
              <a:rPr lang="en-US" sz="4200" kern="1200" dirty="0">
                <a:solidFill>
                  <a:schemeClr val="tx1"/>
                </a:solidFill>
              </a:rPr>
              <a:t> </a:t>
            </a:r>
            <a:r>
              <a:rPr lang="en-US" sz="4200" kern="1200" dirty="0" err="1">
                <a:solidFill>
                  <a:schemeClr val="tx1"/>
                </a:solidFill>
              </a:rPr>
              <a:t>cài</a:t>
            </a:r>
            <a:r>
              <a:rPr lang="en-US" sz="4200" kern="1200" dirty="0">
                <a:solidFill>
                  <a:schemeClr val="tx1"/>
                </a:solidFill>
              </a:rPr>
              <a:t> </a:t>
            </a:r>
            <a:r>
              <a:rPr lang="en-US" sz="4200" kern="1200" dirty="0" err="1">
                <a:solidFill>
                  <a:schemeClr val="tx1"/>
                </a:solidFill>
              </a:rPr>
              <a:t>đặt</a:t>
            </a:r>
            <a:r>
              <a:rPr lang="en-US" sz="4200" kern="1200" dirty="0">
                <a:solidFill>
                  <a:schemeClr val="tx1"/>
                </a:solidFill>
              </a:rPr>
              <a:t>.</a:t>
            </a:r>
          </a:p>
          <a:p>
            <a:pPr marL="285750" indent="-285750">
              <a:lnSpc>
                <a:spcPct val="130000"/>
              </a:lnSpc>
              <a:spcBef>
                <a:spcPts val="600"/>
              </a:spcBef>
              <a:spcAft>
                <a:spcPts val="600"/>
              </a:spcAft>
              <a:buFontTx/>
              <a:buChar char="-"/>
            </a:pPr>
            <a:r>
              <a:rPr lang="en-US" sz="4200" kern="1200" dirty="0" err="1">
                <a:solidFill>
                  <a:schemeClr val="tx1"/>
                </a:solidFill>
              </a:rPr>
              <a:t>Linh</a:t>
            </a:r>
            <a:r>
              <a:rPr lang="en-US" sz="4200" kern="1200" dirty="0">
                <a:solidFill>
                  <a:schemeClr val="tx1"/>
                </a:solidFill>
              </a:rPr>
              <a:t> </a:t>
            </a:r>
            <a:r>
              <a:rPr lang="en-US" sz="4200" kern="1200" dirty="0" err="1">
                <a:solidFill>
                  <a:schemeClr val="tx1"/>
                </a:solidFill>
              </a:rPr>
              <a:t>hoạt</a:t>
            </a:r>
            <a:r>
              <a:rPr lang="en-US" sz="4200" kern="1200" dirty="0">
                <a:solidFill>
                  <a:schemeClr val="tx1"/>
                </a:solidFill>
              </a:rPr>
              <a:t> </a:t>
            </a:r>
            <a:r>
              <a:rPr lang="en-US" sz="4200" kern="1200" dirty="0" err="1">
                <a:solidFill>
                  <a:schemeClr val="tx1"/>
                </a:solidFill>
              </a:rPr>
              <a:t>trong</a:t>
            </a:r>
            <a:r>
              <a:rPr lang="en-US" sz="4200" kern="1200" dirty="0">
                <a:solidFill>
                  <a:schemeClr val="tx1"/>
                </a:solidFill>
              </a:rPr>
              <a:t> </a:t>
            </a:r>
            <a:r>
              <a:rPr lang="en-US" sz="4200" kern="1200" dirty="0" err="1">
                <a:solidFill>
                  <a:schemeClr val="tx1"/>
                </a:solidFill>
              </a:rPr>
              <a:t>cài</a:t>
            </a:r>
            <a:r>
              <a:rPr lang="en-US" sz="4200" kern="1200" dirty="0">
                <a:solidFill>
                  <a:schemeClr val="tx1"/>
                </a:solidFill>
              </a:rPr>
              <a:t> </a:t>
            </a:r>
            <a:r>
              <a:rPr lang="en-US" sz="4200" kern="1200" dirty="0" err="1">
                <a:solidFill>
                  <a:schemeClr val="tx1"/>
                </a:solidFill>
              </a:rPr>
              <a:t>đặt</a:t>
            </a:r>
            <a:r>
              <a:rPr lang="en-US" sz="4200" kern="1200" dirty="0">
                <a:solidFill>
                  <a:schemeClr val="tx1"/>
                </a:solidFill>
              </a:rPr>
              <a:t>.</a:t>
            </a:r>
          </a:p>
          <a:p>
            <a:pPr marL="285750" indent="-285750">
              <a:lnSpc>
                <a:spcPct val="130000"/>
              </a:lnSpc>
              <a:spcBef>
                <a:spcPts val="600"/>
              </a:spcBef>
              <a:spcAft>
                <a:spcPts val="600"/>
              </a:spcAft>
              <a:buFontTx/>
              <a:buChar char="-"/>
            </a:pPr>
            <a:r>
              <a:rPr lang="en-US" sz="4200" kern="1200" dirty="0" err="1">
                <a:solidFill>
                  <a:schemeClr val="tx1"/>
                </a:solidFill>
              </a:rPr>
              <a:t>Giảm</a:t>
            </a:r>
            <a:r>
              <a:rPr lang="en-US" sz="4200" kern="1200" dirty="0">
                <a:solidFill>
                  <a:schemeClr val="tx1"/>
                </a:solidFill>
              </a:rPr>
              <a:t> </a:t>
            </a:r>
            <a:r>
              <a:rPr lang="en-US" sz="4200" kern="1200" dirty="0" err="1">
                <a:solidFill>
                  <a:schemeClr val="tx1"/>
                </a:solidFill>
              </a:rPr>
              <a:t>bớt</a:t>
            </a:r>
            <a:r>
              <a:rPr lang="en-US" sz="4200" kern="1200" dirty="0">
                <a:solidFill>
                  <a:schemeClr val="tx1"/>
                </a:solidFill>
              </a:rPr>
              <a:t> </a:t>
            </a:r>
            <a:r>
              <a:rPr lang="en-US" sz="4200" kern="1200" dirty="0" err="1">
                <a:solidFill>
                  <a:schemeClr val="tx1"/>
                </a:solidFill>
              </a:rPr>
              <a:t>giá</a:t>
            </a:r>
            <a:r>
              <a:rPr lang="en-US" sz="4200" kern="1200" dirty="0">
                <a:solidFill>
                  <a:schemeClr val="tx1"/>
                </a:solidFill>
              </a:rPr>
              <a:t> </a:t>
            </a:r>
            <a:r>
              <a:rPr lang="en-US" sz="4200" kern="1200" dirty="0" err="1">
                <a:solidFill>
                  <a:schemeClr val="tx1"/>
                </a:solidFill>
              </a:rPr>
              <a:t>thành</a:t>
            </a:r>
            <a:r>
              <a:rPr lang="en-US" sz="4200" kern="1200" dirty="0">
                <a:solidFill>
                  <a:schemeClr val="tx1"/>
                </a:solidFill>
              </a:rPr>
              <a:t> </a:t>
            </a:r>
            <a:r>
              <a:rPr lang="en-US" sz="4200" kern="1200" dirty="0" err="1">
                <a:solidFill>
                  <a:schemeClr val="tx1"/>
                </a:solidFill>
              </a:rPr>
              <a:t>sở</a:t>
            </a:r>
            <a:r>
              <a:rPr lang="en-US" sz="4200" kern="1200" dirty="0">
                <a:solidFill>
                  <a:schemeClr val="tx1"/>
                </a:solidFill>
              </a:rPr>
              <a:t> </a:t>
            </a:r>
            <a:r>
              <a:rPr lang="en-US" sz="4200" kern="1200" dirty="0" err="1">
                <a:solidFill>
                  <a:schemeClr val="tx1"/>
                </a:solidFill>
              </a:rPr>
              <a:t>hữu</a:t>
            </a:r>
            <a:r>
              <a:rPr lang="en-US" sz="4200" kern="1200" dirty="0">
                <a:solidFill>
                  <a:schemeClr val="tx1"/>
                </a:solidFill>
              </a:rPr>
              <a:t>.</a:t>
            </a:r>
          </a:p>
          <a:p>
            <a:pPr marL="285750" indent="-285750">
              <a:lnSpc>
                <a:spcPct val="130000"/>
              </a:lnSpc>
              <a:spcBef>
                <a:spcPts val="600"/>
              </a:spcBef>
              <a:spcAft>
                <a:spcPts val="600"/>
              </a:spcAft>
              <a:buFontTx/>
              <a:buChar char="-"/>
            </a:pPr>
            <a:r>
              <a:rPr lang="en-US" sz="4200" kern="1200" dirty="0" err="1">
                <a:solidFill>
                  <a:schemeClr val="tx1"/>
                </a:solidFill>
              </a:rPr>
              <a:t>Tính</a:t>
            </a:r>
            <a:r>
              <a:rPr lang="en-US" sz="4200" kern="1200" dirty="0">
                <a:solidFill>
                  <a:schemeClr val="tx1"/>
                </a:solidFill>
              </a:rPr>
              <a:t> </a:t>
            </a:r>
            <a:r>
              <a:rPr lang="en-US" sz="4200" kern="1200" dirty="0" err="1">
                <a:solidFill>
                  <a:schemeClr val="tx1"/>
                </a:solidFill>
              </a:rPr>
              <a:t>linh</a:t>
            </a:r>
            <a:r>
              <a:rPr lang="en-US" sz="4200" kern="1200" dirty="0">
                <a:solidFill>
                  <a:schemeClr val="tx1"/>
                </a:solidFill>
              </a:rPr>
              <a:t> </a:t>
            </a:r>
            <a:r>
              <a:rPr lang="en-US" sz="4200" kern="1200" dirty="0" err="1">
                <a:solidFill>
                  <a:schemeClr val="tx1"/>
                </a:solidFill>
              </a:rPr>
              <a:t>hoạt</a:t>
            </a:r>
            <a:r>
              <a:rPr lang="en-US" sz="4200" kern="1200" dirty="0">
                <a:solidFill>
                  <a:schemeClr val="tx1"/>
                </a:solidFill>
              </a:rPr>
              <a:t> </a:t>
            </a:r>
            <a:r>
              <a:rPr lang="en-US" sz="4200" kern="1200" dirty="0" err="1">
                <a:solidFill>
                  <a:schemeClr val="tx1"/>
                </a:solidFill>
              </a:rPr>
              <a:t>cao</a:t>
            </a:r>
            <a:r>
              <a:rPr lang="en-US" sz="4200" kern="1200" dirty="0">
                <a:solidFill>
                  <a:schemeClr val="tx1"/>
                </a:solidFill>
              </a:rPr>
              <a:t>.</a:t>
            </a:r>
          </a:p>
          <a:p>
            <a:pPr marL="285750" indent="-285750">
              <a:lnSpc>
                <a:spcPct val="130000"/>
              </a:lnSpc>
              <a:spcBef>
                <a:spcPts val="600"/>
              </a:spcBef>
              <a:spcAft>
                <a:spcPts val="600"/>
              </a:spcAft>
              <a:buFontTx/>
              <a:buChar char="-"/>
            </a:pPr>
            <a:endParaRPr lang="en-US" sz="4200" dirty="0">
              <a:solidFill>
                <a:schemeClr val="tx1"/>
              </a:solidFill>
            </a:endParaRPr>
          </a:p>
        </p:txBody>
      </p:sp>
    </p:spTree>
    <p:extLst>
      <p:ext uri="{BB962C8B-B14F-4D97-AF65-F5344CB8AC3E}">
        <p14:creationId xmlns:p14="http://schemas.microsoft.com/office/powerpoint/2010/main" val="662721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100"/>
              <a:t>18</a:t>
            </a:fld>
            <a:endParaRPr lang="en" sz="41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382024"/>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100" b="1" kern="1200" noProof="0" dirty="0" smtClean="0">
                  <a:solidFill>
                    <a:srgbClr val="302B3A"/>
                  </a:solidFill>
                  <a:ea typeface="+mn-ea"/>
                  <a:cs typeface="+mn-cs"/>
                  <a:sym typeface="Helvetica Light"/>
                </a:rPr>
                <a:t>7</a:t>
              </a:r>
              <a:endParaRPr kumimoji="0" lang="en-US" sz="41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lang="en-US" sz="4100" b="1" kern="1200" dirty="0" err="1" smtClean="0">
                  <a:solidFill>
                    <a:srgbClr val="FFFFFF"/>
                  </a:solidFill>
                  <a:ea typeface="Helvetica Neue Medium"/>
                  <a:cs typeface="Arial" panose="020B0604020202020204" pitchFamily="34" charset="0"/>
                  <a:sym typeface="Helvetica Neue Medium"/>
                </a:rPr>
                <a:t>Ưu</a:t>
              </a:r>
              <a:r>
                <a:rPr lang="en-US" sz="4100" b="1" kern="1200" dirty="0" smtClean="0">
                  <a:solidFill>
                    <a:srgbClr val="FFFFFF"/>
                  </a:solidFill>
                  <a:ea typeface="Helvetica Neue Medium"/>
                  <a:cs typeface="Arial" panose="020B0604020202020204" pitchFamily="34" charset="0"/>
                  <a:sym typeface="Helvetica Neue Medium"/>
                </a:rPr>
                <a:t> </a:t>
              </a:r>
              <a:r>
                <a:rPr lang="en-US" sz="4100" b="1" kern="1200" dirty="0" err="1" smtClean="0">
                  <a:solidFill>
                    <a:srgbClr val="FFFFFF"/>
                  </a:solidFill>
                  <a:ea typeface="Helvetica Neue Medium"/>
                  <a:cs typeface="Arial" panose="020B0604020202020204" pitchFamily="34" charset="0"/>
                  <a:sym typeface="Helvetica Neue Medium"/>
                </a:rPr>
                <a:t>nhược</a:t>
              </a:r>
              <a:r>
                <a:rPr lang="en-US" sz="4100" b="1" kern="1200" dirty="0" smtClean="0">
                  <a:solidFill>
                    <a:srgbClr val="FFFFFF"/>
                  </a:solidFill>
                  <a:ea typeface="Helvetica Neue Medium"/>
                  <a:cs typeface="Arial" panose="020B0604020202020204" pitchFamily="34" charset="0"/>
                  <a:sym typeface="Helvetica Neue Medium"/>
                </a:rPr>
                <a:t> </a:t>
              </a:r>
              <a:r>
                <a:rPr lang="en-US" sz="4100" b="1" kern="1200" dirty="0" err="1" smtClean="0">
                  <a:solidFill>
                    <a:srgbClr val="FFFFFF"/>
                  </a:solidFill>
                  <a:ea typeface="Helvetica Neue Medium"/>
                  <a:cs typeface="Arial" panose="020B0604020202020204" pitchFamily="34" charset="0"/>
                  <a:sym typeface="Helvetica Neue Medium"/>
                </a:rPr>
                <a:t>điểm</a:t>
              </a:r>
              <a:r>
                <a:rPr lang="en-US" sz="4100" b="1" kern="1200" dirty="0" smtClean="0">
                  <a:solidFill>
                    <a:srgbClr val="FFFFFF"/>
                  </a:solidFill>
                  <a:ea typeface="Helvetica Neue Medium"/>
                  <a:cs typeface="Arial" panose="020B0604020202020204" pitchFamily="34" charset="0"/>
                  <a:sym typeface="Helvetica Neue Medium"/>
                </a:rPr>
                <a:t> </a:t>
              </a:r>
              <a:r>
                <a:rPr lang="en-US" sz="4100" b="1" kern="1200" dirty="0" err="1" smtClean="0">
                  <a:solidFill>
                    <a:srgbClr val="FFFFFF"/>
                  </a:solidFill>
                  <a:ea typeface="Helvetica Neue Medium"/>
                  <a:cs typeface="Arial" panose="020B0604020202020204" pitchFamily="34" charset="0"/>
                  <a:sym typeface="Helvetica Neue Medium"/>
                </a:rPr>
                <a:t>của</a:t>
              </a:r>
              <a:r>
                <a:rPr lang="en-US" sz="4100" b="1" kern="1200" dirty="0" smtClean="0">
                  <a:solidFill>
                    <a:srgbClr val="FFFFFF"/>
                  </a:solidFill>
                  <a:ea typeface="Helvetica Neue Medium"/>
                  <a:cs typeface="Arial" panose="020B0604020202020204" pitchFamily="34" charset="0"/>
                  <a:sym typeface="Helvetica Neue Medium"/>
                </a:rPr>
                <a:t> </a:t>
              </a:r>
              <a:r>
                <a:rPr lang="en-US" sz="4100" b="1" kern="1200" dirty="0" err="1" smtClean="0">
                  <a:solidFill>
                    <a:srgbClr val="FFFFFF"/>
                  </a:solidFill>
                  <a:ea typeface="Helvetica Neue Medium"/>
                  <a:cs typeface="Arial" panose="020B0604020202020204" pitchFamily="34" charset="0"/>
                  <a:sym typeface="Helvetica Neue Medium"/>
                </a:rPr>
                <a:t>mạng</a:t>
              </a:r>
              <a:r>
                <a:rPr lang="en-US" sz="4100" b="1" kern="1200" dirty="0" smtClean="0">
                  <a:solidFill>
                    <a:srgbClr val="FFFFFF"/>
                  </a:solidFill>
                  <a:ea typeface="Helvetica Neue Medium"/>
                  <a:cs typeface="Arial" panose="020B0604020202020204" pitchFamily="34" charset="0"/>
                  <a:sym typeface="Helvetica Neue Medium"/>
                </a:rPr>
                <a:t> </a:t>
              </a:r>
              <a:r>
                <a:rPr lang="en-US" sz="4100" b="1" kern="1200" dirty="0" err="1" smtClean="0">
                  <a:solidFill>
                    <a:srgbClr val="FFFFFF"/>
                  </a:solidFill>
                  <a:ea typeface="Helvetica Neue Medium"/>
                  <a:cs typeface="Arial" panose="020B0604020202020204" pitchFamily="34" charset="0"/>
                  <a:sym typeface="Helvetica Neue Medium"/>
                </a:rPr>
                <a:t>không</a:t>
              </a:r>
              <a:r>
                <a:rPr lang="en-US" sz="4100" b="1" kern="1200" dirty="0" smtClean="0">
                  <a:solidFill>
                    <a:srgbClr val="FFFFFF"/>
                  </a:solidFill>
                  <a:ea typeface="Helvetica Neue Medium"/>
                  <a:cs typeface="Arial" panose="020B0604020202020204" pitchFamily="34" charset="0"/>
                  <a:sym typeface="Helvetica Neue Medium"/>
                </a:rPr>
                <a:t> </a:t>
              </a:r>
              <a:r>
                <a:rPr lang="en-US" sz="4100" b="1" kern="1200" dirty="0" err="1" smtClean="0">
                  <a:solidFill>
                    <a:srgbClr val="FFFFFF"/>
                  </a:solidFill>
                  <a:ea typeface="Helvetica Neue Medium"/>
                  <a:cs typeface="Arial" panose="020B0604020202020204" pitchFamily="34" charset="0"/>
                  <a:sym typeface="Helvetica Neue Medium"/>
                </a:rPr>
                <a:t>dây</a:t>
              </a:r>
              <a:endParaRPr kumimoji="0" lang="en-US" sz="4100" b="1" i="0" u="none" strike="noStrike" kern="1200" cap="none" spc="0" normalizeH="0" baseline="0" noProof="0" dirty="0" smtClean="0">
                <a:ln>
                  <a:noFill/>
                </a:ln>
                <a:solidFill>
                  <a:srgbClr val="FFFFFF"/>
                </a:solidFill>
                <a:effectLst/>
                <a:uLnTx/>
                <a:uFillTx/>
                <a:ea typeface="Helvetica Neue Medium"/>
                <a:cs typeface="Arial" panose="020B0604020202020204" pitchFamily="34" charset="0"/>
                <a:sym typeface="Helvetica Neue Medium"/>
              </a:endParaRPr>
            </a:p>
          </p:txBody>
        </p:sp>
      </p:grpSp>
      <p:sp>
        <p:nvSpPr>
          <p:cNvPr id="2" name="TextBox 1"/>
          <p:cNvSpPr txBox="1"/>
          <p:nvPr/>
        </p:nvSpPr>
        <p:spPr>
          <a:xfrm flipH="1">
            <a:off x="5014595" y="2764519"/>
            <a:ext cx="5389162" cy="723275"/>
          </a:xfrm>
          <a:prstGeom prst="rect">
            <a:avLst/>
          </a:prstGeom>
          <a:noFill/>
        </p:spPr>
        <p:txBody>
          <a:bodyPr wrap="square" rtlCol="0">
            <a:spAutoFit/>
          </a:bodyPr>
          <a:lstStyle/>
          <a:p>
            <a:pPr marL="285750" indent="-285750">
              <a:buFont typeface="Wingdings" panose="05000000000000000000" pitchFamily="2" charset="2"/>
              <a:buChar char="Ø"/>
            </a:pPr>
            <a:r>
              <a:rPr lang="en-US" sz="4100" b="1" dirty="0" err="1" smtClean="0"/>
              <a:t>Nhược</a:t>
            </a:r>
            <a:r>
              <a:rPr lang="en-US" sz="4100" b="1" dirty="0" smtClean="0"/>
              <a:t> </a:t>
            </a:r>
            <a:r>
              <a:rPr lang="en-US" sz="4100" b="1" dirty="0" err="1" smtClean="0"/>
              <a:t>điểm</a:t>
            </a:r>
            <a:r>
              <a:rPr lang="en-US" sz="4100" b="1" dirty="0" smtClean="0"/>
              <a:t>:</a:t>
            </a:r>
            <a:endParaRPr lang="en-US" sz="4100" b="1" dirty="0"/>
          </a:p>
        </p:txBody>
      </p:sp>
      <p:sp>
        <p:nvSpPr>
          <p:cNvPr id="3" name="TextBox 2"/>
          <p:cNvSpPr txBox="1"/>
          <p:nvPr/>
        </p:nvSpPr>
        <p:spPr>
          <a:xfrm>
            <a:off x="5014596" y="4095060"/>
            <a:ext cx="19217008" cy="6961906"/>
          </a:xfrm>
          <a:prstGeom prst="rect">
            <a:avLst/>
          </a:prstGeom>
          <a:noFill/>
        </p:spPr>
        <p:txBody>
          <a:bodyPr wrap="square" rtlCol="0">
            <a:spAutoFit/>
          </a:bodyPr>
          <a:lstStyle/>
          <a:p>
            <a:pPr marL="285750" indent="-285750">
              <a:lnSpc>
                <a:spcPct val="130000"/>
              </a:lnSpc>
              <a:spcBef>
                <a:spcPts val="400"/>
              </a:spcBef>
              <a:spcAft>
                <a:spcPts val="400"/>
              </a:spcAft>
              <a:buFontTx/>
              <a:buChar char="-"/>
            </a:pPr>
            <a:r>
              <a:rPr lang="en-US" sz="4100" dirty="0" err="1" smtClean="0">
                <a:solidFill>
                  <a:schemeClr val="tx1"/>
                </a:solidFill>
              </a:rPr>
              <a:t>Bảo</a:t>
            </a:r>
            <a:r>
              <a:rPr lang="en-US" sz="4100" dirty="0" smtClean="0">
                <a:solidFill>
                  <a:schemeClr val="tx1"/>
                </a:solidFill>
              </a:rPr>
              <a:t> </a:t>
            </a:r>
            <a:r>
              <a:rPr lang="en-US" sz="4100" dirty="0" err="1" smtClean="0">
                <a:solidFill>
                  <a:schemeClr val="tx1"/>
                </a:solidFill>
              </a:rPr>
              <a:t>mật</a:t>
            </a:r>
            <a:r>
              <a:rPr lang="en-US" sz="4100" dirty="0" smtClean="0">
                <a:solidFill>
                  <a:schemeClr val="tx1"/>
                </a:solidFill>
              </a:rPr>
              <a:t>: </a:t>
            </a:r>
            <a:r>
              <a:rPr lang="en-US" sz="4100" kern="1200" dirty="0"/>
              <a:t> </a:t>
            </a:r>
            <a:r>
              <a:rPr lang="en-US" sz="4100" kern="1200" dirty="0" err="1"/>
              <a:t>Môi</a:t>
            </a:r>
            <a:r>
              <a:rPr lang="en-US" sz="4100" kern="1200" dirty="0"/>
              <a:t> </a:t>
            </a:r>
            <a:r>
              <a:rPr lang="en-US" sz="4100" kern="1200" dirty="0" err="1"/>
              <a:t>trường</a:t>
            </a:r>
            <a:r>
              <a:rPr lang="en-US" sz="4100" kern="1200" dirty="0"/>
              <a:t> </a:t>
            </a:r>
            <a:r>
              <a:rPr lang="en-US" sz="4100" kern="1200" dirty="0" err="1"/>
              <a:t>kết</a:t>
            </a:r>
            <a:r>
              <a:rPr lang="en-US" sz="4100" kern="1200" dirty="0"/>
              <a:t> </a:t>
            </a:r>
            <a:r>
              <a:rPr lang="en-US" sz="4100" kern="1200" dirty="0" err="1"/>
              <a:t>nối</a:t>
            </a:r>
            <a:r>
              <a:rPr lang="en-US" sz="4100" kern="1200" dirty="0"/>
              <a:t> </a:t>
            </a:r>
            <a:r>
              <a:rPr lang="en-US" sz="4100" kern="1200" dirty="0" err="1"/>
              <a:t>không</a:t>
            </a:r>
            <a:r>
              <a:rPr lang="en-US" sz="4100" kern="1200" dirty="0"/>
              <a:t> </a:t>
            </a:r>
            <a:r>
              <a:rPr lang="en-US" sz="4100" kern="1200" dirty="0" err="1"/>
              <a:t>dây</a:t>
            </a:r>
            <a:r>
              <a:rPr lang="en-US" sz="4100" kern="1200" dirty="0"/>
              <a:t> </a:t>
            </a:r>
            <a:r>
              <a:rPr lang="en-US" sz="4100" kern="1200" dirty="0" err="1"/>
              <a:t>là</a:t>
            </a:r>
            <a:r>
              <a:rPr lang="en-US" sz="4100" kern="1200" dirty="0"/>
              <a:t> </a:t>
            </a:r>
            <a:r>
              <a:rPr lang="en-US" sz="4100" kern="1200" dirty="0" err="1"/>
              <a:t>không</a:t>
            </a:r>
            <a:r>
              <a:rPr lang="en-US" sz="4100" kern="1200" dirty="0"/>
              <a:t> </a:t>
            </a:r>
            <a:r>
              <a:rPr lang="en-US" sz="4100" kern="1200" dirty="0" err="1"/>
              <a:t>khí</a:t>
            </a:r>
            <a:r>
              <a:rPr lang="en-US" sz="4100" kern="1200" dirty="0"/>
              <a:t> </a:t>
            </a:r>
            <a:r>
              <a:rPr lang="en-US" sz="4100" kern="1200" dirty="0" err="1"/>
              <a:t>nên</a:t>
            </a:r>
            <a:r>
              <a:rPr lang="en-US" sz="4100" kern="1200" dirty="0"/>
              <a:t> </a:t>
            </a:r>
            <a:r>
              <a:rPr lang="en-US" sz="4100" kern="1200" dirty="0" err="1"/>
              <a:t>khả</a:t>
            </a:r>
            <a:r>
              <a:rPr lang="en-US" sz="4100" kern="1200" dirty="0"/>
              <a:t> </a:t>
            </a:r>
            <a:r>
              <a:rPr lang="en-US" sz="4100" kern="1200" dirty="0" err="1"/>
              <a:t>năng</a:t>
            </a:r>
            <a:r>
              <a:rPr lang="en-US" sz="4100" kern="1200" dirty="0"/>
              <a:t> </a:t>
            </a:r>
            <a:r>
              <a:rPr lang="en-US" sz="4100" kern="1200" dirty="0" err="1"/>
              <a:t>bị</a:t>
            </a:r>
            <a:r>
              <a:rPr lang="en-US" sz="4100" kern="1200" dirty="0"/>
              <a:t> </a:t>
            </a:r>
            <a:r>
              <a:rPr lang="en-US" sz="4100" kern="1200" dirty="0" err="1"/>
              <a:t>tấn</a:t>
            </a:r>
            <a:r>
              <a:rPr lang="en-US" sz="4100" kern="1200" dirty="0"/>
              <a:t> </a:t>
            </a:r>
            <a:r>
              <a:rPr lang="en-US" sz="4100" kern="1200" dirty="0" err="1"/>
              <a:t>công</a:t>
            </a:r>
            <a:r>
              <a:rPr lang="en-US" sz="4100" kern="1200" dirty="0"/>
              <a:t> </a:t>
            </a:r>
            <a:r>
              <a:rPr lang="en-US" sz="4100" kern="1200" dirty="0" err="1"/>
              <a:t>của</a:t>
            </a:r>
            <a:r>
              <a:rPr lang="en-US" sz="4100" kern="1200" dirty="0"/>
              <a:t> </a:t>
            </a:r>
            <a:r>
              <a:rPr lang="en-US" sz="4100" kern="1200" dirty="0" err="1"/>
              <a:t>người</a:t>
            </a:r>
            <a:r>
              <a:rPr lang="en-US" sz="4100" kern="1200" dirty="0"/>
              <a:t> </a:t>
            </a:r>
            <a:r>
              <a:rPr lang="en-US" sz="4100" kern="1200" dirty="0" err="1"/>
              <a:t>dùng</a:t>
            </a:r>
            <a:r>
              <a:rPr lang="en-US" sz="4100" kern="1200" dirty="0"/>
              <a:t> </a:t>
            </a:r>
            <a:r>
              <a:rPr lang="en-US" sz="4100" kern="1200" dirty="0" err="1"/>
              <a:t>là</a:t>
            </a:r>
            <a:r>
              <a:rPr lang="en-US" sz="4100" kern="1200" dirty="0"/>
              <a:t> </a:t>
            </a:r>
            <a:r>
              <a:rPr lang="en-US" sz="4100" kern="1200" dirty="0" err="1"/>
              <a:t>rất</a:t>
            </a:r>
            <a:r>
              <a:rPr lang="en-US" sz="4100" kern="1200" dirty="0"/>
              <a:t> </a:t>
            </a:r>
            <a:r>
              <a:rPr lang="en-US" sz="4100" kern="1200" dirty="0" err="1"/>
              <a:t>cao</a:t>
            </a:r>
            <a:r>
              <a:rPr lang="en-US" sz="4100" kern="1200" dirty="0"/>
              <a:t>.</a:t>
            </a:r>
          </a:p>
          <a:p>
            <a:pPr marL="285750" indent="-285750">
              <a:lnSpc>
                <a:spcPct val="130000"/>
              </a:lnSpc>
              <a:spcBef>
                <a:spcPts val="400"/>
              </a:spcBef>
              <a:spcAft>
                <a:spcPts val="400"/>
              </a:spcAft>
              <a:buFontTx/>
              <a:buChar char="-"/>
            </a:pPr>
            <a:r>
              <a:rPr lang="en-US" sz="4100" dirty="0" smtClean="0">
                <a:solidFill>
                  <a:schemeClr val="tx1"/>
                </a:solidFill>
              </a:rPr>
              <a:t> </a:t>
            </a:r>
            <a:r>
              <a:rPr lang="en-US" sz="4100" dirty="0" err="1" smtClean="0">
                <a:solidFill>
                  <a:schemeClr val="tx1"/>
                </a:solidFill>
              </a:rPr>
              <a:t>Phạm</a:t>
            </a:r>
            <a:r>
              <a:rPr lang="en-US" sz="4100" dirty="0" smtClean="0">
                <a:solidFill>
                  <a:schemeClr val="tx1"/>
                </a:solidFill>
              </a:rPr>
              <a:t> vi: </a:t>
            </a:r>
            <a:r>
              <a:rPr lang="en-US" sz="4100" kern="1200" dirty="0" err="1"/>
              <a:t>Một</a:t>
            </a:r>
            <a:r>
              <a:rPr lang="en-US" sz="4100" kern="1200" dirty="0"/>
              <a:t> </a:t>
            </a:r>
            <a:r>
              <a:rPr lang="en-US" sz="4100" kern="1200" dirty="0" err="1"/>
              <a:t>mạng</a:t>
            </a:r>
            <a:r>
              <a:rPr lang="en-US" sz="4100" kern="1200" dirty="0"/>
              <a:t> </a:t>
            </a:r>
            <a:r>
              <a:rPr lang="en-US" sz="4100" kern="1200" dirty="0" err="1"/>
              <a:t>chuẩn</a:t>
            </a:r>
            <a:r>
              <a:rPr lang="en-US" sz="4100" kern="1200" dirty="0"/>
              <a:t> 802.11g </a:t>
            </a:r>
            <a:r>
              <a:rPr lang="en-US" sz="4100" kern="1200" dirty="0" err="1"/>
              <a:t>với</a:t>
            </a:r>
            <a:r>
              <a:rPr lang="en-US" sz="4100" kern="1200" dirty="0"/>
              <a:t> </a:t>
            </a:r>
            <a:r>
              <a:rPr lang="en-US" sz="4100" kern="1200" dirty="0" err="1"/>
              <a:t>các</a:t>
            </a:r>
            <a:r>
              <a:rPr lang="en-US" sz="4100" kern="1200" dirty="0"/>
              <a:t> </a:t>
            </a:r>
            <a:r>
              <a:rPr lang="en-US" sz="4100" kern="1200" dirty="0" err="1"/>
              <a:t>thiết</a:t>
            </a:r>
            <a:r>
              <a:rPr lang="en-US" sz="4100" kern="1200" dirty="0"/>
              <a:t> </a:t>
            </a:r>
            <a:r>
              <a:rPr lang="en-US" sz="4100" kern="1200" dirty="0" err="1"/>
              <a:t>bị</a:t>
            </a:r>
            <a:r>
              <a:rPr lang="en-US" sz="4100" kern="1200" dirty="0"/>
              <a:t> </a:t>
            </a:r>
            <a:r>
              <a:rPr lang="en-US" sz="4100" kern="1200" dirty="0" err="1"/>
              <a:t>chuẩn</a:t>
            </a:r>
            <a:r>
              <a:rPr lang="en-US" sz="4100" kern="1200" dirty="0"/>
              <a:t> </a:t>
            </a:r>
            <a:r>
              <a:rPr lang="en-US" sz="4100" kern="1200" dirty="0" err="1"/>
              <a:t>thì</a:t>
            </a:r>
            <a:r>
              <a:rPr lang="en-US" sz="4100" kern="1200" dirty="0"/>
              <a:t> </a:t>
            </a:r>
            <a:r>
              <a:rPr lang="en-US" sz="4100" kern="1200" dirty="0" err="1"/>
              <a:t>có</a:t>
            </a:r>
            <a:r>
              <a:rPr lang="en-US" sz="4100" kern="1200" dirty="0"/>
              <a:t> </a:t>
            </a:r>
            <a:r>
              <a:rPr lang="en-US" sz="4100" kern="1200" dirty="0" err="1"/>
              <a:t>thể</a:t>
            </a:r>
            <a:r>
              <a:rPr lang="en-US" sz="4100" kern="1200" dirty="0"/>
              <a:t> </a:t>
            </a:r>
            <a:r>
              <a:rPr lang="en-US" sz="4100" kern="1200" dirty="0" err="1"/>
              <a:t>hoạt</a:t>
            </a:r>
            <a:r>
              <a:rPr lang="en-US" sz="4100" kern="1200" dirty="0"/>
              <a:t> </a:t>
            </a:r>
            <a:r>
              <a:rPr lang="en-US" sz="4100" kern="1200" dirty="0" err="1"/>
              <a:t>động</a:t>
            </a:r>
            <a:r>
              <a:rPr lang="en-US" sz="4100" kern="1200" dirty="0"/>
              <a:t> </a:t>
            </a:r>
            <a:r>
              <a:rPr lang="en-US" sz="4100" kern="1200" dirty="0" err="1"/>
              <a:t>tốt</a:t>
            </a:r>
            <a:r>
              <a:rPr lang="en-US" sz="4100" kern="1200" dirty="0"/>
              <a:t> </a:t>
            </a:r>
            <a:r>
              <a:rPr lang="en-US" sz="4100" kern="1200" dirty="0" err="1"/>
              <a:t>trong</a:t>
            </a:r>
            <a:r>
              <a:rPr lang="en-US" sz="4100" kern="1200" dirty="0"/>
              <a:t> </a:t>
            </a:r>
            <a:r>
              <a:rPr lang="en-US" sz="4100" kern="1200" dirty="0" err="1"/>
              <a:t>phạm</a:t>
            </a:r>
            <a:r>
              <a:rPr lang="en-US" sz="4100" kern="1200" dirty="0"/>
              <a:t> vi </a:t>
            </a:r>
            <a:r>
              <a:rPr lang="en-US" sz="4100" kern="1200" dirty="0" err="1"/>
              <a:t>vài</a:t>
            </a:r>
            <a:r>
              <a:rPr lang="en-US" sz="4100" kern="1200" dirty="0"/>
              <a:t> </a:t>
            </a:r>
            <a:r>
              <a:rPr lang="en-US" sz="4100" kern="1200" dirty="0" err="1"/>
              <a:t>chục</a:t>
            </a:r>
            <a:r>
              <a:rPr lang="en-US" sz="4100" kern="1200" dirty="0"/>
              <a:t> </a:t>
            </a:r>
            <a:r>
              <a:rPr lang="en-US" sz="4100" kern="1200" dirty="0" err="1"/>
              <a:t>mét</a:t>
            </a:r>
            <a:r>
              <a:rPr lang="en-US" sz="4100" kern="1200" dirty="0" smtClean="0"/>
              <a:t>.</a:t>
            </a:r>
          </a:p>
          <a:p>
            <a:pPr marL="285750" indent="-285750">
              <a:lnSpc>
                <a:spcPct val="130000"/>
              </a:lnSpc>
              <a:spcBef>
                <a:spcPts val="400"/>
              </a:spcBef>
              <a:spcAft>
                <a:spcPts val="400"/>
              </a:spcAft>
              <a:buFontTx/>
              <a:buChar char="-"/>
            </a:pPr>
            <a:r>
              <a:rPr lang="en-US" sz="4100" kern="1200" dirty="0" err="1" smtClean="0">
                <a:solidFill>
                  <a:schemeClr val="tx1"/>
                </a:solidFill>
              </a:rPr>
              <a:t>Độ</a:t>
            </a:r>
            <a:r>
              <a:rPr lang="en-US" sz="4100" kern="1200" dirty="0" smtClean="0">
                <a:solidFill>
                  <a:schemeClr val="tx1"/>
                </a:solidFill>
              </a:rPr>
              <a:t> tin </a:t>
            </a:r>
            <a:r>
              <a:rPr lang="en-US" sz="4100" kern="1200" dirty="0" err="1" smtClean="0">
                <a:solidFill>
                  <a:schemeClr val="tx1"/>
                </a:solidFill>
              </a:rPr>
              <a:t>cậy</a:t>
            </a:r>
            <a:r>
              <a:rPr lang="en-US" sz="4100" kern="1200" dirty="0" smtClean="0">
                <a:solidFill>
                  <a:schemeClr val="tx1"/>
                </a:solidFill>
              </a:rPr>
              <a:t>: </a:t>
            </a:r>
            <a:r>
              <a:rPr lang="en-US" sz="4100" kern="1200" dirty="0" err="1"/>
              <a:t>Vì</a:t>
            </a:r>
            <a:r>
              <a:rPr lang="en-US" sz="4100" kern="1200" dirty="0"/>
              <a:t> </a:t>
            </a:r>
            <a:r>
              <a:rPr lang="en-US" sz="4100" kern="1200" dirty="0" err="1"/>
              <a:t>sử</a:t>
            </a:r>
            <a:r>
              <a:rPr lang="en-US" sz="4100" kern="1200" dirty="0"/>
              <a:t> </a:t>
            </a:r>
            <a:r>
              <a:rPr lang="en-US" sz="4100" kern="1200" dirty="0" err="1"/>
              <a:t>dụng</a:t>
            </a:r>
            <a:r>
              <a:rPr lang="en-US" sz="4100" kern="1200" dirty="0"/>
              <a:t> </a:t>
            </a:r>
            <a:r>
              <a:rPr lang="en-US" sz="4100" kern="1200" dirty="0" err="1"/>
              <a:t>sóng</a:t>
            </a:r>
            <a:r>
              <a:rPr lang="en-US" sz="4100" kern="1200" dirty="0"/>
              <a:t> </a:t>
            </a:r>
            <a:r>
              <a:rPr lang="en-US" sz="4100" kern="1200" dirty="0" err="1"/>
              <a:t>vô</a:t>
            </a:r>
            <a:r>
              <a:rPr lang="en-US" sz="4100" kern="1200" dirty="0"/>
              <a:t> </a:t>
            </a:r>
            <a:r>
              <a:rPr lang="en-US" sz="4100" kern="1200" dirty="0" err="1"/>
              <a:t>tuyến</a:t>
            </a:r>
            <a:r>
              <a:rPr lang="en-US" sz="4100" kern="1200" dirty="0"/>
              <a:t> </a:t>
            </a:r>
            <a:r>
              <a:rPr lang="en-US" sz="4100" kern="1200" dirty="0" err="1"/>
              <a:t>để</a:t>
            </a:r>
            <a:r>
              <a:rPr lang="en-US" sz="4100" kern="1200" dirty="0"/>
              <a:t> </a:t>
            </a:r>
            <a:r>
              <a:rPr lang="en-US" sz="4100" kern="1200" dirty="0" err="1"/>
              <a:t>truyền</a:t>
            </a:r>
            <a:r>
              <a:rPr lang="en-US" sz="4100" kern="1200" dirty="0"/>
              <a:t> </a:t>
            </a:r>
            <a:r>
              <a:rPr lang="en-US" sz="4100" kern="1200" dirty="0" err="1"/>
              <a:t>thông</a:t>
            </a:r>
            <a:r>
              <a:rPr lang="en-US" sz="4100" kern="1200" dirty="0"/>
              <a:t> </a:t>
            </a:r>
            <a:r>
              <a:rPr lang="en-US" sz="4100" kern="1200" dirty="0" err="1"/>
              <a:t>nên</a:t>
            </a:r>
            <a:r>
              <a:rPr lang="en-US" sz="4100" kern="1200" dirty="0"/>
              <a:t> </a:t>
            </a:r>
            <a:r>
              <a:rPr lang="en-US" sz="4100" kern="1200" dirty="0" err="1"/>
              <a:t>việc</a:t>
            </a:r>
            <a:r>
              <a:rPr lang="en-US" sz="4100" kern="1200" dirty="0"/>
              <a:t> </a:t>
            </a:r>
            <a:r>
              <a:rPr lang="en-US" sz="4100" kern="1200" dirty="0" err="1"/>
              <a:t>bị</a:t>
            </a:r>
            <a:r>
              <a:rPr lang="en-US" sz="4100" kern="1200" dirty="0"/>
              <a:t> </a:t>
            </a:r>
            <a:r>
              <a:rPr lang="en-US" sz="4100" kern="1200" dirty="0" err="1"/>
              <a:t>nhiễu</a:t>
            </a:r>
            <a:r>
              <a:rPr lang="en-US" sz="4100" kern="1200" dirty="0"/>
              <a:t>, </a:t>
            </a:r>
            <a:r>
              <a:rPr lang="en-US" sz="4100" kern="1200" dirty="0" err="1"/>
              <a:t>tín</a:t>
            </a:r>
            <a:r>
              <a:rPr lang="en-US" sz="4100" kern="1200" dirty="0"/>
              <a:t> </a:t>
            </a:r>
            <a:r>
              <a:rPr lang="en-US" sz="4100" kern="1200" dirty="0" err="1"/>
              <a:t>hiệu</a:t>
            </a:r>
            <a:r>
              <a:rPr lang="en-US" sz="4100" kern="1200" dirty="0"/>
              <a:t> </a:t>
            </a:r>
            <a:r>
              <a:rPr lang="en-US" sz="4100" kern="1200" dirty="0" err="1"/>
              <a:t>bị</a:t>
            </a:r>
            <a:r>
              <a:rPr lang="en-US" sz="4100" kern="1200" dirty="0"/>
              <a:t> </a:t>
            </a:r>
            <a:r>
              <a:rPr lang="en-US" sz="4100" kern="1200" dirty="0" err="1"/>
              <a:t>giảm</a:t>
            </a:r>
            <a:r>
              <a:rPr lang="en-US" sz="4100" kern="1200" dirty="0"/>
              <a:t> do </a:t>
            </a:r>
            <a:r>
              <a:rPr lang="en-US" sz="4100" kern="1200" dirty="0" err="1"/>
              <a:t>tác</a:t>
            </a:r>
            <a:r>
              <a:rPr lang="en-US" sz="4100" kern="1200" dirty="0"/>
              <a:t> </a:t>
            </a:r>
            <a:r>
              <a:rPr lang="en-US" sz="4100" kern="1200" dirty="0" err="1"/>
              <a:t>động</a:t>
            </a:r>
            <a:r>
              <a:rPr lang="en-US" sz="4100" kern="1200" dirty="0"/>
              <a:t> </a:t>
            </a:r>
            <a:r>
              <a:rPr lang="en-US" sz="4100" kern="1200" dirty="0" err="1"/>
              <a:t>của</a:t>
            </a:r>
            <a:r>
              <a:rPr lang="en-US" sz="4100" kern="1200" dirty="0"/>
              <a:t> </a:t>
            </a:r>
            <a:r>
              <a:rPr lang="en-US" sz="4100" kern="1200" dirty="0" err="1"/>
              <a:t>các</a:t>
            </a:r>
            <a:r>
              <a:rPr lang="en-US" sz="4100" kern="1200" dirty="0"/>
              <a:t> </a:t>
            </a:r>
            <a:r>
              <a:rPr lang="en-US" sz="4100" kern="1200" dirty="0" err="1"/>
              <a:t>thiết</a:t>
            </a:r>
            <a:r>
              <a:rPr lang="en-US" sz="4100" kern="1200" dirty="0"/>
              <a:t> </a:t>
            </a:r>
            <a:r>
              <a:rPr lang="en-US" sz="4100" kern="1200" dirty="0" err="1"/>
              <a:t>bị</a:t>
            </a:r>
            <a:r>
              <a:rPr lang="en-US" sz="4100" kern="1200" dirty="0"/>
              <a:t> </a:t>
            </a:r>
            <a:r>
              <a:rPr lang="en-US" sz="4100" kern="1200" dirty="0" err="1" smtClean="0"/>
              <a:t>khác</a:t>
            </a:r>
            <a:endParaRPr lang="en-US" sz="4100" kern="1200" dirty="0" smtClean="0"/>
          </a:p>
          <a:p>
            <a:pPr marL="285750" indent="-285750">
              <a:lnSpc>
                <a:spcPct val="130000"/>
              </a:lnSpc>
              <a:spcBef>
                <a:spcPts val="400"/>
              </a:spcBef>
              <a:spcAft>
                <a:spcPts val="400"/>
              </a:spcAft>
              <a:buFontTx/>
              <a:buChar char="-"/>
            </a:pPr>
            <a:r>
              <a:rPr lang="en-US" sz="4100" kern="1200" dirty="0" err="1" smtClean="0">
                <a:solidFill>
                  <a:schemeClr val="tx1"/>
                </a:solidFill>
              </a:rPr>
              <a:t>Tốc</a:t>
            </a:r>
            <a:r>
              <a:rPr lang="en-US" sz="4100" kern="1200" dirty="0" smtClean="0">
                <a:solidFill>
                  <a:schemeClr val="tx1"/>
                </a:solidFill>
              </a:rPr>
              <a:t> </a:t>
            </a:r>
            <a:r>
              <a:rPr lang="en-US" sz="4100" kern="1200" dirty="0" err="1" smtClean="0">
                <a:solidFill>
                  <a:schemeClr val="tx1"/>
                </a:solidFill>
              </a:rPr>
              <a:t>độ</a:t>
            </a:r>
            <a:r>
              <a:rPr lang="en-US" sz="4100" kern="1200" dirty="0" smtClean="0">
                <a:solidFill>
                  <a:schemeClr val="tx1"/>
                </a:solidFill>
              </a:rPr>
              <a:t>: </a:t>
            </a:r>
            <a:r>
              <a:rPr lang="en-US" sz="4100" kern="1200" dirty="0" err="1"/>
              <a:t>Tốc</a:t>
            </a:r>
            <a:r>
              <a:rPr lang="en-US" sz="4100" kern="1200" dirty="0"/>
              <a:t> </a:t>
            </a:r>
            <a:r>
              <a:rPr lang="en-US" sz="4100" kern="1200" dirty="0" err="1"/>
              <a:t>độ</a:t>
            </a:r>
            <a:r>
              <a:rPr lang="en-US" sz="4100" kern="1200" dirty="0"/>
              <a:t> </a:t>
            </a:r>
            <a:r>
              <a:rPr lang="en-US" sz="4100" kern="1200" dirty="0" err="1"/>
              <a:t>của</a:t>
            </a:r>
            <a:r>
              <a:rPr lang="en-US" sz="4100" kern="1200" dirty="0"/>
              <a:t> </a:t>
            </a:r>
            <a:r>
              <a:rPr lang="en-US" sz="4100" kern="1200" dirty="0" err="1"/>
              <a:t>mạng</a:t>
            </a:r>
            <a:r>
              <a:rPr lang="en-US" sz="4100" kern="1200" dirty="0"/>
              <a:t> </a:t>
            </a:r>
            <a:r>
              <a:rPr lang="en-US" sz="4100" kern="1200" dirty="0" err="1"/>
              <a:t>không</a:t>
            </a:r>
            <a:r>
              <a:rPr lang="en-US" sz="4100" kern="1200" dirty="0"/>
              <a:t> </a:t>
            </a:r>
            <a:r>
              <a:rPr lang="en-US" sz="4100" kern="1200" dirty="0" err="1"/>
              <a:t>dây</a:t>
            </a:r>
            <a:r>
              <a:rPr lang="en-US" sz="4100" kern="1200" dirty="0"/>
              <a:t> (1 – 125 Mbps) </a:t>
            </a:r>
            <a:r>
              <a:rPr lang="en-US" sz="4100" kern="1200" dirty="0" err="1"/>
              <a:t>rất</a:t>
            </a:r>
            <a:r>
              <a:rPr lang="en-US" sz="4100" kern="1200" dirty="0"/>
              <a:t> </a:t>
            </a:r>
            <a:r>
              <a:rPr lang="en-US" sz="4100" kern="1200" dirty="0" err="1"/>
              <a:t>chậm</a:t>
            </a:r>
            <a:r>
              <a:rPr lang="en-US" sz="4100" kern="1200" dirty="0"/>
              <a:t> so </a:t>
            </a:r>
            <a:r>
              <a:rPr lang="en-US" sz="4100" kern="1200" dirty="0" err="1"/>
              <a:t>với</a:t>
            </a:r>
            <a:r>
              <a:rPr lang="en-US" sz="4100" kern="1200" dirty="0"/>
              <a:t> </a:t>
            </a:r>
            <a:r>
              <a:rPr lang="en-US" sz="4100" kern="1200" dirty="0" err="1"/>
              <a:t>mạng</a:t>
            </a:r>
            <a:r>
              <a:rPr lang="en-US" sz="4100" kern="1200" dirty="0"/>
              <a:t> </a:t>
            </a:r>
            <a:r>
              <a:rPr lang="en-US" sz="4100" kern="1200" dirty="0" err="1"/>
              <a:t>sử</a:t>
            </a:r>
            <a:r>
              <a:rPr lang="en-US" sz="4100" kern="1200" dirty="0"/>
              <a:t> </a:t>
            </a:r>
            <a:r>
              <a:rPr lang="en-US" sz="4100" kern="1200" dirty="0" err="1"/>
              <a:t>dụng</a:t>
            </a:r>
            <a:r>
              <a:rPr lang="en-US" sz="4100" kern="1200" dirty="0"/>
              <a:t> </a:t>
            </a:r>
            <a:r>
              <a:rPr lang="en-US" sz="4100" kern="1200" dirty="0" err="1"/>
              <a:t>cáp</a:t>
            </a:r>
            <a:r>
              <a:rPr lang="en-US" sz="4100" kern="1200" dirty="0"/>
              <a:t> (100 Mbps </a:t>
            </a:r>
            <a:r>
              <a:rPr lang="en-US" sz="4100" kern="1200" dirty="0" err="1"/>
              <a:t>đến</a:t>
            </a:r>
            <a:r>
              <a:rPr lang="en-US" sz="4100" kern="1200" dirty="0"/>
              <a:t> </a:t>
            </a:r>
            <a:r>
              <a:rPr lang="en-US" sz="4100" kern="1200" dirty="0" err="1"/>
              <a:t>hàng</a:t>
            </a:r>
            <a:r>
              <a:rPr lang="en-US" sz="4100" kern="1200" dirty="0"/>
              <a:t> </a:t>
            </a:r>
            <a:r>
              <a:rPr lang="en-US" sz="4100" kern="1200" dirty="0" err="1"/>
              <a:t>Gbps</a:t>
            </a:r>
            <a:r>
              <a:rPr lang="en-US" sz="4100" kern="1200" dirty="0" smtClean="0"/>
              <a:t>).</a:t>
            </a:r>
            <a:endParaRPr lang="en-US" sz="4100" kern="1200" dirty="0"/>
          </a:p>
        </p:txBody>
      </p:sp>
    </p:spTree>
    <p:extLst>
      <p:ext uri="{BB962C8B-B14F-4D97-AF65-F5344CB8AC3E}">
        <p14:creationId xmlns:p14="http://schemas.microsoft.com/office/powerpoint/2010/main" val="183603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2917589" y="7837100"/>
            <a:ext cx="18960455" cy="3092800"/>
          </a:xfrm>
          <a:prstGeom prst="rect">
            <a:avLst/>
          </a:prstGeom>
        </p:spPr>
        <p:txBody>
          <a:bodyPr lIns="91425" tIns="91425" rIns="91425" bIns="91425" anchor="ctr" anchorCtr="0">
            <a:noAutofit/>
          </a:bodyPr>
          <a:lstStyle/>
          <a:p>
            <a:pPr lvl="0"/>
            <a:r>
              <a:rPr lang="en" sz="6200" b="1" dirty="0">
                <a:solidFill>
                  <a:srgbClr val="FF9900"/>
                </a:solidFill>
                <a:latin typeface="Times New Roman" panose="02020603050405020304" pitchFamily="18" charset="0"/>
                <a:cs typeface="Times New Roman" panose="02020603050405020304" pitchFamily="18" charset="0"/>
              </a:rPr>
              <a:t>II. QUẢN LÝ GIAO DỊCH VÀ CHUYỂN VÙNG ROAMING </a:t>
            </a:r>
          </a:p>
        </p:txBody>
      </p:sp>
      <p:grpSp>
        <p:nvGrpSpPr>
          <p:cNvPr id="149" name="Shape 149"/>
          <p:cNvGrpSpPr/>
          <p:nvPr/>
        </p:nvGrpSpPr>
        <p:grpSpPr>
          <a:xfrm>
            <a:off x="17911907" y="1353651"/>
            <a:ext cx="4361458" cy="4388829"/>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17655563" y="6314632"/>
            <a:ext cx="1793091" cy="1804381"/>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16868204" y="2367237"/>
            <a:ext cx="681696" cy="65500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21360604" y="5720732"/>
            <a:ext cx="1034881" cy="9943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22179298" y="5153068"/>
            <a:ext cx="414483" cy="398443"/>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16395888" y="4343012"/>
            <a:ext cx="414465" cy="398392"/>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extLst>
      <p:ext uri="{BB962C8B-B14F-4D97-AF65-F5344CB8AC3E}">
        <p14:creationId xmlns:p14="http://schemas.microsoft.com/office/powerpoint/2010/main" val="13989788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918675" y="727600"/>
            <a:ext cx="20072160" cy="1997600"/>
          </a:xfrm>
          <a:prstGeom prst="rect">
            <a:avLst/>
          </a:prstGeom>
        </p:spPr>
        <p:txBody>
          <a:bodyPr lIns="91425" tIns="91425" rIns="91425" bIns="91425" anchor="ctr" anchorCtr="0">
            <a:noAutofit/>
          </a:bodyPr>
          <a:lstStyle/>
          <a:p>
            <a:pPr lvl="0" rtl="0">
              <a:spcBef>
                <a:spcPts val="0"/>
              </a:spcBef>
              <a:buNone/>
            </a:pPr>
            <a:r>
              <a:rPr lang="en" sz="6200" dirty="0" smtClean="0"/>
              <a:t>Nội dung thuyết trình</a:t>
            </a:r>
            <a:endParaRPr lang="en" sz="6200" dirty="0"/>
          </a:p>
        </p:txBody>
      </p:sp>
      <p:sp>
        <p:nvSpPr>
          <p:cNvPr id="115" name="Shape 115"/>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
        <p:nvSpPr>
          <p:cNvPr id="6" name="Flowchart: Terminator 5"/>
          <p:cNvSpPr/>
          <p:nvPr/>
        </p:nvSpPr>
        <p:spPr>
          <a:xfrm>
            <a:off x="3983817" y="3553093"/>
            <a:ext cx="19688592" cy="7262948"/>
          </a:xfrm>
          <a:prstGeom prst="flowChartTerminator">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857250" indent="-857250">
              <a:lnSpc>
                <a:spcPct val="150000"/>
              </a:lnSpc>
              <a:buFont typeface="+mj-lt"/>
              <a:buAutoNum type="romanUcPeriod"/>
            </a:pPr>
            <a:r>
              <a:rPr lang="en-US" sz="5200" dirty="0" smtClean="0">
                <a:solidFill>
                  <a:schemeClr val="tx1"/>
                </a:solidFill>
                <a:latin typeface="Roboto" panose="02000000000000000000" pitchFamily="2" charset="0"/>
                <a:ea typeface="Roboto" panose="02000000000000000000" pitchFamily="2" charset="0"/>
                <a:cs typeface="Roboto" panose="02000000000000000000" pitchFamily="2" charset="0"/>
              </a:rPr>
              <a:t>TỔNG QUAN VỀ  MẠNG </a:t>
            </a:r>
            <a:r>
              <a:rPr lang="en-US" sz="5200" dirty="0" err="1" smtClean="0">
                <a:solidFill>
                  <a:schemeClr val="tx1"/>
                </a:solidFill>
                <a:latin typeface="Roboto" panose="02000000000000000000" pitchFamily="2" charset="0"/>
                <a:ea typeface="Roboto" panose="02000000000000000000" pitchFamily="2" charset="0"/>
                <a:cs typeface="Roboto" panose="02000000000000000000" pitchFamily="2" charset="0"/>
              </a:rPr>
              <a:t>KHÔNG</a:t>
            </a:r>
            <a:r>
              <a:rPr lang="en-US" sz="5200" dirty="0" smtClean="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5200" dirty="0" err="1" smtClean="0">
                <a:solidFill>
                  <a:schemeClr val="tx1"/>
                </a:solidFill>
                <a:latin typeface="Roboto" panose="02000000000000000000" pitchFamily="2" charset="0"/>
                <a:ea typeface="Roboto" panose="02000000000000000000" pitchFamily="2" charset="0"/>
                <a:cs typeface="Roboto" panose="02000000000000000000" pitchFamily="2" charset="0"/>
              </a:rPr>
              <a:t>DÂY</a:t>
            </a:r>
            <a:r>
              <a:rPr lang="en-US" sz="5200" dirty="0" smtClean="0">
                <a:solidFill>
                  <a:schemeClr val="tx1"/>
                </a:solidFill>
                <a:latin typeface="Roboto" panose="02000000000000000000" pitchFamily="2" charset="0"/>
                <a:ea typeface="Roboto" panose="02000000000000000000" pitchFamily="2" charset="0"/>
                <a:cs typeface="Roboto" panose="02000000000000000000" pitchFamily="2" charset="0"/>
              </a:rPr>
              <a:t> </a:t>
            </a:r>
            <a:endParaRPr lang="en-US" sz="5200" dirty="0" smtClean="0">
              <a:solidFill>
                <a:schemeClr val="tx1"/>
              </a:solidFill>
              <a:latin typeface="Roboto" panose="02000000000000000000" pitchFamily="2" charset="0"/>
              <a:ea typeface="Roboto" panose="02000000000000000000" pitchFamily="2" charset="0"/>
              <a:cs typeface="Roboto" panose="02000000000000000000" pitchFamily="2" charset="0"/>
            </a:endParaRPr>
          </a:p>
          <a:p>
            <a:pPr marL="857250" indent="-857250">
              <a:lnSpc>
                <a:spcPct val="150000"/>
              </a:lnSpc>
              <a:buFont typeface="+mj-lt"/>
              <a:buAutoNum type="romanUcPeriod"/>
            </a:pPr>
            <a:r>
              <a:rPr lang="en-US" sz="5200" dirty="0">
                <a:solidFill>
                  <a:schemeClr val="tx1"/>
                </a:solidFill>
                <a:latin typeface="Roboto" panose="02000000000000000000" pitchFamily="2" charset="0"/>
                <a:ea typeface="Roboto" panose="02000000000000000000" pitchFamily="2" charset="0"/>
                <a:cs typeface="Roboto" panose="02000000000000000000" pitchFamily="2" charset="0"/>
              </a:rPr>
              <a:t> QUẢN LÝ GIAO DỊCH VÀ CHUYỂN VÙNG </a:t>
            </a:r>
            <a:r>
              <a:rPr lang="en-US" sz="5200" dirty="0" smtClean="0">
                <a:solidFill>
                  <a:schemeClr val="tx1"/>
                </a:solidFill>
                <a:latin typeface="Roboto" panose="02000000000000000000" pitchFamily="2" charset="0"/>
                <a:ea typeface="Roboto" panose="02000000000000000000" pitchFamily="2" charset="0"/>
                <a:cs typeface="Roboto" panose="02000000000000000000" pitchFamily="2" charset="0"/>
              </a:rPr>
              <a:t>ROAMING</a:t>
            </a:r>
          </a:p>
          <a:p>
            <a:pPr marL="857250" indent="-857250">
              <a:lnSpc>
                <a:spcPct val="150000"/>
              </a:lnSpc>
              <a:buFont typeface="+mj-lt"/>
              <a:buAutoNum type="romanUcPeriod"/>
            </a:pPr>
            <a:r>
              <a:rPr lang="en-US" sz="5200" dirty="0" smtClean="0">
                <a:solidFill>
                  <a:schemeClr val="tx1"/>
                </a:solidFill>
                <a:latin typeface="Roboto" panose="02000000000000000000" pitchFamily="2" charset="0"/>
                <a:ea typeface="Roboto" panose="02000000000000000000" pitchFamily="2" charset="0"/>
                <a:cs typeface="Roboto" panose="02000000000000000000" pitchFamily="2" charset="0"/>
              </a:rPr>
              <a:t>XU H</a:t>
            </a:r>
            <a:r>
              <a:rPr lang="vi-VN" sz="5200" dirty="0" smtClean="0">
                <a:solidFill>
                  <a:schemeClr val="tx1"/>
                </a:solidFill>
                <a:latin typeface="Roboto" panose="02000000000000000000" pitchFamily="2" charset="0"/>
                <a:ea typeface="Roboto" panose="02000000000000000000" pitchFamily="2" charset="0"/>
                <a:cs typeface="Roboto" panose="02000000000000000000" pitchFamily="2" charset="0"/>
              </a:rPr>
              <a:t>ƯỚNG</a:t>
            </a:r>
            <a:r>
              <a:rPr lang="en-US" sz="5200" dirty="0">
                <a:solidFill>
                  <a:schemeClr val="tx1"/>
                </a:solidFill>
                <a:latin typeface="Roboto" panose="02000000000000000000" pitchFamily="2" charset="0"/>
                <a:ea typeface="Roboto" panose="02000000000000000000" pitchFamily="2" charset="0"/>
                <a:cs typeface="Roboto" panose="02000000000000000000" pitchFamily="2" charset="0"/>
              </a:rPr>
              <a:t> PHÁT </a:t>
            </a:r>
            <a:r>
              <a:rPr lang="en-US" sz="5200" dirty="0" smtClean="0">
                <a:solidFill>
                  <a:schemeClr val="tx1"/>
                </a:solidFill>
                <a:latin typeface="Roboto" panose="02000000000000000000" pitchFamily="2" charset="0"/>
                <a:ea typeface="Roboto" panose="02000000000000000000" pitchFamily="2" charset="0"/>
                <a:cs typeface="Roboto" panose="02000000000000000000" pitchFamily="2" charset="0"/>
              </a:rPr>
              <a:t>TRIỂN</a:t>
            </a:r>
          </a:p>
          <a:p>
            <a:pPr marL="857250" indent="-857250">
              <a:lnSpc>
                <a:spcPct val="150000"/>
              </a:lnSpc>
              <a:buFont typeface="+mj-lt"/>
              <a:buAutoNum type="romanUcPeriod"/>
            </a:pPr>
            <a:r>
              <a:rPr lang="en-US" sz="5200" dirty="0">
                <a:solidFill>
                  <a:schemeClr val="tx1"/>
                </a:solidFill>
                <a:latin typeface="Roboto" panose="02000000000000000000" pitchFamily="2" charset="0"/>
                <a:ea typeface="Roboto" panose="02000000000000000000" pitchFamily="2" charset="0"/>
                <a:cs typeface="Roboto" panose="02000000000000000000" pitchFamily="2" charset="0"/>
              </a:rPr>
              <a:t>CÔNG </a:t>
            </a:r>
            <a:r>
              <a:rPr lang="en-US" sz="5200" dirty="0" err="1">
                <a:solidFill>
                  <a:schemeClr val="tx1"/>
                </a:solidFill>
                <a:latin typeface="Roboto" panose="02000000000000000000" pitchFamily="2" charset="0"/>
                <a:ea typeface="Roboto" panose="02000000000000000000" pitchFamily="2" charset="0"/>
                <a:cs typeface="Roboto" panose="02000000000000000000" pitchFamily="2" charset="0"/>
              </a:rPr>
              <a:t>NGHỆ</a:t>
            </a:r>
            <a:r>
              <a:rPr lang="en-US" sz="5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5200" dirty="0" err="1" smtClean="0">
                <a:solidFill>
                  <a:schemeClr val="tx1"/>
                </a:solidFill>
                <a:latin typeface="Roboto" panose="02000000000000000000" pitchFamily="2" charset="0"/>
                <a:ea typeface="Roboto" panose="02000000000000000000" pitchFamily="2" charset="0"/>
                <a:cs typeface="Roboto" panose="02000000000000000000" pitchFamily="2" charset="0"/>
              </a:rPr>
              <a:t>IOT</a:t>
            </a:r>
            <a:endParaRPr lang="en-US" sz="5200" dirty="0" smtClean="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20</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ea typeface="Helvetica Neue Medium"/>
                  <a:cs typeface="Arial" panose="020B0604020202020204" pitchFamily="34" charset="0"/>
                  <a:sym typeface="Helvetica Neue Medium"/>
                </a:rPr>
                <a:t>Wireless Router</a:t>
              </a:r>
            </a:p>
          </p:txBody>
        </p:sp>
      </p:grpSp>
      <p:sp>
        <p:nvSpPr>
          <p:cNvPr id="2" name="Rectangle 1"/>
          <p:cNvSpPr/>
          <p:nvPr/>
        </p:nvSpPr>
        <p:spPr>
          <a:xfrm>
            <a:off x="8496596" y="3570462"/>
            <a:ext cx="15313025" cy="7848302"/>
          </a:xfrm>
          <a:prstGeom prst="rect">
            <a:avLst/>
          </a:prstGeom>
        </p:spPr>
        <p:txBody>
          <a:bodyPr wrap="square">
            <a:spAutoFit/>
          </a:bodyPr>
          <a:lstStyle/>
          <a:p>
            <a:pPr lvl="1">
              <a:lnSpc>
                <a:spcPct val="150000"/>
              </a:lnSpc>
            </a:pPr>
            <a:r>
              <a:rPr lang="en-US" sz="4200" b="1" dirty="0" smtClean="0">
                <a:solidFill>
                  <a:schemeClr val="tx1"/>
                </a:solidFill>
                <a:latin typeface="+mj-lt"/>
              </a:rPr>
              <a:t>- </a:t>
            </a:r>
            <a:r>
              <a:rPr lang="en-US" sz="4200" b="1" dirty="0" err="1" smtClean="0">
                <a:solidFill>
                  <a:schemeClr val="tx1"/>
                </a:solidFill>
                <a:latin typeface="+mj-lt"/>
              </a:rPr>
              <a:t>Một</a:t>
            </a:r>
            <a:r>
              <a:rPr lang="en-US" sz="4200" b="1" dirty="0">
                <a:solidFill>
                  <a:schemeClr val="tx1"/>
                </a:solidFill>
                <a:latin typeface="+mj-lt"/>
              </a:rPr>
              <a:t> router </a:t>
            </a:r>
            <a:r>
              <a:rPr lang="en-US" sz="4200" b="1" dirty="0" err="1">
                <a:solidFill>
                  <a:schemeClr val="tx1"/>
                </a:solidFill>
                <a:latin typeface="+mj-lt"/>
              </a:rPr>
              <a:t>không</a:t>
            </a:r>
            <a:r>
              <a:rPr lang="en-US" sz="4200" b="1" dirty="0">
                <a:solidFill>
                  <a:schemeClr val="tx1"/>
                </a:solidFill>
                <a:latin typeface="+mj-lt"/>
              </a:rPr>
              <a:t> </a:t>
            </a:r>
            <a:r>
              <a:rPr lang="en-US" sz="4200" b="1" dirty="0" err="1">
                <a:solidFill>
                  <a:schemeClr val="tx1"/>
                </a:solidFill>
                <a:latin typeface="+mj-lt"/>
              </a:rPr>
              <a:t>dây</a:t>
            </a:r>
            <a:r>
              <a:rPr lang="en-US" sz="4200" b="1" dirty="0">
                <a:solidFill>
                  <a:schemeClr val="tx1"/>
                </a:solidFill>
                <a:latin typeface="+mj-lt"/>
              </a:rPr>
              <a:t> </a:t>
            </a:r>
            <a:r>
              <a:rPr lang="en-US" sz="4200" b="1" dirty="0" err="1">
                <a:solidFill>
                  <a:schemeClr val="tx1"/>
                </a:solidFill>
                <a:latin typeface="+mj-lt"/>
              </a:rPr>
              <a:t>là</a:t>
            </a:r>
            <a:r>
              <a:rPr lang="en-US" sz="4200" b="1" dirty="0">
                <a:solidFill>
                  <a:schemeClr val="tx1"/>
                </a:solidFill>
                <a:latin typeface="+mj-lt"/>
              </a:rPr>
              <a:t> </a:t>
            </a:r>
            <a:r>
              <a:rPr lang="en-US" sz="4200" b="1" dirty="0" err="1">
                <a:solidFill>
                  <a:schemeClr val="tx1"/>
                </a:solidFill>
                <a:latin typeface="+mj-lt"/>
              </a:rPr>
              <a:t>một</a:t>
            </a:r>
            <a:r>
              <a:rPr lang="en-US" sz="4200" b="1" dirty="0">
                <a:solidFill>
                  <a:schemeClr val="tx1"/>
                </a:solidFill>
                <a:latin typeface="+mj-lt"/>
              </a:rPr>
              <a:t> </a:t>
            </a:r>
            <a:r>
              <a:rPr lang="en-US" sz="4200" b="1" dirty="0" err="1">
                <a:solidFill>
                  <a:schemeClr val="tx1"/>
                </a:solidFill>
                <a:latin typeface="+mj-lt"/>
              </a:rPr>
              <a:t>thiết</a:t>
            </a:r>
            <a:r>
              <a:rPr lang="en-US" sz="4200" b="1" dirty="0">
                <a:solidFill>
                  <a:schemeClr val="tx1"/>
                </a:solidFill>
                <a:latin typeface="+mj-lt"/>
              </a:rPr>
              <a:t> </a:t>
            </a:r>
            <a:r>
              <a:rPr lang="en-US" sz="4200" b="1" dirty="0" err="1">
                <a:solidFill>
                  <a:schemeClr val="tx1"/>
                </a:solidFill>
                <a:latin typeface="+mj-lt"/>
              </a:rPr>
              <a:t>bị</a:t>
            </a:r>
            <a:r>
              <a:rPr lang="en-US" sz="4200" b="1" dirty="0">
                <a:solidFill>
                  <a:schemeClr val="tx1"/>
                </a:solidFill>
                <a:latin typeface="+mj-lt"/>
              </a:rPr>
              <a:t> </a:t>
            </a:r>
            <a:r>
              <a:rPr lang="en-US" sz="4200" b="1" dirty="0" err="1">
                <a:solidFill>
                  <a:schemeClr val="tx1"/>
                </a:solidFill>
                <a:latin typeface="+mj-lt"/>
              </a:rPr>
              <a:t>thực</a:t>
            </a:r>
            <a:r>
              <a:rPr lang="en-US" sz="4200" b="1" dirty="0">
                <a:solidFill>
                  <a:schemeClr val="tx1"/>
                </a:solidFill>
                <a:latin typeface="+mj-lt"/>
              </a:rPr>
              <a:t> </a:t>
            </a:r>
            <a:r>
              <a:rPr lang="en-US" sz="4200" b="1" dirty="0" err="1">
                <a:solidFill>
                  <a:schemeClr val="tx1"/>
                </a:solidFill>
                <a:latin typeface="+mj-lt"/>
              </a:rPr>
              <a:t>hiện</a:t>
            </a:r>
            <a:r>
              <a:rPr lang="en-US" sz="4200" b="1" dirty="0">
                <a:solidFill>
                  <a:schemeClr val="tx1"/>
                </a:solidFill>
                <a:latin typeface="+mj-lt"/>
              </a:rPr>
              <a:t> </a:t>
            </a:r>
            <a:r>
              <a:rPr lang="en-US" sz="4200" b="1" dirty="0" err="1">
                <a:solidFill>
                  <a:schemeClr val="tx1"/>
                </a:solidFill>
                <a:latin typeface="+mj-lt"/>
              </a:rPr>
              <a:t>các</a:t>
            </a:r>
            <a:r>
              <a:rPr lang="en-US" sz="4200" b="1" dirty="0">
                <a:solidFill>
                  <a:schemeClr val="tx1"/>
                </a:solidFill>
                <a:latin typeface="+mj-lt"/>
              </a:rPr>
              <a:t> </a:t>
            </a:r>
            <a:r>
              <a:rPr lang="en-US" sz="4200" b="1" dirty="0" err="1">
                <a:solidFill>
                  <a:schemeClr val="tx1"/>
                </a:solidFill>
                <a:latin typeface="+mj-lt"/>
              </a:rPr>
              <a:t>chức</a:t>
            </a:r>
            <a:r>
              <a:rPr lang="en-US" sz="4200" b="1" dirty="0">
                <a:solidFill>
                  <a:schemeClr val="tx1"/>
                </a:solidFill>
                <a:latin typeface="+mj-lt"/>
              </a:rPr>
              <a:t> </a:t>
            </a:r>
            <a:r>
              <a:rPr lang="en-US" sz="4200" b="1" dirty="0" err="1">
                <a:solidFill>
                  <a:schemeClr val="tx1"/>
                </a:solidFill>
                <a:latin typeface="+mj-lt"/>
              </a:rPr>
              <a:t>năng</a:t>
            </a:r>
            <a:r>
              <a:rPr lang="en-US" sz="4200" b="1" dirty="0">
                <a:solidFill>
                  <a:schemeClr val="tx1"/>
                </a:solidFill>
                <a:latin typeface="+mj-lt"/>
              </a:rPr>
              <a:t> </a:t>
            </a:r>
            <a:r>
              <a:rPr lang="en-US" sz="4200" b="1" dirty="0" err="1">
                <a:solidFill>
                  <a:schemeClr val="tx1"/>
                </a:solidFill>
                <a:latin typeface="+mj-lt"/>
              </a:rPr>
              <a:t>của</a:t>
            </a:r>
            <a:r>
              <a:rPr lang="en-US" sz="4200" b="1" dirty="0">
                <a:solidFill>
                  <a:schemeClr val="tx1"/>
                </a:solidFill>
                <a:latin typeface="+mj-lt"/>
              </a:rPr>
              <a:t> </a:t>
            </a:r>
            <a:r>
              <a:rPr lang="en-US" sz="4200" b="1" dirty="0" err="1">
                <a:solidFill>
                  <a:schemeClr val="tx1"/>
                </a:solidFill>
                <a:latin typeface="+mj-lt"/>
              </a:rPr>
              <a:t>một</a:t>
            </a:r>
            <a:r>
              <a:rPr lang="en-US" sz="4200" b="1" dirty="0">
                <a:solidFill>
                  <a:schemeClr val="tx1"/>
                </a:solidFill>
                <a:latin typeface="+mj-lt"/>
              </a:rPr>
              <a:t> </a:t>
            </a:r>
            <a:r>
              <a:rPr lang="en-US" sz="4200" b="1" dirty="0" err="1">
                <a:solidFill>
                  <a:schemeClr val="tx1"/>
                </a:solidFill>
                <a:latin typeface="+mj-lt"/>
                <a:hlinkClick r:id="rId3" tooltip="Router (tính toán)"/>
              </a:rPr>
              <a:t>bộ</a:t>
            </a:r>
            <a:r>
              <a:rPr lang="en-US" sz="4200" b="1" dirty="0">
                <a:solidFill>
                  <a:schemeClr val="tx1"/>
                </a:solidFill>
                <a:latin typeface="+mj-lt"/>
                <a:hlinkClick r:id="rId3" tooltip="Router (tính toán)"/>
              </a:rPr>
              <a:t> </a:t>
            </a:r>
            <a:r>
              <a:rPr lang="en-US" sz="4200" b="1" dirty="0" err="1">
                <a:solidFill>
                  <a:schemeClr val="tx1"/>
                </a:solidFill>
                <a:latin typeface="+mj-lt"/>
                <a:hlinkClick r:id="rId3" tooltip="Router (tính toán)"/>
              </a:rPr>
              <a:t>định</a:t>
            </a:r>
            <a:r>
              <a:rPr lang="en-US" sz="4200" b="1" dirty="0">
                <a:solidFill>
                  <a:schemeClr val="tx1"/>
                </a:solidFill>
                <a:latin typeface="+mj-lt"/>
                <a:hlinkClick r:id="rId3" tooltip="Router (tính toán)"/>
              </a:rPr>
              <a:t> </a:t>
            </a:r>
            <a:r>
              <a:rPr lang="en-US" sz="4200" b="1" dirty="0" err="1">
                <a:solidFill>
                  <a:schemeClr val="tx1"/>
                </a:solidFill>
                <a:latin typeface="+mj-lt"/>
                <a:hlinkClick r:id="rId3" tooltip="Router (tính toán)"/>
              </a:rPr>
              <a:t>tuyến</a:t>
            </a:r>
            <a:r>
              <a:rPr lang="en-US" sz="4200" b="1" dirty="0">
                <a:solidFill>
                  <a:schemeClr val="tx1"/>
                </a:solidFill>
                <a:latin typeface="+mj-lt"/>
              </a:rPr>
              <a:t> </a:t>
            </a:r>
            <a:r>
              <a:rPr lang="en-US" sz="4200" b="1" dirty="0" err="1">
                <a:solidFill>
                  <a:schemeClr val="tx1"/>
                </a:solidFill>
                <a:latin typeface="+mj-lt"/>
              </a:rPr>
              <a:t>và</a:t>
            </a:r>
            <a:r>
              <a:rPr lang="en-US" sz="4200" b="1" dirty="0">
                <a:solidFill>
                  <a:schemeClr val="tx1"/>
                </a:solidFill>
                <a:latin typeface="+mj-lt"/>
              </a:rPr>
              <a:t> </a:t>
            </a:r>
            <a:r>
              <a:rPr lang="en-US" sz="4200" b="1" dirty="0" err="1">
                <a:solidFill>
                  <a:schemeClr val="tx1"/>
                </a:solidFill>
                <a:latin typeface="+mj-lt"/>
              </a:rPr>
              <a:t>cũng</a:t>
            </a:r>
            <a:r>
              <a:rPr lang="en-US" sz="4200" b="1" dirty="0">
                <a:solidFill>
                  <a:schemeClr val="tx1"/>
                </a:solidFill>
                <a:latin typeface="+mj-lt"/>
              </a:rPr>
              <a:t> </a:t>
            </a:r>
            <a:r>
              <a:rPr lang="en-US" sz="4200" b="1" dirty="0" err="1">
                <a:solidFill>
                  <a:schemeClr val="tx1"/>
                </a:solidFill>
                <a:latin typeface="+mj-lt"/>
              </a:rPr>
              <a:t>bao</a:t>
            </a:r>
            <a:r>
              <a:rPr lang="en-US" sz="4200" b="1" dirty="0">
                <a:solidFill>
                  <a:schemeClr val="tx1"/>
                </a:solidFill>
                <a:latin typeface="+mj-lt"/>
              </a:rPr>
              <a:t> </a:t>
            </a:r>
            <a:r>
              <a:rPr lang="en-US" sz="4200" b="1" dirty="0" err="1">
                <a:solidFill>
                  <a:schemeClr val="tx1"/>
                </a:solidFill>
                <a:latin typeface="+mj-lt"/>
              </a:rPr>
              <a:t>gồm</a:t>
            </a:r>
            <a:r>
              <a:rPr lang="en-US" sz="4200" b="1" dirty="0">
                <a:solidFill>
                  <a:schemeClr val="tx1"/>
                </a:solidFill>
                <a:latin typeface="+mj-lt"/>
              </a:rPr>
              <a:t> </a:t>
            </a:r>
            <a:r>
              <a:rPr lang="en-US" sz="4200" b="1" dirty="0" err="1">
                <a:solidFill>
                  <a:schemeClr val="tx1"/>
                </a:solidFill>
                <a:latin typeface="+mj-lt"/>
              </a:rPr>
              <a:t>các</a:t>
            </a:r>
            <a:r>
              <a:rPr lang="en-US" sz="4200" b="1" dirty="0">
                <a:solidFill>
                  <a:schemeClr val="tx1"/>
                </a:solidFill>
                <a:latin typeface="+mj-lt"/>
              </a:rPr>
              <a:t> </a:t>
            </a:r>
            <a:r>
              <a:rPr lang="en-US" sz="4200" b="1" dirty="0" err="1">
                <a:solidFill>
                  <a:schemeClr val="tx1"/>
                </a:solidFill>
                <a:latin typeface="+mj-lt"/>
              </a:rPr>
              <a:t>chức</a:t>
            </a:r>
            <a:r>
              <a:rPr lang="en-US" sz="4200" b="1" dirty="0">
                <a:solidFill>
                  <a:schemeClr val="tx1"/>
                </a:solidFill>
                <a:latin typeface="+mj-lt"/>
              </a:rPr>
              <a:t> </a:t>
            </a:r>
            <a:r>
              <a:rPr lang="en-US" sz="4200" b="1" dirty="0" err="1">
                <a:solidFill>
                  <a:schemeClr val="tx1"/>
                </a:solidFill>
                <a:latin typeface="+mj-lt"/>
              </a:rPr>
              <a:t>năng</a:t>
            </a:r>
            <a:r>
              <a:rPr lang="en-US" sz="4200" b="1" dirty="0">
                <a:solidFill>
                  <a:schemeClr val="tx1"/>
                </a:solidFill>
                <a:latin typeface="+mj-lt"/>
              </a:rPr>
              <a:t> </a:t>
            </a:r>
            <a:r>
              <a:rPr lang="en-US" sz="4200" b="1" dirty="0" err="1">
                <a:solidFill>
                  <a:schemeClr val="tx1"/>
                </a:solidFill>
                <a:latin typeface="+mj-lt"/>
              </a:rPr>
              <a:t>của</a:t>
            </a:r>
            <a:r>
              <a:rPr lang="en-US" sz="4200" b="1" dirty="0">
                <a:solidFill>
                  <a:schemeClr val="tx1"/>
                </a:solidFill>
                <a:latin typeface="+mj-lt"/>
              </a:rPr>
              <a:t> </a:t>
            </a:r>
            <a:r>
              <a:rPr lang="en-US" sz="4200" b="1" dirty="0" err="1">
                <a:solidFill>
                  <a:schemeClr val="tx1"/>
                </a:solidFill>
                <a:latin typeface="+mj-lt"/>
              </a:rPr>
              <a:t>một</a:t>
            </a:r>
            <a:r>
              <a:rPr lang="en-US" sz="4200" b="1" dirty="0">
                <a:solidFill>
                  <a:schemeClr val="tx1"/>
                </a:solidFill>
                <a:latin typeface="+mj-lt"/>
              </a:rPr>
              <a:t> </a:t>
            </a:r>
            <a:r>
              <a:rPr lang="en-US" sz="4200" b="1" dirty="0" err="1">
                <a:solidFill>
                  <a:schemeClr val="tx1"/>
                </a:solidFill>
                <a:latin typeface="+mj-lt"/>
                <a:hlinkClick r:id="rId4" tooltip="Điểm truy cập không dây"/>
              </a:rPr>
              <a:t>điểm</a:t>
            </a:r>
            <a:r>
              <a:rPr lang="en-US" sz="4200" b="1" dirty="0">
                <a:solidFill>
                  <a:schemeClr val="tx1"/>
                </a:solidFill>
                <a:latin typeface="+mj-lt"/>
                <a:hlinkClick r:id="rId4" tooltip="Điểm truy cập không dây"/>
              </a:rPr>
              <a:t> </a:t>
            </a:r>
            <a:r>
              <a:rPr lang="en-US" sz="4200" b="1" dirty="0" err="1">
                <a:solidFill>
                  <a:schemeClr val="tx1"/>
                </a:solidFill>
                <a:latin typeface="+mj-lt"/>
                <a:hlinkClick r:id="rId4" tooltip="Điểm truy cập không dây"/>
              </a:rPr>
              <a:t>truy</a:t>
            </a:r>
            <a:r>
              <a:rPr lang="en-US" sz="4200" b="1" dirty="0">
                <a:solidFill>
                  <a:schemeClr val="tx1"/>
                </a:solidFill>
                <a:latin typeface="+mj-lt"/>
                <a:hlinkClick r:id="rId4" tooltip="Điểm truy cập không dây"/>
              </a:rPr>
              <a:t> </a:t>
            </a:r>
            <a:r>
              <a:rPr lang="en-US" sz="4200" b="1" dirty="0" err="1">
                <a:solidFill>
                  <a:schemeClr val="tx1"/>
                </a:solidFill>
                <a:latin typeface="+mj-lt"/>
                <a:hlinkClick r:id="rId4" tooltip="Điểm truy cập không dây"/>
              </a:rPr>
              <a:t>cập</a:t>
            </a:r>
            <a:r>
              <a:rPr lang="en-US" sz="4200" b="1" dirty="0">
                <a:solidFill>
                  <a:schemeClr val="tx1"/>
                </a:solidFill>
                <a:latin typeface="+mj-lt"/>
                <a:hlinkClick r:id="rId4" tooltip="Điểm truy cập không dây"/>
              </a:rPr>
              <a:t> </a:t>
            </a:r>
            <a:r>
              <a:rPr lang="en-US" sz="4200" b="1" dirty="0" err="1">
                <a:solidFill>
                  <a:schemeClr val="tx1"/>
                </a:solidFill>
                <a:latin typeface="+mj-lt"/>
                <a:hlinkClick r:id="rId4" tooltip="Điểm truy cập không dây"/>
              </a:rPr>
              <a:t>không</a:t>
            </a:r>
            <a:r>
              <a:rPr lang="en-US" sz="4200" b="1" dirty="0">
                <a:solidFill>
                  <a:schemeClr val="tx1"/>
                </a:solidFill>
                <a:latin typeface="+mj-lt"/>
                <a:hlinkClick r:id="rId4" tooltip="Điểm truy cập không dây"/>
              </a:rPr>
              <a:t> </a:t>
            </a:r>
            <a:r>
              <a:rPr lang="en-US" sz="4200" b="1" dirty="0" err="1" smtClean="0">
                <a:solidFill>
                  <a:schemeClr val="tx1"/>
                </a:solidFill>
                <a:latin typeface="+mj-lt"/>
                <a:hlinkClick r:id="rId4" tooltip="Điểm truy cập không dây"/>
              </a:rPr>
              <a:t>dây</a:t>
            </a:r>
            <a:r>
              <a:rPr lang="en-US" sz="4200" b="1" dirty="0" smtClean="0">
                <a:solidFill>
                  <a:schemeClr val="tx1"/>
                </a:solidFill>
                <a:latin typeface="+mj-lt"/>
              </a:rPr>
              <a:t>.</a:t>
            </a:r>
          </a:p>
          <a:p>
            <a:pPr lvl="1">
              <a:lnSpc>
                <a:spcPct val="150000"/>
              </a:lnSpc>
            </a:pPr>
            <a:r>
              <a:rPr lang="en-US" sz="4200" b="1" dirty="0">
                <a:solidFill>
                  <a:schemeClr val="tx1"/>
                </a:solidFill>
                <a:latin typeface="+mj-lt"/>
              </a:rPr>
              <a:t>- </a:t>
            </a:r>
            <a:r>
              <a:rPr lang="en-US" sz="4200" b="1" dirty="0" err="1">
                <a:solidFill>
                  <a:schemeClr val="tx1"/>
                </a:solidFill>
                <a:latin typeface="+mj-lt"/>
              </a:rPr>
              <a:t>Được</a:t>
            </a:r>
            <a:r>
              <a:rPr lang="en-US" sz="4200" b="1" dirty="0">
                <a:solidFill>
                  <a:schemeClr val="tx1"/>
                </a:solidFill>
                <a:latin typeface="+mj-lt"/>
              </a:rPr>
              <a:t> </a:t>
            </a:r>
            <a:r>
              <a:rPr lang="en-US" sz="4200" b="1" dirty="0" err="1">
                <a:solidFill>
                  <a:schemeClr val="tx1"/>
                </a:solidFill>
                <a:latin typeface="+mj-lt"/>
              </a:rPr>
              <a:t>sử</a:t>
            </a:r>
            <a:r>
              <a:rPr lang="en-US" sz="4200" b="1" dirty="0">
                <a:solidFill>
                  <a:schemeClr val="tx1"/>
                </a:solidFill>
                <a:latin typeface="+mj-lt"/>
              </a:rPr>
              <a:t> </a:t>
            </a:r>
            <a:r>
              <a:rPr lang="en-US" sz="4200" b="1" dirty="0" err="1">
                <a:solidFill>
                  <a:schemeClr val="tx1"/>
                </a:solidFill>
                <a:latin typeface="+mj-lt"/>
              </a:rPr>
              <a:t>dụng</a:t>
            </a:r>
            <a:r>
              <a:rPr lang="en-US" sz="4200" b="1" dirty="0">
                <a:solidFill>
                  <a:schemeClr val="tx1"/>
                </a:solidFill>
                <a:latin typeface="+mj-lt"/>
              </a:rPr>
              <a:t> </a:t>
            </a:r>
            <a:r>
              <a:rPr lang="en-US" sz="4200" b="1" dirty="0" err="1">
                <a:solidFill>
                  <a:schemeClr val="tx1"/>
                </a:solidFill>
                <a:latin typeface="+mj-lt"/>
              </a:rPr>
              <a:t>để</a:t>
            </a:r>
            <a:r>
              <a:rPr lang="en-US" sz="4200" b="1" dirty="0">
                <a:solidFill>
                  <a:schemeClr val="tx1"/>
                </a:solidFill>
                <a:latin typeface="+mj-lt"/>
              </a:rPr>
              <a:t> </a:t>
            </a:r>
            <a:r>
              <a:rPr lang="en-US" sz="4200" b="1" dirty="0" err="1">
                <a:solidFill>
                  <a:schemeClr val="tx1"/>
                </a:solidFill>
                <a:latin typeface="+mj-lt"/>
              </a:rPr>
              <a:t>cung</a:t>
            </a:r>
            <a:r>
              <a:rPr lang="en-US" sz="4200" b="1" dirty="0">
                <a:solidFill>
                  <a:schemeClr val="tx1"/>
                </a:solidFill>
                <a:latin typeface="+mj-lt"/>
              </a:rPr>
              <a:t> </a:t>
            </a:r>
            <a:r>
              <a:rPr lang="en-US" sz="4200" b="1" dirty="0" err="1">
                <a:solidFill>
                  <a:schemeClr val="tx1"/>
                </a:solidFill>
                <a:latin typeface="+mj-lt"/>
              </a:rPr>
              <a:t>cấp</a:t>
            </a:r>
            <a:r>
              <a:rPr lang="en-US" sz="4200" b="1" dirty="0">
                <a:solidFill>
                  <a:schemeClr val="tx1"/>
                </a:solidFill>
                <a:latin typeface="+mj-lt"/>
              </a:rPr>
              <a:t> </a:t>
            </a:r>
            <a:r>
              <a:rPr lang="en-US" sz="4200" b="1" dirty="0" err="1">
                <a:solidFill>
                  <a:schemeClr val="tx1"/>
                </a:solidFill>
                <a:latin typeface="+mj-lt"/>
              </a:rPr>
              <a:t>truy</a:t>
            </a:r>
            <a:r>
              <a:rPr lang="en-US" sz="4200" b="1" dirty="0">
                <a:solidFill>
                  <a:schemeClr val="tx1"/>
                </a:solidFill>
                <a:latin typeface="+mj-lt"/>
              </a:rPr>
              <a:t> </a:t>
            </a:r>
            <a:r>
              <a:rPr lang="en-US" sz="4200" b="1" dirty="0" err="1" smtClean="0">
                <a:solidFill>
                  <a:schemeClr val="tx1"/>
                </a:solidFill>
                <a:latin typeface="+mj-lt"/>
              </a:rPr>
              <a:t>cập</a:t>
            </a:r>
            <a:r>
              <a:rPr lang="en-US" sz="4200" b="1" dirty="0">
                <a:solidFill>
                  <a:schemeClr val="tx1"/>
                </a:solidFill>
                <a:latin typeface="+mj-lt"/>
              </a:rPr>
              <a:t> </a:t>
            </a:r>
            <a:r>
              <a:rPr lang="en-US" sz="4200" b="1" dirty="0" err="1" smtClean="0">
                <a:solidFill>
                  <a:schemeClr val="tx1"/>
                </a:solidFill>
                <a:latin typeface="+mj-lt"/>
              </a:rPr>
              <a:t>vào</a:t>
            </a:r>
            <a:r>
              <a:rPr lang="en-US" sz="4200" b="1" dirty="0">
                <a:solidFill>
                  <a:schemeClr val="tx1"/>
                </a:solidFill>
                <a:latin typeface="+mj-lt"/>
              </a:rPr>
              <a:t> </a:t>
            </a:r>
            <a:r>
              <a:rPr lang="en-US" sz="4200" b="1" dirty="0">
                <a:solidFill>
                  <a:schemeClr val="tx1"/>
                </a:solidFill>
                <a:latin typeface="+mj-lt"/>
                <a:hlinkClick r:id="rId5" tooltip="Internet"/>
              </a:rPr>
              <a:t>Internet</a:t>
            </a:r>
            <a:r>
              <a:rPr lang="en-US" sz="4200" b="1" dirty="0">
                <a:solidFill>
                  <a:schemeClr val="tx1"/>
                </a:solidFill>
                <a:latin typeface="+mj-lt"/>
              </a:rPr>
              <a:t> </a:t>
            </a:r>
            <a:r>
              <a:rPr lang="en-US" sz="4200" b="1" dirty="0" err="1">
                <a:solidFill>
                  <a:schemeClr val="tx1"/>
                </a:solidFill>
                <a:latin typeface="+mj-lt"/>
              </a:rPr>
              <a:t>hoặc</a:t>
            </a:r>
            <a:r>
              <a:rPr lang="en-US" sz="4200" b="1" dirty="0">
                <a:solidFill>
                  <a:schemeClr val="tx1"/>
                </a:solidFill>
                <a:latin typeface="+mj-lt"/>
              </a:rPr>
              <a:t> </a:t>
            </a:r>
            <a:r>
              <a:rPr lang="en-US" sz="4200" b="1" dirty="0" err="1">
                <a:solidFill>
                  <a:schemeClr val="tx1"/>
                </a:solidFill>
                <a:latin typeface="+mj-lt"/>
              </a:rPr>
              <a:t>một</a:t>
            </a:r>
            <a:r>
              <a:rPr lang="en-US" sz="4200" b="1" dirty="0">
                <a:solidFill>
                  <a:schemeClr val="tx1"/>
                </a:solidFill>
                <a:latin typeface="+mj-lt"/>
              </a:rPr>
              <a:t> </a:t>
            </a:r>
            <a:r>
              <a:rPr lang="en-US" sz="4200" b="1" dirty="0" err="1">
                <a:solidFill>
                  <a:schemeClr val="tx1"/>
                </a:solidFill>
                <a:latin typeface="+mj-lt"/>
                <a:hlinkClick r:id="rId6" tooltip="Mạng máy tính"/>
              </a:rPr>
              <a:t>mạng</a:t>
            </a:r>
            <a:r>
              <a:rPr lang="en-US" sz="4200" b="1" dirty="0">
                <a:solidFill>
                  <a:schemeClr val="tx1"/>
                </a:solidFill>
                <a:latin typeface="+mj-lt"/>
                <a:hlinkClick r:id="rId6" tooltip="Mạng máy tính"/>
              </a:rPr>
              <a:t> </a:t>
            </a:r>
            <a:r>
              <a:rPr lang="en-US" sz="4200" b="1" dirty="0" err="1">
                <a:solidFill>
                  <a:schemeClr val="tx1"/>
                </a:solidFill>
                <a:latin typeface="+mj-lt"/>
                <a:hlinkClick r:id="rId6" tooltip="Mạng máy tính"/>
              </a:rPr>
              <a:t>máy</a:t>
            </a:r>
            <a:r>
              <a:rPr lang="en-US" sz="4200" b="1" dirty="0">
                <a:solidFill>
                  <a:schemeClr val="tx1"/>
                </a:solidFill>
                <a:latin typeface="+mj-lt"/>
                <a:hlinkClick r:id="rId6" tooltip="Mạng máy tính"/>
              </a:rPr>
              <a:t> </a:t>
            </a:r>
            <a:r>
              <a:rPr lang="en-US" sz="4200" b="1" dirty="0" err="1">
                <a:solidFill>
                  <a:schemeClr val="tx1"/>
                </a:solidFill>
                <a:latin typeface="+mj-lt"/>
                <a:hlinkClick r:id="rId6" tooltip="Mạng máy tính"/>
              </a:rPr>
              <a:t>tính</a:t>
            </a:r>
            <a:r>
              <a:rPr lang="en-US" sz="4200" b="1" dirty="0">
                <a:solidFill>
                  <a:schemeClr val="tx1"/>
                </a:solidFill>
                <a:latin typeface="+mj-lt"/>
              </a:rPr>
              <a:t> </a:t>
            </a:r>
            <a:r>
              <a:rPr lang="en-US" sz="4200" b="1" dirty="0" err="1">
                <a:solidFill>
                  <a:schemeClr val="tx1"/>
                </a:solidFill>
                <a:latin typeface="+mj-lt"/>
              </a:rPr>
              <a:t>cá</a:t>
            </a:r>
            <a:r>
              <a:rPr lang="en-US" sz="4200" b="1" dirty="0">
                <a:solidFill>
                  <a:schemeClr val="tx1"/>
                </a:solidFill>
                <a:latin typeface="+mj-lt"/>
              </a:rPr>
              <a:t> </a:t>
            </a:r>
            <a:r>
              <a:rPr lang="en-US" sz="4200" b="1" dirty="0" err="1">
                <a:solidFill>
                  <a:schemeClr val="tx1"/>
                </a:solidFill>
                <a:latin typeface="+mj-lt"/>
              </a:rPr>
              <a:t>nhân</a:t>
            </a:r>
            <a:r>
              <a:rPr lang="en-US" sz="4200" b="1" dirty="0">
                <a:solidFill>
                  <a:schemeClr val="tx1"/>
                </a:solidFill>
                <a:latin typeface="+mj-lt"/>
              </a:rPr>
              <a:t> . </a:t>
            </a:r>
            <a:r>
              <a:rPr lang="en-US" sz="4200" b="1" dirty="0" err="1">
                <a:solidFill>
                  <a:schemeClr val="tx1"/>
                </a:solidFill>
                <a:latin typeface="+mj-lt"/>
              </a:rPr>
              <a:t>Nó</a:t>
            </a:r>
            <a:r>
              <a:rPr lang="en-US" sz="4200" b="1" dirty="0">
                <a:solidFill>
                  <a:schemeClr val="tx1"/>
                </a:solidFill>
                <a:latin typeface="+mj-lt"/>
              </a:rPr>
              <a:t> </a:t>
            </a:r>
            <a:r>
              <a:rPr lang="en-US" sz="4200" b="1" dirty="0" err="1">
                <a:solidFill>
                  <a:schemeClr val="tx1"/>
                </a:solidFill>
                <a:latin typeface="+mj-lt"/>
              </a:rPr>
              <a:t>có</a:t>
            </a:r>
            <a:r>
              <a:rPr lang="en-US" sz="4200" b="1" dirty="0">
                <a:solidFill>
                  <a:schemeClr val="tx1"/>
                </a:solidFill>
                <a:latin typeface="+mj-lt"/>
              </a:rPr>
              <a:t> </a:t>
            </a:r>
            <a:r>
              <a:rPr lang="en-US" sz="4200" b="1" dirty="0" err="1">
                <a:solidFill>
                  <a:schemeClr val="tx1"/>
                </a:solidFill>
                <a:latin typeface="+mj-lt"/>
              </a:rPr>
              <a:t>thể</a:t>
            </a:r>
            <a:r>
              <a:rPr lang="en-US" sz="4200" b="1" dirty="0">
                <a:solidFill>
                  <a:schemeClr val="tx1"/>
                </a:solidFill>
                <a:latin typeface="+mj-lt"/>
              </a:rPr>
              <a:t> </a:t>
            </a:r>
            <a:r>
              <a:rPr lang="en-US" sz="4200" b="1" dirty="0" err="1">
                <a:solidFill>
                  <a:schemeClr val="tx1"/>
                </a:solidFill>
                <a:latin typeface="+mj-lt"/>
              </a:rPr>
              <a:t>hoạt</a:t>
            </a:r>
            <a:r>
              <a:rPr lang="en-US" sz="4200" b="1" dirty="0">
                <a:solidFill>
                  <a:schemeClr val="tx1"/>
                </a:solidFill>
                <a:latin typeface="+mj-lt"/>
              </a:rPr>
              <a:t> </a:t>
            </a:r>
            <a:r>
              <a:rPr lang="en-US" sz="4200" b="1" dirty="0" err="1">
                <a:solidFill>
                  <a:schemeClr val="tx1"/>
                </a:solidFill>
                <a:latin typeface="+mj-lt"/>
              </a:rPr>
              <a:t>động</a:t>
            </a:r>
            <a:r>
              <a:rPr lang="en-US" sz="4200" b="1" dirty="0">
                <a:solidFill>
                  <a:schemeClr val="tx1"/>
                </a:solidFill>
                <a:latin typeface="+mj-lt"/>
              </a:rPr>
              <a:t> </a:t>
            </a:r>
            <a:r>
              <a:rPr lang="en-US" sz="4200" b="1" dirty="0" err="1">
                <a:solidFill>
                  <a:schemeClr val="tx1"/>
                </a:solidFill>
                <a:latin typeface="+mj-lt"/>
              </a:rPr>
              <a:t>trong</a:t>
            </a:r>
            <a:r>
              <a:rPr lang="en-US" sz="4200" b="1" dirty="0">
                <a:solidFill>
                  <a:schemeClr val="tx1"/>
                </a:solidFill>
                <a:latin typeface="+mj-lt"/>
              </a:rPr>
              <a:t> </a:t>
            </a:r>
            <a:r>
              <a:rPr lang="en-US" sz="4200" b="1" dirty="0" err="1">
                <a:solidFill>
                  <a:schemeClr val="tx1"/>
                </a:solidFill>
                <a:latin typeface="+mj-lt"/>
              </a:rPr>
              <a:t>mạng</a:t>
            </a:r>
            <a:r>
              <a:rPr lang="en-US" sz="4200" b="1" dirty="0">
                <a:solidFill>
                  <a:schemeClr val="tx1"/>
                </a:solidFill>
                <a:latin typeface="+mj-lt"/>
              </a:rPr>
              <a:t> LAN </a:t>
            </a:r>
            <a:r>
              <a:rPr lang="en-US" sz="4200" b="1" dirty="0" err="1">
                <a:solidFill>
                  <a:schemeClr val="tx1"/>
                </a:solidFill>
                <a:latin typeface="+mj-lt"/>
              </a:rPr>
              <a:t>có</a:t>
            </a:r>
            <a:r>
              <a:rPr lang="en-US" sz="4200" b="1" dirty="0">
                <a:solidFill>
                  <a:schemeClr val="tx1"/>
                </a:solidFill>
                <a:latin typeface="+mj-lt"/>
              </a:rPr>
              <a:t> </a:t>
            </a:r>
            <a:r>
              <a:rPr lang="en-US" sz="4200" b="1" dirty="0" err="1">
                <a:solidFill>
                  <a:schemeClr val="tx1"/>
                </a:solidFill>
                <a:latin typeface="+mj-lt"/>
              </a:rPr>
              <a:t>dây</a:t>
            </a:r>
            <a:r>
              <a:rPr lang="en-US" sz="4200" b="1" dirty="0">
                <a:solidFill>
                  <a:schemeClr val="tx1"/>
                </a:solidFill>
                <a:latin typeface="+mj-lt"/>
              </a:rPr>
              <a:t> ( </a:t>
            </a:r>
            <a:r>
              <a:rPr lang="en-US" sz="4200" b="1" dirty="0" err="1">
                <a:solidFill>
                  <a:schemeClr val="tx1"/>
                </a:solidFill>
                <a:latin typeface="+mj-lt"/>
                <a:hlinkClick r:id="rId7" tooltip="Mạng lưới khu vực địa phương"/>
              </a:rPr>
              <a:t>mạng</a:t>
            </a:r>
            <a:r>
              <a:rPr lang="en-US" sz="4200" b="1" dirty="0">
                <a:solidFill>
                  <a:schemeClr val="tx1"/>
                </a:solidFill>
                <a:latin typeface="+mj-lt"/>
                <a:hlinkClick r:id="rId7" tooltip="Mạng lưới khu vực địa phương"/>
              </a:rPr>
              <a:t> </a:t>
            </a:r>
            <a:r>
              <a:rPr lang="en-US" sz="4200" b="1" dirty="0" err="1">
                <a:solidFill>
                  <a:schemeClr val="tx1"/>
                </a:solidFill>
                <a:latin typeface="+mj-lt"/>
                <a:hlinkClick r:id="rId7" tooltip="Mạng lưới khu vực địa phương"/>
              </a:rPr>
              <a:t>nội</a:t>
            </a:r>
            <a:r>
              <a:rPr lang="en-US" sz="4200" b="1" dirty="0">
                <a:solidFill>
                  <a:schemeClr val="tx1"/>
                </a:solidFill>
                <a:latin typeface="+mj-lt"/>
                <a:hlinkClick r:id="rId7" tooltip="Mạng lưới khu vực địa phương"/>
              </a:rPr>
              <a:t> </a:t>
            </a:r>
            <a:r>
              <a:rPr lang="en-US" sz="4200" b="1" dirty="0" err="1">
                <a:solidFill>
                  <a:schemeClr val="tx1"/>
                </a:solidFill>
                <a:latin typeface="+mj-lt"/>
                <a:hlinkClick r:id="rId7" tooltip="Mạng lưới khu vực địa phương"/>
              </a:rPr>
              <a:t>bộ</a:t>
            </a:r>
            <a:r>
              <a:rPr lang="en-US" sz="4200" b="1" dirty="0">
                <a:solidFill>
                  <a:schemeClr val="tx1"/>
                </a:solidFill>
                <a:latin typeface="+mj-lt"/>
              </a:rPr>
              <a:t> ), </a:t>
            </a:r>
            <a:r>
              <a:rPr lang="en-US" sz="4200" b="1" dirty="0" err="1">
                <a:solidFill>
                  <a:schemeClr val="tx1"/>
                </a:solidFill>
                <a:latin typeface="+mj-lt"/>
              </a:rPr>
              <a:t>trong</a:t>
            </a:r>
            <a:r>
              <a:rPr lang="en-US" sz="4200" b="1" dirty="0">
                <a:solidFill>
                  <a:schemeClr val="tx1"/>
                </a:solidFill>
                <a:latin typeface="+mj-lt"/>
              </a:rPr>
              <a:t> </a:t>
            </a:r>
            <a:r>
              <a:rPr lang="en-US" sz="4200" b="1" dirty="0" err="1">
                <a:solidFill>
                  <a:schemeClr val="tx1"/>
                </a:solidFill>
                <a:latin typeface="+mj-lt"/>
              </a:rPr>
              <a:t>mạng</a:t>
            </a:r>
            <a:r>
              <a:rPr lang="en-US" sz="4200" b="1" dirty="0">
                <a:solidFill>
                  <a:schemeClr val="tx1"/>
                </a:solidFill>
                <a:latin typeface="+mj-lt"/>
              </a:rPr>
              <a:t> LAN </a:t>
            </a:r>
            <a:r>
              <a:rPr lang="en-US" sz="4200" b="1" dirty="0" err="1">
                <a:solidFill>
                  <a:schemeClr val="tx1"/>
                </a:solidFill>
                <a:latin typeface="+mj-lt"/>
              </a:rPr>
              <a:t>không</a:t>
            </a:r>
            <a:r>
              <a:rPr lang="en-US" sz="4200" b="1" dirty="0">
                <a:solidFill>
                  <a:schemeClr val="tx1"/>
                </a:solidFill>
                <a:latin typeface="+mj-lt"/>
              </a:rPr>
              <a:t> </a:t>
            </a:r>
            <a:r>
              <a:rPr lang="en-US" sz="4200" b="1" dirty="0" err="1">
                <a:solidFill>
                  <a:schemeClr val="tx1"/>
                </a:solidFill>
                <a:latin typeface="+mj-lt"/>
              </a:rPr>
              <a:t>dây</a:t>
            </a:r>
            <a:r>
              <a:rPr lang="en-US" sz="4200" b="1" dirty="0">
                <a:solidFill>
                  <a:schemeClr val="tx1"/>
                </a:solidFill>
                <a:latin typeface="+mj-lt"/>
              </a:rPr>
              <a:t> ( </a:t>
            </a:r>
            <a:r>
              <a:rPr lang="en-US" sz="4200" b="1" dirty="0">
                <a:solidFill>
                  <a:schemeClr val="tx1"/>
                </a:solidFill>
                <a:latin typeface="+mj-lt"/>
                <a:hlinkClick r:id="rId8" tooltip="WLAN"/>
              </a:rPr>
              <a:t>WLAN</a:t>
            </a:r>
            <a:r>
              <a:rPr lang="en-US" sz="4200" b="1" dirty="0">
                <a:solidFill>
                  <a:schemeClr val="tx1"/>
                </a:solidFill>
                <a:latin typeface="+mj-lt"/>
              </a:rPr>
              <a:t> ), </a:t>
            </a:r>
            <a:r>
              <a:rPr lang="en-US" sz="4200" b="1" dirty="0" err="1">
                <a:solidFill>
                  <a:schemeClr val="tx1"/>
                </a:solidFill>
                <a:latin typeface="+mj-lt"/>
              </a:rPr>
              <a:t>hoặc</a:t>
            </a:r>
            <a:r>
              <a:rPr lang="en-US" sz="4200" b="1" dirty="0">
                <a:solidFill>
                  <a:schemeClr val="tx1"/>
                </a:solidFill>
                <a:latin typeface="+mj-lt"/>
              </a:rPr>
              <a:t> </a:t>
            </a:r>
            <a:r>
              <a:rPr lang="en-US" sz="4200" b="1" dirty="0" err="1">
                <a:solidFill>
                  <a:schemeClr val="tx1"/>
                </a:solidFill>
                <a:latin typeface="+mj-lt"/>
              </a:rPr>
              <a:t>trong</a:t>
            </a:r>
            <a:r>
              <a:rPr lang="en-US" sz="4200" b="1" dirty="0">
                <a:solidFill>
                  <a:schemeClr val="tx1"/>
                </a:solidFill>
                <a:latin typeface="+mj-lt"/>
              </a:rPr>
              <a:t> </a:t>
            </a:r>
            <a:r>
              <a:rPr lang="en-US" sz="4200" b="1" dirty="0" err="1">
                <a:solidFill>
                  <a:schemeClr val="tx1"/>
                </a:solidFill>
                <a:latin typeface="+mj-lt"/>
              </a:rPr>
              <a:t>một</a:t>
            </a:r>
            <a:r>
              <a:rPr lang="en-US" sz="4200" b="1" dirty="0">
                <a:solidFill>
                  <a:schemeClr val="tx1"/>
                </a:solidFill>
                <a:latin typeface="+mj-lt"/>
              </a:rPr>
              <a:t> </a:t>
            </a:r>
            <a:r>
              <a:rPr lang="en-US" sz="4200" b="1" dirty="0" err="1">
                <a:solidFill>
                  <a:schemeClr val="tx1"/>
                </a:solidFill>
                <a:latin typeface="+mj-lt"/>
              </a:rPr>
              <a:t>mạng</a:t>
            </a:r>
            <a:r>
              <a:rPr lang="en-US" sz="4200" b="1" dirty="0">
                <a:solidFill>
                  <a:schemeClr val="tx1"/>
                </a:solidFill>
                <a:latin typeface="+mj-lt"/>
              </a:rPr>
              <a:t> </a:t>
            </a:r>
            <a:r>
              <a:rPr lang="en-US" sz="4200" b="1" dirty="0" err="1">
                <a:solidFill>
                  <a:schemeClr val="tx1"/>
                </a:solidFill>
                <a:latin typeface="+mj-lt"/>
              </a:rPr>
              <a:t>có</a:t>
            </a:r>
            <a:r>
              <a:rPr lang="en-US" sz="4200" b="1" dirty="0">
                <a:solidFill>
                  <a:schemeClr val="tx1"/>
                </a:solidFill>
                <a:latin typeface="+mj-lt"/>
              </a:rPr>
              <a:t> </a:t>
            </a:r>
            <a:r>
              <a:rPr lang="en-US" sz="4200" b="1" dirty="0" err="1">
                <a:solidFill>
                  <a:schemeClr val="tx1"/>
                </a:solidFill>
                <a:latin typeface="+mj-lt"/>
              </a:rPr>
              <a:t>dây</a:t>
            </a:r>
            <a:r>
              <a:rPr lang="en-US" sz="4200" b="1" dirty="0">
                <a:solidFill>
                  <a:schemeClr val="tx1"/>
                </a:solidFill>
                <a:latin typeface="+mj-lt"/>
              </a:rPr>
              <a:t> / </a:t>
            </a:r>
            <a:r>
              <a:rPr lang="en-US" sz="4200" b="1" dirty="0" err="1">
                <a:solidFill>
                  <a:schemeClr val="tx1"/>
                </a:solidFill>
                <a:latin typeface="+mj-lt"/>
              </a:rPr>
              <a:t>không</a:t>
            </a:r>
            <a:r>
              <a:rPr lang="en-US" sz="4200" b="1" dirty="0">
                <a:solidFill>
                  <a:schemeClr val="tx1"/>
                </a:solidFill>
                <a:latin typeface="+mj-lt"/>
              </a:rPr>
              <a:t> </a:t>
            </a:r>
            <a:r>
              <a:rPr lang="en-US" sz="4200" b="1" dirty="0" err="1">
                <a:solidFill>
                  <a:schemeClr val="tx1"/>
                </a:solidFill>
                <a:latin typeface="+mj-lt"/>
              </a:rPr>
              <a:t>dây</a:t>
            </a:r>
            <a:r>
              <a:rPr lang="en-US" sz="4200" b="1" dirty="0">
                <a:solidFill>
                  <a:schemeClr val="tx1"/>
                </a:solidFill>
                <a:latin typeface="+mj-lt"/>
              </a:rPr>
              <a:t> </a:t>
            </a:r>
            <a:r>
              <a:rPr lang="en-US" sz="4200" b="1" dirty="0" err="1">
                <a:solidFill>
                  <a:schemeClr val="tx1"/>
                </a:solidFill>
                <a:latin typeface="+mj-lt"/>
              </a:rPr>
              <a:t>hỗn</a:t>
            </a:r>
            <a:r>
              <a:rPr lang="en-US" sz="4200" b="1" dirty="0">
                <a:solidFill>
                  <a:schemeClr val="tx1"/>
                </a:solidFill>
                <a:latin typeface="+mj-lt"/>
              </a:rPr>
              <a:t> </a:t>
            </a:r>
            <a:r>
              <a:rPr lang="en-US" sz="4200" b="1" dirty="0" err="1">
                <a:solidFill>
                  <a:schemeClr val="tx1"/>
                </a:solidFill>
                <a:latin typeface="+mj-lt"/>
              </a:rPr>
              <a:t>hợp</a:t>
            </a:r>
            <a:r>
              <a:rPr lang="en-US" sz="4200" b="1" dirty="0">
                <a:solidFill>
                  <a:schemeClr val="tx1"/>
                </a:solidFill>
                <a:latin typeface="+mj-lt"/>
              </a:rPr>
              <a:t>, </a:t>
            </a:r>
            <a:r>
              <a:rPr lang="en-US" sz="4200" b="1" dirty="0" err="1">
                <a:solidFill>
                  <a:schemeClr val="tx1"/>
                </a:solidFill>
                <a:latin typeface="+mj-lt"/>
              </a:rPr>
              <a:t>tùy</a:t>
            </a:r>
            <a:r>
              <a:rPr lang="en-US" sz="4200" b="1" dirty="0">
                <a:solidFill>
                  <a:schemeClr val="tx1"/>
                </a:solidFill>
                <a:latin typeface="+mj-lt"/>
              </a:rPr>
              <a:t> </a:t>
            </a:r>
            <a:r>
              <a:rPr lang="en-US" sz="4200" b="1" dirty="0" err="1">
                <a:solidFill>
                  <a:schemeClr val="tx1"/>
                </a:solidFill>
                <a:latin typeface="+mj-lt"/>
              </a:rPr>
              <a:t>thuộc</a:t>
            </a:r>
            <a:r>
              <a:rPr lang="en-US" sz="4200" b="1" dirty="0">
                <a:solidFill>
                  <a:schemeClr val="tx1"/>
                </a:solidFill>
                <a:latin typeface="+mj-lt"/>
              </a:rPr>
              <a:t> </a:t>
            </a:r>
            <a:r>
              <a:rPr lang="en-US" sz="4200" b="1" dirty="0" err="1">
                <a:solidFill>
                  <a:schemeClr val="tx1"/>
                </a:solidFill>
                <a:latin typeface="+mj-lt"/>
              </a:rPr>
              <a:t>vào</a:t>
            </a:r>
            <a:r>
              <a:rPr lang="en-US" sz="4200" b="1" dirty="0">
                <a:solidFill>
                  <a:schemeClr val="tx1"/>
                </a:solidFill>
                <a:latin typeface="+mj-lt"/>
              </a:rPr>
              <a:t> </a:t>
            </a:r>
            <a:r>
              <a:rPr lang="en-US" sz="4200" b="1" dirty="0" err="1">
                <a:solidFill>
                  <a:schemeClr val="tx1"/>
                </a:solidFill>
                <a:latin typeface="+mj-lt"/>
              </a:rPr>
              <a:t>nhà</a:t>
            </a:r>
            <a:r>
              <a:rPr lang="en-US" sz="4200" b="1" dirty="0">
                <a:solidFill>
                  <a:schemeClr val="tx1"/>
                </a:solidFill>
                <a:latin typeface="+mj-lt"/>
              </a:rPr>
              <a:t> </a:t>
            </a:r>
            <a:r>
              <a:rPr lang="en-US" sz="4200" b="1" dirty="0" err="1">
                <a:solidFill>
                  <a:schemeClr val="tx1"/>
                </a:solidFill>
                <a:latin typeface="+mj-lt"/>
              </a:rPr>
              <a:t>sản</a:t>
            </a:r>
            <a:r>
              <a:rPr lang="en-US" sz="4200" b="1" dirty="0">
                <a:solidFill>
                  <a:schemeClr val="tx1"/>
                </a:solidFill>
                <a:latin typeface="+mj-lt"/>
              </a:rPr>
              <a:t> </a:t>
            </a:r>
            <a:r>
              <a:rPr lang="en-US" sz="4200" b="1" dirty="0" err="1">
                <a:solidFill>
                  <a:schemeClr val="tx1"/>
                </a:solidFill>
                <a:latin typeface="+mj-lt"/>
              </a:rPr>
              <a:t>xuất</a:t>
            </a:r>
            <a:r>
              <a:rPr lang="en-US" sz="4200" b="1" dirty="0">
                <a:solidFill>
                  <a:schemeClr val="tx1"/>
                </a:solidFill>
                <a:latin typeface="+mj-lt"/>
              </a:rPr>
              <a:t> </a:t>
            </a:r>
            <a:r>
              <a:rPr lang="en-US" sz="4200" b="1" dirty="0" err="1">
                <a:solidFill>
                  <a:schemeClr val="tx1"/>
                </a:solidFill>
                <a:latin typeface="+mj-lt"/>
              </a:rPr>
              <a:t>và</a:t>
            </a:r>
            <a:r>
              <a:rPr lang="en-US" sz="4200" b="1" dirty="0">
                <a:solidFill>
                  <a:schemeClr val="tx1"/>
                </a:solidFill>
                <a:latin typeface="+mj-lt"/>
              </a:rPr>
              <a:t> </a:t>
            </a:r>
            <a:r>
              <a:rPr lang="en-US" sz="4200" b="1" dirty="0" err="1">
                <a:solidFill>
                  <a:schemeClr val="tx1"/>
                </a:solidFill>
                <a:latin typeface="+mj-lt"/>
              </a:rPr>
              <a:t>mô</a:t>
            </a:r>
            <a:r>
              <a:rPr lang="en-US" sz="4200" b="1" dirty="0">
                <a:solidFill>
                  <a:schemeClr val="tx1"/>
                </a:solidFill>
                <a:latin typeface="+mj-lt"/>
              </a:rPr>
              <a:t> </a:t>
            </a:r>
            <a:r>
              <a:rPr lang="en-US" sz="4200" b="1" dirty="0" err="1">
                <a:solidFill>
                  <a:schemeClr val="tx1"/>
                </a:solidFill>
                <a:latin typeface="+mj-lt"/>
              </a:rPr>
              <a:t>hình</a:t>
            </a:r>
            <a:r>
              <a:rPr lang="en-US" sz="4200" b="1" dirty="0">
                <a:solidFill>
                  <a:schemeClr val="tx1"/>
                </a:solidFill>
                <a:latin typeface="+mj-lt"/>
              </a:rPr>
              <a:t>.</a:t>
            </a:r>
          </a:p>
        </p:txBody>
      </p:sp>
      <p:pic>
        <p:nvPicPr>
          <p:cNvPr id="1026" name="Picture 2" descr="Kết quả hình ảnh cho Wireless Rout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526" y="3561009"/>
            <a:ext cx="7841615" cy="6508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5661616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21</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ea typeface="Helvetica Neue Medium"/>
                  <a:cs typeface="Arial" panose="020B0604020202020204" pitchFamily="34" charset="0"/>
                  <a:sym typeface="Helvetica Neue Medium"/>
                </a:rPr>
                <a:t>Wireless Router</a:t>
              </a:r>
            </a:p>
          </p:txBody>
        </p:sp>
      </p:grpSp>
      <p:sp>
        <p:nvSpPr>
          <p:cNvPr id="3" name="TextBox 2"/>
          <p:cNvSpPr txBox="1"/>
          <p:nvPr/>
        </p:nvSpPr>
        <p:spPr>
          <a:xfrm>
            <a:off x="4621049" y="2291027"/>
            <a:ext cx="9434061" cy="738664"/>
          </a:xfrm>
          <a:prstGeom prst="rect">
            <a:avLst/>
          </a:prstGeom>
          <a:noFill/>
        </p:spPr>
        <p:txBody>
          <a:bodyPr wrap="none" rtlCol="0">
            <a:spAutoFit/>
          </a:bodyPr>
          <a:lstStyle/>
          <a:p>
            <a:pPr marL="285750" indent="-285750">
              <a:buFont typeface="Wingdings" panose="05000000000000000000" pitchFamily="2" charset="2"/>
              <a:buChar char="Ø"/>
            </a:pPr>
            <a:r>
              <a:rPr lang="en-US" sz="4200" b="1" dirty="0" err="1" smtClean="0"/>
              <a:t>Các</a:t>
            </a:r>
            <a:r>
              <a:rPr lang="en-US" sz="4200" b="1" dirty="0" smtClean="0"/>
              <a:t> b</a:t>
            </a:r>
            <a:r>
              <a:rPr lang="vi-VN" sz="4200" b="1" dirty="0" smtClean="0"/>
              <a:t>ước</a:t>
            </a:r>
            <a:r>
              <a:rPr lang="en-US" sz="4200" b="1" dirty="0"/>
              <a:t> </a:t>
            </a:r>
            <a:r>
              <a:rPr lang="en-US" sz="4200" b="1" dirty="0" err="1" smtClean="0"/>
              <a:t>cài</a:t>
            </a:r>
            <a:r>
              <a:rPr lang="en-US" sz="4200" b="1" dirty="0" smtClean="0"/>
              <a:t> </a:t>
            </a:r>
            <a:r>
              <a:rPr lang="vi-VN" sz="4200" b="1" dirty="0" smtClean="0"/>
              <a:t>đặ</a:t>
            </a:r>
            <a:r>
              <a:rPr lang="en-US" sz="4200" b="1" dirty="0"/>
              <a:t>t </a:t>
            </a:r>
            <a:r>
              <a:rPr lang="en-US" sz="4200" b="1" dirty="0" smtClean="0"/>
              <a:t>Wireless Router</a:t>
            </a:r>
            <a:endParaRPr lang="en-US" sz="4200" b="1" dirty="0"/>
          </a:p>
        </p:txBody>
      </p:sp>
      <p:sp>
        <p:nvSpPr>
          <p:cNvPr id="12" name="Arrow: Pentagon 7">
            <a:extLst>
              <a:ext uri="{FF2B5EF4-FFF2-40B4-BE49-F238E27FC236}">
                <a16:creationId xmlns:a16="http://schemas.microsoft.com/office/drawing/2014/main" id="{1BBE64C3-C67A-4177-894F-3A0C50D43FA8}"/>
              </a:ext>
            </a:extLst>
          </p:cNvPr>
          <p:cNvSpPr/>
          <p:nvPr/>
        </p:nvSpPr>
        <p:spPr>
          <a:xfrm>
            <a:off x="794701" y="3705346"/>
            <a:ext cx="2783046" cy="1069859"/>
          </a:xfrm>
          <a:prstGeom prst="homePlate">
            <a:avLst/>
          </a:prstGeom>
          <a:solidFill>
            <a:srgbClr val="312D3A"/>
          </a:solidFill>
          <a:ln w="0">
            <a:solidFill>
              <a:srgbClr val="FFC601"/>
            </a:solidFill>
            <a:miter lim="400000"/>
          </a:ln>
        </p:spPr>
        <p:txBody>
          <a:bodyPr lIns="50800" tIns="50800" rIns="50800" bIns="50800" rtlCol="0" anchor="ctr"/>
          <a:lstStyle/>
          <a:p>
            <a:pPr algn="ctr">
              <a:spcBef>
                <a:spcPts val="0"/>
              </a:spcBef>
            </a:pPr>
            <a:r>
              <a:rPr lang="en-US" sz="4200" b="1" dirty="0">
                <a:solidFill>
                  <a:srgbClr val="FFFFFF"/>
                </a:solidFill>
              </a:rPr>
              <a:t>B</a:t>
            </a:r>
            <a:r>
              <a:rPr lang="vi-VN" sz="4200" b="1" dirty="0">
                <a:solidFill>
                  <a:srgbClr val="FFFFFF"/>
                </a:solidFill>
              </a:rPr>
              <a:t>ư</a:t>
            </a:r>
            <a:r>
              <a:rPr lang="en-US" sz="4200" b="1" dirty="0" err="1">
                <a:solidFill>
                  <a:srgbClr val="FFFFFF"/>
                </a:solidFill>
              </a:rPr>
              <a:t>ớc</a:t>
            </a:r>
            <a:r>
              <a:rPr lang="en-US" sz="4200" b="1" dirty="0">
                <a:solidFill>
                  <a:srgbClr val="FFFFFF"/>
                </a:solidFill>
              </a:rPr>
              <a:t> 1</a:t>
            </a:r>
          </a:p>
        </p:txBody>
      </p:sp>
      <p:sp>
        <p:nvSpPr>
          <p:cNvPr id="5" name="Rectangle 4"/>
          <p:cNvSpPr/>
          <p:nvPr/>
        </p:nvSpPr>
        <p:spPr>
          <a:xfrm>
            <a:off x="4539061" y="4776709"/>
            <a:ext cx="19355987" cy="6878806"/>
          </a:xfrm>
          <a:prstGeom prst="rect">
            <a:avLst/>
          </a:prstGeom>
        </p:spPr>
        <p:txBody>
          <a:bodyPr wrap="square">
            <a:spAutoFit/>
          </a:bodyPr>
          <a:lstStyle/>
          <a:p>
            <a:pPr marL="285750" indent="-285750">
              <a:lnSpc>
                <a:spcPct val="150000"/>
              </a:lnSpc>
              <a:buFont typeface="Arial" panose="020B0604020202020204" pitchFamily="34" charset="0"/>
              <a:buChar char="•"/>
            </a:pPr>
            <a:r>
              <a:rPr lang="vi-VN" sz="4200" dirty="0">
                <a:solidFill>
                  <a:schemeClr val="tx1"/>
                </a:solidFill>
              </a:rPr>
              <a:t>Reset router để trả về các thông số mặc đinh</a:t>
            </a:r>
            <a:r>
              <a:rPr lang="vi-VN" sz="4200" dirty="0" smtClean="0">
                <a:solidFill>
                  <a:schemeClr val="tx1"/>
                </a:solidFill>
              </a:rPr>
              <a:t>.</a:t>
            </a:r>
            <a:endParaRPr lang="en-US" sz="4200" dirty="0" smtClean="0">
              <a:solidFill>
                <a:schemeClr val="tx1"/>
              </a:solidFill>
            </a:endParaRPr>
          </a:p>
          <a:p>
            <a:pPr marL="285750" indent="-285750">
              <a:lnSpc>
                <a:spcPct val="150000"/>
              </a:lnSpc>
              <a:buFont typeface="Arial" panose="020B0604020202020204" pitchFamily="34" charset="0"/>
              <a:buChar char="•"/>
            </a:pPr>
            <a:r>
              <a:rPr lang="vi-VN" sz="4200" dirty="0" smtClean="0">
                <a:solidFill>
                  <a:schemeClr val="tx1"/>
                </a:solidFill>
              </a:rPr>
              <a:t>Sau </a:t>
            </a:r>
            <a:r>
              <a:rPr lang="vi-VN" sz="4200" dirty="0">
                <a:solidFill>
                  <a:schemeClr val="tx1"/>
                </a:solidFill>
              </a:rPr>
              <a:t>đó bạn dùng dây cáp mạng - thường hay được sử dụng loại cáp cat5e - nối từ máy tính tới cổng Lan của Wirelss </a:t>
            </a:r>
            <a:r>
              <a:rPr lang="vi-VN" sz="4200" dirty="0" smtClean="0">
                <a:solidFill>
                  <a:schemeClr val="tx1"/>
                </a:solidFill>
              </a:rPr>
              <a:t>Router</a:t>
            </a:r>
            <a:endParaRPr lang="en-US" sz="4200" dirty="0" smtClean="0">
              <a:solidFill>
                <a:schemeClr val="tx1"/>
              </a:solidFill>
            </a:endParaRPr>
          </a:p>
          <a:p>
            <a:pPr marL="285750" indent="-285750">
              <a:lnSpc>
                <a:spcPct val="150000"/>
              </a:lnSpc>
              <a:buFont typeface="Arial" panose="020B0604020202020204" pitchFamily="34" charset="0"/>
              <a:buChar char="•"/>
            </a:pPr>
            <a:r>
              <a:rPr lang="en-US" sz="4200" dirty="0">
                <a:solidFill>
                  <a:schemeClr val="tx1"/>
                </a:solidFill>
              </a:rPr>
              <a:t>T</a:t>
            </a:r>
            <a:r>
              <a:rPr lang="vi-VN" sz="4200" dirty="0" smtClean="0">
                <a:solidFill>
                  <a:schemeClr val="tx1"/>
                </a:solidFill>
              </a:rPr>
              <a:t>iếp </a:t>
            </a:r>
            <a:r>
              <a:rPr lang="vi-VN" sz="4200" dirty="0">
                <a:solidFill>
                  <a:schemeClr val="tx1"/>
                </a:solidFill>
              </a:rPr>
              <a:t>theo bạn nhập địa chỉ IP cho máy tính, lưu ý địa chỉ này phải cùng lớp với lớp mạng của địa chỉ truy cập Wirelss Router. Ngoài ra bạn cũng có thể để địa chỉ IP của máy tính ở chế độ Obtain an IP address automactically để được Wirelss Router cấp phát động.</a:t>
            </a:r>
            <a:endParaRPr lang="en-US" sz="4200" dirty="0">
              <a:solidFill>
                <a:schemeClr val="tx1"/>
              </a:solidFill>
            </a:endParaRPr>
          </a:p>
        </p:txBody>
      </p:sp>
    </p:spTree>
    <p:extLst>
      <p:ext uri="{BB962C8B-B14F-4D97-AF65-F5344CB8AC3E}">
        <p14:creationId xmlns:p14="http://schemas.microsoft.com/office/powerpoint/2010/main" val="3836339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0-#ppt_w/2"/>
                                          </p:val>
                                        </p:tav>
                                        <p:tav tm="100000">
                                          <p:val>
                                            <p:strVal val="#ppt_x"/>
                                          </p:val>
                                        </p:tav>
                                      </p:tavLst>
                                    </p:anim>
                                    <p:anim calcmode="lin" valueType="num">
                                      <p:cBhvr additive="base">
                                        <p:cTn id="1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1000"/>
                                        <p:tgtEl>
                                          <p:spTgt spid="5">
                                            <p:txEl>
                                              <p:pRg st="0" end="0"/>
                                            </p:txEl>
                                          </p:spTgt>
                                        </p:tgtEl>
                                      </p:cBhvr>
                                    </p:animEffect>
                                    <p:anim calcmode="lin" valueType="num">
                                      <p:cBhvr>
                                        <p:cTn id="2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1000"/>
                                        <p:tgtEl>
                                          <p:spTgt spid="5">
                                            <p:txEl>
                                              <p:pRg st="1" end="1"/>
                                            </p:txEl>
                                          </p:spTgt>
                                        </p:tgtEl>
                                      </p:cBhvr>
                                    </p:animEffect>
                                    <p:anim calcmode="lin" valueType="num">
                                      <p:cBhvr>
                                        <p:cTn id="2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1000"/>
                                        <p:tgtEl>
                                          <p:spTgt spid="5">
                                            <p:txEl>
                                              <p:pRg st="2" end="2"/>
                                            </p:txEl>
                                          </p:spTgt>
                                        </p:tgtEl>
                                      </p:cBhvr>
                                    </p:animEffect>
                                    <p:anim calcmode="lin" valueType="num">
                                      <p:cBhvr>
                                        <p:cTn id="3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22</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ea typeface="Helvetica Neue Medium"/>
                  <a:cs typeface="Arial" panose="020B0604020202020204" pitchFamily="34" charset="0"/>
                  <a:sym typeface="Helvetica Neue Medium"/>
                </a:rPr>
                <a:t>Wireless Router</a:t>
              </a:r>
            </a:p>
          </p:txBody>
        </p:sp>
      </p:grpSp>
      <p:sp>
        <p:nvSpPr>
          <p:cNvPr id="3" name="TextBox 2"/>
          <p:cNvSpPr txBox="1"/>
          <p:nvPr/>
        </p:nvSpPr>
        <p:spPr>
          <a:xfrm>
            <a:off x="4621049" y="2291027"/>
            <a:ext cx="9434061" cy="738664"/>
          </a:xfrm>
          <a:prstGeom prst="rect">
            <a:avLst/>
          </a:prstGeom>
          <a:noFill/>
        </p:spPr>
        <p:txBody>
          <a:bodyPr wrap="none" rtlCol="0">
            <a:spAutoFit/>
          </a:bodyPr>
          <a:lstStyle/>
          <a:p>
            <a:pPr marL="285750" indent="-285750">
              <a:buFont typeface="Wingdings" panose="05000000000000000000" pitchFamily="2" charset="2"/>
              <a:buChar char="Ø"/>
            </a:pPr>
            <a:r>
              <a:rPr lang="en-US" sz="4200" b="1" dirty="0" err="1" smtClean="0"/>
              <a:t>Các</a:t>
            </a:r>
            <a:r>
              <a:rPr lang="en-US" sz="4200" b="1" dirty="0" smtClean="0"/>
              <a:t> b</a:t>
            </a:r>
            <a:r>
              <a:rPr lang="vi-VN" sz="4200" b="1" dirty="0" smtClean="0"/>
              <a:t>ước</a:t>
            </a:r>
            <a:r>
              <a:rPr lang="en-US" sz="4200" b="1" dirty="0"/>
              <a:t> </a:t>
            </a:r>
            <a:r>
              <a:rPr lang="en-US" sz="4200" b="1" dirty="0" err="1" smtClean="0"/>
              <a:t>cài</a:t>
            </a:r>
            <a:r>
              <a:rPr lang="en-US" sz="4200" b="1" dirty="0" smtClean="0"/>
              <a:t> </a:t>
            </a:r>
            <a:r>
              <a:rPr lang="vi-VN" sz="4200" b="1" dirty="0" smtClean="0"/>
              <a:t>đặ</a:t>
            </a:r>
            <a:r>
              <a:rPr lang="en-US" sz="4200" b="1" dirty="0"/>
              <a:t>t </a:t>
            </a:r>
            <a:r>
              <a:rPr lang="en-US" sz="4200" b="1" dirty="0" smtClean="0"/>
              <a:t>Wireless Router</a:t>
            </a:r>
            <a:endParaRPr lang="en-US" sz="4200" b="1" dirty="0"/>
          </a:p>
        </p:txBody>
      </p:sp>
      <p:sp>
        <p:nvSpPr>
          <p:cNvPr id="12" name="Arrow: Pentagon 7">
            <a:extLst>
              <a:ext uri="{FF2B5EF4-FFF2-40B4-BE49-F238E27FC236}">
                <a16:creationId xmlns:a16="http://schemas.microsoft.com/office/drawing/2014/main" id="{1BBE64C3-C67A-4177-894F-3A0C50D43FA8}"/>
              </a:ext>
            </a:extLst>
          </p:cNvPr>
          <p:cNvSpPr/>
          <p:nvPr/>
        </p:nvSpPr>
        <p:spPr>
          <a:xfrm>
            <a:off x="813926" y="3482153"/>
            <a:ext cx="2783046" cy="1069859"/>
          </a:xfrm>
          <a:prstGeom prst="homePlate">
            <a:avLst/>
          </a:prstGeom>
          <a:solidFill>
            <a:srgbClr val="312D3A"/>
          </a:solidFill>
          <a:ln w="0">
            <a:solidFill>
              <a:srgbClr val="FFC601"/>
            </a:solidFill>
            <a:miter lim="400000"/>
          </a:ln>
        </p:spPr>
        <p:txBody>
          <a:bodyPr lIns="50800" tIns="50800" rIns="50800" bIns="50800" rtlCol="0" anchor="ctr"/>
          <a:lstStyle/>
          <a:p>
            <a:pPr algn="ctr">
              <a:spcBef>
                <a:spcPts val="0"/>
              </a:spcBef>
            </a:pPr>
            <a:r>
              <a:rPr lang="en-US" sz="4200" b="1" dirty="0">
                <a:solidFill>
                  <a:srgbClr val="FFFFFF"/>
                </a:solidFill>
              </a:rPr>
              <a:t>B</a:t>
            </a:r>
            <a:r>
              <a:rPr lang="vi-VN" sz="4200" b="1" dirty="0">
                <a:solidFill>
                  <a:srgbClr val="FFFFFF"/>
                </a:solidFill>
              </a:rPr>
              <a:t>ư</a:t>
            </a:r>
            <a:r>
              <a:rPr lang="en-US" sz="4200" b="1" dirty="0" err="1">
                <a:solidFill>
                  <a:srgbClr val="FFFFFF"/>
                </a:solidFill>
              </a:rPr>
              <a:t>ớc</a:t>
            </a:r>
            <a:r>
              <a:rPr lang="en-US" sz="4200" b="1" dirty="0">
                <a:solidFill>
                  <a:srgbClr val="FFFFFF"/>
                </a:solidFill>
              </a:rPr>
              <a:t> </a:t>
            </a:r>
            <a:r>
              <a:rPr lang="en-US" sz="4200" b="1" dirty="0" smtClean="0">
                <a:solidFill>
                  <a:srgbClr val="FFFFFF"/>
                </a:solidFill>
              </a:rPr>
              <a:t>2</a:t>
            </a:r>
            <a:endParaRPr lang="en-US" sz="4200" b="1" dirty="0">
              <a:solidFill>
                <a:srgbClr val="FFFFFF"/>
              </a:solidFill>
            </a:endParaRPr>
          </a:p>
        </p:txBody>
      </p:sp>
      <p:sp>
        <p:nvSpPr>
          <p:cNvPr id="2" name="Rectangle 1"/>
          <p:cNvSpPr/>
          <p:nvPr/>
        </p:nvSpPr>
        <p:spPr>
          <a:xfrm>
            <a:off x="3620884" y="4552011"/>
            <a:ext cx="20543404" cy="5909310"/>
          </a:xfrm>
          <a:prstGeom prst="rect">
            <a:avLst/>
          </a:prstGeom>
        </p:spPr>
        <p:txBody>
          <a:bodyPr wrap="square">
            <a:spAutoFit/>
          </a:bodyPr>
          <a:lstStyle/>
          <a:p>
            <a:pPr marL="285750" indent="-285750">
              <a:lnSpc>
                <a:spcPct val="150000"/>
              </a:lnSpc>
              <a:buFont typeface="Arial" panose="020B0604020202020204" pitchFamily="34" charset="0"/>
              <a:buChar char="•"/>
            </a:pPr>
            <a:r>
              <a:rPr lang="en-US" sz="4200" dirty="0" err="1">
                <a:solidFill>
                  <a:schemeClr val="tx1"/>
                </a:solidFill>
              </a:rPr>
              <a:t>Truy</a:t>
            </a:r>
            <a:r>
              <a:rPr lang="en-US" sz="4200" dirty="0">
                <a:solidFill>
                  <a:schemeClr val="tx1"/>
                </a:solidFill>
              </a:rPr>
              <a:t> </a:t>
            </a:r>
            <a:r>
              <a:rPr lang="en-US" sz="4200" dirty="0" err="1">
                <a:solidFill>
                  <a:schemeClr val="tx1"/>
                </a:solidFill>
              </a:rPr>
              <a:t>cập</a:t>
            </a:r>
            <a:r>
              <a:rPr lang="en-US" sz="4200" dirty="0">
                <a:solidFill>
                  <a:schemeClr val="tx1"/>
                </a:solidFill>
              </a:rPr>
              <a:t> </a:t>
            </a:r>
            <a:r>
              <a:rPr lang="en-US" sz="4200" dirty="0" err="1">
                <a:solidFill>
                  <a:schemeClr val="tx1"/>
                </a:solidFill>
              </a:rPr>
              <a:t>vào</a:t>
            </a:r>
            <a:r>
              <a:rPr lang="en-US" sz="4200" dirty="0">
                <a:solidFill>
                  <a:schemeClr val="tx1"/>
                </a:solidFill>
              </a:rPr>
              <a:t> </a:t>
            </a:r>
            <a:r>
              <a:rPr lang="en-US" sz="4200" dirty="0" err="1">
                <a:solidFill>
                  <a:schemeClr val="tx1"/>
                </a:solidFill>
              </a:rPr>
              <a:t>địa</a:t>
            </a:r>
            <a:r>
              <a:rPr lang="en-US" sz="4200" dirty="0">
                <a:solidFill>
                  <a:schemeClr val="tx1"/>
                </a:solidFill>
              </a:rPr>
              <a:t> </a:t>
            </a:r>
            <a:r>
              <a:rPr lang="en-US" sz="4200" dirty="0" err="1">
                <a:solidFill>
                  <a:schemeClr val="tx1"/>
                </a:solidFill>
              </a:rPr>
              <a:t>chỉ</a:t>
            </a:r>
            <a:r>
              <a:rPr lang="en-US" sz="4200" dirty="0">
                <a:solidFill>
                  <a:schemeClr val="tx1"/>
                </a:solidFill>
              </a:rPr>
              <a:t> </a:t>
            </a:r>
            <a:r>
              <a:rPr lang="en-US" sz="4200" dirty="0" err="1">
                <a:solidFill>
                  <a:schemeClr val="tx1"/>
                </a:solidFill>
              </a:rPr>
              <a:t>mặc</a:t>
            </a:r>
            <a:r>
              <a:rPr lang="en-US" sz="4200" dirty="0">
                <a:solidFill>
                  <a:schemeClr val="tx1"/>
                </a:solidFill>
              </a:rPr>
              <a:t> </a:t>
            </a:r>
            <a:r>
              <a:rPr lang="en-US" sz="4200" dirty="0" err="1">
                <a:solidFill>
                  <a:schemeClr val="tx1"/>
                </a:solidFill>
              </a:rPr>
              <a:t>định</a:t>
            </a:r>
            <a:r>
              <a:rPr lang="en-US" sz="4200" dirty="0">
                <a:solidFill>
                  <a:schemeClr val="tx1"/>
                </a:solidFill>
              </a:rPr>
              <a:t> </a:t>
            </a:r>
            <a:r>
              <a:rPr lang="en-US" sz="4200" dirty="0" smtClean="0">
                <a:solidFill>
                  <a:schemeClr val="tx1"/>
                </a:solidFill>
              </a:rPr>
              <a:t>192.168.1.1 </a:t>
            </a:r>
            <a:r>
              <a:rPr lang="en-US" sz="4200" dirty="0" err="1">
                <a:solidFill>
                  <a:schemeClr val="tx1"/>
                </a:solidFill>
              </a:rPr>
              <a:t>sau</a:t>
            </a:r>
            <a:r>
              <a:rPr lang="en-US" sz="4200" dirty="0">
                <a:solidFill>
                  <a:schemeClr val="tx1"/>
                </a:solidFill>
              </a:rPr>
              <a:t> </a:t>
            </a:r>
            <a:r>
              <a:rPr lang="en-US" sz="4200" dirty="0" err="1">
                <a:solidFill>
                  <a:schemeClr val="tx1"/>
                </a:solidFill>
              </a:rPr>
              <a:t>đó</a:t>
            </a:r>
            <a:r>
              <a:rPr lang="en-US" sz="4200" dirty="0">
                <a:solidFill>
                  <a:schemeClr val="tx1"/>
                </a:solidFill>
              </a:rPr>
              <a:t> </a:t>
            </a:r>
            <a:r>
              <a:rPr lang="en-US" sz="4200" dirty="0" err="1">
                <a:solidFill>
                  <a:schemeClr val="tx1"/>
                </a:solidFill>
              </a:rPr>
              <a:t>bạn</a:t>
            </a:r>
            <a:r>
              <a:rPr lang="en-US" sz="4200" dirty="0">
                <a:solidFill>
                  <a:schemeClr val="tx1"/>
                </a:solidFill>
              </a:rPr>
              <a:t> </a:t>
            </a:r>
            <a:r>
              <a:rPr lang="en-US" sz="4200" dirty="0" err="1">
                <a:solidFill>
                  <a:schemeClr val="tx1"/>
                </a:solidFill>
              </a:rPr>
              <a:t>có</a:t>
            </a:r>
            <a:r>
              <a:rPr lang="en-US" sz="4200" dirty="0">
                <a:solidFill>
                  <a:schemeClr val="tx1"/>
                </a:solidFill>
              </a:rPr>
              <a:t> </a:t>
            </a:r>
            <a:r>
              <a:rPr lang="en-US" sz="4200" dirty="0" err="1">
                <a:solidFill>
                  <a:schemeClr val="tx1"/>
                </a:solidFill>
              </a:rPr>
              <a:t>thể</a:t>
            </a:r>
            <a:r>
              <a:rPr lang="en-US" sz="4200" dirty="0">
                <a:solidFill>
                  <a:schemeClr val="tx1"/>
                </a:solidFill>
              </a:rPr>
              <a:t> </a:t>
            </a:r>
            <a:r>
              <a:rPr lang="en-US" sz="4200" dirty="0" err="1">
                <a:solidFill>
                  <a:schemeClr val="tx1"/>
                </a:solidFill>
              </a:rPr>
              <a:t>cấu</a:t>
            </a:r>
            <a:r>
              <a:rPr lang="en-US" sz="4200" dirty="0">
                <a:solidFill>
                  <a:schemeClr val="tx1"/>
                </a:solidFill>
              </a:rPr>
              <a:t> </a:t>
            </a:r>
            <a:r>
              <a:rPr lang="en-US" sz="4200" dirty="0" err="1">
                <a:solidFill>
                  <a:schemeClr val="tx1"/>
                </a:solidFill>
              </a:rPr>
              <a:t>hình</a:t>
            </a:r>
            <a:r>
              <a:rPr lang="en-US" sz="4200" dirty="0">
                <a:solidFill>
                  <a:schemeClr val="tx1"/>
                </a:solidFill>
              </a:rPr>
              <a:t> </a:t>
            </a:r>
            <a:r>
              <a:rPr lang="en-US" sz="4200" dirty="0" err="1">
                <a:solidFill>
                  <a:schemeClr val="tx1"/>
                </a:solidFill>
              </a:rPr>
              <a:t>một</a:t>
            </a:r>
            <a:r>
              <a:rPr lang="en-US" sz="4200" dirty="0">
                <a:solidFill>
                  <a:schemeClr val="tx1"/>
                </a:solidFill>
              </a:rPr>
              <a:t> Wireless Router </a:t>
            </a:r>
            <a:r>
              <a:rPr lang="en-US" sz="4200" dirty="0" err="1">
                <a:solidFill>
                  <a:schemeClr val="tx1"/>
                </a:solidFill>
              </a:rPr>
              <a:t>nhưng</a:t>
            </a:r>
            <a:r>
              <a:rPr lang="en-US" sz="4200" dirty="0">
                <a:solidFill>
                  <a:schemeClr val="tx1"/>
                </a:solidFill>
              </a:rPr>
              <a:t> </a:t>
            </a:r>
            <a:r>
              <a:rPr lang="en-US" sz="4200" dirty="0" err="1">
                <a:solidFill>
                  <a:schemeClr val="tx1"/>
                </a:solidFill>
              </a:rPr>
              <a:t>thông</a:t>
            </a:r>
            <a:r>
              <a:rPr lang="en-US" sz="4200" dirty="0">
                <a:solidFill>
                  <a:schemeClr val="tx1"/>
                </a:solidFill>
              </a:rPr>
              <a:t> </a:t>
            </a:r>
            <a:r>
              <a:rPr lang="en-US" sz="4200" dirty="0" err="1">
                <a:solidFill>
                  <a:schemeClr val="tx1"/>
                </a:solidFill>
              </a:rPr>
              <a:t>thường</a:t>
            </a:r>
            <a:r>
              <a:rPr lang="en-US" sz="4200" dirty="0">
                <a:solidFill>
                  <a:schemeClr val="tx1"/>
                </a:solidFill>
              </a:rPr>
              <a:t> hay </a:t>
            </a:r>
            <a:r>
              <a:rPr lang="en-US" sz="4200" dirty="0" err="1">
                <a:solidFill>
                  <a:schemeClr val="tx1"/>
                </a:solidFill>
              </a:rPr>
              <a:t>sử</a:t>
            </a:r>
            <a:r>
              <a:rPr lang="en-US" sz="4200" dirty="0">
                <a:solidFill>
                  <a:schemeClr val="tx1"/>
                </a:solidFill>
              </a:rPr>
              <a:t> </a:t>
            </a:r>
            <a:r>
              <a:rPr lang="en-US" sz="4200" dirty="0" err="1">
                <a:solidFill>
                  <a:schemeClr val="tx1"/>
                </a:solidFill>
              </a:rPr>
              <a:t>dụng</a:t>
            </a:r>
            <a:r>
              <a:rPr lang="en-US" sz="4200" dirty="0">
                <a:solidFill>
                  <a:schemeClr val="tx1"/>
                </a:solidFill>
              </a:rPr>
              <a:t> 2 </a:t>
            </a:r>
            <a:r>
              <a:rPr lang="en-US" sz="4200" dirty="0" err="1">
                <a:solidFill>
                  <a:schemeClr val="tx1"/>
                </a:solidFill>
              </a:rPr>
              <a:t>cách</a:t>
            </a:r>
            <a:r>
              <a:rPr lang="en-US" sz="4200" dirty="0">
                <a:solidFill>
                  <a:schemeClr val="tx1"/>
                </a:solidFill>
              </a:rPr>
              <a:t> </a:t>
            </a:r>
            <a:r>
              <a:rPr lang="en-US" sz="4200" dirty="0" err="1">
                <a:solidFill>
                  <a:schemeClr val="tx1"/>
                </a:solidFill>
              </a:rPr>
              <a:t>cấu</a:t>
            </a:r>
            <a:r>
              <a:rPr lang="en-US" sz="4200" dirty="0">
                <a:solidFill>
                  <a:schemeClr val="tx1"/>
                </a:solidFill>
              </a:rPr>
              <a:t> </a:t>
            </a:r>
            <a:r>
              <a:rPr lang="en-US" sz="4200" dirty="0" err="1">
                <a:solidFill>
                  <a:schemeClr val="tx1"/>
                </a:solidFill>
              </a:rPr>
              <a:t>hình</a:t>
            </a:r>
            <a:r>
              <a:rPr lang="en-US" sz="4200" dirty="0">
                <a:solidFill>
                  <a:schemeClr val="tx1"/>
                </a:solidFill>
              </a:rPr>
              <a:t> </a:t>
            </a:r>
            <a:r>
              <a:rPr lang="en-US" sz="4200" dirty="0" err="1">
                <a:solidFill>
                  <a:schemeClr val="tx1"/>
                </a:solidFill>
              </a:rPr>
              <a:t>chính</a:t>
            </a:r>
            <a:r>
              <a:rPr lang="en-US" sz="4200" dirty="0">
                <a:solidFill>
                  <a:schemeClr val="tx1"/>
                </a:solidFill>
              </a:rPr>
              <a:t> </a:t>
            </a:r>
            <a:r>
              <a:rPr lang="en-US" sz="4200" dirty="0" err="1">
                <a:solidFill>
                  <a:schemeClr val="tx1"/>
                </a:solidFill>
              </a:rPr>
              <a:t>là</a:t>
            </a:r>
            <a:r>
              <a:rPr lang="en-US" sz="4200" dirty="0">
                <a:solidFill>
                  <a:schemeClr val="tx1"/>
                </a:solidFill>
              </a:rPr>
              <a:t> </a:t>
            </a:r>
            <a:r>
              <a:rPr lang="en-US" sz="4200" dirty="0" err="1">
                <a:solidFill>
                  <a:schemeClr val="tx1"/>
                </a:solidFill>
              </a:rPr>
              <a:t>chuẩn</a:t>
            </a:r>
            <a:r>
              <a:rPr lang="en-US" sz="4200" dirty="0">
                <a:solidFill>
                  <a:schemeClr val="tx1"/>
                </a:solidFill>
              </a:rPr>
              <a:t> Bridge Mode </a:t>
            </a:r>
            <a:r>
              <a:rPr lang="en-US" sz="4200" dirty="0" err="1">
                <a:solidFill>
                  <a:schemeClr val="tx1"/>
                </a:solidFill>
              </a:rPr>
              <a:t>và</a:t>
            </a:r>
            <a:r>
              <a:rPr lang="en-US" sz="4200" dirty="0">
                <a:solidFill>
                  <a:schemeClr val="tx1"/>
                </a:solidFill>
              </a:rPr>
              <a:t> </a:t>
            </a:r>
            <a:r>
              <a:rPr lang="en-US" sz="4200" dirty="0" err="1">
                <a:solidFill>
                  <a:schemeClr val="tx1"/>
                </a:solidFill>
              </a:rPr>
              <a:t>chuẩn</a:t>
            </a:r>
            <a:r>
              <a:rPr lang="en-US" sz="4200" dirty="0">
                <a:solidFill>
                  <a:schemeClr val="tx1"/>
                </a:solidFill>
              </a:rPr>
              <a:t> Router </a:t>
            </a:r>
            <a:r>
              <a:rPr lang="en-US" sz="4200" dirty="0" smtClean="0">
                <a:solidFill>
                  <a:schemeClr val="tx1"/>
                </a:solidFill>
              </a:rPr>
              <a:t>Mode.</a:t>
            </a:r>
          </a:p>
          <a:p>
            <a:pPr marL="285750" indent="-285750">
              <a:lnSpc>
                <a:spcPct val="150000"/>
              </a:lnSpc>
              <a:buFont typeface="Arial" panose="020B0604020202020204" pitchFamily="34" charset="0"/>
              <a:buChar char="•"/>
            </a:pPr>
            <a:r>
              <a:rPr lang="en-US" sz="4200" dirty="0" smtClean="0">
                <a:solidFill>
                  <a:schemeClr val="tx1"/>
                </a:solidFill>
              </a:rPr>
              <a:t>Bridge </a:t>
            </a:r>
            <a:r>
              <a:rPr lang="en-US" sz="4200" dirty="0">
                <a:solidFill>
                  <a:schemeClr val="tx1"/>
                </a:solidFill>
              </a:rPr>
              <a:t>Mode </a:t>
            </a:r>
            <a:r>
              <a:rPr lang="en-US" sz="4200" dirty="0" err="1">
                <a:solidFill>
                  <a:schemeClr val="tx1"/>
                </a:solidFill>
              </a:rPr>
              <a:t>là</a:t>
            </a:r>
            <a:r>
              <a:rPr lang="en-US" sz="4200" dirty="0">
                <a:solidFill>
                  <a:schemeClr val="tx1"/>
                </a:solidFill>
              </a:rPr>
              <a:t> </a:t>
            </a:r>
            <a:r>
              <a:rPr lang="en-US" sz="4200" dirty="0" err="1">
                <a:solidFill>
                  <a:schemeClr val="tx1"/>
                </a:solidFill>
              </a:rPr>
              <a:t>chế</a:t>
            </a:r>
            <a:r>
              <a:rPr lang="en-US" sz="4200" dirty="0">
                <a:solidFill>
                  <a:schemeClr val="tx1"/>
                </a:solidFill>
              </a:rPr>
              <a:t> </a:t>
            </a:r>
            <a:r>
              <a:rPr lang="en-US" sz="4200" dirty="0" err="1">
                <a:solidFill>
                  <a:schemeClr val="tx1"/>
                </a:solidFill>
              </a:rPr>
              <a:t>độ</a:t>
            </a:r>
            <a:r>
              <a:rPr lang="en-US" sz="4200" dirty="0">
                <a:solidFill>
                  <a:schemeClr val="tx1"/>
                </a:solidFill>
              </a:rPr>
              <a:t> </a:t>
            </a:r>
            <a:r>
              <a:rPr lang="en-US" sz="4200" dirty="0" err="1">
                <a:solidFill>
                  <a:schemeClr val="tx1"/>
                </a:solidFill>
              </a:rPr>
              <a:t>bắc</a:t>
            </a:r>
            <a:r>
              <a:rPr lang="en-US" sz="4200" dirty="0">
                <a:solidFill>
                  <a:schemeClr val="tx1"/>
                </a:solidFill>
              </a:rPr>
              <a:t> </a:t>
            </a:r>
            <a:r>
              <a:rPr lang="en-US" sz="4200" dirty="0" err="1">
                <a:solidFill>
                  <a:schemeClr val="tx1"/>
                </a:solidFill>
              </a:rPr>
              <a:t>cầu</a:t>
            </a:r>
            <a:r>
              <a:rPr lang="en-US" sz="4200" dirty="0">
                <a:solidFill>
                  <a:schemeClr val="tx1"/>
                </a:solidFill>
              </a:rPr>
              <a:t>, </a:t>
            </a:r>
            <a:r>
              <a:rPr lang="en-US" sz="4200" dirty="0" err="1">
                <a:solidFill>
                  <a:schemeClr val="tx1"/>
                </a:solidFill>
              </a:rPr>
              <a:t>lúc</a:t>
            </a:r>
            <a:r>
              <a:rPr lang="en-US" sz="4200" dirty="0">
                <a:solidFill>
                  <a:schemeClr val="tx1"/>
                </a:solidFill>
              </a:rPr>
              <a:t> </a:t>
            </a:r>
            <a:r>
              <a:rPr lang="en-US" sz="4200" dirty="0" err="1">
                <a:solidFill>
                  <a:schemeClr val="tx1"/>
                </a:solidFill>
              </a:rPr>
              <a:t>này</a:t>
            </a:r>
            <a:r>
              <a:rPr lang="en-US" sz="4200" dirty="0">
                <a:solidFill>
                  <a:schemeClr val="tx1"/>
                </a:solidFill>
              </a:rPr>
              <a:t> Wireless Router </a:t>
            </a:r>
            <a:r>
              <a:rPr lang="en-US" sz="4200" dirty="0" err="1">
                <a:solidFill>
                  <a:schemeClr val="tx1"/>
                </a:solidFill>
              </a:rPr>
              <a:t>sẽ</a:t>
            </a:r>
            <a:r>
              <a:rPr lang="en-US" sz="4200" dirty="0">
                <a:solidFill>
                  <a:schemeClr val="tx1"/>
                </a:solidFill>
              </a:rPr>
              <a:t> </a:t>
            </a:r>
            <a:r>
              <a:rPr lang="en-US" sz="4200" dirty="0" err="1">
                <a:solidFill>
                  <a:schemeClr val="tx1"/>
                </a:solidFill>
              </a:rPr>
              <a:t>đóng</a:t>
            </a:r>
            <a:r>
              <a:rPr lang="en-US" sz="4200" dirty="0">
                <a:solidFill>
                  <a:schemeClr val="tx1"/>
                </a:solidFill>
              </a:rPr>
              <a:t> </a:t>
            </a:r>
            <a:r>
              <a:rPr lang="en-US" sz="4200" dirty="0" err="1">
                <a:solidFill>
                  <a:schemeClr val="tx1"/>
                </a:solidFill>
              </a:rPr>
              <a:t>vai</a:t>
            </a:r>
            <a:r>
              <a:rPr lang="en-US" sz="4200" dirty="0">
                <a:solidFill>
                  <a:schemeClr val="tx1"/>
                </a:solidFill>
              </a:rPr>
              <a:t> </a:t>
            </a:r>
            <a:r>
              <a:rPr lang="en-US" sz="4200" dirty="0" err="1">
                <a:solidFill>
                  <a:schemeClr val="tx1"/>
                </a:solidFill>
              </a:rPr>
              <a:t>trò</a:t>
            </a:r>
            <a:r>
              <a:rPr lang="en-US" sz="4200" dirty="0">
                <a:solidFill>
                  <a:schemeClr val="tx1"/>
                </a:solidFill>
              </a:rPr>
              <a:t> </a:t>
            </a:r>
            <a:r>
              <a:rPr lang="en-US" sz="4200" dirty="0" err="1">
                <a:solidFill>
                  <a:schemeClr val="tx1"/>
                </a:solidFill>
              </a:rPr>
              <a:t>như</a:t>
            </a:r>
            <a:r>
              <a:rPr lang="en-US" sz="4200" dirty="0">
                <a:solidFill>
                  <a:schemeClr val="tx1"/>
                </a:solidFill>
              </a:rPr>
              <a:t> </a:t>
            </a:r>
            <a:r>
              <a:rPr lang="en-US" sz="4200" dirty="0" err="1">
                <a:solidFill>
                  <a:schemeClr val="tx1"/>
                </a:solidFill>
              </a:rPr>
              <a:t>một</a:t>
            </a:r>
            <a:r>
              <a:rPr lang="en-US" sz="4200" dirty="0">
                <a:solidFill>
                  <a:schemeClr val="tx1"/>
                </a:solidFill>
              </a:rPr>
              <a:t> Modem </a:t>
            </a:r>
            <a:r>
              <a:rPr lang="en-US" sz="4200" dirty="0" err="1">
                <a:solidFill>
                  <a:schemeClr val="tx1"/>
                </a:solidFill>
              </a:rPr>
              <a:t>trực</a:t>
            </a:r>
            <a:r>
              <a:rPr lang="en-US" sz="4200" dirty="0">
                <a:solidFill>
                  <a:schemeClr val="tx1"/>
                </a:solidFill>
              </a:rPr>
              <a:t> </a:t>
            </a:r>
            <a:r>
              <a:rPr lang="en-US" sz="4200" dirty="0" err="1">
                <a:solidFill>
                  <a:schemeClr val="tx1"/>
                </a:solidFill>
              </a:rPr>
              <a:t>tiếp</a:t>
            </a:r>
            <a:r>
              <a:rPr lang="en-US" sz="4200" dirty="0">
                <a:solidFill>
                  <a:schemeClr val="tx1"/>
                </a:solidFill>
              </a:rPr>
              <a:t> </a:t>
            </a:r>
            <a:r>
              <a:rPr lang="en-US" sz="4200" dirty="0" err="1">
                <a:solidFill>
                  <a:schemeClr val="tx1"/>
                </a:solidFill>
              </a:rPr>
              <a:t>kết</a:t>
            </a:r>
            <a:r>
              <a:rPr lang="en-US" sz="4200" dirty="0">
                <a:solidFill>
                  <a:schemeClr val="tx1"/>
                </a:solidFill>
              </a:rPr>
              <a:t> </a:t>
            </a:r>
            <a:r>
              <a:rPr lang="en-US" sz="4200" dirty="0" err="1">
                <a:solidFill>
                  <a:schemeClr val="tx1"/>
                </a:solidFill>
              </a:rPr>
              <a:t>nối</a:t>
            </a:r>
            <a:r>
              <a:rPr lang="en-US" sz="4200" dirty="0">
                <a:solidFill>
                  <a:schemeClr val="tx1"/>
                </a:solidFill>
              </a:rPr>
              <a:t> </a:t>
            </a:r>
            <a:r>
              <a:rPr lang="en-US" sz="4200" dirty="0" err="1">
                <a:solidFill>
                  <a:schemeClr val="tx1"/>
                </a:solidFill>
              </a:rPr>
              <a:t>ra</a:t>
            </a:r>
            <a:r>
              <a:rPr lang="en-US" sz="4200" dirty="0">
                <a:solidFill>
                  <a:schemeClr val="tx1"/>
                </a:solidFill>
              </a:rPr>
              <a:t> Internet, do </a:t>
            </a:r>
            <a:r>
              <a:rPr lang="en-US" sz="4200" dirty="0" err="1">
                <a:solidFill>
                  <a:schemeClr val="tx1"/>
                </a:solidFill>
              </a:rPr>
              <a:t>đó</a:t>
            </a:r>
            <a:r>
              <a:rPr lang="en-US" sz="4200" dirty="0">
                <a:solidFill>
                  <a:schemeClr val="tx1"/>
                </a:solidFill>
              </a:rPr>
              <a:t> </a:t>
            </a:r>
            <a:r>
              <a:rPr lang="en-US" sz="4200" dirty="0" err="1">
                <a:solidFill>
                  <a:schemeClr val="tx1"/>
                </a:solidFill>
              </a:rPr>
              <a:t>bạn</a:t>
            </a:r>
            <a:r>
              <a:rPr lang="en-US" sz="4200" dirty="0">
                <a:solidFill>
                  <a:schemeClr val="tx1"/>
                </a:solidFill>
              </a:rPr>
              <a:t> </a:t>
            </a:r>
            <a:r>
              <a:rPr lang="en-US" sz="4200" dirty="0" err="1">
                <a:solidFill>
                  <a:schemeClr val="tx1"/>
                </a:solidFill>
              </a:rPr>
              <a:t>cần</a:t>
            </a:r>
            <a:r>
              <a:rPr lang="en-US" sz="4200" dirty="0">
                <a:solidFill>
                  <a:schemeClr val="tx1"/>
                </a:solidFill>
              </a:rPr>
              <a:t> </a:t>
            </a:r>
            <a:r>
              <a:rPr lang="en-US" sz="4200" dirty="0" err="1">
                <a:solidFill>
                  <a:schemeClr val="tx1"/>
                </a:solidFill>
              </a:rPr>
              <a:t>thiết</a:t>
            </a:r>
            <a:r>
              <a:rPr lang="en-US" sz="4200" dirty="0">
                <a:solidFill>
                  <a:schemeClr val="tx1"/>
                </a:solidFill>
              </a:rPr>
              <a:t> </a:t>
            </a:r>
            <a:r>
              <a:rPr lang="en-US" sz="4200" dirty="0" err="1">
                <a:solidFill>
                  <a:schemeClr val="tx1"/>
                </a:solidFill>
              </a:rPr>
              <a:t>lập</a:t>
            </a:r>
            <a:r>
              <a:rPr lang="en-US" sz="4200" dirty="0">
                <a:solidFill>
                  <a:schemeClr val="tx1"/>
                </a:solidFill>
              </a:rPr>
              <a:t> </a:t>
            </a:r>
            <a:r>
              <a:rPr lang="en-US" sz="4200" dirty="0" err="1">
                <a:solidFill>
                  <a:schemeClr val="tx1"/>
                </a:solidFill>
              </a:rPr>
              <a:t>chế</a:t>
            </a:r>
            <a:r>
              <a:rPr lang="en-US" sz="4200" dirty="0">
                <a:solidFill>
                  <a:schemeClr val="tx1"/>
                </a:solidFill>
              </a:rPr>
              <a:t> </a:t>
            </a:r>
            <a:r>
              <a:rPr lang="en-US" sz="4200" dirty="0" err="1">
                <a:solidFill>
                  <a:schemeClr val="tx1"/>
                </a:solidFill>
              </a:rPr>
              <a:t>độ</a:t>
            </a:r>
            <a:r>
              <a:rPr lang="en-US" sz="4200" dirty="0">
                <a:solidFill>
                  <a:schemeClr val="tx1"/>
                </a:solidFill>
              </a:rPr>
              <a:t> </a:t>
            </a:r>
            <a:r>
              <a:rPr lang="en-US" sz="4200" dirty="0" err="1">
                <a:solidFill>
                  <a:schemeClr val="tx1"/>
                </a:solidFill>
              </a:rPr>
              <a:t>tường</a:t>
            </a:r>
            <a:r>
              <a:rPr lang="en-US" sz="4200" dirty="0">
                <a:solidFill>
                  <a:schemeClr val="tx1"/>
                </a:solidFill>
              </a:rPr>
              <a:t> </a:t>
            </a:r>
            <a:r>
              <a:rPr lang="en-US" sz="4200" dirty="0" err="1">
                <a:solidFill>
                  <a:schemeClr val="tx1"/>
                </a:solidFill>
              </a:rPr>
              <a:t>lửa</a:t>
            </a:r>
            <a:r>
              <a:rPr lang="en-US" sz="4200" dirty="0">
                <a:solidFill>
                  <a:schemeClr val="tx1"/>
                </a:solidFill>
              </a:rPr>
              <a:t> </a:t>
            </a:r>
            <a:r>
              <a:rPr lang="en-US" sz="4200" dirty="0" err="1">
                <a:solidFill>
                  <a:schemeClr val="tx1"/>
                </a:solidFill>
              </a:rPr>
              <a:t>để</a:t>
            </a:r>
            <a:r>
              <a:rPr lang="en-US" sz="4200" dirty="0">
                <a:solidFill>
                  <a:schemeClr val="tx1"/>
                </a:solidFill>
              </a:rPr>
              <a:t> </a:t>
            </a:r>
            <a:r>
              <a:rPr lang="en-US" sz="4200" dirty="0" err="1">
                <a:solidFill>
                  <a:schemeClr val="tx1"/>
                </a:solidFill>
              </a:rPr>
              <a:t>ngăn</a:t>
            </a:r>
            <a:r>
              <a:rPr lang="en-US" sz="4200" dirty="0">
                <a:solidFill>
                  <a:schemeClr val="tx1"/>
                </a:solidFill>
              </a:rPr>
              <a:t> </a:t>
            </a:r>
            <a:r>
              <a:rPr lang="en-US" sz="4200" dirty="0" err="1">
                <a:solidFill>
                  <a:schemeClr val="tx1"/>
                </a:solidFill>
              </a:rPr>
              <a:t>chặn</a:t>
            </a:r>
            <a:r>
              <a:rPr lang="en-US" sz="4200" dirty="0">
                <a:solidFill>
                  <a:schemeClr val="tx1"/>
                </a:solidFill>
              </a:rPr>
              <a:t> </a:t>
            </a:r>
            <a:r>
              <a:rPr lang="en-US" sz="4200" dirty="0" err="1">
                <a:solidFill>
                  <a:schemeClr val="tx1"/>
                </a:solidFill>
              </a:rPr>
              <a:t>các</a:t>
            </a:r>
            <a:r>
              <a:rPr lang="en-US" sz="4200" dirty="0">
                <a:solidFill>
                  <a:schemeClr val="tx1"/>
                </a:solidFill>
              </a:rPr>
              <a:t> </a:t>
            </a:r>
            <a:r>
              <a:rPr lang="en-US" sz="4200" dirty="0" err="1">
                <a:solidFill>
                  <a:schemeClr val="tx1"/>
                </a:solidFill>
              </a:rPr>
              <a:t>xâm</a:t>
            </a:r>
            <a:r>
              <a:rPr lang="en-US" sz="4200" dirty="0">
                <a:solidFill>
                  <a:schemeClr val="tx1"/>
                </a:solidFill>
              </a:rPr>
              <a:t> </a:t>
            </a:r>
            <a:r>
              <a:rPr lang="en-US" sz="4200" dirty="0" err="1">
                <a:solidFill>
                  <a:schemeClr val="tx1"/>
                </a:solidFill>
              </a:rPr>
              <a:t>nhập</a:t>
            </a:r>
            <a:r>
              <a:rPr lang="en-US" sz="4200" dirty="0">
                <a:solidFill>
                  <a:schemeClr val="tx1"/>
                </a:solidFill>
              </a:rPr>
              <a:t> </a:t>
            </a:r>
            <a:r>
              <a:rPr lang="en-US" sz="4200" dirty="0" err="1">
                <a:solidFill>
                  <a:schemeClr val="tx1"/>
                </a:solidFill>
              </a:rPr>
              <a:t>từ</a:t>
            </a:r>
            <a:r>
              <a:rPr lang="en-US" sz="4200" dirty="0">
                <a:solidFill>
                  <a:schemeClr val="tx1"/>
                </a:solidFill>
              </a:rPr>
              <a:t> </a:t>
            </a:r>
            <a:r>
              <a:rPr lang="en-US" sz="4200" dirty="0" err="1">
                <a:solidFill>
                  <a:schemeClr val="tx1"/>
                </a:solidFill>
              </a:rPr>
              <a:t>bên</a:t>
            </a:r>
            <a:r>
              <a:rPr lang="en-US" sz="4200" dirty="0">
                <a:solidFill>
                  <a:schemeClr val="tx1"/>
                </a:solidFill>
              </a:rPr>
              <a:t> </a:t>
            </a:r>
            <a:r>
              <a:rPr lang="en-US" sz="4200" dirty="0" err="1">
                <a:solidFill>
                  <a:schemeClr val="tx1"/>
                </a:solidFill>
              </a:rPr>
              <a:t>ngoài</a:t>
            </a:r>
            <a:r>
              <a:rPr lang="en-US" sz="4200" dirty="0">
                <a:solidFill>
                  <a:schemeClr val="tx1"/>
                </a:solidFill>
              </a:rPr>
              <a:t> </a:t>
            </a:r>
            <a:r>
              <a:rPr lang="en-US" sz="4200" dirty="0" err="1">
                <a:solidFill>
                  <a:schemeClr val="tx1"/>
                </a:solidFill>
              </a:rPr>
              <a:t>vào</a:t>
            </a:r>
            <a:r>
              <a:rPr lang="en-US" sz="4200" dirty="0">
                <a:solidFill>
                  <a:schemeClr val="tx1"/>
                </a:solidFill>
              </a:rPr>
              <a:t> </a:t>
            </a:r>
            <a:r>
              <a:rPr lang="en-US" sz="4200" dirty="0" err="1">
                <a:solidFill>
                  <a:schemeClr val="tx1"/>
                </a:solidFill>
              </a:rPr>
              <a:t>trong</a:t>
            </a:r>
            <a:r>
              <a:rPr lang="en-US" sz="4200" dirty="0">
                <a:solidFill>
                  <a:schemeClr val="tx1"/>
                </a:solidFill>
              </a:rPr>
              <a:t> </a:t>
            </a:r>
            <a:r>
              <a:rPr lang="en-US" sz="4200" dirty="0" err="1">
                <a:solidFill>
                  <a:schemeClr val="tx1"/>
                </a:solidFill>
              </a:rPr>
              <a:t>mạng</a:t>
            </a:r>
            <a:r>
              <a:rPr lang="en-US" sz="4200" dirty="0">
                <a:solidFill>
                  <a:schemeClr val="tx1"/>
                </a:solidFill>
              </a:rPr>
              <a:t> </a:t>
            </a:r>
            <a:r>
              <a:rPr lang="en-US" sz="4200" dirty="0" err="1">
                <a:solidFill>
                  <a:schemeClr val="tx1"/>
                </a:solidFill>
              </a:rPr>
              <a:t>nội</a:t>
            </a:r>
            <a:r>
              <a:rPr lang="en-US" sz="4200" dirty="0">
                <a:solidFill>
                  <a:schemeClr val="tx1"/>
                </a:solidFill>
              </a:rPr>
              <a:t> </a:t>
            </a:r>
            <a:r>
              <a:rPr lang="en-US" sz="4200" dirty="0" err="1">
                <a:solidFill>
                  <a:schemeClr val="tx1"/>
                </a:solidFill>
              </a:rPr>
              <a:t>bộ</a:t>
            </a:r>
            <a:r>
              <a:rPr lang="en-US" sz="4200" dirty="0" smtClean="0">
                <a:solidFill>
                  <a:schemeClr val="tx1"/>
                </a:solidFill>
              </a:rPr>
              <a:t>.</a:t>
            </a:r>
          </a:p>
        </p:txBody>
      </p:sp>
    </p:spTree>
    <p:extLst>
      <p:ext uri="{BB962C8B-B14F-4D97-AF65-F5344CB8AC3E}">
        <p14:creationId xmlns:p14="http://schemas.microsoft.com/office/powerpoint/2010/main" val="157449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23</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ea typeface="Helvetica Neue Medium"/>
                  <a:cs typeface="Arial" panose="020B0604020202020204" pitchFamily="34" charset="0"/>
                  <a:sym typeface="Helvetica Neue Medium"/>
                </a:rPr>
                <a:t>Wireless Router</a:t>
              </a:r>
            </a:p>
          </p:txBody>
        </p:sp>
      </p:grpSp>
      <p:sp>
        <p:nvSpPr>
          <p:cNvPr id="3" name="TextBox 2"/>
          <p:cNvSpPr txBox="1"/>
          <p:nvPr/>
        </p:nvSpPr>
        <p:spPr>
          <a:xfrm>
            <a:off x="4621049" y="2291027"/>
            <a:ext cx="9256060" cy="738664"/>
          </a:xfrm>
          <a:prstGeom prst="rect">
            <a:avLst/>
          </a:prstGeom>
          <a:noFill/>
        </p:spPr>
        <p:txBody>
          <a:bodyPr wrap="none" rtlCol="0">
            <a:spAutoFit/>
          </a:bodyPr>
          <a:lstStyle/>
          <a:p>
            <a:pPr marL="285750" indent="-285750">
              <a:buFont typeface="Wingdings" panose="05000000000000000000" pitchFamily="2" charset="2"/>
              <a:buChar char="Ø"/>
            </a:pPr>
            <a:r>
              <a:rPr lang="en-US" sz="4200" b="1" dirty="0" err="1" smtClean="0"/>
              <a:t>Các</a:t>
            </a:r>
            <a:r>
              <a:rPr lang="en-US" sz="4200" b="1" dirty="0" smtClean="0"/>
              <a:t> b</a:t>
            </a:r>
            <a:r>
              <a:rPr lang="vi-VN" sz="4200" b="1" dirty="0" smtClean="0"/>
              <a:t>ước</a:t>
            </a:r>
            <a:r>
              <a:rPr lang="en-US" sz="4200" b="1" dirty="0"/>
              <a:t> </a:t>
            </a:r>
            <a:r>
              <a:rPr lang="en-US" sz="4200" b="1" dirty="0" err="1" smtClean="0"/>
              <a:t>cài</a:t>
            </a:r>
            <a:r>
              <a:rPr lang="en-US" sz="4200" b="1" dirty="0" smtClean="0"/>
              <a:t> </a:t>
            </a:r>
            <a:r>
              <a:rPr lang="vi-VN" sz="4200" b="1" dirty="0" smtClean="0"/>
              <a:t>đặ</a:t>
            </a:r>
            <a:r>
              <a:rPr lang="en-US" sz="4200" b="1" dirty="0"/>
              <a:t>t </a:t>
            </a:r>
            <a:r>
              <a:rPr lang="en-US" sz="4200" b="1" dirty="0" smtClean="0"/>
              <a:t>Wireless Router</a:t>
            </a:r>
            <a:endParaRPr lang="en-US" sz="4200" b="1" dirty="0"/>
          </a:p>
        </p:txBody>
      </p:sp>
      <p:sp>
        <p:nvSpPr>
          <p:cNvPr id="12" name="Arrow: Pentagon 7">
            <a:extLst>
              <a:ext uri="{FF2B5EF4-FFF2-40B4-BE49-F238E27FC236}">
                <a16:creationId xmlns:a16="http://schemas.microsoft.com/office/drawing/2014/main" id="{1BBE64C3-C67A-4177-894F-3A0C50D43FA8}"/>
              </a:ext>
            </a:extLst>
          </p:cNvPr>
          <p:cNvSpPr/>
          <p:nvPr/>
        </p:nvSpPr>
        <p:spPr>
          <a:xfrm>
            <a:off x="794701" y="3365708"/>
            <a:ext cx="2783046" cy="1069859"/>
          </a:xfrm>
          <a:prstGeom prst="homePlate">
            <a:avLst/>
          </a:prstGeom>
          <a:solidFill>
            <a:srgbClr val="312D3A"/>
          </a:solidFill>
          <a:ln w="0">
            <a:solidFill>
              <a:srgbClr val="FFC601"/>
            </a:solidFill>
            <a:miter lim="400000"/>
          </a:ln>
        </p:spPr>
        <p:txBody>
          <a:bodyPr lIns="50800" tIns="50800" rIns="50800" bIns="50800" rtlCol="0" anchor="ctr"/>
          <a:lstStyle/>
          <a:p>
            <a:pPr algn="ctr">
              <a:spcBef>
                <a:spcPts val="0"/>
              </a:spcBef>
            </a:pPr>
            <a:r>
              <a:rPr lang="en-US" sz="4200" b="1" dirty="0">
                <a:solidFill>
                  <a:srgbClr val="FFFFFF"/>
                </a:solidFill>
              </a:rPr>
              <a:t>B</a:t>
            </a:r>
            <a:r>
              <a:rPr lang="vi-VN" sz="4200" b="1" dirty="0">
                <a:solidFill>
                  <a:srgbClr val="FFFFFF"/>
                </a:solidFill>
              </a:rPr>
              <a:t>ư</a:t>
            </a:r>
            <a:r>
              <a:rPr lang="en-US" sz="4200" b="1" dirty="0" err="1">
                <a:solidFill>
                  <a:srgbClr val="FFFFFF"/>
                </a:solidFill>
              </a:rPr>
              <a:t>ớc</a:t>
            </a:r>
            <a:r>
              <a:rPr lang="en-US" sz="4200" b="1" dirty="0">
                <a:solidFill>
                  <a:srgbClr val="FFFFFF"/>
                </a:solidFill>
              </a:rPr>
              <a:t> </a:t>
            </a:r>
            <a:r>
              <a:rPr lang="en-US" sz="4200" b="1" dirty="0" smtClean="0">
                <a:solidFill>
                  <a:srgbClr val="FFFFFF"/>
                </a:solidFill>
              </a:rPr>
              <a:t>2</a:t>
            </a:r>
            <a:endParaRPr lang="en-US" sz="4200" b="1" dirty="0">
              <a:solidFill>
                <a:srgbClr val="FFFFFF"/>
              </a:solidFill>
            </a:endParaRPr>
          </a:p>
        </p:txBody>
      </p:sp>
      <p:sp>
        <p:nvSpPr>
          <p:cNvPr id="2" name="Rectangle 1"/>
          <p:cNvSpPr/>
          <p:nvPr/>
        </p:nvSpPr>
        <p:spPr>
          <a:xfrm>
            <a:off x="3856475" y="4044008"/>
            <a:ext cx="20543404" cy="1911549"/>
          </a:xfrm>
          <a:prstGeom prst="rect">
            <a:avLst/>
          </a:prstGeom>
        </p:spPr>
        <p:txBody>
          <a:bodyPr wrap="square">
            <a:spAutoFit/>
          </a:bodyPr>
          <a:lstStyle/>
          <a:p>
            <a:pPr marL="285750" indent="-285750">
              <a:lnSpc>
                <a:spcPct val="150000"/>
              </a:lnSpc>
              <a:buFont typeface="Arial" panose="020B0604020202020204" pitchFamily="34" charset="0"/>
              <a:buChar char="•"/>
            </a:pPr>
            <a:r>
              <a:rPr lang="en-US" sz="4200" dirty="0" err="1" smtClean="0">
                <a:solidFill>
                  <a:schemeClr val="tx1"/>
                </a:solidFill>
              </a:rPr>
              <a:t>Chuẩn</a:t>
            </a:r>
            <a:r>
              <a:rPr lang="en-US" sz="4200" dirty="0" smtClean="0">
                <a:solidFill>
                  <a:schemeClr val="tx1"/>
                </a:solidFill>
              </a:rPr>
              <a:t> Router </a:t>
            </a:r>
            <a:r>
              <a:rPr lang="en-US" sz="4200" dirty="0">
                <a:solidFill>
                  <a:schemeClr val="tx1"/>
                </a:solidFill>
              </a:rPr>
              <a:t>Mode </a:t>
            </a:r>
            <a:r>
              <a:rPr lang="en-US" sz="4200" dirty="0" err="1">
                <a:solidFill>
                  <a:schemeClr val="tx1"/>
                </a:solidFill>
              </a:rPr>
              <a:t>thì</a:t>
            </a:r>
            <a:r>
              <a:rPr lang="en-US" sz="4200" dirty="0">
                <a:solidFill>
                  <a:schemeClr val="tx1"/>
                </a:solidFill>
              </a:rPr>
              <a:t> </a:t>
            </a:r>
            <a:r>
              <a:rPr lang="en-US" sz="4200" dirty="0" err="1">
                <a:solidFill>
                  <a:schemeClr val="tx1"/>
                </a:solidFill>
              </a:rPr>
              <a:t>lại</a:t>
            </a:r>
            <a:r>
              <a:rPr lang="en-US" sz="4200" dirty="0">
                <a:solidFill>
                  <a:schemeClr val="tx1"/>
                </a:solidFill>
              </a:rPr>
              <a:t> </a:t>
            </a:r>
            <a:r>
              <a:rPr lang="en-US" sz="4200" dirty="0" err="1">
                <a:solidFill>
                  <a:schemeClr val="tx1"/>
                </a:solidFill>
              </a:rPr>
              <a:t>có</a:t>
            </a:r>
            <a:r>
              <a:rPr lang="en-US" sz="4200" dirty="0">
                <a:solidFill>
                  <a:schemeClr val="tx1"/>
                </a:solidFill>
              </a:rPr>
              <a:t> 2 </a:t>
            </a:r>
            <a:r>
              <a:rPr lang="en-US" sz="4200" dirty="0" err="1">
                <a:solidFill>
                  <a:schemeClr val="tx1"/>
                </a:solidFill>
              </a:rPr>
              <a:t>cách</a:t>
            </a:r>
            <a:r>
              <a:rPr lang="en-US" sz="4200" dirty="0">
                <a:solidFill>
                  <a:schemeClr val="tx1"/>
                </a:solidFill>
              </a:rPr>
              <a:t> </a:t>
            </a:r>
            <a:r>
              <a:rPr lang="en-US" sz="4200" dirty="0" err="1">
                <a:solidFill>
                  <a:schemeClr val="tx1"/>
                </a:solidFill>
              </a:rPr>
              <a:t>cấu</a:t>
            </a:r>
            <a:r>
              <a:rPr lang="en-US" sz="4200" dirty="0">
                <a:solidFill>
                  <a:schemeClr val="tx1"/>
                </a:solidFill>
              </a:rPr>
              <a:t> </a:t>
            </a:r>
            <a:r>
              <a:rPr lang="en-US" sz="4200" dirty="0" err="1">
                <a:solidFill>
                  <a:schemeClr val="tx1"/>
                </a:solidFill>
              </a:rPr>
              <a:t>hình</a:t>
            </a:r>
            <a:r>
              <a:rPr lang="en-US" sz="4200" dirty="0">
                <a:solidFill>
                  <a:schemeClr val="tx1"/>
                </a:solidFill>
              </a:rPr>
              <a:t> </a:t>
            </a:r>
            <a:r>
              <a:rPr lang="en-US" sz="4200" dirty="0" err="1">
                <a:solidFill>
                  <a:schemeClr val="tx1"/>
                </a:solidFill>
              </a:rPr>
              <a:t>phổ</a:t>
            </a:r>
            <a:r>
              <a:rPr lang="en-US" sz="4200" dirty="0">
                <a:solidFill>
                  <a:schemeClr val="tx1"/>
                </a:solidFill>
              </a:rPr>
              <a:t> </a:t>
            </a:r>
            <a:r>
              <a:rPr lang="en-US" sz="4200" dirty="0" err="1">
                <a:solidFill>
                  <a:schemeClr val="tx1"/>
                </a:solidFill>
              </a:rPr>
              <a:t>biến</a:t>
            </a:r>
            <a:r>
              <a:rPr lang="en-US" sz="4200" dirty="0">
                <a:solidFill>
                  <a:schemeClr val="tx1"/>
                </a:solidFill>
              </a:rPr>
              <a:t> </a:t>
            </a:r>
            <a:r>
              <a:rPr lang="en-US" sz="4200" dirty="0" err="1">
                <a:solidFill>
                  <a:schemeClr val="tx1"/>
                </a:solidFill>
              </a:rPr>
              <a:t>là</a:t>
            </a:r>
            <a:r>
              <a:rPr lang="en-US" sz="4200" dirty="0">
                <a:solidFill>
                  <a:schemeClr val="tx1"/>
                </a:solidFill>
              </a:rPr>
              <a:t> Automatic Configuration – DHCP </a:t>
            </a:r>
            <a:r>
              <a:rPr lang="en-US" sz="4200" dirty="0" err="1">
                <a:solidFill>
                  <a:schemeClr val="tx1"/>
                </a:solidFill>
              </a:rPr>
              <a:t>và</a:t>
            </a:r>
            <a:r>
              <a:rPr lang="en-US" sz="4200" dirty="0">
                <a:solidFill>
                  <a:schemeClr val="tx1"/>
                </a:solidFill>
              </a:rPr>
              <a:t> Static IP</a:t>
            </a:r>
            <a:r>
              <a:rPr lang="en-US" sz="4200" dirty="0" smtClean="0">
                <a:solidFill>
                  <a:schemeClr val="tx1"/>
                </a:solidFill>
              </a:rPr>
              <a:t>.</a:t>
            </a:r>
            <a:endParaRPr lang="en-US" sz="4200" dirty="0">
              <a:solidFill>
                <a:schemeClr val="tx1"/>
              </a:solidFill>
            </a:endParaRPr>
          </a:p>
        </p:txBody>
      </p:sp>
    </p:spTree>
    <p:extLst>
      <p:ext uri="{BB962C8B-B14F-4D97-AF65-F5344CB8AC3E}">
        <p14:creationId xmlns:p14="http://schemas.microsoft.com/office/powerpoint/2010/main" val="26838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24</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ea typeface="Helvetica Neue Medium"/>
                  <a:cs typeface="Arial" panose="020B0604020202020204" pitchFamily="34" charset="0"/>
                  <a:sym typeface="Helvetica Neue Medium"/>
                </a:rPr>
                <a:t>Wireless Router</a:t>
              </a:r>
            </a:p>
          </p:txBody>
        </p:sp>
      </p:grpSp>
      <p:sp>
        <p:nvSpPr>
          <p:cNvPr id="3" name="TextBox 2"/>
          <p:cNvSpPr txBox="1"/>
          <p:nvPr/>
        </p:nvSpPr>
        <p:spPr>
          <a:xfrm>
            <a:off x="4621049" y="1859227"/>
            <a:ext cx="9434061" cy="738664"/>
          </a:xfrm>
          <a:prstGeom prst="rect">
            <a:avLst/>
          </a:prstGeom>
          <a:noFill/>
        </p:spPr>
        <p:txBody>
          <a:bodyPr wrap="none" rtlCol="0">
            <a:spAutoFit/>
          </a:bodyPr>
          <a:lstStyle/>
          <a:p>
            <a:pPr marL="285750" indent="-285750">
              <a:buFont typeface="Wingdings" panose="05000000000000000000" pitchFamily="2" charset="2"/>
              <a:buChar char="Ø"/>
            </a:pPr>
            <a:r>
              <a:rPr lang="en-US" sz="4200" b="1" dirty="0" err="1" smtClean="0"/>
              <a:t>Các</a:t>
            </a:r>
            <a:r>
              <a:rPr lang="en-US" sz="4200" b="1" dirty="0" smtClean="0"/>
              <a:t> b</a:t>
            </a:r>
            <a:r>
              <a:rPr lang="vi-VN" sz="4200" b="1" dirty="0" smtClean="0"/>
              <a:t>ước</a:t>
            </a:r>
            <a:r>
              <a:rPr lang="en-US" sz="4200" b="1" dirty="0"/>
              <a:t> </a:t>
            </a:r>
            <a:r>
              <a:rPr lang="en-US" sz="4200" b="1" dirty="0" err="1" smtClean="0"/>
              <a:t>cài</a:t>
            </a:r>
            <a:r>
              <a:rPr lang="en-US" sz="4200" b="1" dirty="0" smtClean="0"/>
              <a:t> </a:t>
            </a:r>
            <a:r>
              <a:rPr lang="vi-VN" sz="4200" b="1" dirty="0" smtClean="0"/>
              <a:t>đặ</a:t>
            </a:r>
            <a:r>
              <a:rPr lang="en-US" sz="4200" b="1" dirty="0"/>
              <a:t>t </a:t>
            </a:r>
            <a:r>
              <a:rPr lang="en-US" sz="4200" b="1" dirty="0" smtClean="0"/>
              <a:t>Wireless Router</a:t>
            </a:r>
            <a:endParaRPr lang="en-US" sz="4200" b="1" dirty="0"/>
          </a:p>
        </p:txBody>
      </p:sp>
      <p:sp>
        <p:nvSpPr>
          <p:cNvPr id="12" name="Arrow: Pentagon 7">
            <a:extLst>
              <a:ext uri="{FF2B5EF4-FFF2-40B4-BE49-F238E27FC236}">
                <a16:creationId xmlns:a16="http://schemas.microsoft.com/office/drawing/2014/main" id="{1BBE64C3-C67A-4177-894F-3A0C50D43FA8}"/>
              </a:ext>
            </a:extLst>
          </p:cNvPr>
          <p:cNvSpPr/>
          <p:nvPr/>
        </p:nvSpPr>
        <p:spPr>
          <a:xfrm>
            <a:off x="794701" y="3705346"/>
            <a:ext cx="2783046" cy="1069859"/>
          </a:xfrm>
          <a:prstGeom prst="homePlate">
            <a:avLst/>
          </a:prstGeom>
          <a:solidFill>
            <a:srgbClr val="312D3A"/>
          </a:solidFill>
          <a:ln w="0">
            <a:solidFill>
              <a:srgbClr val="FFC601"/>
            </a:solidFill>
            <a:miter lim="400000"/>
          </a:ln>
        </p:spPr>
        <p:txBody>
          <a:bodyPr lIns="50800" tIns="50800" rIns="50800" bIns="50800" rtlCol="0" anchor="ctr"/>
          <a:lstStyle/>
          <a:p>
            <a:pPr algn="ctr">
              <a:spcBef>
                <a:spcPts val="0"/>
              </a:spcBef>
            </a:pPr>
            <a:r>
              <a:rPr lang="en-US" sz="4200" b="1" dirty="0">
                <a:solidFill>
                  <a:srgbClr val="FFFFFF"/>
                </a:solidFill>
              </a:rPr>
              <a:t>B</a:t>
            </a:r>
            <a:r>
              <a:rPr lang="vi-VN" sz="4200" b="1" dirty="0">
                <a:solidFill>
                  <a:srgbClr val="FFFFFF"/>
                </a:solidFill>
              </a:rPr>
              <a:t>ư</a:t>
            </a:r>
            <a:r>
              <a:rPr lang="en-US" sz="4200" b="1" dirty="0" err="1">
                <a:solidFill>
                  <a:srgbClr val="FFFFFF"/>
                </a:solidFill>
              </a:rPr>
              <a:t>ớc</a:t>
            </a:r>
            <a:r>
              <a:rPr lang="en-US" sz="4200" b="1" dirty="0">
                <a:solidFill>
                  <a:srgbClr val="FFFFFF"/>
                </a:solidFill>
              </a:rPr>
              <a:t> </a:t>
            </a:r>
            <a:r>
              <a:rPr lang="en-US" sz="4200" b="1" dirty="0" smtClean="0">
                <a:solidFill>
                  <a:srgbClr val="FFFFFF"/>
                </a:solidFill>
              </a:rPr>
              <a:t>2</a:t>
            </a:r>
            <a:endParaRPr lang="en-US" sz="4200" b="1" dirty="0">
              <a:solidFill>
                <a:srgbClr val="FFFFFF"/>
              </a:solidFill>
            </a:endParaRPr>
          </a:p>
        </p:txBody>
      </p:sp>
      <p:sp>
        <p:nvSpPr>
          <p:cNvPr id="2" name="Rectangle 1"/>
          <p:cNvSpPr/>
          <p:nvPr/>
        </p:nvSpPr>
        <p:spPr>
          <a:xfrm>
            <a:off x="491805" y="5457944"/>
            <a:ext cx="4887077" cy="2031325"/>
          </a:xfrm>
          <a:prstGeom prst="rect">
            <a:avLst/>
          </a:prstGeom>
        </p:spPr>
        <p:txBody>
          <a:bodyPr wrap="square">
            <a:spAutoFit/>
          </a:bodyPr>
          <a:lstStyle/>
          <a:p>
            <a:pPr marL="285750" indent="-285750">
              <a:lnSpc>
                <a:spcPct val="150000"/>
              </a:lnSpc>
              <a:buFont typeface="Arial" panose="020B0604020202020204" pitchFamily="34" charset="0"/>
              <a:buChar char="•"/>
            </a:pPr>
            <a:r>
              <a:rPr lang="en-US" sz="4200" dirty="0" err="1">
                <a:solidFill>
                  <a:schemeClr val="tx1"/>
                </a:solidFill>
              </a:rPr>
              <a:t>Cấu</a:t>
            </a:r>
            <a:r>
              <a:rPr lang="en-US" sz="4200" dirty="0">
                <a:solidFill>
                  <a:schemeClr val="tx1"/>
                </a:solidFill>
              </a:rPr>
              <a:t> </a:t>
            </a:r>
            <a:r>
              <a:rPr lang="en-US" sz="4200" dirty="0" err="1">
                <a:solidFill>
                  <a:schemeClr val="tx1"/>
                </a:solidFill>
              </a:rPr>
              <a:t>hình</a:t>
            </a:r>
            <a:r>
              <a:rPr lang="en-US" sz="4200" dirty="0">
                <a:solidFill>
                  <a:schemeClr val="tx1"/>
                </a:solidFill>
              </a:rPr>
              <a:t> </a:t>
            </a:r>
            <a:r>
              <a:rPr lang="en-US" sz="4200" dirty="0" err="1">
                <a:solidFill>
                  <a:schemeClr val="tx1"/>
                </a:solidFill>
              </a:rPr>
              <a:t>theo</a:t>
            </a:r>
            <a:r>
              <a:rPr lang="en-US" sz="4200" dirty="0">
                <a:solidFill>
                  <a:schemeClr val="tx1"/>
                </a:solidFill>
              </a:rPr>
              <a:t> </a:t>
            </a:r>
            <a:r>
              <a:rPr lang="en-US" sz="4200" dirty="0" err="1">
                <a:solidFill>
                  <a:schemeClr val="tx1"/>
                </a:solidFill>
              </a:rPr>
              <a:t>kiểu</a:t>
            </a:r>
            <a:r>
              <a:rPr lang="en-US" sz="4200" dirty="0">
                <a:solidFill>
                  <a:schemeClr val="tx1"/>
                </a:solidFill>
              </a:rPr>
              <a:t> Static </a:t>
            </a:r>
            <a:r>
              <a:rPr lang="en-US" sz="4200" dirty="0" smtClean="0">
                <a:solidFill>
                  <a:schemeClr val="tx1"/>
                </a:solidFill>
              </a:rPr>
              <a:t>IP</a:t>
            </a:r>
            <a:endParaRPr lang="en-US" sz="4200" dirty="0">
              <a:solidFill>
                <a:schemeClr val="tx1"/>
              </a:solidFill>
            </a:endParaRPr>
          </a:p>
        </p:txBody>
      </p:sp>
      <p:pic>
        <p:nvPicPr>
          <p:cNvPr id="10" name="Picture 9">
            <a:extLst>
              <a:ext uri="{FF2B5EF4-FFF2-40B4-BE49-F238E27FC236}">
                <a16:creationId xmlns:a16="http://schemas.microsoft.com/office/drawing/2014/main" id="{CBC1E72C-F87A-4F13-B100-5D6A98587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426" y="2774969"/>
            <a:ext cx="13235368" cy="10255960"/>
          </a:xfrm>
          <a:prstGeom prst="rect">
            <a:avLst/>
          </a:prstGeom>
          <a:ln w="50800">
            <a:solidFill>
              <a:srgbClr val="FFC601"/>
            </a:solidFill>
            <a:prstDash val="sysDot"/>
          </a:ln>
        </p:spPr>
      </p:pic>
    </p:spTree>
    <p:extLst>
      <p:ext uri="{BB962C8B-B14F-4D97-AF65-F5344CB8AC3E}">
        <p14:creationId xmlns:p14="http://schemas.microsoft.com/office/powerpoint/2010/main" val="68068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25</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ea typeface="Helvetica Neue Medium"/>
                  <a:cs typeface="Arial" panose="020B0604020202020204" pitchFamily="34" charset="0"/>
                  <a:sym typeface="Helvetica Neue Medium"/>
                </a:rPr>
                <a:t>Wireless Router</a:t>
              </a:r>
            </a:p>
          </p:txBody>
        </p:sp>
      </p:grpSp>
      <p:sp>
        <p:nvSpPr>
          <p:cNvPr id="3" name="TextBox 2"/>
          <p:cNvSpPr txBox="1"/>
          <p:nvPr/>
        </p:nvSpPr>
        <p:spPr>
          <a:xfrm>
            <a:off x="4621049" y="1859227"/>
            <a:ext cx="9434061" cy="738664"/>
          </a:xfrm>
          <a:prstGeom prst="rect">
            <a:avLst/>
          </a:prstGeom>
          <a:noFill/>
        </p:spPr>
        <p:txBody>
          <a:bodyPr wrap="none" rtlCol="0">
            <a:spAutoFit/>
          </a:bodyPr>
          <a:lstStyle/>
          <a:p>
            <a:pPr marL="285750" indent="-285750">
              <a:buFont typeface="Wingdings" panose="05000000000000000000" pitchFamily="2" charset="2"/>
              <a:buChar char="Ø"/>
            </a:pPr>
            <a:r>
              <a:rPr lang="en-US" sz="4200" b="1" dirty="0" err="1" smtClean="0"/>
              <a:t>Các</a:t>
            </a:r>
            <a:r>
              <a:rPr lang="en-US" sz="4200" b="1" dirty="0" smtClean="0"/>
              <a:t> b</a:t>
            </a:r>
            <a:r>
              <a:rPr lang="vi-VN" sz="4200" b="1" dirty="0" smtClean="0"/>
              <a:t>ước</a:t>
            </a:r>
            <a:r>
              <a:rPr lang="en-US" sz="4200" b="1" dirty="0"/>
              <a:t> </a:t>
            </a:r>
            <a:r>
              <a:rPr lang="en-US" sz="4200" b="1" dirty="0" err="1" smtClean="0"/>
              <a:t>cài</a:t>
            </a:r>
            <a:r>
              <a:rPr lang="en-US" sz="4200" b="1" dirty="0" smtClean="0"/>
              <a:t> </a:t>
            </a:r>
            <a:r>
              <a:rPr lang="vi-VN" sz="4200" b="1" dirty="0" smtClean="0"/>
              <a:t>đặ</a:t>
            </a:r>
            <a:r>
              <a:rPr lang="en-US" sz="4200" b="1" dirty="0"/>
              <a:t>t </a:t>
            </a:r>
            <a:r>
              <a:rPr lang="en-US" sz="4200" b="1" dirty="0" smtClean="0"/>
              <a:t>Wireless Router</a:t>
            </a:r>
            <a:endParaRPr lang="en-US" sz="4200" b="1" dirty="0"/>
          </a:p>
        </p:txBody>
      </p:sp>
      <p:sp>
        <p:nvSpPr>
          <p:cNvPr id="12" name="Arrow: Pentagon 7">
            <a:extLst>
              <a:ext uri="{FF2B5EF4-FFF2-40B4-BE49-F238E27FC236}">
                <a16:creationId xmlns:a16="http://schemas.microsoft.com/office/drawing/2014/main" id="{1BBE64C3-C67A-4177-894F-3A0C50D43FA8}"/>
              </a:ext>
            </a:extLst>
          </p:cNvPr>
          <p:cNvSpPr/>
          <p:nvPr/>
        </p:nvSpPr>
        <p:spPr>
          <a:xfrm>
            <a:off x="794701" y="3705346"/>
            <a:ext cx="2783046" cy="1069859"/>
          </a:xfrm>
          <a:prstGeom prst="homePlate">
            <a:avLst/>
          </a:prstGeom>
          <a:solidFill>
            <a:srgbClr val="312D3A"/>
          </a:solidFill>
          <a:ln w="0">
            <a:solidFill>
              <a:srgbClr val="FFC601"/>
            </a:solidFill>
            <a:miter lim="400000"/>
          </a:ln>
        </p:spPr>
        <p:txBody>
          <a:bodyPr lIns="50800" tIns="50800" rIns="50800" bIns="50800" rtlCol="0" anchor="ctr"/>
          <a:lstStyle/>
          <a:p>
            <a:pPr algn="ctr">
              <a:spcBef>
                <a:spcPts val="0"/>
              </a:spcBef>
            </a:pPr>
            <a:r>
              <a:rPr lang="en-US" sz="4200" b="1" dirty="0">
                <a:solidFill>
                  <a:srgbClr val="FFFFFF"/>
                </a:solidFill>
              </a:rPr>
              <a:t>B</a:t>
            </a:r>
            <a:r>
              <a:rPr lang="vi-VN" sz="4200" b="1" dirty="0">
                <a:solidFill>
                  <a:srgbClr val="FFFFFF"/>
                </a:solidFill>
              </a:rPr>
              <a:t>ư</a:t>
            </a:r>
            <a:r>
              <a:rPr lang="en-US" sz="4200" b="1" dirty="0" err="1">
                <a:solidFill>
                  <a:srgbClr val="FFFFFF"/>
                </a:solidFill>
              </a:rPr>
              <a:t>ớc</a:t>
            </a:r>
            <a:r>
              <a:rPr lang="en-US" sz="4200" b="1" dirty="0">
                <a:solidFill>
                  <a:srgbClr val="FFFFFF"/>
                </a:solidFill>
              </a:rPr>
              <a:t> </a:t>
            </a:r>
            <a:r>
              <a:rPr lang="en-US" sz="4200" b="1" dirty="0" smtClean="0">
                <a:solidFill>
                  <a:srgbClr val="FFFFFF"/>
                </a:solidFill>
              </a:rPr>
              <a:t>2</a:t>
            </a:r>
            <a:endParaRPr lang="en-US" sz="4200" b="1" dirty="0">
              <a:solidFill>
                <a:srgbClr val="FFFFFF"/>
              </a:solidFill>
            </a:endParaRPr>
          </a:p>
        </p:txBody>
      </p:sp>
      <p:sp>
        <p:nvSpPr>
          <p:cNvPr id="2" name="Rectangle 1"/>
          <p:cNvSpPr/>
          <p:nvPr/>
        </p:nvSpPr>
        <p:spPr>
          <a:xfrm>
            <a:off x="225524" y="5184890"/>
            <a:ext cx="6165228" cy="8402300"/>
          </a:xfrm>
          <a:prstGeom prst="rect">
            <a:avLst/>
          </a:prstGeom>
        </p:spPr>
        <p:txBody>
          <a:bodyPr wrap="square">
            <a:spAutoFit/>
          </a:bodyPr>
          <a:lstStyle/>
          <a:p>
            <a:pPr marL="457189" indent="-457189">
              <a:lnSpc>
                <a:spcPct val="150000"/>
              </a:lnSpc>
              <a:buFont typeface="Arial" panose="020B0604020202020204" pitchFamily="34" charset="0"/>
              <a:buChar char="→"/>
            </a:pPr>
            <a:r>
              <a:rPr lang="en-US" sz="4000" dirty="0" err="1">
                <a:solidFill>
                  <a:schemeClr val="tx1"/>
                </a:solidFill>
              </a:rPr>
              <a:t>Bảo</a:t>
            </a:r>
            <a:r>
              <a:rPr lang="en-US" sz="4000" dirty="0">
                <a:solidFill>
                  <a:schemeClr val="tx1"/>
                </a:solidFill>
              </a:rPr>
              <a:t> </a:t>
            </a:r>
            <a:r>
              <a:rPr lang="en-US" sz="4000" dirty="0" err="1">
                <a:solidFill>
                  <a:schemeClr val="tx1"/>
                </a:solidFill>
              </a:rPr>
              <a:t>mật</a:t>
            </a:r>
            <a:r>
              <a:rPr lang="en-US" sz="4000" dirty="0">
                <a:solidFill>
                  <a:schemeClr val="tx1"/>
                </a:solidFill>
              </a:rPr>
              <a:t> </a:t>
            </a:r>
            <a:r>
              <a:rPr lang="en-US" sz="4000" dirty="0" err="1">
                <a:solidFill>
                  <a:schemeClr val="tx1"/>
                </a:solidFill>
              </a:rPr>
              <a:t>cho</a:t>
            </a:r>
            <a:r>
              <a:rPr lang="en-US" sz="4000" dirty="0">
                <a:solidFill>
                  <a:schemeClr val="tx1"/>
                </a:solidFill>
              </a:rPr>
              <a:t> Wireless Router </a:t>
            </a:r>
            <a:r>
              <a:rPr lang="en-US" sz="4000" dirty="0" err="1">
                <a:solidFill>
                  <a:schemeClr val="tx1"/>
                </a:solidFill>
              </a:rPr>
              <a:t>để</a:t>
            </a:r>
            <a:r>
              <a:rPr lang="en-US" sz="4000" dirty="0">
                <a:solidFill>
                  <a:schemeClr val="tx1"/>
                </a:solidFill>
              </a:rPr>
              <a:t> </a:t>
            </a:r>
            <a:r>
              <a:rPr lang="en-US" sz="4000" dirty="0" err="1">
                <a:solidFill>
                  <a:schemeClr val="tx1"/>
                </a:solidFill>
              </a:rPr>
              <a:t>ngăn</a:t>
            </a:r>
            <a:r>
              <a:rPr lang="en-US" sz="4000" dirty="0">
                <a:solidFill>
                  <a:schemeClr val="tx1"/>
                </a:solidFill>
              </a:rPr>
              <a:t> </a:t>
            </a:r>
            <a:r>
              <a:rPr lang="en-US" sz="4000" dirty="0" err="1">
                <a:solidFill>
                  <a:schemeClr val="tx1"/>
                </a:solidFill>
              </a:rPr>
              <a:t>ngừa</a:t>
            </a:r>
            <a:r>
              <a:rPr lang="en-US" sz="4000" dirty="0">
                <a:solidFill>
                  <a:schemeClr val="tx1"/>
                </a:solidFill>
              </a:rPr>
              <a:t> </a:t>
            </a:r>
            <a:r>
              <a:rPr lang="en-US" sz="4000" dirty="0" err="1">
                <a:solidFill>
                  <a:schemeClr val="tx1"/>
                </a:solidFill>
              </a:rPr>
              <a:t>các</a:t>
            </a:r>
            <a:r>
              <a:rPr lang="en-US" sz="4000" dirty="0">
                <a:solidFill>
                  <a:schemeClr val="tx1"/>
                </a:solidFill>
              </a:rPr>
              <a:t> </a:t>
            </a:r>
            <a:r>
              <a:rPr lang="en-US" sz="4000" dirty="0" err="1">
                <a:solidFill>
                  <a:schemeClr val="tx1"/>
                </a:solidFill>
              </a:rPr>
              <a:t>truy</a:t>
            </a:r>
            <a:r>
              <a:rPr lang="en-US" sz="4000" dirty="0">
                <a:solidFill>
                  <a:schemeClr val="tx1"/>
                </a:solidFill>
              </a:rPr>
              <a:t> </a:t>
            </a:r>
            <a:r>
              <a:rPr lang="en-US" sz="4000" dirty="0" err="1">
                <a:solidFill>
                  <a:schemeClr val="tx1"/>
                </a:solidFill>
              </a:rPr>
              <a:t>cập</a:t>
            </a:r>
            <a:r>
              <a:rPr lang="en-US" sz="4000" dirty="0">
                <a:solidFill>
                  <a:schemeClr val="tx1"/>
                </a:solidFill>
              </a:rPr>
              <a:t> </a:t>
            </a:r>
            <a:r>
              <a:rPr lang="en-US" sz="4000" dirty="0" err="1">
                <a:solidFill>
                  <a:schemeClr val="tx1"/>
                </a:solidFill>
              </a:rPr>
              <a:t>trái</a:t>
            </a:r>
            <a:r>
              <a:rPr lang="en-US" sz="4000" dirty="0">
                <a:solidFill>
                  <a:schemeClr val="tx1"/>
                </a:solidFill>
              </a:rPr>
              <a:t> </a:t>
            </a:r>
            <a:r>
              <a:rPr lang="en-US" sz="4000" dirty="0" err="1">
                <a:solidFill>
                  <a:schemeClr val="tx1"/>
                </a:solidFill>
              </a:rPr>
              <a:t>phép</a:t>
            </a:r>
            <a:r>
              <a:rPr lang="en-US" sz="4000" dirty="0">
                <a:solidFill>
                  <a:schemeClr val="tx1"/>
                </a:solidFill>
              </a:rPr>
              <a:t>. </a:t>
            </a:r>
          </a:p>
          <a:p>
            <a:pPr marL="457189" indent="-457189">
              <a:lnSpc>
                <a:spcPct val="150000"/>
              </a:lnSpc>
              <a:buFont typeface="Arial" panose="020B0604020202020204" pitchFamily="34" charset="0"/>
              <a:buChar char="→"/>
            </a:pPr>
            <a:r>
              <a:rPr lang="en-US" sz="4000" dirty="0" err="1">
                <a:solidFill>
                  <a:schemeClr val="tx1"/>
                </a:solidFill>
              </a:rPr>
              <a:t>Trên</a:t>
            </a:r>
            <a:r>
              <a:rPr lang="en-US" sz="4000" dirty="0">
                <a:solidFill>
                  <a:schemeClr val="tx1"/>
                </a:solidFill>
              </a:rPr>
              <a:t> </a:t>
            </a:r>
            <a:r>
              <a:rPr lang="en-US" sz="4000" dirty="0" err="1">
                <a:solidFill>
                  <a:schemeClr val="tx1"/>
                </a:solidFill>
              </a:rPr>
              <a:t>giao</a:t>
            </a:r>
            <a:r>
              <a:rPr lang="en-US" sz="4000" dirty="0">
                <a:solidFill>
                  <a:schemeClr val="tx1"/>
                </a:solidFill>
              </a:rPr>
              <a:t> </a:t>
            </a:r>
            <a:r>
              <a:rPr lang="en-US" sz="4000" dirty="0" err="1">
                <a:solidFill>
                  <a:schemeClr val="tx1"/>
                </a:solidFill>
              </a:rPr>
              <a:t>diện</a:t>
            </a:r>
            <a:r>
              <a:rPr lang="en-US" sz="4000" dirty="0">
                <a:solidFill>
                  <a:schemeClr val="tx1"/>
                </a:solidFill>
              </a:rPr>
              <a:t> web </a:t>
            </a:r>
            <a:r>
              <a:rPr lang="en-US" sz="4000" dirty="0" err="1">
                <a:solidFill>
                  <a:schemeClr val="tx1"/>
                </a:solidFill>
              </a:rPr>
              <a:t>đang</a:t>
            </a:r>
            <a:r>
              <a:rPr lang="en-US" sz="4000" dirty="0">
                <a:solidFill>
                  <a:schemeClr val="tx1"/>
                </a:solidFill>
              </a:rPr>
              <a:t> </a:t>
            </a:r>
            <a:r>
              <a:rPr lang="en-US" sz="4000" dirty="0" err="1">
                <a:solidFill>
                  <a:schemeClr val="tx1"/>
                </a:solidFill>
              </a:rPr>
              <a:t>mở</a:t>
            </a:r>
            <a:r>
              <a:rPr lang="en-US" sz="4000" dirty="0">
                <a:solidFill>
                  <a:schemeClr val="tx1"/>
                </a:solidFill>
              </a:rPr>
              <a:t>, </a:t>
            </a:r>
            <a:r>
              <a:rPr lang="en-US" sz="4000" dirty="0" err="1">
                <a:solidFill>
                  <a:schemeClr val="tx1"/>
                </a:solidFill>
              </a:rPr>
              <a:t>bạn</a:t>
            </a:r>
            <a:r>
              <a:rPr lang="en-US" sz="4000" dirty="0">
                <a:solidFill>
                  <a:schemeClr val="tx1"/>
                </a:solidFill>
              </a:rPr>
              <a:t> </a:t>
            </a:r>
            <a:r>
              <a:rPr lang="en-US" sz="4000" dirty="0" err="1">
                <a:solidFill>
                  <a:schemeClr val="tx1"/>
                </a:solidFill>
              </a:rPr>
              <a:t>vào</a:t>
            </a:r>
            <a:r>
              <a:rPr lang="en-US" sz="4000" dirty="0">
                <a:solidFill>
                  <a:schemeClr val="tx1"/>
                </a:solidFill>
              </a:rPr>
              <a:t> Menu Wireless </a:t>
            </a:r>
            <a:r>
              <a:rPr lang="en-US" sz="4000" dirty="0" err="1">
                <a:solidFill>
                  <a:schemeClr val="tx1"/>
                </a:solidFill>
              </a:rPr>
              <a:t>và</a:t>
            </a:r>
            <a:r>
              <a:rPr lang="en-US" sz="4000" dirty="0">
                <a:solidFill>
                  <a:schemeClr val="tx1"/>
                </a:solidFill>
              </a:rPr>
              <a:t> </a:t>
            </a:r>
            <a:r>
              <a:rPr lang="en-US" sz="4000" dirty="0" err="1">
                <a:solidFill>
                  <a:schemeClr val="tx1"/>
                </a:solidFill>
              </a:rPr>
              <a:t>chọn</a:t>
            </a:r>
            <a:r>
              <a:rPr lang="en-US" sz="4000" dirty="0">
                <a:solidFill>
                  <a:schemeClr val="tx1"/>
                </a:solidFill>
              </a:rPr>
              <a:t> tab Basic Wireless Settings.</a:t>
            </a:r>
          </a:p>
          <a:p>
            <a:pPr>
              <a:lnSpc>
                <a:spcPct val="150000"/>
              </a:lnSpc>
            </a:pPr>
            <a:endParaRPr lang="en-US" sz="4000" dirty="0">
              <a:solidFill>
                <a:schemeClr val="tx1"/>
              </a:solidFill>
            </a:endParaRPr>
          </a:p>
        </p:txBody>
      </p:sp>
      <p:pic>
        <p:nvPicPr>
          <p:cNvPr id="10" name="Picture 9">
            <a:extLst>
              <a:ext uri="{FF2B5EF4-FFF2-40B4-BE49-F238E27FC236}">
                <a16:creationId xmlns:a16="http://schemas.microsoft.com/office/drawing/2014/main" id="{CAA9A1D2-0BF7-49BB-A5AD-D952BFAD5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137" y="3679094"/>
            <a:ext cx="17168376" cy="9317083"/>
          </a:xfrm>
          <a:prstGeom prst="rect">
            <a:avLst/>
          </a:prstGeom>
          <a:ln w="50800">
            <a:solidFill>
              <a:srgbClr val="FFC601"/>
            </a:solidFill>
            <a:prstDash val="sysDot"/>
          </a:ln>
        </p:spPr>
      </p:pic>
    </p:spTree>
    <p:extLst>
      <p:ext uri="{BB962C8B-B14F-4D97-AF65-F5344CB8AC3E}">
        <p14:creationId xmlns:p14="http://schemas.microsoft.com/office/powerpoint/2010/main" val="269381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26</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ea typeface="Helvetica Neue Medium"/>
                  <a:cs typeface="Arial" panose="020B0604020202020204" pitchFamily="34" charset="0"/>
                  <a:sym typeface="Helvetica Neue Medium"/>
                </a:rPr>
                <a:t>Wireless Router</a:t>
              </a:r>
            </a:p>
          </p:txBody>
        </p:sp>
      </p:grpSp>
      <p:sp>
        <p:nvSpPr>
          <p:cNvPr id="3" name="TextBox 2"/>
          <p:cNvSpPr txBox="1"/>
          <p:nvPr/>
        </p:nvSpPr>
        <p:spPr>
          <a:xfrm>
            <a:off x="4621049" y="1859227"/>
            <a:ext cx="9434061" cy="738664"/>
          </a:xfrm>
          <a:prstGeom prst="rect">
            <a:avLst/>
          </a:prstGeom>
          <a:noFill/>
        </p:spPr>
        <p:txBody>
          <a:bodyPr wrap="none" rtlCol="0">
            <a:spAutoFit/>
          </a:bodyPr>
          <a:lstStyle/>
          <a:p>
            <a:pPr marL="285750" indent="-285750">
              <a:buFont typeface="Wingdings" panose="05000000000000000000" pitchFamily="2" charset="2"/>
              <a:buChar char="Ø"/>
            </a:pPr>
            <a:r>
              <a:rPr lang="en-US" sz="4200" b="1" dirty="0" err="1" smtClean="0"/>
              <a:t>Các</a:t>
            </a:r>
            <a:r>
              <a:rPr lang="en-US" sz="4200" b="1" dirty="0" smtClean="0"/>
              <a:t> b</a:t>
            </a:r>
            <a:r>
              <a:rPr lang="vi-VN" sz="4200" b="1" dirty="0" smtClean="0"/>
              <a:t>ước</a:t>
            </a:r>
            <a:r>
              <a:rPr lang="en-US" sz="4200" b="1" dirty="0"/>
              <a:t> </a:t>
            </a:r>
            <a:r>
              <a:rPr lang="en-US" sz="4200" b="1" dirty="0" err="1" smtClean="0"/>
              <a:t>cài</a:t>
            </a:r>
            <a:r>
              <a:rPr lang="en-US" sz="4200" b="1" dirty="0" smtClean="0"/>
              <a:t> </a:t>
            </a:r>
            <a:r>
              <a:rPr lang="vi-VN" sz="4200" b="1" dirty="0" smtClean="0"/>
              <a:t>đặ</a:t>
            </a:r>
            <a:r>
              <a:rPr lang="en-US" sz="4200" b="1" dirty="0"/>
              <a:t>t </a:t>
            </a:r>
            <a:r>
              <a:rPr lang="en-US" sz="4200" b="1" dirty="0" smtClean="0"/>
              <a:t>Wireless Router</a:t>
            </a:r>
            <a:endParaRPr lang="en-US" sz="4200" b="1" dirty="0"/>
          </a:p>
        </p:txBody>
      </p:sp>
      <p:sp>
        <p:nvSpPr>
          <p:cNvPr id="12" name="Arrow: Pentagon 7">
            <a:extLst>
              <a:ext uri="{FF2B5EF4-FFF2-40B4-BE49-F238E27FC236}">
                <a16:creationId xmlns:a16="http://schemas.microsoft.com/office/drawing/2014/main" id="{1BBE64C3-C67A-4177-894F-3A0C50D43FA8}"/>
              </a:ext>
            </a:extLst>
          </p:cNvPr>
          <p:cNvSpPr/>
          <p:nvPr/>
        </p:nvSpPr>
        <p:spPr>
          <a:xfrm>
            <a:off x="794703" y="3773100"/>
            <a:ext cx="2783046" cy="1069859"/>
          </a:xfrm>
          <a:prstGeom prst="homePlate">
            <a:avLst/>
          </a:prstGeom>
          <a:solidFill>
            <a:srgbClr val="312D3A"/>
          </a:solidFill>
          <a:ln w="0">
            <a:solidFill>
              <a:srgbClr val="FFC601"/>
            </a:solidFill>
            <a:miter lim="400000"/>
          </a:ln>
        </p:spPr>
        <p:txBody>
          <a:bodyPr lIns="50800" tIns="50800" rIns="50800" bIns="50800" rtlCol="0" anchor="ctr"/>
          <a:lstStyle/>
          <a:p>
            <a:pPr algn="ctr">
              <a:spcBef>
                <a:spcPts val="0"/>
              </a:spcBef>
            </a:pPr>
            <a:r>
              <a:rPr lang="en-US" sz="4200" b="1" dirty="0">
                <a:solidFill>
                  <a:srgbClr val="FFFFFF"/>
                </a:solidFill>
              </a:rPr>
              <a:t>B</a:t>
            </a:r>
            <a:r>
              <a:rPr lang="vi-VN" sz="4200" b="1" dirty="0">
                <a:solidFill>
                  <a:srgbClr val="FFFFFF"/>
                </a:solidFill>
              </a:rPr>
              <a:t>ư</a:t>
            </a:r>
            <a:r>
              <a:rPr lang="en-US" sz="4200" b="1" dirty="0" err="1">
                <a:solidFill>
                  <a:srgbClr val="FFFFFF"/>
                </a:solidFill>
              </a:rPr>
              <a:t>ớc</a:t>
            </a:r>
            <a:r>
              <a:rPr lang="en-US" sz="4200" b="1" dirty="0">
                <a:solidFill>
                  <a:srgbClr val="FFFFFF"/>
                </a:solidFill>
              </a:rPr>
              <a:t> </a:t>
            </a:r>
            <a:r>
              <a:rPr lang="en-US" sz="4200" b="1" dirty="0" smtClean="0">
                <a:solidFill>
                  <a:srgbClr val="FFFFFF"/>
                </a:solidFill>
              </a:rPr>
              <a:t>2</a:t>
            </a:r>
            <a:endParaRPr lang="en-US" sz="4200" b="1" dirty="0">
              <a:solidFill>
                <a:srgbClr val="FFFFFF"/>
              </a:solidFill>
            </a:endParaRPr>
          </a:p>
        </p:txBody>
      </p:sp>
      <p:sp>
        <p:nvSpPr>
          <p:cNvPr id="2" name="Rectangle 1"/>
          <p:cNvSpPr/>
          <p:nvPr/>
        </p:nvSpPr>
        <p:spPr>
          <a:xfrm>
            <a:off x="292912" y="5143696"/>
            <a:ext cx="8148210" cy="7478970"/>
          </a:xfrm>
          <a:prstGeom prst="rect">
            <a:avLst/>
          </a:prstGeom>
        </p:spPr>
        <p:txBody>
          <a:bodyPr wrap="square">
            <a:spAutoFit/>
          </a:bodyPr>
          <a:lstStyle/>
          <a:p>
            <a:pPr marL="457189" indent="-457189">
              <a:buFont typeface="Arial" panose="020B0604020202020204" pitchFamily="34" charset="0"/>
              <a:buChar char="→"/>
            </a:pPr>
            <a:r>
              <a:rPr lang="vi-VN" sz="4000" dirty="0">
                <a:solidFill>
                  <a:schemeClr val="tx1"/>
                </a:solidFill>
              </a:rPr>
              <a:t>Cũng trong Menu Wireless, bạn chuyển sang tab Wireless Security và đặt Key trong mục Passphrase. Key này sẽ được bảo mật bằng các chuẩn WEP, WPA Personal, hoặc WPA2 Personal. Bạn nên chọn WPA2 Personal để được mã hóa ở cả hai ở 2 dạng TKIP hoặc AES, và WPA2 Personal là một trong những chuẩn được bảo mật nhất hiện nay</a:t>
            </a:r>
            <a:r>
              <a:rPr lang="en-US" sz="4000" dirty="0">
                <a:solidFill>
                  <a:schemeClr val="tx1"/>
                </a:solidFill>
              </a:rPr>
              <a:t>.</a:t>
            </a:r>
          </a:p>
        </p:txBody>
      </p:sp>
      <p:pic>
        <p:nvPicPr>
          <p:cNvPr id="11" name="Picture 10">
            <a:extLst>
              <a:ext uri="{FF2B5EF4-FFF2-40B4-BE49-F238E27FC236}">
                <a16:creationId xmlns:a16="http://schemas.microsoft.com/office/drawing/2014/main" id="{E6C6792F-68A2-42A5-AE4D-F8488ABED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168" y="2767481"/>
            <a:ext cx="15124779" cy="10047170"/>
          </a:xfrm>
          <a:prstGeom prst="rect">
            <a:avLst/>
          </a:prstGeom>
          <a:ln w="50800">
            <a:solidFill>
              <a:srgbClr val="FFC601"/>
            </a:solidFill>
            <a:prstDash val="sysDot"/>
          </a:ln>
        </p:spPr>
      </p:pic>
    </p:spTree>
    <p:extLst>
      <p:ext uri="{BB962C8B-B14F-4D97-AF65-F5344CB8AC3E}">
        <p14:creationId xmlns:p14="http://schemas.microsoft.com/office/powerpoint/2010/main" val="356058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27</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ea typeface="Helvetica Neue Medium"/>
                  <a:cs typeface="Arial" panose="020B0604020202020204" pitchFamily="34" charset="0"/>
                  <a:sym typeface="Helvetica Neue Medium"/>
                </a:rPr>
                <a:t>Wireless Router</a:t>
              </a:r>
            </a:p>
          </p:txBody>
        </p:sp>
      </p:grpSp>
      <p:sp>
        <p:nvSpPr>
          <p:cNvPr id="3" name="TextBox 2"/>
          <p:cNvSpPr txBox="1"/>
          <p:nvPr/>
        </p:nvSpPr>
        <p:spPr>
          <a:xfrm>
            <a:off x="1667668" y="2097425"/>
            <a:ext cx="10607900" cy="2092881"/>
          </a:xfrm>
          <a:prstGeom prst="rect">
            <a:avLst/>
          </a:prstGeom>
          <a:noFill/>
        </p:spPr>
        <p:txBody>
          <a:bodyPr wrap="square" rtlCol="0">
            <a:spAutoFit/>
          </a:bodyPr>
          <a:lstStyle/>
          <a:p>
            <a:r>
              <a:rPr lang="en-US" sz="4200" b="1" dirty="0" err="1" smtClean="0">
                <a:solidFill>
                  <a:schemeClr val="tx1"/>
                </a:solidFill>
              </a:rPr>
              <a:t>Lỗi</a:t>
            </a:r>
            <a:r>
              <a:rPr lang="en-US" sz="4200" b="1" dirty="0" smtClean="0">
                <a:solidFill>
                  <a:schemeClr val="tx1"/>
                </a:solidFill>
              </a:rPr>
              <a:t> </a:t>
            </a:r>
            <a:r>
              <a:rPr lang="en-US" sz="4200" b="1" dirty="0" err="1" smtClean="0">
                <a:solidFill>
                  <a:schemeClr val="tx1"/>
                </a:solidFill>
              </a:rPr>
              <a:t>th</a:t>
            </a:r>
            <a:r>
              <a:rPr lang="vi-VN" sz="4200" b="1" dirty="0" smtClean="0">
                <a:solidFill>
                  <a:schemeClr val="tx1"/>
                </a:solidFill>
              </a:rPr>
              <a:t>ường</a:t>
            </a:r>
            <a:r>
              <a:rPr lang="en-US" sz="4200" b="1" dirty="0" smtClean="0">
                <a:solidFill>
                  <a:schemeClr val="tx1"/>
                </a:solidFill>
              </a:rPr>
              <a:t> </a:t>
            </a:r>
            <a:r>
              <a:rPr lang="en-US" sz="4200" b="1" dirty="0" err="1" smtClean="0">
                <a:solidFill>
                  <a:schemeClr val="tx1"/>
                </a:solidFill>
              </a:rPr>
              <a:t>gặp</a:t>
            </a:r>
            <a:r>
              <a:rPr lang="en-US" sz="4200" b="1" dirty="0" smtClean="0">
                <a:solidFill>
                  <a:schemeClr val="tx1"/>
                </a:solidFill>
              </a:rPr>
              <a:t> </a:t>
            </a:r>
            <a:r>
              <a:rPr lang="en-US" sz="4200" b="1" dirty="0" err="1" smtClean="0">
                <a:solidFill>
                  <a:schemeClr val="tx1"/>
                </a:solidFill>
              </a:rPr>
              <a:t>khi</a:t>
            </a:r>
            <a:r>
              <a:rPr lang="en-US" sz="4200" b="1" dirty="0" smtClean="0">
                <a:solidFill>
                  <a:schemeClr val="tx1"/>
                </a:solidFill>
              </a:rPr>
              <a:t> </a:t>
            </a:r>
            <a:r>
              <a:rPr lang="en-US" sz="4200" b="1" dirty="0" err="1" smtClean="0">
                <a:solidFill>
                  <a:schemeClr val="tx1"/>
                </a:solidFill>
              </a:rPr>
              <a:t>cấu</a:t>
            </a:r>
            <a:r>
              <a:rPr lang="en-US" sz="4200" b="1" dirty="0" smtClean="0">
                <a:solidFill>
                  <a:schemeClr val="tx1"/>
                </a:solidFill>
              </a:rPr>
              <a:t> </a:t>
            </a:r>
            <a:r>
              <a:rPr lang="en-US" sz="4200" b="1" dirty="0" err="1" smtClean="0">
                <a:solidFill>
                  <a:schemeClr val="tx1"/>
                </a:solidFill>
              </a:rPr>
              <a:t>hình</a:t>
            </a:r>
            <a:r>
              <a:rPr lang="en-US" sz="4200" b="1" dirty="0" smtClean="0">
                <a:solidFill>
                  <a:schemeClr val="tx1"/>
                </a:solidFill>
              </a:rPr>
              <a:t> </a:t>
            </a:r>
            <a:r>
              <a:rPr lang="vi-VN" sz="4400" b="1" dirty="0" smtClean="0">
                <a:solidFill>
                  <a:schemeClr val="tx1"/>
                </a:solidFill>
              </a:rPr>
              <a:t>Wireless Router và cách khắc phục</a:t>
            </a:r>
            <a:endParaRPr lang="en-US" sz="4400" b="1" dirty="0" smtClean="0">
              <a:solidFill>
                <a:schemeClr val="tx1"/>
              </a:solidFill>
            </a:endParaRPr>
          </a:p>
          <a:p>
            <a:endParaRPr lang="en-US" sz="4200" b="1" dirty="0">
              <a:solidFill>
                <a:schemeClr val="tx1"/>
              </a:solidFill>
            </a:endParaRPr>
          </a:p>
        </p:txBody>
      </p:sp>
      <p:sp>
        <p:nvSpPr>
          <p:cNvPr id="4" name="Heptagon 3"/>
          <p:cNvSpPr/>
          <p:nvPr/>
        </p:nvSpPr>
        <p:spPr>
          <a:xfrm>
            <a:off x="186399" y="2114087"/>
            <a:ext cx="1272063" cy="1192321"/>
          </a:xfrm>
          <a:prstGeom prst="heptagon">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6000" dirty="0" smtClean="0">
                <a:solidFill>
                  <a:srgbClr val="FF0000"/>
                </a:solidFill>
              </a:rPr>
              <a:t>!</a:t>
            </a:r>
            <a:endParaRPr lang="en-US" sz="6000" dirty="0">
              <a:solidFill>
                <a:srgbClr val="FF0000"/>
              </a:solidFill>
            </a:endParaRPr>
          </a:p>
        </p:txBody>
      </p:sp>
      <p:pic>
        <p:nvPicPr>
          <p:cNvPr id="13" name="Picture 12">
            <a:extLst>
              <a:ext uri="{FF2B5EF4-FFF2-40B4-BE49-F238E27FC236}">
                <a16:creationId xmlns:a16="http://schemas.microsoft.com/office/drawing/2014/main" id="{9D073AA0-D47E-4C99-BB7D-D72FD6D21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0357" y="2097424"/>
            <a:ext cx="11188334" cy="10593506"/>
          </a:xfrm>
          <a:prstGeom prst="rect">
            <a:avLst/>
          </a:prstGeom>
          <a:ln w="50800">
            <a:solidFill>
              <a:srgbClr val="FFC601"/>
            </a:solidFill>
            <a:prstDash val="sysDot"/>
          </a:ln>
        </p:spPr>
      </p:pic>
      <p:pic>
        <p:nvPicPr>
          <p:cNvPr id="14" name="Picture 13">
            <a:extLst>
              <a:ext uri="{FF2B5EF4-FFF2-40B4-BE49-F238E27FC236}">
                <a16:creationId xmlns:a16="http://schemas.microsoft.com/office/drawing/2014/main" id="{9A9195C0-E415-44C1-A443-52FFED720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85" y="7219956"/>
            <a:ext cx="10451020" cy="5470975"/>
          </a:xfrm>
          <a:prstGeom prst="rect">
            <a:avLst/>
          </a:prstGeom>
          <a:ln w="50800">
            <a:solidFill>
              <a:srgbClr val="FFC601"/>
            </a:solidFill>
            <a:prstDash val="sysDot"/>
          </a:ln>
        </p:spPr>
      </p:pic>
      <p:sp>
        <p:nvSpPr>
          <p:cNvPr id="5" name="Rectangle 4"/>
          <p:cNvSpPr/>
          <p:nvPr/>
        </p:nvSpPr>
        <p:spPr>
          <a:xfrm>
            <a:off x="699876" y="4206234"/>
            <a:ext cx="11575691" cy="738664"/>
          </a:xfrm>
          <a:prstGeom prst="rect">
            <a:avLst/>
          </a:prstGeom>
        </p:spPr>
        <p:txBody>
          <a:bodyPr wrap="square">
            <a:spAutoFit/>
          </a:bodyPr>
          <a:lstStyle/>
          <a:p>
            <a:pPr marL="571500" indent="-571500">
              <a:buFont typeface="Wingdings" panose="05000000000000000000" pitchFamily="2" charset="2"/>
              <a:buChar char="§"/>
            </a:pPr>
            <a:r>
              <a:rPr lang="en-US" sz="4200" b="1" dirty="0" err="1">
                <a:solidFill>
                  <a:schemeClr val="tx1"/>
                </a:solidFill>
              </a:rPr>
              <a:t>Lỗi</a:t>
            </a:r>
            <a:r>
              <a:rPr lang="en-US" sz="4200" b="1" dirty="0">
                <a:solidFill>
                  <a:schemeClr val="tx1"/>
                </a:solidFill>
              </a:rPr>
              <a:t> </a:t>
            </a:r>
            <a:r>
              <a:rPr lang="en-US" sz="4200" b="1" dirty="0" err="1">
                <a:solidFill>
                  <a:schemeClr val="tx1"/>
                </a:solidFill>
              </a:rPr>
              <a:t>vật</a:t>
            </a:r>
            <a:r>
              <a:rPr lang="en-US" sz="4200" b="1" dirty="0">
                <a:solidFill>
                  <a:schemeClr val="tx1"/>
                </a:solidFill>
              </a:rPr>
              <a:t> </a:t>
            </a:r>
            <a:r>
              <a:rPr lang="en-US" sz="4200" b="1" dirty="0" err="1" smtClean="0">
                <a:solidFill>
                  <a:schemeClr val="tx1"/>
                </a:solidFill>
              </a:rPr>
              <a:t>lý</a:t>
            </a:r>
            <a:endParaRPr lang="en-US" sz="4200" b="1" dirty="0" smtClean="0">
              <a:solidFill>
                <a:schemeClr val="tx1"/>
              </a:solidFill>
            </a:endParaRPr>
          </a:p>
        </p:txBody>
      </p:sp>
      <p:sp>
        <p:nvSpPr>
          <p:cNvPr id="6" name="Rectangle 5"/>
          <p:cNvSpPr/>
          <p:nvPr/>
        </p:nvSpPr>
        <p:spPr>
          <a:xfrm>
            <a:off x="700002" y="5013079"/>
            <a:ext cx="11234541" cy="738664"/>
          </a:xfrm>
          <a:prstGeom prst="rect">
            <a:avLst/>
          </a:prstGeom>
        </p:spPr>
        <p:txBody>
          <a:bodyPr wrap="none">
            <a:spAutoFit/>
          </a:bodyPr>
          <a:lstStyle/>
          <a:p>
            <a:pPr marL="571500" indent="-571500">
              <a:buFont typeface="Wingdings" panose="05000000000000000000" pitchFamily="2" charset="2"/>
              <a:buChar char="§"/>
            </a:pPr>
            <a:r>
              <a:rPr lang="en-US" sz="4200" b="1" dirty="0" err="1">
                <a:solidFill>
                  <a:schemeClr val="tx1"/>
                </a:solidFill>
              </a:rPr>
              <a:t>Lỗi</a:t>
            </a:r>
            <a:r>
              <a:rPr lang="en-US" sz="4200" b="1" dirty="0">
                <a:solidFill>
                  <a:schemeClr val="tx1"/>
                </a:solidFill>
              </a:rPr>
              <a:t> </a:t>
            </a:r>
            <a:r>
              <a:rPr lang="en-US" sz="4200" b="1" dirty="0" err="1">
                <a:solidFill>
                  <a:schemeClr val="tx1"/>
                </a:solidFill>
              </a:rPr>
              <a:t>cấp</a:t>
            </a:r>
            <a:r>
              <a:rPr lang="en-US" sz="4200" b="1" dirty="0">
                <a:solidFill>
                  <a:schemeClr val="tx1"/>
                </a:solidFill>
              </a:rPr>
              <a:t> </a:t>
            </a:r>
            <a:r>
              <a:rPr lang="en-US" sz="4200" b="1" dirty="0" err="1">
                <a:solidFill>
                  <a:schemeClr val="tx1"/>
                </a:solidFill>
              </a:rPr>
              <a:t>phát</a:t>
            </a:r>
            <a:r>
              <a:rPr lang="en-US" sz="4200" b="1" dirty="0">
                <a:solidFill>
                  <a:schemeClr val="tx1"/>
                </a:solidFill>
              </a:rPr>
              <a:t> </a:t>
            </a:r>
            <a:r>
              <a:rPr lang="vi-VN" sz="4200" b="1" dirty="0">
                <a:solidFill>
                  <a:schemeClr val="tx1"/>
                </a:solidFill>
              </a:rPr>
              <a:t>địa</a:t>
            </a:r>
            <a:r>
              <a:rPr lang="en-US" sz="4200" b="1" dirty="0">
                <a:solidFill>
                  <a:schemeClr val="tx1"/>
                </a:solidFill>
              </a:rPr>
              <a:t> </a:t>
            </a:r>
            <a:r>
              <a:rPr lang="en-US" sz="4200" b="1" dirty="0" err="1">
                <a:solidFill>
                  <a:schemeClr val="tx1"/>
                </a:solidFill>
              </a:rPr>
              <a:t>chỉ</a:t>
            </a:r>
            <a:r>
              <a:rPr lang="en-US" sz="4200" b="1" dirty="0">
                <a:solidFill>
                  <a:schemeClr val="tx1"/>
                </a:solidFill>
              </a:rPr>
              <a:t> IP </a:t>
            </a:r>
            <a:r>
              <a:rPr lang="en-US" sz="4200" b="1" dirty="0" err="1">
                <a:solidFill>
                  <a:schemeClr val="tx1"/>
                </a:solidFill>
              </a:rPr>
              <a:t>của</a:t>
            </a:r>
            <a:r>
              <a:rPr lang="en-US" sz="4200" b="1" dirty="0">
                <a:solidFill>
                  <a:schemeClr val="tx1"/>
                </a:solidFill>
              </a:rPr>
              <a:t> DHCP Server</a:t>
            </a:r>
          </a:p>
        </p:txBody>
      </p:sp>
      <p:sp>
        <p:nvSpPr>
          <p:cNvPr id="7" name="Rectangle 6"/>
          <p:cNvSpPr/>
          <p:nvPr/>
        </p:nvSpPr>
        <p:spPr>
          <a:xfrm>
            <a:off x="700001" y="5965448"/>
            <a:ext cx="4772744" cy="738664"/>
          </a:xfrm>
          <a:prstGeom prst="rect">
            <a:avLst/>
          </a:prstGeom>
        </p:spPr>
        <p:txBody>
          <a:bodyPr wrap="none">
            <a:spAutoFit/>
          </a:bodyPr>
          <a:lstStyle/>
          <a:p>
            <a:pPr marL="571500" indent="-571500">
              <a:buFont typeface="Wingdings" panose="05000000000000000000" pitchFamily="2" charset="2"/>
              <a:buChar char="§"/>
            </a:pPr>
            <a:r>
              <a:rPr lang="en-US" sz="4200" b="1" dirty="0" err="1">
                <a:solidFill>
                  <a:schemeClr val="tx1"/>
                </a:solidFill>
              </a:rPr>
              <a:t>Lỗi</a:t>
            </a:r>
            <a:r>
              <a:rPr lang="en-US" sz="4200" b="1" dirty="0">
                <a:solidFill>
                  <a:schemeClr val="tx1"/>
                </a:solidFill>
              </a:rPr>
              <a:t> DNS Server</a:t>
            </a:r>
          </a:p>
        </p:txBody>
      </p:sp>
    </p:spTree>
    <p:extLst>
      <p:ext uri="{BB962C8B-B14F-4D97-AF65-F5344CB8AC3E}">
        <p14:creationId xmlns:p14="http://schemas.microsoft.com/office/powerpoint/2010/main" val="10983332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28</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ea typeface="Helvetica Neue Medium"/>
                  <a:cs typeface="Arial" panose="020B0604020202020204" pitchFamily="34" charset="0"/>
                  <a:sym typeface="Helvetica Neue Medium"/>
                </a:rPr>
                <a:t>Wireless Router</a:t>
              </a:r>
            </a:p>
          </p:txBody>
        </p:sp>
      </p:grpSp>
      <p:sp>
        <p:nvSpPr>
          <p:cNvPr id="3" name="TextBox 2"/>
          <p:cNvSpPr txBox="1"/>
          <p:nvPr/>
        </p:nvSpPr>
        <p:spPr>
          <a:xfrm>
            <a:off x="4593780" y="2463186"/>
            <a:ext cx="10607900" cy="1415772"/>
          </a:xfrm>
          <a:prstGeom prst="rect">
            <a:avLst/>
          </a:prstGeom>
          <a:noFill/>
        </p:spPr>
        <p:txBody>
          <a:bodyPr wrap="square" rtlCol="0">
            <a:spAutoFit/>
          </a:bodyPr>
          <a:lstStyle/>
          <a:p>
            <a:r>
              <a:rPr lang="en-US" sz="4200" b="1" dirty="0" err="1" smtClean="0">
                <a:solidFill>
                  <a:schemeClr val="tx1"/>
                </a:solidFill>
              </a:rPr>
              <a:t>Cách</a:t>
            </a:r>
            <a:r>
              <a:rPr lang="en-US" sz="4200" b="1" dirty="0" smtClean="0">
                <a:solidFill>
                  <a:schemeClr val="tx1"/>
                </a:solidFill>
              </a:rPr>
              <a:t> </a:t>
            </a:r>
            <a:r>
              <a:rPr lang="vi-VN" sz="4400" b="1" dirty="0" smtClean="0">
                <a:solidFill>
                  <a:schemeClr val="tx1"/>
                </a:solidFill>
              </a:rPr>
              <a:t>khắc phục</a:t>
            </a:r>
            <a:endParaRPr lang="en-US" sz="4400" b="1" dirty="0" smtClean="0">
              <a:solidFill>
                <a:schemeClr val="tx1"/>
              </a:solidFill>
            </a:endParaRPr>
          </a:p>
          <a:p>
            <a:endParaRPr lang="en-US" sz="4200" b="1" dirty="0">
              <a:solidFill>
                <a:schemeClr val="tx1"/>
              </a:solidFill>
            </a:endParaRPr>
          </a:p>
        </p:txBody>
      </p:sp>
      <p:sp>
        <p:nvSpPr>
          <p:cNvPr id="5" name="Rectangle 4"/>
          <p:cNvSpPr/>
          <p:nvPr/>
        </p:nvSpPr>
        <p:spPr>
          <a:xfrm>
            <a:off x="3587771" y="3904001"/>
            <a:ext cx="16488898" cy="769441"/>
          </a:xfrm>
          <a:prstGeom prst="rect">
            <a:avLst/>
          </a:prstGeom>
        </p:spPr>
        <p:txBody>
          <a:bodyPr wrap="square">
            <a:spAutoFit/>
          </a:bodyPr>
          <a:lstStyle/>
          <a:p>
            <a:pPr marL="571500" indent="-571500" algn="ctr">
              <a:buFont typeface="Wingdings" panose="05000000000000000000" pitchFamily="2" charset="2"/>
              <a:buChar char="§"/>
            </a:pPr>
            <a:r>
              <a:rPr lang="en-US" sz="4400" b="1" dirty="0" smtClean="0">
                <a:solidFill>
                  <a:schemeClr val="tx1"/>
                </a:solidFill>
              </a:rPr>
              <a:t>Chon </a:t>
            </a:r>
            <a:r>
              <a:rPr lang="en-US" sz="4400" b="1" dirty="0" err="1">
                <a:solidFill>
                  <a:schemeClr val="tx1"/>
                </a:solidFill>
              </a:rPr>
              <a:t>đúng</a:t>
            </a:r>
            <a:r>
              <a:rPr lang="en-US" sz="4400" b="1" dirty="0">
                <a:solidFill>
                  <a:schemeClr val="tx1"/>
                </a:solidFill>
              </a:rPr>
              <a:t> </a:t>
            </a:r>
            <a:r>
              <a:rPr lang="en-US" sz="4400" b="1" dirty="0" err="1">
                <a:solidFill>
                  <a:schemeClr val="tx1"/>
                </a:solidFill>
              </a:rPr>
              <a:t>chuẩn</a:t>
            </a:r>
            <a:r>
              <a:rPr lang="en-US" sz="4400" b="1" dirty="0">
                <a:solidFill>
                  <a:schemeClr val="tx1"/>
                </a:solidFill>
              </a:rPr>
              <a:t> </a:t>
            </a:r>
            <a:r>
              <a:rPr lang="en-US" sz="4400" b="1" dirty="0" err="1">
                <a:solidFill>
                  <a:schemeClr val="tx1"/>
                </a:solidFill>
              </a:rPr>
              <a:t>sử</a:t>
            </a:r>
            <a:r>
              <a:rPr lang="en-US" sz="4400" b="1" dirty="0">
                <a:solidFill>
                  <a:schemeClr val="tx1"/>
                </a:solidFill>
              </a:rPr>
              <a:t> </a:t>
            </a:r>
            <a:r>
              <a:rPr lang="en-US" sz="4400" b="1" dirty="0" err="1">
                <a:solidFill>
                  <a:schemeClr val="tx1"/>
                </a:solidFill>
              </a:rPr>
              <a:t>dụng</a:t>
            </a:r>
            <a:r>
              <a:rPr lang="en-US" sz="4400" b="1" dirty="0">
                <a:solidFill>
                  <a:schemeClr val="tx1"/>
                </a:solidFill>
              </a:rPr>
              <a:t> </a:t>
            </a:r>
            <a:r>
              <a:rPr lang="en-US" sz="4400" b="1" dirty="0" err="1">
                <a:solidFill>
                  <a:schemeClr val="tx1"/>
                </a:solidFill>
              </a:rPr>
              <a:t>của</a:t>
            </a:r>
            <a:r>
              <a:rPr lang="en-US" sz="4400" b="1" dirty="0">
                <a:solidFill>
                  <a:schemeClr val="tx1"/>
                </a:solidFill>
              </a:rPr>
              <a:t> </a:t>
            </a:r>
            <a:r>
              <a:rPr lang="en-US" sz="4400" b="1" dirty="0" err="1">
                <a:solidFill>
                  <a:schemeClr val="tx1"/>
                </a:solidFill>
              </a:rPr>
              <a:t>thiết</a:t>
            </a:r>
            <a:r>
              <a:rPr lang="en-US" sz="4400" b="1" dirty="0">
                <a:solidFill>
                  <a:schemeClr val="tx1"/>
                </a:solidFill>
              </a:rPr>
              <a:t> </a:t>
            </a:r>
            <a:r>
              <a:rPr lang="en-US" sz="4400" b="1" dirty="0" err="1">
                <a:solidFill>
                  <a:schemeClr val="tx1"/>
                </a:solidFill>
              </a:rPr>
              <a:t>bị</a:t>
            </a:r>
            <a:r>
              <a:rPr lang="en-US" sz="4400" b="1" dirty="0">
                <a:solidFill>
                  <a:schemeClr val="tx1"/>
                </a:solidFill>
              </a:rPr>
              <a:t> </a:t>
            </a:r>
            <a:r>
              <a:rPr lang="en-US" sz="4400" b="1" dirty="0" err="1">
                <a:solidFill>
                  <a:schemeClr val="tx1"/>
                </a:solidFill>
              </a:rPr>
              <a:t>đầu</a:t>
            </a:r>
            <a:r>
              <a:rPr lang="en-US" sz="4400" b="1" dirty="0">
                <a:solidFill>
                  <a:schemeClr val="tx1"/>
                </a:solidFill>
              </a:rPr>
              <a:t> </a:t>
            </a:r>
            <a:r>
              <a:rPr lang="en-US" sz="4400" b="1" dirty="0" err="1">
                <a:solidFill>
                  <a:schemeClr val="tx1"/>
                </a:solidFill>
              </a:rPr>
              <a:t>cuối</a:t>
            </a:r>
            <a:endParaRPr lang="en-US" sz="4400" b="1" dirty="0">
              <a:solidFill>
                <a:schemeClr val="tx1"/>
              </a:solidFill>
            </a:endParaRPr>
          </a:p>
        </p:txBody>
      </p:sp>
      <p:sp>
        <p:nvSpPr>
          <p:cNvPr id="6" name="Rectangle 5"/>
          <p:cNvSpPr/>
          <p:nvPr/>
        </p:nvSpPr>
        <p:spPr>
          <a:xfrm>
            <a:off x="4938942" y="4965828"/>
            <a:ext cx="8128631" cy="769441"/>
          </a:xfrm>
          <a:prstGeom prst="rect">
            <a:avLst/>
          </a:prstGeom>
        </p:spPr>
        <p:txBody>
          <a:bodyPr wrap="none">
            <a:spAutoFit/>
          </a:bodyPr>
          <a:lstStyle/>
          <a:p>
            <a:pPr marL="571500" indent="-571500" algn="ctr">
              <a:buFont typeface="Wingdings" panose="05000000000000000000" pitchFamily="2" charset="2"/>
              <a:buChar char="§"/>
            </a:pPr>
            <a:r>
              <a:rPr lang="en-US" sz="4400" b="1" dirty="0" err="1">
                <a:solidFill>
                  <a:schemeClr val="tx1"/>
                </a:solidFill>
              </a:rPr>
              <a:t>Điều</a:t>
            </a:r>
            <a:r>
              <a:rPr lang="en-US" sz="4400" b="1" dirty="0">
                <a:solidFill>
                  <a:schemeClr val="tx1"/>
                </a:solidFill>
              </a:rPr>
              <a:t> </a:t>
            </a:r>
            <a:r>
              <a:rPr lang="en-US" sz="4400" b="1" dirty="0" err="1">
                <a:solidFill>
                  <a:schemeClr val="tx1"/>
                </a:solidFill>
              </a:rPr>
              <a:t>chỉnh</a:t>
            </a:r>
            <a:r>
              <a:rPr lang="en-US" sz="4400" b="1" dirty="0">
                <a:solidFill>
                  <a:schemeClr val="tx1"/>
                </a:solidFill>
              </a:rPr>
              <a:t> </a:t>
            </a:r>
            <a:r>
              <a:rPr lang="en-US" sz="4400" b="1" dirty="0" err="1">
                <a:solidFill>
                  <a:schemeClr val="tx1"/>
                </a:solidFill>
              </a:rPr>
              <a:t>kênh</a:t>
            </a:r>
            <a:r>
              <a:rPr lang="en-US" sz="4400" b="1" dirty="0">
                <a:solidFill>
                  <a:schemeClr val="tx1"/>
                </a:solidFill>
              </a:rPr>
              <a:t> </a:t>
            </a:r>
            <a:r>
              <a:rPr lang="en-US" sz="4400" b="1" dirty="0" err="1">
                <a:solidFill>
                  <a:schemeClr val="tx1"/>
                </a:solidFill>
              </a:rPr>
              <a:t>phát</a:t>
            </a:r>
            <a:r>
              <a:rPr lang="en-US" sz="4400" b="1" dirty="0">
                <a:solidFill>
                  <a:schemeClr val="tx1"/>
                </a:solidFill>
              </a:rPr>
              <a:t> </a:t>
            </a:r>
            <a:r>
              <a:rPr lang="en-US" sz="4400" b="1" dirty="0" err="1">
                <a:solidFill>
                  <a:schemeClr val="tx1"/>
                </a:solidFill>
              </a:rPr>
              <a:t>sóng</a:t>
            </a:r>
            <a:endParaRPr lang="en-US" sz="4400" b="1" dirty="0">
              <a:solidFill>
                <a:schemeClr val="tx1"/>
              </a:solidFill>
            </a:endParaRPr>
          </a:p>
        </p:txBody>
      </p:sp>
      <p:sp>
        <p:nvSpPr>
          <p:cNvPr id="7" name="Rectangle 6"/>
          <p:cNvSpPr/>
          <p:nvPr/>
        </p:nvSpPr>
        <p:spPr>
          <a:xfrm>
            <a:off x="4938941" y="6162194"/>
            <a:ext cx="11446940" cy="769441"/>
          </a:xfrm>
          <a:prstGeom prst="rect">
            <a:avLst/>
          </a:prstGeom>
        </p:spPr>
        <p:txBody>
          <a:bodyPr wrap="none">
            <a:spAutoFit/>
          </a:bodyPr>
          <a:lstStyle/>
          <a:p>
            <a:pPr marL="571500" indent="-571500" algn="ctr">
              <a:buFont typeface="Wingdings" panose="05000000000000000000" pitchFamily="2" charset="2"/>
              <a:buChar char="§"/>
            </a:pPr>
            <a:r>
              <a:rPr lang="en-US" sz="4400" b="1" dirty="0" err="1">
                <a:solidFill>
                  <a:schemeClr val="tx1"/>
                </a:solidFill>
              </a:rPr>
              <a:t>Cập</a:t>
            </a:r>
            <a:r>
              <a:rPr lang="en-US" sz="4400" b="1" dirty="0">
                <a:solidFill>
                  <a:schemeClr val="tx1"/>
                </a:solidFill>
              </a:rPr>
              <a:t> </a:t>
            </a:r>
            <a:r>
              <a:rPr lang="en-US" sz="4400" b="1" dirty="0" err="1">
                <a:solidFill>
                  <a:schemeClr val="tx1"/>
                </a:solidFill>
              </a:rPr>
              <a:t>nhật</a:t>
            </a:r>
            <a:r>
              <a:rPr lang="en-US" sz="4400" b="1" dirty="0">
                <a:solidFill>
                  <a:schemeClr val="tx1"/>
                </a:solidFill>
              </a:rPr>
              <a:t> </a:t>
            </a:r>
            <a:r>
              <a:rPr lang="en-US" sz="4400" b="1" dirty="0" err="1">
                <a:solidFill>
                  <a:schemeClr val="tx1"/>
                </a:solidFill>
              </a:rPr>
              <a:t>phiên</a:t>
            </a:r>
            <a:r>
              <a:rPr lang="en-US" sz="4400" b="1" dirty="0">
                <a:solidFill>
                  <a:schemeClr val="tx1"/>
                </a:solidFill>
              </a:rPr>
              <a:t> </a:t>
            </a:r>
            <a:r>
              <a:rPr lang="en-US" sz="4400" b="1" dirty="0" err="1">
                <a:solidFill>
                  <a:schemeClr val="tx1"/>
                </a:solidFill>
              </a:rPr>
              <a:t>bản</a:t>
            </a:r>
            <a:r>
              <a:rPr lang="en-US" sz="4400" b="1" dirty="0">
                <a:solidFill>
                  <a:schemeClr val="tx1"/>
                </a:solidFill>
              </a:rPr>
              <a:t> Firmware </a:t>
            </a:r>
            <a:r>
              <a:rPr lang="en-US" sz="4400" b="1" dirty="0" err="1">
                <a:solidFill>
                  <a:schemeClr val="tx1"/>
                </a:solidFill>
              </a:rPr>
              <a:t>mới</a:t>
            </a:r>
            <a:r>
              <a:rPr lang="en-US" sz="4400" b="1" dirty="0">
                <a:solidFill>
                  <a:schemeClr val="tx1"/>
                </a:solidFill>
              </a:rPr>
              <a:t> </a:t>
            </a:r>
            <a:r>
              <a:rPr lang="en-US" sz="4400" b="1" dirty="0" err="1">
                <a:solidFill>
                  <a:schemeClr val="tx1"/>
                </a:solidFill>
              </a:rPr>
              <a:t>nhất</a:t>
            </a:r>
            <a:endParaRPr lang="en-US" sz="4400" b="1" dirty="0">
              <a:solidFill>
                <a:schemeClr val="tx1"/>
              </a:solidFill>
            </a:endParaRPr>
          </a:p>
        </p:txBody>
      </p:sp>
      <p:sp>
        <p:nvSpPr>
          <p:cNvPr id="15" name="Shape 559"/>
          <p:cNvSpPr/>
          <p:nvPr/>
        </p:nvSpPr>
        <p:spPr>
          <a:xfrm>
            <a:off x="3535519" y="2385447"/>
            <a:ext cx="903234" cy="908971"/>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solidFill>
            <a:srgbClr val="0070C0"/>
          </a:solidFill>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8967558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29</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2</a:t>
              </a:r>
              <a:endPar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a:solidFill>
                    <a:srgbClr val="FFFFFF"/>
                  </a:solidFill>
                  <a:latin typeface="Arial" panose="020B0604020202020204" pitchFamily="34" charset="0"/>
                  <a:cs typeface="Arial" panose="020B0604020202020204" pitchFamily="34" charset="0"/>
                </a:rPr>
                <a:t>Quá</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a:solidFill>
                    <a:srgbClr val="FFFFFF"/>
                  </a:solidFill>
                  <a:latin typeface="Arial" panose="020B0604020202020204" pitchFamily="34" charset="0"/>
                  <a:cs typeface="Arial" panose="020B0604020202020204" pitchFamily="34" charset="0"/>
                </a:rPr>
                <a:t>trình</a:t>
              </a:r>
              <a:r>
                <a:rPr lang="en-US" sz="4200" b="1" kern="1200" dirty="0">
                  <a:solidFill>
                    <a:srgbClr val="FFFFFF"/>
                  </a:solidFill>
                  <a:latin typeface="Arial" panose="020B0604020202020204" pitchFamily="34" charset="0"/>
                  <a:cs typeface="Arial" panose="020B0604020202020204" pitchFamily="34" charset="0"/>
                </a:rPr>
                <a:t> roaming layer </a:t>
              </a:r>
              <a:r>
                <a:rPr lang="en-US" sz="4200" b="1" kern="1200" dirty="0" smtClean="0">
                  <a:solidFill>
                    <a:srgbClr val="FFFFFF"/>
                  </a:solidFill>
                  <a:latin typeface="Arial" panose="020B0604020202020204" pitchFamily="34" charset="0"/>
                  <a:cs typeface="Arial" panose="020B0604020202020204" pitchFamily="34" charset="0"/>
                </a:rPr>
                <a:t>2</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2" name="Rectangle 1"/>
          <p:cNvSpPr/>
          <p:nvPr/>
        </p:nvSpPr>
        <p:spPr>
          <a:xfrm>
            <a:off x="1694811" y="2435425"/>
            <a:ext cx="5378896" cy="738664"/>
          </a:xfrm>
          <a:prstGeom prst="rect">
            <a:avLst/>
          </a:prstGeom>
        </p:spPr>
        <p:txBody>
          <a:bodyPr wrap="none">
            <a:spAutoFit/>
          </a:bodyPr>
          <a:lstStyle/>
          <a:p>
            <a:pPr marL="571500" indent="-571500" algn="ctr">
              <a:buFont typeface="Wingdings" panose="05000000000000000000" pitchFamily="2" charset="2"/>
              <a:buChar char="Ø"/>
            </a:pPr>
            <a:r>
              <a:rPr lang="en-US" sz="4200" b="1" dirty="0" smtClean="0">
                <a:solidFill>
                  <a:schemeClr val="tx1"/>
                </a:solidFill>
              </a:rPr>
              <a:t>ROAMING </a:t>
            </a:r>
            <a:r>
              <a:rPr lang="en-US" sz="4200" b="1" dirty="0">
                <a:solidFill>
                  <a:schemeClr val="tx1"/>
                </a:solidFill>
              </a:rPr>
              <a:t>LÀ GÌ?</a:t>
            </a:r>
          </a:p>
        </p:txBody>
      </p:sp>
      <p:pic>
        <p:nvPicPr>
          <p:cNvPr id="12" name="Picture 11">
            <a:extLst>
              <a:ext uri="{FF2B5EF4-FFF2-40B4-BE49-F238E27FC236}">
                <a16:creationId xmlns:a16="http://schemas.microsoft.com/office/drawing/2014/main" id="{FC4054D7-66EC-4337-8E7C-DF5432D4A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996" y="2367245"/>
            <a:ext cx="13519545" cy="10715505"/>
          </a:xfrm>
          <a:prstGeom prst="rect">
            <a:avLst/>
          </a:prstGeom>
          <a:ln w="50800">
            <a:solidFill>
              <a:srgbClr val="FFC601"/>
            </a:solidFill>
            <a:prstDash val="sysDot"/>
          </a:ln>
        </p:spPr>
      </p:pic>
      <p:sp>
        <p:nvSpPr>
          <p:cNvPr id="8" name="Rectangle 7"/>
          <p:cNvSpPr/>
          <p:nvPr/>
        </p:nvSpPr>
        <p:spPr>
          <a:xfrm>
            <a:off x="1694810" y="4091541"/>
            <a:ext cx="7758177" cy="2769989"/>
          </a:xfrm>
          <a:prstGeom prst="rect">
            <a:avLst/>
          </a:prstGeom>
        </p:spPr>
        <p:txBody>
          <a:bodyPr wrap="square">
            <a:spAutoFit/>
          </a:bodyPr>
          <a:lstStyle/>
          <a:p>
            <a:pPr marL="457189" indent="-457189">
              <a:buFont typeface="Arial" panose="020B0604020202020204" pitchFamily="34" charset="0"/>
              <a:buChar char="•"/>
            </a:pPr>
            <a:r>
              <a:rPr lang="en-US" sz="4400" dirty="0">
                <a:solidFill>
                  <a:schemeClr val="tx1"/>
                </a:solidFill>
              </a:rPr>
              <a:t>Mobility group </a:t>
            </a:r>
            <a:r>
              <a:rPr lang="en-US" sz="4400" dirty="0" err="1">
                <a:solidFill>
                  <a:schemeClr val="tx1"/>
                </a:solidFill>
              </a:rPr>
              <a:t>là</a:t>
            </a:r>
            <a:r>
              <a:rPr lang="en-US" sz="4400" dirty="0">
                <a:solidFill>
                  <a:schemeClr val="tx1"/>
                </a:solidFill>
              </a:rPr>
              <a:t> </a:t>
            </a:r>
            <a:r>
              <a:rPr lang="en-US" sz="4400" dirty="0" err="1">
                <a:solidFill>
                  <a:schemeClr val="tx1"/>
                </a:solidFill>
              </a:rPr>
              <a:t>mạng</a:t>
            </a:r>
            <a:r>
              <a:rPr lang="en-US" sz="4400" dirty="0">
                <a:solidFill>
                  <a:schemeClr val="tx1"/>
                </a:solidFill>
              </a:rPr>
              <a:t> </a:t>
            </a:r>
            <a:r>
              <a:rPr lang="en-US" sz="4400" dirty="0" err="1">
                <a:solidFill>
                  <a:schemeClr val="tx1"/>
                </a:solidFill>
              </a:rPr>
              <a:t>gồm</a:t>
            </a:r>
            <a:r>
              <a:rPr lang="en-US" sz="4400" dirty="0">
                <a:solidFill>
                  <a:schemeClr val="tx1"/>
                </a:solidFill>
              </a:rPr>
              <a:t> </a:t>
            </a:r>
            <a:r>
              <a:rPr lang="en-US" sz="4400" dirty="0" err="1">
                <a:solidFill>
                  <a:schemeClr val="tx1"/>
                </a:solidFill>
              </a:rPr>
              <a:t>nhiều</a:t>
            </a:r>
            <a:r>
              <a:rPr lang="en-US" sz="4400" dirty="0">
                <a:solidFill>
                  <a:schemeClr val="tx1"/>
                </a:solidFill>
              </a:rPr>
              <a:t> </a:t>
            </a:r>
            <a:r>
              <a:rPr lang="en-US" sz="4400" dirty="0" err="1">
                <a:solidFill>
                  <a:schemeClr val="tx1"/>
                </a:solidFill>
              </a:rPr>
              <a:t>bộ</a:t>
            </a:r>
            <a:r>
              <a:rPr lang="en-US" sz="4400" dirty="0">
                <a:solidFill>
                  <a:schemeClr val="tx1"/>
                </a:solidFill>
              </a:rPr>
              <a:t> </a:t>
            </a:r>
            <a:r>
              <a:rPr lang="en-US" sz="4400" dirty="0" err="1">
                <a:solidFill>
                  <a:schemeClr val="tx1"/>
                </a:solidFill>
              </a:rPr>
              <a:t>điều</a:t>
            </a:r>
            <a:r>
              <a:rPr lang="en-US" sz="4400" dirty="0">
                <a:solidFill>
                  <a:schemeClr val="tx1"/>
                </a:solidFill>
              </a:rPr>
              <a:t> </a:t>
            </a:r>
            <a:r>
              <a:rPr lang="en-US" sz="4400" dirty="0" err="1">
                <a:solidFill>
                  <a:schemeClr val="tx1"/>
                </a:solidFill>
              </a:rPr>
              <a:t>khiển</a:t>
            </a:r>
            <a:r>
              <a:rPr lang="en-US" sz="4400" dirty="0">
                <a:solidFill>
                  <a:schemeClr val="tx1"/>
                </a:solidFill>
              </a:rPr>
              <a:t> </a:t>
            </a:r>
            <a:r>
              <a:rPr lang="en-US" sz="4400" dirty="0" err="1">
                <a:solidFill>
                  <a:schemeClr val="tx1"/>
                </a:solidFill>
              </a:rPr>
              <a:t>có</a:t>
            </a:r>
            <a:r>
              <a:rPr lang="en-US" sz="4400" dirty="0">
                <a:solidFill>
                  <a:schemeClr val="tx1"/>
                </a:solidFill>
              </a:rPr>
              <a:t> </a:t>
            </a:r>
            <a:r>
              <a:rPr lang="en-US" sz="4400" dirty="0" err="1">
                <a:solidFill>
                  <a:schemeClr val="tx1"/>
                </a:solidFill>
              </a:rPr>
              <a:t>thể</a:t>
            </a:r>
            <a:r>
              <a:rPr lang="en-US" sz="4400" dirty="0">
                <a:solidFill>
                  <a:schemeClr val="tx1"/>
                </a:solidFill>
              </a:rPr>
              <a:t> chia </a:t>
            </a:r>
            <a:r>
              <a:rPr lang="en-US" sz="4400" dirty="0" err="1">
                <a:solidFill>
                  <a:schemeClr val="tx1"/>
                </a:solidFill>
              </a:rPr>
              <a:t>sẽ</a:t>
            </a:r>
            <a:r>
              <a:rPr lang="en-US" sz="4400" dirty="0">
                <a:solidFill>
                  <a:schemeClr val="tx1"/>
                </a:solidFill>
              </a:rPr>
              <a:t> </a:t>
            </a:r>
            <a:r>
              <a:rPr lang="en-US" sz="4400" dirty="0" err="1">
                <a:solidFill>
                  <a:schemeClr val="tx1"/>
                </a:solidFill>
              </a:rPr>
              <a:t>với</a:t>
            </a:r>
            <a:r>
              <a:rPr lang="en-US" sz="4400" dirty="0">
                <a:solidFill>
                  <a:schemeClr val="tx1"/>
                </a:solidFill>
              </a:rPr>
              <a:t> </a:t>
            </a:r>
            <a:r>
              <a:rPr lang="en-US" sz="4400" dirty="0" err="1">
                <a:solidFill>
                  <a:schemeClr val="tx1"/>
                </a:solidFill>
              </a:rPr>
              <a:t>nhau</a:t>
            </a:r>
            <a:r>
              <a:rPr lang="en-US" sz="4400" dirty="0">
                <a:solidFill>
                  <a:schemeClr val="tx1"/>
                </a:solidFill>
              </a:rPr>
              <a:t>.</a:t>
            </a:r>
          </a:p>
          <a:p>
            <a:pPr marL="457189" indent="-457189">
              <a:buFont typeface="Arial" panose="020B0604020202020204" pitchFamily="34" charset="0"/>
              <a:buChar char="•"/>
            </a:pPr>
            <a:endParaRPr lang="en-US" sz="4200" dirty="0">
              <a:solidFill>
                <a:schemeClr val="tx1"/>
              </a:solidFill>
            </a:endParaRPr>
          </a:p>
        </p:txBody>
      </p:sp>
    </p:spTree>
    <p:extLst>
      <p:ext uri="{BB962C8B-B14F-4D97-AF65-F5344CB8AC3E}">
        <p14:creationId xmlns:p14="http://schemas.microsoft.com/office/powerpoint/2010/main" val="2688539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2193377" y="6709064"/>
            <a:ext cx="18960455" cy="3092800"/>
          </a:xfrm>
          <a:prstGeom prst="rect">
            <a:avLst/>
          </a:prstGeom>
        </p:spPr>
        <p:txBody>
          <a:bodyPr lIns="91425" tIns="91425" rIns="91425" bIns="91425" anchor="ctr" anchorCtr="0">
            <a:noAutofit/>
          </a:bodyPr>
          <a:lstStyle/>
          <a:p>
            <a:pPr lvl="0"/>
            <a:r>
              <a:rPr lang="en" sz="6200" b="1" dirty="0" smtClean="0">
                <a:solidFill>
                  <a:srgbClr val="FF9900"/>
                </a:solidFill>
                <a:latin typeface="Times New Roman" panose="02020603050405020304" pitchFamily="18" charset="0"/>
                <a:cs typeface="Times New Roman" panose="02020603050405020304" pitchFamily="18" charset="0"/>
              </a:rPr>
              <a:t>I. T</a:t>
            </a:r>
            <a:r>
              <a:rPr lang="en-US" sz="6200" b="1" dirty="0">
                <a:solidFill>
                  <a:srgbClr val="FF9900"/>
                </a:solidFill>
                <a:latin typeface="Times New Roman" panose="02020603050405020304" pitchFamily="18" charset="0"/>
                <a:cs typeface="Times New Roman" panose="02020603050405020304" pitchFamily="18" charset="0"/>
              </a:rPr>
              <a:t>ỔNG QUAN VỀ MẠNG KHÔNG </a:t>
            </a:r>
            <a:r>
              <a:rPr lang="en-US" sz="6200" b="1" dirty="0" smtClean="0">
                <a:solidFill>
                  <a:srgbClr val="FF9900"/>
                </a:solidFill>
                <a:latin typeface="Times New Roman" panose="02020603050405020304" pitchFamily="18" charset="0"/>
                <a:cs typeface="Times New Roman" panose="02020603050405020304" pitchFamily="18" charset="0"/>
              </a:rPr>
              <a:t>DÂY</a:t>
            </a:r>
            <a:r>
              <a:rPr lang="en" sz="6200" b="1" dirty="0" smtClean="0">
                <a:solidFill>
                  <a:srgbClr val="FF9900"/>
                </a:solidFill>
                <a:latin typeface="Times New Roman" panose="02020603050405020304" pitchFamily="18" charset="0"/>
                <a:cs typeface="Times New Roman" panose="02020603050405020304" pitchFamily="18" charset="0"/>
              </a:rPr>
              <a:t> </a:t>
            </a:r>
            <a:endParaRPr lang="en" sz="6200" b="1" dirty="0">
              <a:solidFill>
                <a:srgbClr val="FF9900"/>
              </a:solidFill>
              <a:latin typeface="Times New Roman" panose="02020603050405020304" pitchFamily="18" charset="0"/>
              <a:cs typeface="Times New Roman" panose="02020603050405020304" pitchFamily="18" charset="0"/>
            </a:endParaRPr>
          </a:p>
        </p:txBody>
      </p:sp>
      <p:grpSp>
        <p:nvGrpSpPr>
          <p:cNvPr id="149" name="Shape 149"/>
          <p:cNvGrpSpPr/>
          <p:nvPr/>
        </p:nvGrpSpPr>
        <p:grpSpPr>
          <a:xfrm>
            <a:off x="17911907" y="1353651"/>
            <a:ext cx="4361458" cy="4388829"/>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17655563" y="6314632"/>
            <a:ext cx="1793091" cy="1804381"/>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16868204" y="2367237"/>
            <a:ext cx="681696" cy="65500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21360604" y="5720732"/>
            <a:ext cx="1034881" cy="9943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22179298" y="5153068"/>
            <a:ext cx="414483" cy="398443"/>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16395888" y="4343012"/>
            <a:ext cx="414465" cy="398392"/>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extLst>
      <p:ext uri="{BB962C8B-B14F-4D97-AF65-F5344CB8AC3E}">
        <p14:creationId xmlns:p14="http://schemas.microsoft.com/office/powerpoint/2010/main" val="25620468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30</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2</a:t>
              </a:r>
              <a:endPar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a:solidFill>
                    <a:srgbClr val="FFFFFF"/>
                  </a:solidFill>
                  <a:latin typeface="Arial" panose="020B0604020202020204" pitchFamily="34" charset="0"/>
                  <a:cs typeface="Arial" panose="020B0604020202020204" pitchFamily="34" charset="0"/>
                </a:rPr>
                <a:t>Quá</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a:solidFill>
                    <a:srgbClr val="FFFFFF"/>
                  </a:solidFill>
                  <a:latin typeface="Arial" panose="020B0604020202020204" pitchFamily="34" charset="0"/>
                  <a:cs typeface="Arial" panose="020B0604020202020204" pitchFamily="34" charset="0"/>
                </a:rPr>
                <a:t>trình</a:t>
              </a:r>
              <a:r>
                <a:rPr lang="en-US" sz="4200" b="1" kern="1200" dirty="0">
                  <a:solidFill>
                    <a:srgbClr val="FFFFFF"/>
                  </a:solidFill>
                  <a:latin typeface="Arial" panose="020B0604020202020204" pitchFamily="34" charset="0"/>
                  <a:cs typeface="Arial" panose="020B0604020202020204" pitchFamily="34" charset="0"/>
                </a:rPr>
                <a:t> roaming layer </a:t>
              </a:r>
              <a:r>
                <a:rPr lang="en-US" sz="4200" b="1" kern="1200" dirty="0" smtClean="0">
                  <a:solidFill>
                    <a:srgbClr val="FFFFFF"/>
                  </a:solidFill>
                  <a:latin typeface="Arial" panose="020B0604020202020204" pitchFamily="34" charset="0"/>
                  <a:cs typeface="Arial" panose="020B0604020202020204" pitchFamily="34" charset="0"/>
                </a:rPr>
                <a:t>2</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2" name="Rectangle 1"/>
          <p:cNvSpPr/>
          <p:nvPr/>
        </p:nvSpPr>
        <p:spPr>
          <a:xfrm>
            <a:off x="1694811" y="2435426"/>
            <a:ext cx="5378896" cy="738664"/>
          </a:xfrm>
          <a:prstGeom prst="rect">
            <a:avLst/>
          </a:prstGeom>
        </p:spPr>
        <p:txBody>
          <a:bodyPr wrap="none">
            <a:spAutoFit/>
          </a:bodyPr>
          <a:lstStyle/>
          <a:p>
            <a:pPr marL="571500" indent="-571500" algn="ctr">
              <a:buFont typeface="Wingdings" panose="05000000000000000000" pitchFamily="2" charset="2"/>
              <a:buChar char="Ø"/>
            </a:pPr>
            <a:r>
              <a:rPr lang="en-US" sz="4200" b="1" dirty="0" smtClean="0">
                <a:solidFill>
                  <a:schemeClr val="tx1"/>
                </a:solidFill>
              </a:rPr>
              <a:t>ROAMING </a:t>
            </a:r>
            <a:r>
              <a:rPr lang="en-US" sz="4200" b="1" dirty="0">
                <a:solidFill>
                  <a:schemeClr val="tx1"/>
                </a:solidFill>
              </a:rPr>
              <a:t>LÀ GÌ?</a:t>
            </a:r>
          </a:p>
        </p:txBody>
      </p:sp>
      <p:sp>
        <p:nvSpPr>
          <p:cNvPr id="8" name="Rectangle 7"/>
          <p:cNvSpPr/>
          <p:nvPr/>
        </p:nvSpPr>
        <p:spPr>
          <a:xfrm>
            <a:off x="1694811" y="4091540"/>
            <a:ext cx="6533282" cy="3447098"/>
          </a:xfrm>
          <a:prstGeom prst="rect">
            <a:avLst/>
          </a:prstGeom>
        </p:spPr>
        <p:txBody>
          <a:bodyPr wrap="square">
            <a:spAutoFit/>
          </a:bodyPr>
          <a:lstStyle/>
          <a:p>
            <a:pPr marL="457189" indent="-457189">
              <a:buFont typeface="Arial" panose="020B0604020202020204" pitchFamily="34" charset="0"/>
              <a:buChar char="•"/>
            </a:pPr>
            <a:r>
              <a:rPr lang="en-US" sz="4400" dirty="0">
                <a:solidFill>
                  <a:schemeClr val="tx1"/>
                </a:solidFill>
              </a:rPr>
              <a:t>Mobility domain </a:t>
            </a:r>
            <a:r>
              <a:rPr lang="en-US" sz="4400" dirty="0" err="1">
                <a:solidFill>
                  <a:schemeClr val="tx1"/>
                </a:solidFill>
              </a:rPr>
              <a:t>là</a:t>
            </a:r>
            <a:r>
              <a:rPr lang="en-US" sz="4400" dirty="0">
                <a:solidFill>
                  <a:schemeClr val="tx1"/>
                </a:solidFill>
              </a:rPr>
              <a:t> </a:t>
            </a:r>
            <a:r>
              <a:rPr lang="en-US" sz="4400" dirty="0" err="1">
                <a:solidFill>
                  <a:schemeClr val="tx1"/>
                </a:solidFill>
              </a:rPr>
              <a:t>mạng</a:t>
            </a:r>
            <a:r>
              <a:rPr lang="en-US" sz="4400" dirty="0">
                <a:solidFill>
                  <a:schemeClr val="tx1"/>
                </a:solidFill>
              </a:rPr>
              <a:t> </a:t>
            </a:r>
            <a:r>
              <a:rPr lang="en-US" sz="4400" dirty="0" err="1">
                <a:solidFill>
                  <a:schemeClr val="tx1"/>
                </a:solidFill>
              </a:rPr>
              <a:t>có</a:t>
            </a:r>
            <a:r>
              <a:rPr lang="en-US" sz="4400" dirty="0">
                <a:solidFill>
                  <a:schemeClr val="tx1"/>
                </a:solidFill>
              </a:rPr>
              <a:t> </a:t>
            </a:r>
            <a:r>
              <a:rPr lang="en-US" sz="4400" dirty="0" err="1">
                <a:solidFill>
                  <a:schemeClr val="tx1"/>
                </a:solidFill>
              </a:rPr>
              <a:t>nhiều</a:t>
            </a:r>
            <a:r>
              <a:rPr lang="en-US" sz="4400" dirty="0">
                <a:solidFill>
                  <a:schemeClr val="tx1"/>
                </a:solidFill>
              </a:rPr>
              <a:t> mobility group </a:t>
            </a:r>
            <a:r>
              <a:rPr lang="en-US" sz="4400" dirty="0" err="1">
                <a:solidFill>
                  <a:schemeClr val="tx1"/>
                </a:solidFill>
              </a:rPr>
              <a:t>có</a:t>
            </a:r>
            <a:r>
              <a:rPr lang="en-US" sz="4400" dirty="0">
                <a:solidFill>
                  <a:schemeClr val="tx1"/>
                </a:solidFill>
              </a:rPr>
              <a:t> </a:t>
            </a:r>
            <a:r>
              <a:rPr lang="en-US" sz="4400" dirty="0" err="1">
                <a:solidFill>
                  <a:schemeClr val="tx1"/>
                </a:solidFill>
              </a:rPr>
              <a:t>thể</a:t>
            </a:r>
            <a:r>
              <a:rPr lang="en-US" sz="4400" dirty="0">
                <a:solidFill>
                  <a:schemeClr val="tx1"/>
                </a:solidFill>
              </a:rPr>
              <a:t> </a:t>
            </a:r>
            <a:r>
              <a:rPr lang="en-US" sz="4400" dirty="0" err="1">
                <a:solidFill>
                  <a:schemeClr val="tx1"/>
                </a:solidFill>
              </a:rPr>
              <a:t>kết</a:t>
            </a:r>
            <a:r>
              <a:rPr lang="en-US" sz="4400" dirty="0">
                <a:solidFill>
                  <a:schemeClr val="tx1"/>
                </a:solidFill>
              </a:rPr>
              <a:t> </a:t>
            </a:r>
            <a:r>
              <a:rPr lang="en-US" sz="4400" dirty="0" err="1">
                <a:solidFill>
                  <a:schemeClr val="tx1"/>
                </a:solidFill>
              </a:rPr>
              <a:t>nối</a:t>
            </a:r>
            <a:r>
              <a:rPr lang="en-US" sz="4400" dirty="0">
                <a:solidFill>
                  <a:schemeClr val="tx1"/>
                </a:solidFill>
              </a:rPr>
              <a:t> </a:t>
            </a:r>
            <a:r>
              <a:rPr lang="en-US" sz="4400" dirty="0" err="1">
                <a:solidFill>
                  <a:schemeClr val="tx1"/>
                </a:solidFill>
              </a:rPr>
              <a:t>liên</a:t>
            </a:r>
            <a:r>
              <a:rPr lang="en-US" sz="4400" dirty="0">
                <a:solidFill>
                  <a:schemeClr val="tx1"/>
                </a:solidFill>
              </a:rPr>
              <a:t> </a:t>
            </a:r>
            <a:r>
              <a:rPr lang="en-US" sz="4400" dirty="0" err="1">
                <a:solidFill>
                  <a:schemeClr val="tx1"/>
                </a:solidFill>
              </a:rPr>
              <a:t>lạc</a:t>
            </a:r>
            <a:r>
              <a:rPr lang="en-US" sz="4400" dirty="0">
                <a:solidFill>
                  <a:schemeClr val="tx1"/>
                </a:solidFill>
              </a:rPr>
              <a:t> </a:t>
            </a:r>
            <a:r>
              <a:rPr lang="en-US" sz="4400" dirty="0" err="1">
                <a:solidFill>
                  <a:schemeClr val="tx1"/>
                </a:solidFill>
              </a:rPr>
              <a:t>với</a:t>
            </a:r>
            <a:r>
              <a:rPr lang="en-US" sz="4400" dirty="0">
                <a:solidFill>
                  <a:schemeClr val="tx1"/>
                </a:solidFill>
              </a:rPr>
              <a:t> </a:t>
            </a:r>
            <a:r>
              <a:rPr lang="en-US" sz="4400" dirty="0" err="1">
                <a:solidFill>
                  <a:schemeClr val="tx1"/>
                </a:solidFill>
              </a:rPr>
              <a:t>nhau</a:t>
            </a:r>
            <a:endParaRPr lang="en-US" sz="4400" dirty="0">
              <a:solidFill>
                <a:schemeClr val="tx1"/>
              </a:solidFill>
            </a:endParaRPr>
          </a:p>
          <a:p>
            <a:pPr marL="457189" indent="-457189">
              <a:buFont typeface="Arial" panose="020B0604020202020204" pitchFamily="34" charset="0"/>
              <a:buChar char="•"/>
            </a:pPr>
            <a:endParaRPr lang="en-US" sz="4200" dirty="0">
              <a:solidFill>
                <a:schemeClr val="tx1"/>
              </a:solidFill>
            </a:endParaRPr>
          </a:p>
        </p:txBody>
      </p:sp>
      <p:pic>
        <p:nvPicPr>
          <p:cNvPr id="9" name="Picture 8">
            <a:extLst>
              <a:ext uri="{FF2B5EF4-FFF2-40B4-BE49-F238E27FC236}">
                <a16:creationId xmlns:a16="http://schemas.microsoft.com/office/drawing/2014/main" id="{F2AAD8A7-289F-4AA7-BB1A-DF1C9E1A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130" y="2720901"/>
            <a:ext cx="14777337" cy="10222961"/>
          </a:xfrm>
          <a:prstGeom prst="rect">
            <a:avLst/>
          </a:prstGeom>
          <a:ln w="50800">
            <a:solidFill>
              <a:srgbClr val="FFC601"/>
            </a:solidFill>
            <a:prstDash val="sysDot"/>
          </a:ln>
        </p:spPr>
      </p:pic>
    </p:spTree>
    <p:extLst>
      <p:ext uri="{BB962C8B-B14F-4D97-AF65-F5344CB8AC3E}">
        <p14:creationId xmlns:p14="http://schemas.microsoft.com/office/powerpoint/2010/main" val="5335687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31</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2</a:t>
              </a:r>
              <a:endPar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a:solidFill>
                    <a:srgbClr val="FFFFFF"/>
                  </a:solidFill>
                  <a:latin typeface="Arial" panose="020B0604020202020204" pitchFamily="34" charset="0"/>
                  <a:cs typeface="Arial" panose="020B0604020202020204" pitchFamily="34" charset="0"/>
                </a:rPr>
                <a:t>Quá</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a:solidFill>
                    <a:srgbClr val="FFFFFF"/>
                  </a:solidFill>
                  <a:latin typeface="Arial" panose="020B0604020202020204" pitchFamily="34" charset="0"/>
                  <a:cs typeface="Arial" panose="020B0604020202020204" pitchFamily="34" charset="0"/>
                </a:rPr>
                <a:t>trình</a:t>
              </a:r>
              <a:r>
                <a:rPr lang="en-US" sz="4200" b="1" kern="1200" dirty="0">
                  <a:solidFill>
                    <a:srgbClr val="FFFFFF"/>
                  </a:solidFill>
                  <a:latin typeface="Arial" panose="020B0604020202020204" pitchFamily="34" charset="0"/>
                  <a:cs typeface="Arial" panose="020B0604020202020204" pitchFamily="34" charset="0"/>
                </a:rPr>
                <a:t> roaming layer </a:t>
              </a:r>
              <a:r>
                <a:rPr lang="en-US" sz="4200" b="1" kern="1200" dirty="0" smtClean="0">
                  <a:solidFill>
                    <a:srgbClr val="FFFFFF"/>
                  </a:solidFill>
                  <a:latin typeface="Arial" panose="020B0604020202020204" pitchFamily="34" charset="0"/>
                  <a:cs typeface="Arial" panose="020B0604020202020204" pitchFamily="34" charset="0"/>
                </a:rPr>
                <a:t>2</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2" name="Rectangle 1"/>
          <p:cNvSpPr/>
          <p:nvPr/>
        </p:nvSpPr>
        <p:spPr>
          <a:xfrm>
            <a:off x="1694811" y="2409300"/>
            <a:ext cx="5378896" cy="738664"/>
          </a:xfrm>
          <a:prstGeom prst="rect">
            <a:avLst/>
          </a:prstGeom>
        </p:spPr>
        <p:txBody>
          <a:bodyPr wrap="none">
            <a:spAutoFit/>
          </a:bodyPr>
          <a:lstStyle/>
          <a:p>
            <a:pPr marL="571500" indent="-571500" algn="ctr">
              <a:buFont typeface="Wingdings" panose="05000000000000000000" pitchFamily="2" charset="2"/>
              <a:buChar char="Ø"/>
            </a:pPr>
            <a:r>
              <a:rPr lang="en-US" sz="4200" b="1" dirty="0" smtClean="0">
                <a:solidFill>
                  <a:schemeClr val="tx1"/>
                </a:solidFill>
              </a:rPr>
              <a:t>ROAMING </a:t>
            </a:r>
            <a:r>
              <a:rPr lang="en-US" sz="4200" b="1" dirty="0">
                <a:solidFill>
                  <a:schemeClr val="tx1"/>
                </a:solidFill>
              </a:rPr>
              <a:t>LÀ GÌ?</a:t>
            </a:r>
          </a:p>
        </p:txBody>
      </p:sp>
      <p:sp>
        <p:nvSpPr>
          <p:cNvPr id="8" name="Rectangle 7"/>
          <p:cNvSpPr/>
          <p:nvPr/>
        </p:nvSpPr>
        <p:spPr>
          <a:xfrm>
            <a:off x="1694810" y="3673530"/>
            <a:ext cx="7758177" cy="6863417"/>
          </a:xfrm>
          <a:prstGeom prst="rect">
            <a:avLst/>
          </a:prstGeom>
        </p:spPr>
        <p:txBody>
          <a:bodyPr wrap="square">
            <a:spAutoFit/>
          </a:bodyPr>
          <a:lstStyle/>
          <a:p>
            <a:pPr marL="457189" indent="-457189">
              <a:buFont typeface="Arial" panose="020B0604020202020204" pitchFamily="34" charset="0"/>
              <a:buChar char="•"/>
            </a:pPr>
            <a:r>
              <a:rPr lang="vi-VN" sz="4400" dirty="0">
                <a:solidFill>
                  <a:schemeClr val="tx1"/>
                </a:solidFill>
              </a:rPr>
              <a:t>Roaming là một hoạt động di chuyển của một client thừ một </a:t>
            </a:r>
            <a:r>
              <a:rPr lang="vi-VN" sz="4400" dirty="0" smtClean="0">
                <a:solidFill>
                  <a:schemeClr val="tx1"/>
                </a:solidFill>
              </a:rPr>
              <a:t>AP</a:t>
            </a:r>
            <a:r>
              <a:rPr lang="en-US" sz="4400" dirty="0" smtClean="0">
                <a:solidFill>
                  <a:schemeClr val="tx1"/>
                </a:solidFill>
              </a:rPr>
              <a:t>(access point)</a:t>
            </a:r>
            <a:r>
              <a:rPr lang="vi-VN" sz="4400" dirty="0" smtClean="0">
                <a:solidFill>
                  <a:schemeClr val="tx1"/>
                </a:solidFill>
              </a:rPr>
              <a:t> </a:t>
            </a:r>
            <a:r>
              <a:rPr lang="vi-VN" sz="4400" dirty="0">
                <a:solidFill>
                  <a:schemeClr val="tx1"/>
                </a:solidFill>
              </a:rPr>
              <a:t>này đến AP khác nhưng vẫn giữ được kết nối. Roaming có thể được thực hiện giữa các mobility group khác nhau nhưng phải ở trong cùng một mobility domain với nhau.</a:t>
            </a:r>
            <a:endParaRPr lang="en-US" sz="4400" dirty="0">
              <a:solidFill>
                <a:schemeClr val="tx1"/>
              </a:solidFill>
            </a:endParaRPr>
          </a:p>
        </p:txBody>
      </p:sp>
      <p:pic>
        <p:nvPicPr>
          <p:cNvPr id="14" name="Picture 13">
            <a:extLst>
              <a:ext uri="{FF2B5EF4-FFF2-40B4-BE49-F238E27FC236}">
                <a16:creationId xmlns:a16="http://schemas.microsoft.com/office/drawing/2014/main" id="{A6AF3279-E4DB-4355-888B-065712402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2939" y="2367244"/>
            <a:ext cx="12255697" cy="10524748"/>
          </a:xfrm>
          <a:prstGeom prst="rect">
            <a:avLst/>
          </a:prstGeom>
          <a:ln w="50800">
            <a:solidFill>
              <a:srgbClr val="FFC601"/>
            </a:solidFill>
            <a:prstDash val="sysDot"/>
          </a:ln>
        </p:spPr>
      </p:pic>
    </p:spTree>
    <p:extLst>
      <p:ext uri="{BB962C8B-B14F-4D97-AF65-F5344CB8AC3E}">
        <p14:creationId xmlns:p14="http://schemas.microsoft.com/office/powerpoint/2010/main" val="30728181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32</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2</a:t>
              </a:r>
              <a:endPar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a:solidFill>
                    <a:srgbClr val="FFFFFF"/>
                  </a:solidFill>
                  <a:latin typeface="Arial" panose="020B0604020202020204" pitchFamily="34" charset="0"/>
                  <a:cs typeface="Arial" panose="020B0604020202020204" pitchFamily="34" charset="0"/>
                </a:rPr>
                <a:t>Quá</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a:solidFill>
                    <a:srgbClr val="FFFFFF"/>
                  </a:solidFill>
                  <a:latin typeface="Arial" panose="020B0604020202020204" pitchFamily="34" charset="0"/>
                  <a:cs typeface="Arial" panose="020B0604020202020204" pitchFamily="34" charset="0"/>
                </a:rPr>
                <a:t>trình</a:t>
              </a:r>
              <a:r>
                <a:rPr lang="en-US" sz="4200" b="1" kern="1200" dirty="0">
                  <a:solidFill>
                    <a:srgbClr val="FFFFFF"/>
                  </a:solidFill>
                  <a:latin typeface="Arial" panose="020B0604020202020204" pitchFamily="34" charset="0"/>
                  <a:cs typeface="Arial" panose="020B0604020202020204" pitchFamily="34" charset="0"/>
                </a:rPr>
                <a:t> roaming layer </a:t>
              </a:r>
              <a:r>
                <a:rPr lang="en-US" sz="4200" b="1" kern="1200" dirty="0" smtClean="0">
                  <a:solidFill>
                    <a:srgbClr val="FFFFFF"/>
                  </a:solidFill>
                  <a:latin typeface="Arial" panose="020B0604020202020204" pitchFamily="34" charset="0"/>
                  <a:cs typeface="Arial" panose="020B0604020202020204" pitchFamily="34" charset="0"/>
                </a:rPr>
                <a:t>2</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2" name="Rectangle 1"/>
          <p:cNvSpPr/>
          <p:nvPr/>
        </p:nvSpPr>
        <p:spPr>
          <a:xfrm>
            <a:off x="510285" y="2409301"/>
            <a:ext cx="7747949" cy="769441"/>
          </a:xfrm>
          <a:prstGeom prst="rect">
            <a:avLst/>
          </a:prstGeom>
        </p:spPr>
        <p:txBody>
          <a:bodyPr wrap="none">
            <a:spAutoFit/>
          </a:bodyPr>
          <a:lstStyle/>
          <a:p>
            <a:pPr marL="571500" indent="-571500" algn="ctr">
              <a:buFont typeface="Wingdings" panose="05000000000000000000" pitchFamily="2" charset="2"/>
              <a:buChar char="Ø"/>
            </a:pPr>
            <a:r>
              <a:rPr lang="en-US" sz="4400" b="1" dirty="0" err="1">
                <a:solidFill>
                  <a:schemeClr val="tx1"/>
                </a:solidFill>
              </a:rPr>
              <a:t>Quá</a:t>
            </a:r>
            <a:r>
              <a:rPr lang="en-US" sz="4400" b="1" dirty="0">
                <a:solidFill>
                  <a:schemeClr val="tx1"/>
                </a:solidFill>
              </a:rPr>
              <a:t> </a:t>
            </a:r>
            <a:r>
              <a:rPr lang="en-US" sz="4400" b="1" dirty="0" err="1">
                <a:solidFill>
                  <a:schemeClr val="tx1"/>
                </a:solidFill>
              </a:rPr>
              <a:t>trình</a:t>
            </a:r>
            <a:r>
              <a:rPr lang="en-US" sz="4400" b="1" dirty="0">
                <a:solidFill>
                  <a:schemeClr val="tx1"/>
                </a:solidFill>
              </a:rPr>
              <a:t> roaming layer 2</a:t>
            </a:r>
          </a:p>
        </p:txBody>
      </p:sp>
      <p:sp>
        <p:nvSpPr>
          <p:cNvPr id="8" name="Rectangle 7"/>
          <p:cNvSpPr/>
          <p:nvPr/>
        </p:nvSpPr>
        <p:spPr>
          <a:xfrm>
            <a:off x="510285" y="3055344"/>
            <a:ext cx="11618757" cy="10433625"/>
          </a:xfrm>
          <a:prstGeom prst="rect">
            <a:avLst/>
          </a:prstGeom>
        </p:spPr>
        <p:txBody>
          <a:bodyPr wrap="square">
            <a:spAutoFit/>
          </a:bodyPr>
          <a:lstStyle/>
          <a:p>
            <a:pPr algn="just">
              <a:lnSpc>
                <a:spcPct val="120000"/>
              </a:lnSpc>
            </a:pPr>
            <a:r>
              <a:rPr lang="vi-VN" sz="4000" dirty="0" smtClean="0">
                <a:solidFill>
                  <a:schemeClr val="tx1"/>
                </a:solidFill>
              </a:rPr>
              <a:t>Roaming </a:t>
            </a:r>
            <a:r>
              <a:rPr lang="vi-VN" sz="4000" dirty="0">
                <a:solidFill>
                  <a:schemeClr val="tx1"/>
                </a:solidFill>
              </a:rPr>
              <a:t>layer 2 xảy ra </a:t>
            </a:r>
            <a:r>
              <a:rPr lang="vi-VN" sz="4000" dirty="0" smtClean="0">
                <a:solidFill>
                  <a:schemeClr val="tx1"/>
                </a:solidFill>
              </a:rPr>
              <a:t>khi</a:t>
            </a:r>
            <a:r>
              <a:rPr lang="en-US" sz="4000" dirty="0" smtClean="0">
                <a:solidFill>
                  <a:schemeClr val="tx1"/>
                </a:solidFill>
              </a:rPr>
              <a:t>:</a:t>
            </a:r>
          </a:p>
          <a:p>
            <a:pPr marL="571500" indent="-571500" algn="just">
              <a:lnSpc>
                <a:spcPct val="120000"/>
              </a:lnSpc>
              <a:buFontTx/>
              <a:buChar char="-"/>
            </a:pPr>
            <a:r>
              <a:rPr lang="en-US" sz="4000" dirty="0" smtClean="0">
                <a:solidFill>
                  <a:schemeClr val="tx1"/>
                </a:solidFill>
              </a:rPr>
              <a:t>U</a:t>
            </a:r>
            <a:r>
              <a:rPr lang="vi-VN" sz="4000" dirty="0" smtClean="0">
                <a:solidFill>
                  <a:schemeClr val="tx1"/>
                </a:solidFill>
              </a:rPr>
              <a:t>ser </a:t>
            </a:r>
            <a:r>
              <a:rPr lang="vi-VN" sz="4000" dirty="0">
                <a:solidFill>
                  <a:schemeClr val="tx1"/>
                </a:solidFill>
              </a:rPr>
              <a:t>chuyển đến một AP khác nhưng vẫn ở trong </a:t>
            </a:r>
            <a:r>
              <a:rPr lang="vi-VN" sz="4000" dirty="0" smtClean="0">
                <a:solidFill>
                  <a:schemeClr val="tx1"/>
                </a:solidFill>
              </a:rPr>
              <a:t>VLAN</a:t>
            </a:r>
            <a:r>
              <a:rPr lang="en-US" sz="4000" dirty="0" smtClean="0">
                <a:solidFill>
                  <a:schemeClr val="tx1"/>
                </a:solidFill>
              </a:rPr>
              <a:t>(virtual local area network)</a:t>
            </a:r>
            <a:r>
              <a:rPr lang="vi-VN" sz="4000" dirty="0" smtClean="0">
                <a:solidFill>
                  <a:schemeClr val="tx1"/>
                </a:solidFill>
              </a:rPr>
              <a:t> đó.</a:t>
            </a:r>
            <a:endParaRPr lang="en-US" sz="4000" dirty="0" smtClean="0">
              <a:solidFill>
                <a:schemeClr val="tx1"/>
              </a:solidFill>
            </a:endParaRPr>
          </a:p>
          <a:p>
            <a:pPr marL="571500" indent="-571500">
              <a:lnSpc>
                <a:spcPct val="120000"/>
              </a:lnSpc>
              <a:buFontTx/>
              <a:buChar char="-"/>
            </a:pPr>
            <a:r>
              <a:rPr lang="vi-VN" sz="4000" dirty="0" smtClean="0">
                <a:solidFill>
                  <a:schemeClr val="tx1"/>
                </a:solidFill>
              </a:rPr>
              <a:t>Client </a:t>
            </a:r>
            <a:r>
              <a:rPr lang="vi-VN" sz="4000" dirty="0">
                <a:solidFill>
                  <a:schemeClr val="tx1"/>
                </a:solidFill>
              </a:rPr>
              <a:t>không được thông báo chuyển </a:t>
            </a:r>
            <a:r>
              <a:rPr lang="vi-VN" sz="4000" dirty="0" smtClean="0">
                <a:solidFill>
                  <a:schemeClr val="tx1"/>
                </a:solidFill>
              </a:rPr>
              <a:t>vùng.</a:t>
            </a:r>
            <a:endParaRPr lang="en-US" sz="4000" dirty="0" smtClean="0">
              <a:solidFill>
                <a:schemeClr val="tx1"/>
              </a:solidFill>
            </a:endParaRPr>
          </a:p>
          <a:p>
            <a:pPr marL="571500" indent="-571500">
              <a:lnSpc>
                <a:spcPct val="120000"/>
              </a:lnSpc>
              <a:buFontTx/>
              <a:buChar char="-"/>
            </a:pPr>
            <a:r>
              <a:rPr lang="vi-VN" sz="4000" dirty="0" smtClean="0">
                <a:solidFill>
                  <a:schemeClr val="tx1"/>
                </a:solidFill>
              </a:rPr>
              <a:t>Client </a:t>
            </a:r>
            <a:r>
              <a:rPr lang="vi-VN" sz="4000" dirty="0">
                <a:solidFill>
                  <a:schemeClr val="tx1"/>
                </a:solidFill>
              </a:rPr>
              <a:t>vẫn giữ địa chỉ IP </a:t>
            </a:r>
            <a:r>
              <a:rPr lang="vi-VN" sz="4000" dirty="0" smtClean="0">
                <a:solidFill>
                  <a:schemeClr val="tx1"/>
                </a:solidFill>
              </a:rPr>
              <a:t>và</a:t>
            </a:r>
            <a:r>
              <a:rPr lang="en-US" sz="4000" dirty="0" smtClean="0">
                <a:solidFill>
                  <a:schemeClr val="tx1"/>
                </a:solidFill>
              </a:rPr>
              <a:t> </a:t>
            </a:r>
            <a:r>
              <a:rPr lang="vi-VN" sz="4000" dirty="0" smtClean="0">
                <a:solidFill>
                  <a:schemeClr val="tx1"/>
                </a:solidFill>
              </a:rPr>
              <a:t>mọi </a:t>
            </a:r>
            <a:r>
              <a:rPr lang="vi-VN" sz="4000" dirty="0">
                <a:solidFill>
                  <a:schemeClr val="tx1"/>
                </a:solidFill>
              </a:rPr>
              <a:t>hoạt động truyền dữ liệu vẫn giữ nguyên. </a:t>
            </a:r>
            <a:endParaRPr lang="en-US" sz="4000" dirty="0" smtClean="0">
              <a:solidFill>
                <a:schemeClr val="tx1"/>
              </a:solidFill>
            </a:endParaRPr>
          </a:p>
          <a:p>
            <a:pPr marL="571500" indent="-571500">
              <a:lnSpc>
                <a:spcPct val="120000"/>
              </a:lnSpc>
              <a:buFontTx/>
              <a:buChar char="-"/>
            </a:pPr>
            <a:r>
              <a:rPr lang="vi-VN" sz="4000" dirty="0" smtClean="0">
                <a:solidFill>
                  <a:schemeClr val="tx1"/>
                </a:solidFill>
              </a:rPr>
              <a:t>Quá </a:t>
            </a:r>
            <a:r>
              <a:rPr lang="vi-VN" sz="4000" dirty="0">
                <a:solidFill>
                  <a:schemeClr val="tx1"/>
                </a:solidFill>
              </a:rPr>
              <a:t>trình này được xử lý với một bộ điều khiên duy </a:t>
            </a:r>
            <a:r>
              <a:rPr lang="vi-VN" sz="4000" dirty="0" smtClean="0">
                <a:solidFill>
                  <a:schemeClr val="tx1"/>
                </a:solidFill>
              </a:rPr>
              <a:t>nhất</a:t>
            </a:r>
            <a:r>
              <a:rPr lang="en-US" sz="4000" dirty="0" smtClean="0">
                <a:solidFill>
                  <a:schemeClr val="tx1"/>
                </a:solidFill>
              </a:rPr>
              <a:t> </a:t>
            </a:r>
            <a:r>
              <a:rPr lang="en-US" sz="4000" dirty="0" err="1" smtClean="0">
                <a:solidFill>
                  <a:schemeClr val="tx1"/>
                </a:solidFill>
              </a:rPr>
              <a:t>và</a:t>
            </a:r>
            <a:r>
              <a:rPr lang="en-US" sz="4000" dirty="0" smtClean="0">
                <a:solidFill>
                  <a:schemeClr val="tx1"/>
                </a:solidFill>
              </a:rPr>
              <a:t> </a:t>
            </a:r>
            <a:r>
              <a:rPr lang="vi-VN" sz="4000" dirty="0" smtClean="0">
                <a:solidFill>
                  <a:schemeClr val="tx1"/>
                </a:solidFill>
              </a:rPr>
              <a:t>được </a:t>
            </a:r>
            <a:r>
              <a:rPr lang="vi-VN" sz="4000" dirty="0">
                <a:solidFill>
                  <a:schemeClr val="tx1"/>
                </a:solidFill>
              </a:rPr>
              <a:t>gọi là intracontroller </a:t>
            </a:r>
            <a:r>
              <a:rPr lang="vi-VN" sz="4000" dirty="0" smtClean="0">
                <a:solidFill>
                  <a:schemeClr val="tx1"/>
                </a:solidFill>
              </a:rPr>
              <a:t>roaming</a:t>
            </a:r>
            <a:r>
              <a:rPr lang="en-US" sz="4000" dirty="0" smtClean="0">
                <a:solidFill>
                  <a:schemeClr val="tx1"/>
                </a:solidFill>
              </a:rPr>
              <a:t>.</a:t>
            </a:r>
          </a:p>
          <a:p>
            <a:pPr marL="571500" indent="-571500">
              <a:lnSpc>
                <a:spcPct val="120000"/>
              </a:lnSpc>
              <a:buFontTx/>
              <a:buChar char="-"/>
            </a:pPr>
            <a:r>
              <a:rPr lang="vi-VN" sz="4000" dirty="0" smtClean="0">
                <a:solidFill>
                  <a:schemeClr val="tx1"/>
                </a:solidFill>
              </a:rPr>
              <a:t>Khi </a:t>
            </a:r>
            <a:r>
              <a:rPr lang="vi-VN" sz="4000" dirty="0">
                <a:solidFill>
                  <a:schemeClr val="tx1"/>
                </a:solidFill>
              </a:rPr>
              <a:t>chuyển đến AP mới, client sẽ gửi một truy vấn để yêu cầu xác </a:t>
            </a:r>
            <a:r>
              <a:rPr lang="vi-VN" sz="4000" dirty="0" smtClean="0">
                <a:solidFill>
                  <a:schemeClr val="tx1"/>
                </a:solidFill>
              </a:rPr>
              <a:t>thực.</a:t>
            </a:r>
            <a:endParaRPr lang="en-US" sz="4000" dirty="0" smtClean="0">
              <a:solidFill>
                <a:schemeClr val="tx1"/>
              </a:solidFill>
            </a:endParaRPr>
          </a:p>
          <a:p>
            <a:pPr marL="571500" indent="-571500">
              <a:lnSpc>
                <a:spcPct val="120000"/>
              </a:lnSpc>
              <a:buFontTx/>
              <a:buChar char="-"/>
            </a:pPr>
            <a:r>
              <a:rPr lang="vi-VN" sz="4000" dirty="0" smtClean="0">
                <a:solidFill>
                  <a:schemeClr val="tx1"/>
                </a:solidFill>
              </a:rPr>
              <a:t>Truy vấn </a:t>
            </a:r>
            <a:r>
              <a:rPr lang="vi-VN" sz="4000" dirty="0">
                <a:solidFill>
                  <a:schemeClr val="tx1"/>
                </a:solidFill>
              </a:rPr>
              <a:t>được AP gửi đến bộ điều khiển, là nơi client được xác thực thông qua AP kia. </a:t>
            </a:r>
            <a:endParaRPr lang="en-US" sz="4000" dirty="0" smtClean="0">
              <a:solidFill>
                <a:schemeClr val="tx1"/>
              </a:solidFill>
            </a:endParaRPr>
          </a:p>
          <a:p>
            <a:pPr marL="571500" indent="-571500">
              <a:lnSpc>
                <a:spcPct val="120000"/>
              </a:lnSpc>
              <a:buFontTx/>
              <a:buChar char="-"/>
            </a:pPr>
            <a:r>
              <a:rPr lang="vi-VN" sz="4000" dirty="0" smtClean="0">
                <a:solidFill>
                  <a:schemeClr val="tx1"/>
                </a:solidFill>
              </a:rPr>
              <a:t>Client </a:t>
            </a:r>
            <a:r>
              <a:rPr lang="vi-VN" sz="4000" dirty="0">
                <a:solidFill>
                  <a:schemeClr val="tx1"/>
                </a:solidFill>
              </a:rPr>
              <a:t>sau đó được đăng kí chuyển vùng trong bộ điều </a:t>
            </a:r>
            <a:r>
              <a:rPr lang="vi-VN" sz="4000" dirty="0" smtClean="0">
                <a:solidFill>
                  <a:schemeClr val="tx1"/>
                </a:solidFill>
              </a:rPr>
              <a:t>khiển</a:t>
            </a:r>
            <a:r>
              <a:rPr lang="en-US" sz="4000" dirty="0" smtClean="0">
                <a:solidFill>
                  <a:schemeClr val="tx1"/>
                </a:solidFill>
              </a:rPr>
              <a:t>.</a:t>
            </a:r>
            <a:endParaRPr lang="en-US" sz="4000" dirty="0">
              <a:solidFill>
                <a:schemeClr val="tx1"/>
              </a:solidFill>
            </a:endParaRPr>
          </a:p>
        </p:txBody>
      </p:sp>
      <p:pic>
        <p:nvPicPr>
          <p:cNvPr id="9" name="Picture 8">
            <a:extLst>
              <a:ext uri="{FF2B5EF4-FFF2-40B4-BE49-F238E27FC236}">
                <a16:creationId xmlns:a16="http://schemas.microsoft.com/office/drawing/2014/main" id="{2A35B823-3261-4491-BC78-BD353AE55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4509" y="2409300"/>
            <a:ext cx="11707092" cy="105536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38888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3000" fill="hold"/>
                                        <p:tgtEl>
                                          <p:spTgt spid="9"/>
                                        </p:tgtEl>
                                        <p:attrNameLst>
                                          <p:attrName>ppt_w</p:attrName>
                                        </p:attrNameLst>
                                      </p:cBhvr>
                                      <p:tavLst>
                                        <p:tav tm="0">
                                          <p:val>
                                            <p:fltVal val="0"/>
                                          </p:val>
                                        </p:tav>
                                        <p:tav tm="100000">
                                          <p:val>
                                            <p:strVal val="#ppt_w"/>
                                          </p:val>
                                        </p:tav>
                                      </p:tavLst>
                                    </p:anim>
                                    <p:anim calcmode="lin" valueType="num">
                                      <p:cBhvr>
                                        <p:cTn id="18" dur="3000" fill="hold"/>
                                        <p:tgtEl>
                                          <p:spTgt spid="9"/>
                                        </p:tgtEl>
                                        <p:attrNameLst>
                                          <p:attrName>ppt_h</p:attrName>
                                        </p:attrNameLst>
                                      </p:cBhvr>
                                      <p:tavLst>
                                        <p:tav tm="0">
                                          <p:val>
                                            <p:fltVal val="0"/>
                                          </p:val>
                                        </p:tav>
                                        <p:tav tm="100000">
                                          <p:val>
                                            <p:strVal val="#ppt_h"/>
                                          </p:val>
                                        </p:tav>
                                      </p:tavLst>
                                    </p:anim>
                                    <p:animEffect transition="in" filter="fade">
                                      <p:cBhvr>
                                        <p:cTn id="19" dur="3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33</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2</a:t>
              </a:r>
              <a:endPar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a:solidFill>
                    <a:srgbClr val="FFFFFF"/>
                  </a:solidFill>
                  <a:latin typeface="Arial" panose="020B0604020202020204" pitchFamily="34" charset="0"/>
                  <a:cs typeface="Arial" panose="020B0604020202020204" pitchFamily="34" charset="0"/>
                </a:rPr>
                <a:t>Quá</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a:solidFill>
                    <a:srgbClr val="FFFFFF"/>
                  </a:solidFill>
                  <a:latin typeface="Arial" panose="020B0604020202020204" pitchFamily="34" charset="0"/>
                  <a:cs typeface="Arial" panose="020B0604020202020204" pitchFamily="34" charset="0"/>
                </a:rPr>
                <a:t>trình</a:t>
              </a:r>
              <a:r>
                <a:rPr lang="en-US" sz="4200" b="1" kern="1200" dirty="0">
                  <a:solidFill>
                    <a:srgbClr val="FFFFFF"/>
                  </a:solidFill>
                  <a:latin typeface="Arial" panose="020B0604020202020204" pitchFamily="34" charset="0"/>
                  <a:cs typeface="Arial" panose="020B0604020202020204" pitchFamily="34" charset="0"/>
                </a:rPr>
                <a:t> roaming layer 3</a:t>
              </a:r>
            </a:p>
          </p:txBody>
        </p:sp>
      </p:grpSp>
      <p:sp>
        <p:nvSpPr>
          <p:cNvPr id="2" name="Rectangle 1"/>
          <p:cNvSpPr/>
          <p:nvPr/>
        </p:nvSpPr>
        <p:spPr>
          <a:xfrm>
            <a:off x="510285" y="2409301"/>
            <a:ext cx="7747949" cy="769441"/>
          </a:xfrm>
          <a:prstGeom prst="rect">
            <a:avLst/>
          </a:prstGeom>
        </p:spPr>
        <p:txBody>
          <a:bodyPr wrap="none">
            <a:spAutoFit/>
          </a:bodyPr>
          <a:lstStyle/>
          <a:p>
            <a:pPr marL="571500" indent="-571500" algn="ctr">
              <a:buFont typeface="Wingdings" panose="05000000000000000000" pitchFamily="2" charset="2"/>
              <a:buChar char="Ø"/>
            </a:pPr>
            <a:r>
              <a:rPr lang="en-US" sz="4400" b="1" dirty="0" err="1">
                <a:solidFill>
                  <a:schemeClr val="tx1"/>
                </a:solidFill>
              </a:rPr>
              <a:t>Quá</a:t>
            </a:r>
            <a:r>
              <a:rPr lang="en-US" sz="4400" b="1" dirty="0">
                <a:solidFill>
                  <a:schemeClr val="tx1"/>
                </a:solidFill>
              </a:rPr>
              <a:t> </a:t>
            </a:r>
            <a:r>
              <a:rPr lang="en-US" sz="4400" b="1" dirty="0" err="1">
                <a:solidFill>
                  <a:schemeClr val="tx1"/>
                </a:solidFill>
              </a:rPr>
              <a:t>trình</a:t>
            </a:r>
            <a:r>
              <a:rPr lang="en-US" sz="4400" b="1" dirty="0">
                <a:solidFill>
                  <a:schemeClr val="tx1"/>
                </a:solidFill>
              </a:rPr>
              <a:t> roaming layer </a:t>
            </a:r>
            <a:r>
              <a:rPr lang="en-US" sz="4400" b="1" dirty="0" smtClean="0">
                <a:solidFill>
                  <a:schemeClr val="tx1"/>
                </a:solidFill>
              </a:rPr>
              <a:t>3</a:t>
            </a:r>
            <a:endParaRPr lang="en-US" sz="4400" b="1" dirty="0">
              <a:solidFill>
                <a:schemeClr val="tx1"/>
              </a:solidFill>
            </a:endParaRPr>
          </a:p>
        </p:txBody>
      </p:sp>
      <p:sp>
        <p:nvSpPr>
          <p:cNvPr id="8" name="Rectangle 7"/>
          <p:cNvSpPr/>
          <p:nvPr/>
        </p:nvSpPr>
        <p:spPr>
          <a:xfrm>
            <a:off x="510284" y="3637337"/>
            <a:ext cx="11072953" cy="8710077"/>
          </a:xfrm>
          <a:prstGeom prst="rect">
            <a:avLst/>
          </a:prstGeom>
        </p:spPr>
        <p:txBody>
          <a:bodyPr wrap="square">
            <a:spAutoFit/>
          </a:bodyPr>
          <a:lstStyle/>
          <a:p>
            <a:pPr marL="571500" indent="-571500">
              <a:buFontTx/>
              <a:buChar char="-"/>
            </a:pPr>
            <a:r>
              <a:rPr lang="en-US" sz="4000" dirty="0"/>
              <a:t>R</a:t>
            </a:r>
            <a:r>
              <a:rPr lang="vi-VN" sz="4000" dirty="0" smtClean="0"/>
              <a:t>oaming </a:t>
            </a:r>
            <a:r>
              <a:rPr lang="vi-VN" sz="4000" dirty="0"/>
              <a:t>layer 3 là bạn sẽ làm việc với nhiều bộ điều khiển trên nhiều </a:t>
            </a:r>
            <a:r>
              <a:rPr lang="vi-VN" sz="4000" dirty="0" smtClean="0"/>
              <a:t>subnet</a:t>
            </a:r>
            <a:r>
              <a:rPr lang="en-US" sz="4000" dirty="0" smtClean="0"/>
              <a:t>(</a:t>
            </a:r>
            <a:r>
              <a:rPr lang="en-US" sz="4000" dirty="0" err="1" smtClean="0"/>
              <a:t>mạng</a:t>
            </a:r>
            <a:r>
              <a:rPr lang="en-US" sz="4000" dirty="0" smtClean="0"/>
              <a:t> con </a:t>
            </a:r>
            <a:r>
              <a:rPr lang="en-US" sz="4000" dirty="0" err="1" smtClean="0"/>
              <a:t>ảo</a:t>
            </a:r>
            <a:r>
              <a:rPr lang="en-US" sz="4000" dirty="0" smtClean="0"/>
              <a:t>)</a:t>
            </a:r>
            <a:r>
              <a:rPr lang="vi-VN" sz="4000" dirty="0" smtClean="0"/>
              <a:t> </a:t>
            </a:r>
            <a:r>
              <a:rPr lang="vi-VN" sz="4000" dirty="0"/>
              <a:t>khác nhau. Mặc dù các bộ điều khiển khác subnet nhưng user vẫn không thay đổi địa chỉ IP. Mà các tunnel của luồng dữ liệu trong các bộ điều khiển quay trở về bộ điều khiển gốc nên nó là một cấu hình </a:t>
            </a:r>
            <a:r>
              <a:rPr lang="vi-VN" sz="4000" dirty="0" smtClean="0"/>
              <a:t>smoke-and-mirrors.</a:t>
            </a:r>
            <a:endParaRPr lang="en-US" sz="4000" dirty="0" smtClean="0"/>
          </a:p>
          <a:p>
            <a:pPr marL="571500" indent="-571500">
              <a:buFontTx/>
              <a:buChar char="-"/>
            </a:pPr>
            <a:r>
              <a:rPr lang="vi-VN" sz="4000" dirty="0" smtClean="0"/>
              <a:t>Trong </a:t>
            </a:r>
            <a:r>
              <a:rPr lang="vi-VN" sz="4000" dirty="0"/>
              <a:t>quá trình roaming layer 3 trong wireless thì có hai phương pháp đường hầm là </a:t>
            </a:r>
            <a:r>
              <a:rPr lang="vi-VN" sz="4000" b="1" i="1" dirty="0"/>
              <a:t>đường hầm bất đối xứng </a:t>
            </a:r>
            <a:r>
              <a:rPr lang="vi-VN" sz="4000" dirty="0"/>
              <a:t>và </a:t>
            </a:r>
            <a:r>
              <a:rPr lang="vi-VN" sz="4000" b="1" i="1" dirty="0"/>
              <a:t>đường hầm đối xứng.</a:t>
            </a:r>
          </a:p>
          <a:p>
            <a:pPr marL="571500" indent="-571500">
              <a:buFontTx/>
              <a:buChar char="-"/>
            </a:pPr>
            <a:endParaRPr lang="en-US" sz="4000" dirty="0" smtClean="0"/>
          </a:p>
          <a:p>
            <a:pPr marL="571500" indent="-571500">
              <a:buFontTx/>
              <a:buChar char="-"/>
            </a:pPr>
            <a:endParaRPr lang="vi-VN" sz="4000" dirty="0"/>
          </a:p>
        </p:txBody>
      </p:sp>
      <p:pic>
        <p:nvPicPr>
          <p:cNvPr id="2050" name="Picture 2" descr="https://www.totolink.vn/public/uploads/img_article/roaminglagiquatrinhroamingxayranhuthenaoquatrinhroaminglayer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0358" y="2794021"/>
            <a:ext cx="8818430" cy="9014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66682929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34</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2</a:t>
              </a:r>
              <a:endPar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a:solidFill>
                    <a:srgbClr val="FFFFFF"/>
                  </a:solidFill>
                  <a:latin typeface="Arial" panose="020B0604020202020204" pitchFamily="34" charset="0"/>
                  <a:cs typeface="Arial" panose="020B0604020202020204" pitchFamily="34" charset="0"/>
                </a:rPr>
                <a:t>Quá</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a:solidFill>
                    <a:srgbClr val="FFFFFF"/>
                  </a:solidFill>
                  <a:latin typeface="Arial" panose="020B0604020202020204" pitchFamily="34" charset="0"/>
                  <a:cs typeface="Arial" panose="020B0604020202020204" pitchFamily="34" charset="0"/>
                </a:rPr>
                <a:t>trình</a:t>
              </a:r>
              <a:r>
                <a:rPr lang="en-US" sz="4200" b="1" kern="1200" dirty="0">
                  <a:solidFill>
                    <a:srgbClr val="FFFFFF"/>
                  </a:solidFill>
                  <a:latin typeface="Arial" panose="020B0604020202020204" pitchFamily="34" charset="0"/>
                  <a:cs typeface="Arial" panose="020B0604020202020204" pitchFamily="34" charset="0"/>
                </a:rPr>
                <a:t> roaming layer 3</a:t>
              </a:r>
            </a:p>
          </p:txBody>
        </p:sp>
      </p:grpSp>
      <p:sp>
        <p:nvSpPr>
          <p:cNvPr id="2" name="Rectangle 1"/>
          <p:cNvSpPr/>
          <p:nvPr/>
        </p:nvSpPr>
        <p:spPr>
          <a:xfrm>
            <a:off x="510285" y="2409301"/>
            <a:ext cx="7747949" cy="769441"/>
          </a:xfrm>
          <a:prstGeom prst="rect">
            <a:avLst/>
          </a:prstGeom>
        </p:spPr>
        <p:txBody>
          <a:bodyPr wrap="none">
            <a:spAutoFit/>
          </a:bodyPr>
          <a:lstStyle/>
          <a:p>
            <a:pPr marL="571500" indent="-571500" algn="ctr">
              <a:buFont typeface="Wingdings" panose="05000000000000000000" pitchFamily="2" charset="2"/>
              <a:buChar char="Ø"/>
            </a:pPr>
            <a:r>
              <a:rPr lang="en-US" sz="4400" b="1" dirty="0" err="1">
                <a:solidFill>
                  <a:schemeClr val="tx1"/>
                </a:solidFill>
              </a:rPr>
              <a:t>Quá</a:t>
            </a:r>
            <a:r>
              <a:rPr lang="en-US" sz="4400" b="1" dirty="0">
                <a:solidFill>
                  <a:schemeClr val="tx1"/>
                </a:solidFill>
              </a:rPr>
              <a:t> </a:t>
            </a:r>
            <a:r>
              <a:rPr lang="en-US" sz="4400" b="1" dirty="0" err="1">
                <a:solidFill>
                  <a:schemeClr val="tx1"/>
                </a:solidFill>
              </a:rPr>
              <a:t>trình</a:t>
            </a:r>
            <a:r>
              <a:rPr lang="en-US" sz="4400" b="1" dirty="0">
                <a:solidFill>
                  <a:schemeClr val="tx1"/>
                </a:solidFill>
              </a:rPr>
              <a:t> roaming layer </a:t>
            </a:r>
            <a:r>
              <a:rPr lang="en-US" sz="4400" b="1" dirty="0" smtClean="0">
                <a:solidFill>
                  <a:schemeClr val="tx1"/>
                </a:solidFill>
              </a:rPr>
              <a:t>3</a:t>
            </a:r>
            <a:endParaRPr lang="en-US" sz="4400" b="1" dirty="0">
              <a:solidFill>
                <a:schemeClr val="tx1"/>
              </a:solidFill>
            </a:endParaRPr>
          </a:p>
        </p:txBody>
      </p:sp>
      <p:sp>
        <p:nvSpPr>
          <p:cNvPr id="3" name="Rectangle 2"/>
          <p:cNvSpPr/>
          <p:nvPr/>
        </p:nvSpPr>
        <p:spPr>
          <a:xfrm>
            <a:off x="1397354" y="3225817"/>
            <a:ext cx="7091149" cy="738664"/>
          </a:xfrm>
          <a:prstGeom prst="rect">
            <a:avLst/>
          </a:prstGeom>
        </p:spPr>
        <p:txBody>
          <a:bodyPr wrap="none">
            <a:spAutoFit/>
          </a:bodyPr>
          <a:lstStyle/>
          <a:p>
            <a:pPr marL="285750" indent="-285750" algn="ctr">
              <a:buFont typeface="Wingdings" panose="05000000000000000000" pitchFamily="2" charset="2"/>
              <a:buChar char="§"/>
            </a:pPr>
            <a:r>
              <a:rPr lang="en-US" sz="4200" b="1" dirty="0">
                <a:solidFill>
                  <a:schemeClr val="tx1"/>
                </a:solidFill>
              </a:rPr>
              <a:t>Đ</a:t>
            </a:r>
            <a:r>
              <a:rPr lang="vi-VN" sz="4200" b="1" dirty="0">
                <a:solidFill>
                  <a:schemeClr val="tx1"/>
                </a:solidFill>
              </a:rPr>
              <a:t>ư</a:t>
            </a:r>
            <a:r>
              <a:rPr lang="en-US" sz="4200" b="1" dirty="0" err="1">
                <a:solidFill>
                  <a:schemeClr val="tx1"/>
                </a:solidFill>
              </a:rPr>
              <a:t>ờng</a:t>
            </a:r>
            <a:r>
              <a:rPr lang="en-US" sz="4200" b="1" dirty="0">
                <a:solidFill>
                  <a:schemeClr val="tx1"/>
                </a:solidFill>
              </a:rPr>
              <a:t> </a:t>
            </a:r>
            <a:r>
              <a:rPr lang="en-US" sz="4200" b="1" dirty="0" err="1">
                <a:solidFill>
                  <a:schemeClr val="tx1"/>
                </a:solidFill>
              </a:rPr>
              <a:t>hầm</a:t>
            </a:r>
            <a:r>
              <a:rPr lang="en-US" sz="4200" b="1" dirty="0">
                <a:solidFill>
                  <a:schemeClr val="tx1"/>
                </a:solidFill>
              </a:rPr>
              <a:t> </a:t>
            </a:r>
            <a:r>
              <a:rPr lang="en-US" sz="4200" b="1" dirty="0" err="1">
                <a:solidFill>
                  <a:schemeClr val="tx1"/>
                </a:solidFill>
              </a:rPr>
              <a:t>bất</a:t>
            </a:r>
            <a:r>
              <a:rPr lang="en-US" sz="4200" b="1" dirty="0">
                <a:solidFill>
                  <a:schemeClr val="tx1"/>
                </a:solidFill>
              </a:rPr>
              <a:t> </a:t>
            </a:r>
            <a:r>
              <a:rPr lang="en-US" sz="4200" b="1" dirty="0" err="1">
                <a:solidFill>
                  <a:schemeClr val="tx1"/>
                </a:solidFill>
              </a:rPr>
              <a:t>đối</a:t>
            </a:r>
            <a:r>
              <a:rPr lang="en-US" sz="4200" b="1" dirty="0">
                <a:solidFill>
                  <a:schemeClr val="tx1"/>
                </a:solidFill>
              </a:rPr>
              <a:t> </a:t>
            </a:r>
            <a:r>
              <a:rPr lang="en-US" sz="4200" b="1" dirty="0" err="1">
                <a:solidFill>
                  <a:schemeClr val="tx1"/>
                </a:solidFill>
              </a:rPr>
              <a:t>xứng</a:t>
            </a:r>
            <a:endParaRPr lang="en-US" sz="4200" b="1" dirty="0">
              <a:solidFill>
                <a:schemeClr val="tx1"/>
              </a:solidFill>
            </a:endParaRPr>
          </a:p>
        </p:txBody>
      </p:sp>
      <p:pic>
        <p:nvPicPr>
          <p:cNvPr id="10" name="Picture 9">
            <a:extLst>
              <a:ext uri="{FF2B5EF4-FFF2-40B4-BE49-F238E27FC236}">
                <a16:creationId xmlns:a16="http://schemas.microsoft.com/office/drawing/2014/main" id="{ACC2035F-BC66-416A-B798-5C41D0992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2671" y="2794020"/>
            <a:ext cx="12795329" cy="10100610"/>
          </a:xfrm>
          <a:prstGeom prst="rect">
            <a:avLst/>
          </a:prstGeom>
          <a:ln>
            <a:noFill/>
          </a:ln>
          <a:effectLst>
            <a:softEdge rad="112500"/>
          </a:effectLst>
        </p:spPr>
      </p:pic>
      <p:sp>
        <p:nvSpPr>
          <p:cNvPr id="4" name="Rectangle 3"/>
          <p:cNvSpPr/>
          <p:nvPr/>
        </p:nvSpPr>
        <p:spPr>
          <a:xfrm>
            <a:off x="182879" y="4184553"/>
            <a:ext cx="10894423" cy="10125849"/>
          </a:xfrm>
          <a:prstGeom prst="rect">
            <a:avLst/>
          </a:prstGeom>
        </p:spPr>
        <p:txBody>
          <a:bodyPr wrap="square">
            <a:spAutoFit/>
          </a:bodyPr>
          <a:lstStyle/>
          <a:p>
            <a:pPr marL="571500" indent="-571500">
              <a:lnSpc>
                <a:spcPct val="110000"/>
              </a:lnSpc>
              <a:buFontTx/>
              <a:buChar char="-"/>
            </a:pPr>
            <a:r>
              <a:rPr lang="vi-VN" sz="4000" dirty="0" smtClean="0"/>
              <a:t>Khi </a:t>
            </a:r>
            <a:r>
              <a:rPr lang="vi-VN" sz="4000" dirty="0"/>
              <a:t>một client chuyển vùng trong một vùng điều khiển thì các dữ liệu sẽ chuyển đến bộ điều khiển mới. </a:t>
            </a:r>
            <a:endParaRPr lang="en-US" sz="4000" dirty="0" smtClean="0"/>
          </a:p>
          <a:p>
            <a:pPr marL="571500" indent="-571500">
              <a:lnSpc>
                <a:spcPct val="110000"/>
              </a:lnSpc>
              <a:buFontTx/>
              <a:buChar char="-"/>
            </a:pPr>
            <a:r>
              <a:rPr lang="vi-VN" sz="4000" dirty="0" smtClean="0"/>
              <a:t>Ở </a:t>
            </a:r>
            <a:r>
              <a:rPr lang="vi-VN" sz="4000" dirty="0"/>
              <a:t>trường hợp chuyển vùng layer 3 </a:t>
            </a:r>
            <a:r>
              <a:rPr lang="vi-VN" sz="4000" dirty="0" smtClean="0"/>
              <a:t>dữ </a:t>
            </a:r>
            <a:r>
              <a:rPr lang="vi-VN" sz="4000" dirty="0"/>
              <a:t>liệu </a:t>
            </a:r>
            <a:r>
              <a:rPr lang="vi-VN" sz="4000" dirty="0" smtClean="0"/>
              <a:t>được </a:t>
            </a:r>
            <a:r>
              <a:rPr lang="vi-VN" sz="4000" dirty="0"/>
              <a:t>sao chép đến bộ điều khiển </a:t>
            </a:r>
            <a:r>
              <a:rPr lang="vi-VN" sz="4000" dirty="0" smtClean="0"/>
              <a:t>ngoài</a:t>
            </a:r>
            <a:r>
              <a:rPr lang="en-US" sz="4000" dirty="0" smtClean="0"/>
              <a:t> </a:t>
            </a:r>
            <a:r>
              <a:rPr lang="en-US" sz="4000" dirty="0" err="1" smtClean="0"/>
              <a:t>và</a:t>
            </a:r>
            <a:r>
              <a:rPr lang="en-US" sz="4000" dirty="0" smtClean="0"/>
              <a:t> </a:t>
            </a:r>
            <a:r>
              <a:rPr lang="en-US" sz="4000" dirty="0" err="1" smtClean="0"/>
              <a:t>bộ</a:t>
            </a:r>
            <a:r>
              <a:rPr lang="en-US" sz="4000" dirty="0" smtClean="0"/>
              <a:t> </a:t>
            </a:r>
            <a:r>
              <a:rPr lang="en-US" sz="4000" dirty="0" err="1" smtClean="0"/>
              <a:t>điều</a:t>
            </a:r>
            <a:r>
              <a:rPr lang="en-US" sz="4000" dirty="0" smtClean="0"/>
              <a:t> </a:t>
            </a:r>
            <a:r>
              <a:rPr lang="en-US" sz="4000" dirty="0" err="1" smtClean="0"/>
              <a:t>khiển</a:t>
            </a:r>
            <a:r>
              <a:rPr lang="en-US" sz="4000" dirty="0" smtClean="0"/>
              <a:t> </a:t>
            </a:r>
            <a:r>
              <a:rPr lang="en-US" sz="4000" dirty="0" err="1" smtClean="0"/>
              <a:t>ngoài</a:t>
            </a:r>
            <a:r>
              <a:rPr lang="vi-VN" sz="4000" dirty="0" smtClean="0"/>
              <a:t> </a:t>
            </a:r>
            <a:r>
              <a:rPr lang="vi-VN" sz="4000" dirty="0"/>
              <a:t>sẽ được đánh dấu là Foreign. </a:t>
            </a:r>
            <a:endParaRPr lang="en-US" sz="4000" dirty="0" smtClean="0"/>
          </a:p>
          <a:p>
            <a:pPr marL="571500" indent="-571500">
              <a:lnSpc>
                <a:spcPct val="110000"/>
              </a:lnSpc>
              <a:buFontTx/>
              <a:buChar char="-"/>
            </a:pPr>
            <a:r>
              <a:rPr lang="vi-VN" sz="4000" dirty="0" smtClean="0"/>
              <a:t>Sau </a:t>
            </a:r>
            <a:r>
              <a:rPr lang="vi-VN" sz="4000" dirty="0"/>
              <a:t>đó Client sẽ chứng thực lại và rồi sẽ được cập nhập trong AP mới. Những địa chỉ IP sẽ không thay </a:t>
            </a:r>
            <a:r>
              <a:rPr lang="vi-VN" sz="4000" dirty="0" smtClean="0"/>
              <a:t>đổi</a:t>
            </a:r>
            <a:r>
              <a:rPr lang="en-US" sz="4000" dirty="0" smtClean="0"/>
              <a:t>.</a:t>
            </a:r>
            <a:endParaRPr lang="en-US" sz="4000" dirty="0" smtClean="0"/>
          </a:p>
          <a:p>
            <a:pPr marL="571500" indent="-571500">
              <a:lnSpc>
                <a:spcPct val="110000"/>
              </a:lnSpc>
              <a:buFontTx/>
              <a:buChar char="-"/>
            </a:pPr>
            <a:r>
              <a:rPr lang="vi-VN" sz="4000" dirty="0"/>
              <a:t>Khi một client gửi dữ liệu thì sẽ được đến một default gateway, nếu nó rời mạng con thì  sẽ tạo một con đường quay trở lại client.</a:t>
            </a:r>
          </a:p>
          <a:p>
            <a:r>
              <a:rPr lang="vi-VN" sz="4000" dirty="0"/>
              <a:t/>
            </a:r>
            <a:br>
              <a:rPr lang="vi-VN" sz="4000" dirty="0"/>
            </a:br>
            <a:endParaRPr lang="en-US" sz="4000" dirty="0">
              <a:solidFill>
                <a:schemeClr val="tx1"/>
              </a:solidFill>
            </a:endParaRPr>
          </a:p>
        </p:txBody>
      </p:sp>
    </p:spTree>
    <p:extLst>
      <p:ext uri="{BB962C8B-B14F-4D97-AF65-F5344CB8AC3E}">
        <p14:creationId xmlns:p14="http://schemas.microsoft.com/office/powerpoint/2010/main" val="25060933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35</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2</a:t>
              </a:r>
              <a:endPar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a:solidFill>
                    <a:srgbClr val="FFFFFF"/>
                  </a:solidFill>
                  <a:latin typeface="Arial" panose="020B0604020202020204" pitchFamily="34" charset="0"/>
                  <a:cs typeface="Arial" panose="020B0604020202020204" pitchFamily="34" charset="0"/>
                </a:rPr>
                <a:t>Quá</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a:solidFill>
                    <a:srgbClr val="FFFFFF"/>
                  </a:solidFill>
                  <a:latin typeface="Arial" panose="020B0604020202020204" pitchFamily="34" charset="0"/>
                  <a:cs typeface="Arial" panose="020B0604020202020204" pitchFamily="34" charset="0"/>
                </a:rPr>
                <a:t>trình</a:t>
              </a:r>
              <a:r>
                <a:rPr lang="en-US" sz="4200" b="1" kern="1200" dirty="0">
                  <a:solidFill>
                    <a:srgbClr val="FFFFFF"/>
                  </a:solidFill>
                  <a:latin typeface="Arial" panose="020B0604020202020204" pitchFamily="34" charset="0"/>
                  <a:cs typeface="Arial" panose="020B0604020202020204" pitchFamily="34" charset="0"/>
                </a:rPr>
                <a:t> roaming layer 3</a:t>
              </a:r>
            </a:p>
          </p:txBody>
        </p:sp>
      </p:grpSp>
      <p:sp>
        <p:nvSpPr>
          <p:cNvPr id="2" name="Rectangle 1"/>
          <p:cNvSpPr/>
          <p:nvPr/>
        </p:nvSpPr>
        <p:spPr>
          <a:xfrm>
            <a:off x="510285" y="2409301"/>
            <a:ext cx="7747949" cy="769441"/>
          </a:xfrm>
          <a:prstGeom prst="rect">
            <a:avLst/>
          </a:prstGeom>
        </p:spPr>
        <p:txBody>
          <a:bodyPr wrap="none">
            <a:spAutoFit/>
          </a:bodyPr>
          <a:lstStyle/>
          <a:p>
            <a:pPr marL="571500" indent="-571500" algn="ctr">
              <a:buFont typeface="Wingdings" panose="05000000000000000000" pitchFamily="2" charset="2"/>
              <a:buChar char="Ø"/>
            </a:pPr>
            <a:r>
              <a:rPr lang="en-US" sz="4400" b="1" dirty="0" err="1">
                <a:solidFill>
                  <a:schemeClr val="tx1"/>
                </a:solidFill>
              </a:rPr>
              <a:t>Quá</a:t>
            </a:r>
            <a:r>
              <a:rPr lang="en-US" sz="4400" b="1" dirty="0">
                <a:solidFill>
                  <a:schemeClr val="tx1"/>
                </a:solidFill>
              </a:rPr>
              <a:t> </a:t>
            </a:r>
            <a:r>
              <a:rPr lang="en-US" sz="4400" b="1" dirty="0" err="1">
                <a:solidFill>
                  <a:schemeClr val="tx1"/>
                </a:solidFill>
              </a:rPr>
              <a:t>trình</a:t>
            </a:r>
            <a:r>
              <a:rPr lang="en-US" sz="4400" b="1" dirty="0">
                <a:solidFill>
                  <a:schemeClr val="tx1"/>
                </a:solidFill>
              </a:rPr>
              <a:t> roaming layer </a:t>
            </a:r>
            <a:r>
              <a:rPr lang="en-US" sz="4400" b="1" dirty="0" smtClean="0">
                <a:solidFill>
                  <a:schemeClr val="tx1"/>
                </a:solidFill>
              </a:rPr>
              <a:t>3</a:t>
            </a:r>
            <a:endParaRPr lang="en-US" sz="4400" b="1" dirty="0">
              <a:solidFill>
                <a:schemeClr val="tx1"/>
              </a:solidFill>
            </a:endParaRPr>
          </a:p>
        </p:txBody>
      </p:sp>
      <p:sp>
        <p:nvSpPr>
          <p:cNvPr id="3" name="Rectangle 2"/>
          <p:cNvSpPr/>
          <p:nvPr/>
        </p:nvSpPr>
        <p:spPr>
          <a:xfrm>
            <a:off x="1868207" y="3225817"/>
            <a:ext cx="6149440" cy="738664"/>
          </a:xfrm>
          <a:prstGeom prst="rect">
            <a:avLst/>
          </a:prstGeom>
        </p:spPr>
        <p:txBody>
          <a:bodyPr wrap="none">
            <a:spAutoFit/>
          </a:bodyPr>
          <a:lstStyle/>
          <a:p>
            <a:pPr marL="285750" indent="-285750" algn="ctr">
              <a:buFont typeface="Wingdings" panose="05000000000000000000" pitchFamily="2" charset="2"/>
              <a:buChar char="§"/>
            </a:pPr>
            <a:r>
              <a:rPr lang="en-US" sz="4200" b="1" dirty="0">
                <a:solidFill>
                  <a:schemeClr val="tx1"/>
                </a:solidFill>
              </a:rPr>
              <a:t>Đ</a:t>
            </a:r>
            <a:r>
              <a:rPr lang="vi-VN" sz="4200" b="1" dirty="0">
                <a:solidFill>
                  <a:schemeClr val="tx1"/>
                </a:solidFill>
              </a:rPr>
              <a:t>ư</a:t>
            </a:r>
            <a:r>
              <a:rPr lang="en-US" sz="4200" b="1" dirty="0" err="1">
                <a:solidFill>
                  <a:schemeClr val="tx1"/>
                </a:solidFill>
              </a:rPr>
              <a:t>ờng</a:t>
            </a:r>
            <a:r>
              <a:rPr lang="en-US" sz="4200" b="1" dirty="0">
                <a:solidFill>
                  <a:schemeClr val="tx1"/>
                </a:solidFill>
              </a:rPr>
              <a:t> </a:t>
            </a:r>
            <a:r>
              <a:rPr lang="en-US" sz="4200" b="1" dirty="0" err="1" smtClean="0">
                <a:solidFill>
                  <a:schemeClr val="tx1"/>
                </a:solidFill>
              </a:rPr>
              <a:t>hầm</a:t>
            </a:r>
            <a:r>
              <a:rPr lang="en-US" sz="4200" b="1" dirty="0" smtClean="0">
                <a:solidFill>
                  <a:schemeClr val="tx1"/>
                </a:solidFill>
              </a:rPr>
              <a:t> </a:t>
            </a:r>
            <a:r>
              <a:rPr lang="en-US" sz="4200" b="1" dirty="0" err="1">
                <a:solidFill>
                  <a:schemeClr val="tx1"/>
                </a:solidFill>
              </a:rPr>
              <a:t>đối</a:t>
            </a:r>
            <a:r>
              <a:rPr lang="en-US" sz="4200" b="1" dirty="0">
                <a:solidFill>
                  <a:schemeClr val="tx1"/>
                </a:solidFill>
              </a:rPr>
              <a:t> </a:t>
            </a:r>
            <a:r>
              <a:rPr lang="en-US" sz="4200" b="1" dirty="0" err="1">
                <a:solidFill>
                  <a:schemeClr val="tx1"/>
                </a:solidFill>
              </a:rPr>
              <a:t>xứng</a:t>
            </a:r>
            <a:endParaRPr lang="en-US" sz="4200" b="1" dirty="0">
              <a:solidFill>
                <a:schemeClr val="tx1"/>
              </a:solidFill>
            </a:endParaRPr>
          </a:p>
        </p:txBody>
      </p:sp>
      <p:sp>
        <p:nvSpPr>
          <p:cNvPr id="4" name="Rectangle 3"/>
          <p:cNvSpPr/>
          <p:nvPr/>
        </p:nvSpPr>
        <p:spPr>
          <a:xfrm>
            <a:off x="510285" y="4184553"/>
            <a:ext cx="10894423" cy="9325630"/>
          </a:xfrm>
          <a:prstGeom prst="rect">
            <a:avLst/>
          </a:prstGeom>
        </p:spPr>
        <p:txBody>
          <a:bodyPr wrap="square">
            <a:spAutoFit/>
          </a:bodyPr>
          <a:lstStyle/>
          <a:p>
            <a:pPr marL="571500" indent="-571500">
              <a:lnSpc>
                <a:spcPct val="110000"/>
              </a:lnSpc>
              <a:buFontTx/>
              <a:buChar char="-"/>
            </a:pPr>
            <a:r>
              <a:rPr lang="vi-VN" sz="4000" dirty="0" smtClean="0"/>
              <a:t>Nếu </a:t>
            </a:r>
            <a:r>
              <a:rPr lang="vi-VN" sz="4000" dirty="0"/>
              <a:t>đường hầm bất đối xứng như vậy thì đường hầm đối xứng sẽ ngược lại. </a:t>
            </a:r>
            <a:endParaRPr lang="en-US" sz="4000" dirty="0" smtClean="0"/>
          </a:p>
          <a:p>
            <a:pPr marL="571500" indent="-571500">
              <a:lnSpc>
                <a:spcPct val="110000"/>
              </a:lnSpc>
              <a:buFontTx/>
              <a:buChar char="-"/>
            </a:pPr>
            <a:r>
              <a:rPr lang="vi-VN" sz="4000" dirty="0" smtClean="0"/>
              <a:t>Khi </a:t>
            </a:r>
            <a:r>
              <a:rPr lang="vi-VN" sz="4000" dirty="0"/>
              <a:t>mà bộ điều khiển </a:t>
            </a:r>
            <a:r>
              <a:rPr lang="en-US" sz="4000" dirty="0" err="1" smtClean="0"/>
              <a:t>mỏ</a:t>
            </a:r>
            <a:r>
              <a:rPr lang="en-US" sz="4000" dirty="0" smtClean="0"/>
              <a:t> neo</a:t>
            </a:r>
            <a:r>
              <a:rPr lang="vi-VN" sz="4000" dirty="0" smtClean="0"/>
              <a:t> </a:t>
            </a:r>
            <a:r>
              <a:rPr lang="vi-VN" sz="4000" dirty="0"/>
              <a:t>nhận gói tin từ bộ điều khiển ngoài theo đường </a:t>
            </a:r>
            <a:r>
              <a:rPr lang="vi-VN" sz="4000" dirty="0" smtClean="0"/>
              <a:t>hầm.</a:t>
            </a:r>
            <a:endParaRPr lang="en-US" sz="4000" dirty="0" smtClean="0"/>
          </a:p>
          <a:p>
            <a:pPr marL="571500" indent="-571500">
              <a:lnSpc>
                <a:spcPct val="110000"/>
              </a:lnSpc>
              <a:buFontTx/>
              <a:buChar char="-"/>
            </a:pPr>
            <a:r>
              <a:rPr lang="vi-VN" sz="4000" dirty="0" smtClean="0"/>
              <a:t>Ngay </a:t>
            </a:r>
            <a:r>
              <a:rPr lang="vi-VN" sz="4000" dirty="0"/>
              <a:t>sau đó Server 1 hồi đáp sẽ hồi đáp khi bộ điều khiển anchor chuyển gói tin đến và gửi dữ liệu lại bộ điều khiển anchor. </a:t>
            </a:r>
            <a:endParaRPr lang="en-US" sz="4000" dirty="0" smtClean="0"/>
          </a:p>
          <a:p>
            <a:pPr marL="571500" indent="-571500">
              <a:lnSpc>
                <a:spcPct val="110000"/>
              </a:lnSpc>
              <a:buFontTx/>
              <a:buChar char="-"/>
            </a:pPr>
            <a:r>
              <a:rPr lang="vi-VN" sz="4000" dirty="0" smtClean="0"/>
              <a:t>Lúc </a:t>
            </a:r>
            <a:r>
              <a:rPr lang="vi-VN" sz="4000" dirty="0"/>
              <a:t>này bộ điều khiển </a:t>
            </a:r>
            <a:r>
              <a:rPr lang="en-US" sz="4000" dirty="0" err="1" smtClean="0"/>
              <a:t>mỏ</a:t>
            </a:r>
            <a:r>
              <a:rPr lang="en-US" sz="4000" dirty="0" smtClean="0"/>
              <a:t> neo</a:t>
            </a:r>
            <a:r>
              <a:rPr lang="vi-VN" sz="4000" dirty="0" smtClean="0"/>
              <a:t> </a:t>
            </a:r>
            <a:r>
              <a:rPr lang="vi-VN" sz="4000" dirty="0"/>
              <a:t>chuyển theo đường hầm đến bộ điều khiển ngoài và phân phối gói tin trở lại client. </a:t>
            </a:r>
          </a:p>
          <a:p>
            <a:r>
              <a:rPr lang="vi-VN" sz="4000" dirty="0"/>
              <a:t/>
            </a:r>
            <a:br>
              <a:rPr lang="vi-VN" sz="4000" dirty="0"/>
            </a:br>
            <a:endParaRPr lang="vi-VN" sz="4000" dirty="0"/>
          </a:p>
          <a:p>
            <a:r>
              <a:rPr lang="vi-VN" sz="4000" dirty="0"/>
              <a:t/>
            </a:r>
            <a:br>
              <a:rPr lang="vi-VN" sz="4000" dirty="0"/>
            </a:br>
            <a:endParaRPr lang="en-US" sz="4000" dirty="0">
              <a:solidFill>
                <a:schemeClr val="tx1"/>
              </a:solidFill>
            </a:endParaRPr>
          </a:p>
        </p:txBody>
      </p:sp>
      <p:pic>
        <p:nvPicPr>
          <p:cNvPr id="3074" name="Picture 2" descr="https://www.totolink.vn/public/uploads/img_article/roaminglagiquatrinhroamingxayranhuthenaoduonghandoixu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4398" y="2799756"/>
            <a:ext cx="11179175" cy="948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5604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barn(inVertical)">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5202292" y="7631657"/>
            <a:ext cx="18960455" cy="3092800"/>
          </a:xfrm>
          <a:prstGeom prst="rect">
            <a:avLst/>
          </a:prstGeom>
        </p:spPr>
        <p:txBody>
          <a:bodyPr lIns="91425" tIns="91425" rIns="91425" bIns="91425" anchor="ctr" anchorCtr="0">
            <a:noAutofit/>
          </a:bodyPr>
          <a:lstStyle/>
          <a:p>
            <a:pPr lvl="0"/>
            <a:r>
              <a:rPr lang="en" sz="6200" b="1" dirty="0">
                <a:solidFill>
                  <a:srgbClr val="FF9900"/>
                </a:solidFill>
                <a:latin typeface="Times New Roman" panose="02020603050405020304" pitchFamily="18" charset="0"/>
                <a:cs typeface="Times New Roman" panose="02020603050405020304" pitchFamily="18" charset="0"/>
              </a:rPr>
              <a:t>III. XU HƯỚNG PHÁT TRIỂN</a:t>
            </a:r>
          </a:p>
        </p:txBody>
      </p:sp>
      <p:grpSp>
        <p:nvGrpSpPr>
          <p:cNvPr id="149" name="Shape 149"/>
          <p:cNvGrpSpPr/>
          <p:nvPr/>
        </p:nvGrpSpPr>
        <p:grpSpPr>
          <a:xfrm>
            <a:off x="17911907" y="1353651"/>
            <a:ext cx="4361458" cy="4388829"/>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17655563" y="6314632"/>
            <a:ext cx="1793091" cy="1804381"/>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16868204" y="2367237"/>
            <a:ext cx="681696" cy="65500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21360604" y="5720732"/>
            <a:ext cx="1034881" cy="9943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22179298" y="5153068"/>
            <a:ext cx="414483" cy="398443"/>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16395888" y="4343012"/>
            <a:ext cx="414465" cy="398392"/>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36</a:t>
            </a:fld>
            <a:endParaRPr lang="en"/>
          </a:p>
        </p:txBody>
      </p:sp>
    </p:spTree>
    <p:extLst>
      <p:ext uri="{BB962C8B-B14F-4D97-AF65-F5344CB8AC3E}">
        <p14:creationId xmlns:p14="http://schemas.microsoft.com/office/powerpoint/2010/main" val="21437645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37</a:t>
            </a:fld>
            <a:endParaRPr lang="en" sz="4200"/>
          </a:p>
        </p:txBody>
      </p:sp>
      <p:sp>
        <p:nvSpPr>
          <p:cNvPr id="5" name="TextBox 4"/>
          <p:cNvSpPr txBox="1"/>
          <p:nvPr/>
        </p:nvSpPr>
        <p:spPr>
          <a:xfrm>
            <a:off x="3735977" y="1489166"/>
            <a:ext cx="13496002" cy="738664"/>
          </a:xfrm>
          <a:prstGeom prst="rect">
            <a:avLst/>
          </a:prstGeom>
          <a:noFill/>
        </p:spPr>
        <p:txBody>
          <a:bodyPr wrap="none" rtlCol="0">
            <a:spAutoFit/>
          </a:bodyPr>
          <a:lstStyle/>
          <a:p>
            <a:pPr marL="571500" indent="-571500">
              <a:buFont typeface="Wingdings" panose="05000000000000000000" pitchFamily="2" charset="2"/>
              <a:buChar char="Ø"/>
            </a:pPr>
            <a:r>
              <a:rPr lang="en-US" sz="4200" b="1" dirty="0" err="1" smtClean="0"/>
              <a:t>Những</a:t>
            </a:r>
            <a:r>
              <a:rPr lang="en-US" sz="4200" b="1" dirty="0" smtClean="0"/>
              <a:t> </a:t>
            </a:r>
            <a:r>
              <a:rPr lang="en-US" sz="4200" b="1" dirty="0" err="1" smtClean="0"/>
              <a:t>xu</a:t>
            </a:r>
            <a:r>
              <a:rPr lang="en-US" sz="4200" b="1" dirty="0" smtClean="0"/>
              <a:t> h</a:t>
            </a:r>
            <a:r>
              <a:rPr lang="vi-VN" sz="4200" b="1" dirty="0" smtClean="0"/>
              <a:t>ướng</a:t>
            </a:r>
            <a:r>
              <a:rPr lang="en-US" sz="4200" b="1" dirty="0"/>
              <a:t> </a:t>
            </a:r>
            <a:r>
              <a:rPr lang="en-US" sz="4200" b="1" dirty="0" err="1" smtClean="0"/>
              <a:t>phát</a:t>
            </a:r>
            <a:r>
              <a:rPr lang="en-US" sz="4200" b="1" dirty="0"/>
              <a:t> </a:t>
            </a:r>
            <a:r>
              <a:rPr lang="en-US" sz="4200" b="1" dirty="0" err="1" smtClean="0"/>
              <a:t>triển</a:t>
            </a:r>
            <a:r>
              <a:rPr lang="en-US" sz="4200" b="1" dirty="0"/>
              <a:t> </a:t>
            </a:r>
            <a:r>
              <a:rPr lang="en-US" sz="4200" b="1" dirty="0" err="1" smtClean="0"/>
              <a:t>của</a:t>
            </a:r>
            <a:r>
              <a:rPr lang="en-US" sz="4200" b="1" dirty="0"/>
              <a:t> </a:t>
            </a:r>
            <a:r>
              <a:rPr lang="en-US" sz="4200" b="1" dirty="0" err="1" smtClean="0"/>
              <a:t>mạng</a:t>
            </a:r>
            <a:r>
              <a:rPr lang="en-US" sz="4200" b="1" dirty="0"/>
              <a:t> </a:t>
            </a:r>
            <a:r>
              <a:rPr lang="en-US" sz="4200" b="1" dirty="0" err="1" smtClean="0"/>
              <a:t>không</a:t>
            </a:r>
            <a:r>
              <a:rPr lang="en-US" sz="4200" b="1" dirty="0"/>
              <a:t> </a:t>
            </a:r>
            <a:r>
              <a:rPr lang="en-US" sz="4200" b="1" dirty="0" err="1" smtClean="0"/>
              <a:t>dây</a:t>
            </a:r>
            <a:r>
              <a:rPr lang="en-US" sz="4200" b="1" dirty="0" smtClean="0"/>
              <a:t>:</a:t>
            </a:r>
            <a:endParaRPr lang="en-US" sz="4200" b="1" dirty="0"/>
          </a:p>
        </p:txBody>
      </p:sp>
      <p:sp>
        <p:nvSpPr>
          <p:cNvPr id="6" name="Rectangle 5"/>
          <p:cNvSpPr/>
          <p:nvPr/>
        </p:nvSpPr>
        <p:spPr>
          <a:xfrm>
            <a:off x="4368424" y="2503085"/>
            <a:ext cx="8398453" cy="738664"/>
          </a:xfrm>
          <a:prstGeom prst="rect">
            <a:avLst/>
          </a:prstGeom>
        </p:spPr>
        <p:txBody>
          <a:bodyPr wrap="none">
            <a:spAutoFit/>
          </a:bodyPr>
          <a:lstStyle/>
          <a:p>
            <a:pPr marL="571500" indent="-571500">
              <a:buFont typeface="Wingdings" panose="05000000000000000000" pitchFamily="2" charset="2"/>
              <a:buChar char="§"/>
            </a:pPr>
            <a:r>
              <a:rPr lang="nn-NO" sz="4200" dirty="0"/>
              <a:t>Công nghệ thông tin di động 5G</a:t>
            </a:r>
            <a:endParaRPr lang="en-US" sz="4200" dirty="0"/>
          </a:p>
        </p:txBody>
      </p:sp>
      <p:sp>
        <p:nvSpPr>
          <p:cNvPr id="7" name="Rectangle 6"/>
          <p:cNvSpPr/>
          <p:nvPr/>
        </p:nvSpPr>
        <p:spPr>
          <a:xfrm>
            <a:off x="5744391" y="3435179"/>
            <a:ext cx="17585871" cy="9611670"/>
          </a:xfrm>
          <a:prstGeom prst="rect">
            <a:avLst/>
          </a:prstGeom>
        </p:spPr>
        <p:txBody>
          <a:bodyPr wrap="square">
            <a:spAutoFit/>
          </a:bodyPr>
          <a:lstStyle/>
          <a:p>
            <a:pPr marL="571500" indent="-571500">
              <a:lnSpc>
                <a:spcPct val="130000"/>
              </a:lnSpc>
              <a:buFont typeface="Courier New" panose="02070309020205020404" pitchFamily="49" charset="0"/>
              <a:buChar char="o"/>
            </a:pPr>
            <a:r>
              <a:rPr lang="vi-VN" sz="4000" dirty="0"/>
              <a:t>5G là mạng thông tin di động thế hệ mới nhất, kế tiếp sau mạng 4G. 5G có tốc độ, dữ liệu lớn, dung lượng cao, độ trễ siêu nhỏ, tiết kiệm năng lượng, chi phí thấp và có khả năng kết nối đa thiết bị</a:t>
            </a:r>
            <a:r>
              <a:rPr lang="vi-VN" sz="4000" dirty="0" smtClean="0"/>
              <a:t>.</a:t>
            </a:r>
            <a:endParaRPr lang="en-US" sz="4000" dirty="0" smtClean="0"/>
          </a:p>
          <a:p>
            <a:pPr marL="571500" indent="-571500">
              <a:lnSpc>
                <a:spcPct val="130000"/>
              </a:lnSpc>
              <a:buFont typeface="Courier New" panose="02070309020205020404" pitchFamily="49" charset="0"/>
              <a:buChar char="o"/>
            </a:pPr>
            <a:r>
              <a:rPr lang="vi-VN" sz="4000" dirty="0"/>
              <a:t>Mạng 5G có tốc độ truyền dữ liệu nhanh hơn 10-100 lần so với 4G. </a:t>
            </a:r>
            <a:endParaRPr lang="en-US" sz="4000" dirty="0" smtClean="0"/>
          </a:p>
          <a:p>
            <a:pPr marL="571500" indent="-571500">
              <a:lnSpc>
                <a:spcPct val="130000"/>
              </a:lnSpc>
              <a:buFont typeface="Courier New" panose="02070309020205020404" pitchFamily="49" charset="0"/>
              <a:buChar char="o"/>
            </a:pPr>
            <a:r>
              <a:rPr lang="vi-VN" sz="4000" dirty="0" smtClean="0"/>
              <a:t>Mạng </a:t>
            </a:r>
            <a:r>
              <a:rPr lang="vi-VN" sz="4000" dirty="0"/>
              <a:t>5G có khả năng kết nối cao, nên xử lý tốt với việc gia tăng số lượng lớn các thiết bị với nhau. Internet vạn vật (IoT) sẽ mở ra một kỷ nguyên mới của thiết bị kết nối, tất cả mọi thứ từ hệ thống an ninh, văn phòng cho đến thiết bị thu phát sóng trên xe cũng sẽ được kết nối</a:t>
            </a:r>
            <a:r>
              <a:rPr lang="vi-VN" sz="4000" dirty="0" smtClean="0"/>
              <a:t>.</a:t>
            </a:r>
            <a:endParaRPr lang="en-US" sz="4000" dirty="0" smtClean="0"/>
          </a:p>
          <a:p>
            <a:pPr marL="571500" indent="-571500">
              <a:lnSpc>
                <a:spcPct val="130000"/>
              </a:lnSpc>
              <a:buFont typeface="Courier New" panose="02070309020205020404" pitchFamily="49" charset="0"/>
              <a:buChar char="o"/>
            </a:pPr>
            <a:r>
              <a:rPr lang="vi-VN" sz="4000" dirty="0"/>
              <a:t>Khả năng kết nối lớn trong hệ thống IoT nên các phương tiện giao thông có thể liên lạc với nhau, với các công trình giao thông, tạo ra nền tảng cho xe tự lái; người xem có thể tải về một bộ phim chất lượng cao chỉ mất chưa đến 1 giây, trong khi 4G phải mất 10 phút.</a:t>
            </a:r>
            <a:endParaRPr lang="en-US" sz="4000" dirty="0"/>
          </a:p>
        </p:txBody>
      </p:sp>
    </p:spTree>
    <p:extLst>
      <p:ext uri="{BB962C8B-B14F-4D97-AF65-F5344CB8AC3E}">
        <p14:creationId xmlns:p14="http://schemas.microsoft.com/office/powerpoint/2010/main" val="39015197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38</a:t>
            </a:fld>
            <a:endParaRPr lang="en" sz="4200"/>
          </a:p>
        </p:txBody>
      </p:sp>
      <p:sp>
        <p:nvSpPr>
          <p:cNvPr id="5" name="TextBox 4"/>
          <p:cNvSpPr txBox="1"/>
          <p:nvPr/>
        </p:nvSpPr>
        <p:spPr>
          <a:xfrm>
            <a:off x="3735977" y="1489166"/>
            <a:ext cx="13496002" cy="738664"/>
          </a:xfrm>
          <a:prstGeom prst="rect">
            <a:avLst/>
          </a:prstGeom>
          <a:noFill/>
        </p:spPr>
        <p:txBody>
          <a:bodyPr wrap="none" rtlCol="0">
            <a:spAutoFit/>
          </a:bodyPr>
          <a:lstStyle/>
          <a:p>
            <a:pPr marL="571500" indent="-571500">
              <a:buFont typeface="Wingdings" panose="05000000000000000000" pitchFamily="2" charset="2"/>
              <a:buChar char="Ø"/>
            </a:pPr>
            <a:r>
              <a:rPr lang="en-US" sz="4200" b="1" dirty="0" err="1" smtClean="0"/>
              <a:t>Những</a:t>
            </a:r>
            <a:r>
              <a:rPr lang="en-US" sz="4200" b="1" dirty="0" smtClean="0"/>
              <a:t> </a:t>
            </a:r>
            <a:r>
              <a:rPr lang="en-US" sz="4200" b="1" dirty="0" err="1" smtClean="0"/>
              <a:t>xu</a:t>
            </a:r>
            <a:r>
              <a:rPr lang="en-US" sz="4200" b="1" dirty="0" smtClean="0"/>
              <a:t> h</a:t>
            </a:r>
            <a:r>
              <a:rPr lang="vi-VN" sz="4200" b="1" dirty="0" smtClean="0"/>
              <a:t>ướng</a:t>
            </a:r>
            <a:r>
              <a:rPr lang="en-US" sz="4200" b="1" dirty="0"/>
              <a:t> </a:t>
            </a:r>
            <a:r>
              <a:rPr lang="en-US" sz="4200" b="1" dirty="0" err="1" smtClean="0"/>
              <a:t>phát</a:t>
            </a:r>
            <a:r>
              <a:rPr lang="en-US" sz="4200" b="1" dirty="0"/>
              <a:t> </a:t>
            </a:r>
            <a:r>
              <a:rPr lang="en-US" sz="4200" b="1" dirty="0" err="1" smtClean="0"/>
              <a:t>triển</a:t>
            </a:r>
            <a:r>
              <a:rPr lang="en-US" sz="4200" b="1" dirty="0"/>
              <a:t> </a:t>
            </a:r>
            <a:r>
              <a:rPr lang="en-US" sz="4200" b="1" dirty="0" err="1" smtClean="0"/>
              <a:t>của</a:t>
            </a:r>
            <a:r>
              <a:rPr lang="en-US" sz="4200" b="1" dirty="0"/>
              <a:t> </a:t>
            </a:r>
            <a:r>
              <a:rPr lang="en-US" sz="4200" b="1" dirty="0" err="1" smtClean="0"/>
              <a:t>mạng</a:t>
            </a:r>
            <a:r>
              <a:rPr lang="en-US" sz="4200" b="1" dirty="0"/>
              <a:t> </a:t>
            </a:r>
            <a:r>
              <a:rPr lang="en-US" sz="4200" b="1" dirty="0" err="1" smtClean="0"/>
              <a:t>không</a:t>
            </a:r>
            <a:r>
              <a:rPr lang="en-US" sz="4200" b="1" dirty="0"/>
              <a:t> </a:t>
            </a:r>
            <a:r>
              <a:rPr lang="en-US" sz="4200" b="1" dirty="0" err="1" smtClean="0"/>
              <a:t>dây</a:t>
            </a:r>
            <a:r>
              <a:rPr lang="en-US" sz="4200" b="1" dirty="0" smtClean="0"/>
              <a:t>:</a:t>
            </a:r>
            <a:endParaRPr lang="en-US" sz="4200" b="1" dirty="0"/>
          </a:p>
        </p:txBody>
      </p:sp>
      <p:sp>
        <p:nvSpPr>
          <p:cNvPr id="6" name="Rectangle 5"/>
          <p:cNvSpPr/>
          <p:nvPr/>
        </p:nvSpPr>
        <p:spPr>
          <a:xfrm>
            <a:off x="4368424" y="2503085"/>
            <a:ext cx="10963258" cy="1415772"/>
          </a:xfrm>
          <a:prstGeom prst="rect">
            <a:avLst/>
          </a:prstGeom>
        </p:spPr>
        <p:txBody>
          <a:bodyPr wrap="none">
            <a:spAutoFit/>
          </a:bodyPr>
          <a:lstStyle/>
          <a:p>
            <a:pPr marL="571500" indent="-571500">
              <a:buFont typeface="Wingdings" panose="05000000000000000000" pitchFamily="2" charset="2"/>
              <a:buChar char="§"/>
            </a:pPr>
            <a:r>
              <a:rPr lang="vi-VN" sz="4400" dirty="0" smtClean="0"/>
              <a:t>Sản </a:t>
            </a:r>
            <a:r>
              <a:rPr lang="vi-VN" sz="4400" dirty="0"/>
              <a:t>phẩm gia đình có sẵn Wi-Fi gia tăng</a:t>
            </a:r>
          </a:p>
          <a:p>
            <a:endParaRPr lang="en-US" sz="4200" dirty="0"/>
          </a:p>
        </p:txBody>
      </p:sp>
      <p:sp>
        <p:nvSpPr>
          <p:cNvPr id="2" name="Rectangle 1"/>
          <p:cNvSpPr/>
          <p:nvPr/>
        </p:nvSpPr>
        <p:spPr>
          <a:xfrm>
            <a:off x="5116179" y="3438772"/>
            <a:ext cx="17822198" cy="8094524"/>
          </a:xfrm>
          <a:prstGeom prst="rect">
            <a:avLst/>
          </a:prstGeom>
        </p:spPr>
        <p:txBody>
          <a:bodyPr wrap="square">
            <a:spAutoFit/>
          </a:bodyPr>
          <a:lstStyle/>
          <a:p>
            <a:pPr marL="571500" indent="-571500">
              <a:buFont typeface="Courier New" panose="02070309020205020404" pitchFamily="49" charset="0"/>
              <a:buChar char="o"/>
            </a:pPr>
            <a:r>
              <a:rPr lang="vi-VN" sz="4000" dirty="0"/>
              <a:t>Với công nghệ và tính năng hiện đại như HomePlug Gree của Qualcomm </a:t>
            </a:r>
            <a:r>
              <a:rPr lang="vi-VN" sz="4000" dirty="0" smtClean="0"/>
              <a:t>sẽ </a:t>
            </a:r>
            <a:r>
              <a:rPr lang="vi-VN" sz="4000" dirty="0"/>
              <a:t>đem lại cho khách hàng những thiết bị dùng mạng không dây, có dây với mức tiêu thụ điện năng nhỏ. Biến những sản phẩm dùng ở gia đình cũng trở nên thông minh và “xanh” hơn.</a:t>
            </a:r>
          </a:p>
          <a:p>
            <a:pPr marL="571500" indent="-571500">
              <a:buFont typeface="Courier New" panose="02070309020205020404" pitchFamily="49" charset="0"/>
              <a:buChar char="o"/>
            </a:pPr>
            <a:r>
              <a:rPr lang="vi-VN" sz="4000" dirty="0"/>
              <a:t>Dựa theo hướng phát triển này, tính năng không dây cũng sẽ được cài đặt trên ô tô điện, năng lượng thông minh, những thiết bị giám sát từ xa và ngay cả trên các thiết bị hiện đại. Hãy nghĩ xem, các bạn có thể bật chiếc máy giặt từ xa qua Smartphone dựa theo một lịch trình giám sát năng lượng hiệu quả</a:t>
            </a:r>
            <a:r>
              <a:rPr lang="vi-VN" sz="4000" dirty="0" smtClean="0"/>
              <a:t>.</a:t>
            </a:r>
            <a:endParaRPr lang="en-US" sz="4000" dirty="0" smtClean="0"/>
          </a:p>
          <a:p>
            <a:pPr marL="571500" indent="-571500">
              <a:buFont typeface="Courier New" panose="02070309020205020404" pitchFamily="49" charset="0"/>
              <a:buChar char="o"/>
            </a:pPr>
            <a:r>
              <a:rPr lang="vi-VN" sz="4000" dirty="0" smtClean="0"/>
              <a:t> Thiết </a:t>
            </a:r>
            <a:r>
              <a:rPr lang="vi-VN" sz="4000" dirty="0"/>
              <a:t>lập kết nối không dây đã đi ra ngoài giới hạn trên những sản phẩm hiện đại, smartphone hay một vài loại laptop nói chung, nó đang lấn sang các loại thiết bị gia dụng ngày một mạnh</a:t>
            </a:r>
            <a:r>
              <a:rPr lang="vi-VN" sz="4000" dirty="0" smtClean="0"/>
              <a:t>.</a:t>
            </a:r>
            <a:r>
              <a:rPr lang="en-US" sz="4000" dirty="0" smtClean="0"/>
              <a:t> </a:t>
            </a:r>
            <a:r>
              <a:rPr lang="vi-VN" sz="4000" dirty="0" smtClean="0"/>
              <a:t>Sự </a:t>
            </a:r>
            <a:r>
              <a:rPr lang="vi-VN" sz="4000" dirty="0"/>
              <a:t>phát triển này sẽ mạnh mẽ hơn trong vài năm tới.</a:t>
            </a:r>
          </a:p>
        </p:txBody>
      </p:sp>
    </p:spTree>
    <p:extLst>
      <p:ext uri="{BB962C8B-B14F-4D97-AF65-F5344CB8AC3E}">
        <p14:creationId xmlns:p14="http://schemas.microsoft.com/office/powerpoint/2010/main" val="6352260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39</a:t>
            </a:fld>
            <a:endParaRPr lang="en" sz="4200"/>
          </a:p>
        </p:txBody>
      </p:sp>
      <p:sp>
        <p:nvSpPr>
          <p:cNvPr id="5" name="TextBox 4"/>
          <p:cNvSpPr txBox="1"/>
          <p:nvPr/>
        </p:nvSpPr>
        <p:spPr>
          <a:xfrm>
            <a:off x="3735977" y="1489166"/>
            <a:ext cx="13496002" cy="738664"/>
          </a:xfrm>
          <a:prstGeom prst="rect">
            <a:avLst/>
          </a:prstGeom>
          <a:noFill/>
        </p:spPr>
        <p:txBody>
          <a:bodyPr wrap="none" rtlCol="0">
            <a:spAutoFit/>
          </a:bodyPr>
          <a:lstStyle/>
          <a:p>
            <a:pPr marL="571500" indent="-571500">
              <a:buFont typeface="Wingdings" panose="05000000000000000000" pitchFamily="2" charset="2"/>
              <a:buChar char="Ø"/>
            </a:pPr>
            <a:r>
              <a:rPr lang="en-US" sz="4200" b="1" dirty="0" err="1" smtClean="0"/>
              <a:t>Những</a:t>
            </a:r>
            <a:r>
              <a:rPr lang="en-US" sz="4200" b="1" dirty="0" smtClean="0"/>
              <a:t> </a:t>
            </a:r>
            <a:r>
              <a:rPr lang="en-US" sz="4200" b="1" dirty="0" err="1" smtClean="0"/>
              <a:t>xu</a:t>
            </a:r>
            <a:r>
              <a:rPr lang="en-US" sz="4200" b="1" dirty="0" smtClean="0"/>
              <a:t> h</a:t>
            </a:r>
            <a:r>
              <a:rPr lang="vi-VN" sz="4200" b="1" dirty="0" smtClean="0"/>
              <a:t>ướng</a:t>
            </a:r>
            <a:r>
              <a:rPr lang="en-US" sz="4200" b="1" dirty="0" smtClean="0"/>
              <a:t> </a:t>
            </a:r>
            <a:r>
              <a:rPr lang="en-US" sz="4200" b="1" dirty="0" err="1" smtClean="0"/>
              <a:t>phát</a:t>
            </a:r>
            <a:r>
              <a:rPr lang="en-US" sz="4200" b="1" dirty="0" smtClean="0"/>
              <a:t> </a:t>
            </a:r>
            <a:r>
              <a:rPr lang="en-US" sz="4200" b="1" dirty="0" err="1" smtClean="0"/>
              <a:t>triển</a:t>
            </a:r>
            <a:r>
              <a:rPr lang="en-US" sz="4200" b="1" dirty="0" smtClean="0"/>
              <a:t> </a:t>
            </a:r>
            <a:r>
              <a:rPr lang="en-US" sz="4200" b="1" dirty="0" err="1" smtClean="0"/>
              <a:t>của</a:t>
            </a:r>
            <a:r>
              <a:rPr lang="en-US" sz="4200" b="1" dirty="0" smtClean="0"/>
              <a:t> </a:t>
            </a:r>
            <a:r>
              <a:rPr lang="en-US" sz="4200" b="1" dirty="0" err="1" smtClean="0"/>
              <a:t>mạng</a:t>
            </a:r>
            <a:r>
              <a:rPr lang="en-US" sz="4200" b="1" dirty="0" smtClean="0"/>
              <a:t> </a:t>
            </a:r>
            <a:r>
              <a:rPr lang="en-US" sz="4200" b="1" dirty="0" err="1" smtClean="0"/>
              <a:t>không</a:t>
            </a:r>
            <a:r>
              <a:rPr lang="en-US" sz="4200" b="1" dirty="0" smtClean="0"/>
              <a:t> </a:t>
            </a:r>
            <a:r>
              <a:rPr lang="en-US" sz="4200" b="1" dirty="0" err="1" smtClean="0"/>
              <a:t>dây</a:t>
            </a:r>
            <a:r>
              <a:rPr lang="en-US" sz="4200" b="1" dirty="0" smtClean="0"/>
              <a:t>:</a:t>
            </a:r>
            <a:endParaRPr lang="en-US" sz="4200" b="1" dirty="0"/>
          </a:p>
        </p:txBody>
      </p:sp>
      <p:sp>
        <p:nvSpPr>
          <p:cNvPr id="6" name="Rectangle 5"/>
          <p:cNvSpPr/>
          <p:nvPr/>
        </p:nvSpPr>
        <p:spPr>
          <a:xfrm>
            <a:off x="4368424" y="2503085"/>
            <a:ext cx="10969670" cy="769441"/>
          </a:xfrm>
          <a:prstGeom prst="rect">
            <a:avLst/>
          </a:prstGeom>
        </p:spPr>
        <p:txBody>
          <a:bodyPr wrap="none">
            <a:spAutoFit/>
          </a:bodyPr>
          <a:lstStyle/>
          <a:p>
            <a:pPr marL="571500" indent="-571500">
              <a:buFont typeface="Arial" panose="020B0604020202020204" pitchFamily="34" charset="0"/>
              <a:buChar char="•"/>
            </a:pPr>
            <a:r>
              <a:rPr lang="en-US" sz="4400" dirty="0" err="1" smtClean="0"/>
              <a:t>Điều</a:t>
            </a:r>
            <a:r>
              <a:rPr lang="en-US" sz="4400" dirty="0" smtClean="0"/>
              <a:t> </a:t>
            </a:r>
            <a:r>
              <a:rPr lang="en-US" sz="4400" dirty="0" err="1"/>
              <a:t>hành</a:t>
            </a:r>
            <a:r>
              <a:rPr lang="en-US" sz="4400" dirty="0"/>
              <a:t> </a:t>
            </a:r>
            <a:r>
              <a:rPr lang="en-US" sz="4400" dirty="0" err="1"/>
              <a:t>nhà</a:t>
            </a:r>
            <a:r>
              <a:rPr lang="en-US" sz="4400" dirty="0"/>
              <a:t> </a:t>
            </a:r>
            <a:r>
              <a:rPr lang="en-US" sz="4400" dirty="0" err="1"/>
              <a:t>từ</a:t>
            </a:r>
            <a:r>
              <a:rPr lang="en-US" sz="4400" dirty="0"/>
              <a:t> </a:t>
            </a:r>
            <a:r>
              <a:rPr lang="en-US" sz="4400" dirty="0" err="1"/>
              <a:t>xa</a:t>
            </a:r>
            <a:r>
              <a:rPr lang="en-US" sz="4400" dirty="0"/>
              <a:t> </a:t>
            </a:r>
            <a:r>
              <a:rPr lang="en-US" sz="4400" dirty="0" err="1"/>
              <a:t>ngày</a:t>
            </a:r>
            <a:r>
              <a:rPr lang="en-US" sz="4400" dirty="0"/>
              <a:t> </a:t>
            </a:r>
            <a:r>
              <a:rPr lang="en-US" sz="4400" dirty="0" err="1"/>
              <a:t>càng</a:t>
            </a:r>
            <a:r>
              <a:rPr lang="en-US" sz="4400" dirty="0"/>
              <a:t> </a:t>
            </a:r>
            <a:r>
              <a:rPr lang="en-US" sz="4400" dirty="0" err="1"/>
              <a:t>phổ</a:t>
            </a:r>
            <a:r>
              <a:rPr lang="en-US" sz="4400" dirty="0"/>
              <a:t> </a:t>
            </a:r>
            <a:r>
              <a:rPr lang="en-US" sz="4400" dirty="0" err="1" smtClean="0"/>
              <a:t>biến</a:t>
            </a:r>
            <a:endParaRPr lang="en-US" sz="4400" dirty="0"/>
          </a:p>
        </p:txBody>
      </p:sp>
      <p:sp>
        <p:nvSpPr>
          <p:cNvPr id="2" name="Rectangle 1"/>
          <p:cNvSpPr/>
          <p:nvPr/>
        </p:nvSpPr>
        <p:spPr>
          <a:xfrm>
            <a:off x="5116179" y="3438772"/>
            <a:ext cx="17822198" cy="3785652"/>
          </a:xfrm>
          <a:prstGeom prst="rect">
            <a:avLst/>
          </a:prstGeom>
        </p:spPr>
        <p:txBody>
          <a:bodyPr wrap="square">
            <a:spAutoFit/>
          </a:bodyPr>
          <a:lstStyle/>
          <a:p>
            <a:pPr marL="571500" indent="-571500">
              <a:buFont typeface="Courier New" panose="02070309020205020404" pitchFamily="49" charset="0"/>
              <a:buChar char="o"/>
            </a:pPr>
            <a:r>
              <a:rPr lang="vi-VN" sz="4000" dirty="0"/>
              <a:t>Một vài nhà cung cấp đã và đang phát triển các chương trình trên điện thoại thông minh, laptop để giúp đỡ khách hàng có thể giám sát an ninh hay điều khiển từ xa mọi thứ xảy ra trong căn nhà từ bất cứ đâu. Các bạn có thể tắt đèn, bật máy nước nóng hay kích hoạt hệ thống báo động… và một vài tính năng khác nữa qua cách ấn nhẹ lên các chức năng trên màn hình điện thoại với kết nối Wi-Fi</a:t>
            </a:r>
            <a:r>
              <a:rPr lang="vi-VN" sz="4000" dirty="0" smtClean="0"/>
              <a:t>.</a:t>
            </a:r>
            <a:endParaRPr lang="vi-VN" sz="4000" dirty="0"/>
          </a:p>
        </p:txBody>
      </p:sp>
    </p:spTree>
    <p:extLst>
      <p:ext uri="{BB962C8B-B14F-4D97-AF65-F5344CB8AC3E}">
        <p14:creationId xmlns:p14="http://schemas.microsoft.com/office/powerpoint/2010/main" val="12930417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382007"/>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Khái</a:t>
              </a:r>
              <a:r>
                <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niệm</a:t>
              </a:r>
              <a:r>
                <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về</a:t>
              </a:r>
              <a:r>
                <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mạng</a:t>
              </a:r>
              <a:r>
                <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không</a:t>
              </a:r>
              <a:r>
                <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sp>
        <p:nvSpPr>
          <p:cNvPr id="3" name="TextBox 2"/>
          <p:cNvSpPr txBox="1"/>
          <p:nvPr/>
        </p:nvSpPr>
        <p:spPr>
          <a:xfrm>
            <a:off x="8148209" y="2910606"/>
            <a:ext cx="15713189" cy="4821833"/>
          </a:xfrm>
          <a:prstGeom prst="rect">
            <a:avLst/>
          </a:prstGeom>
          <a:noFill/>
        </p:spPr>
        <p:txBody>
          <a:bodyPr wrap="square" rtlCol="0">
            <a:spAutoFit/>
          </a:bodyPr>
          <a:lstStyle/>
          <a:p>
            <a:pPr>
              <a:lnSpc>
                <a:spcPct val="130000"/>
              </a:lnSpc>
            </a:pPr>
            <a:r>
              <a:rPr lang="en-US" sz="4000" dirty="0" err="1" smtClean="0">
                <a:solidFill>
                  <a:schemeClr val="tx1"/>
                </a:solidFill>
                <a:latin typeface="Roboto" panose="02000000000000000000" pitchFamily="2" charset="0"/>
                <a:ea typeface="Roboto" panose="02000000000000000000" pitchFamily="2" charset="0"/>
                <a:cs typeface="Roboto" panose="02000000000000000000" pitchFamily="2" charset="0"/>
              </a:rPr>
              <a:t>Mạng</a:t>
            </a:r>
            <a:r>
              <a:rPr lang="en-US" sz="4000" dirty="0" smtClean="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không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dây</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 Wireless Network –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WLAN</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là</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một</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hệ</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thống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các</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thiết</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bị</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được</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nhóm</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lại</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với</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nhau</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có</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khả</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năng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giao</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tiếp</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thông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qua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sóng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vô</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tuyến</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thay</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vì</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các</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đường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truyền</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dẫn</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bằng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dây</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Nói</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một</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cách</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đơn</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giản</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mạng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không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dây</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là</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mạng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sử</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dụng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công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nghệ</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mà</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cho</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phép</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hai</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hay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nhiều</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thiết</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bị</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kết</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nối</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với</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nhau</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bằng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cách</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sử</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dụng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một</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giao</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thức</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chuẩn</a:t>
            </a:r>
            <a:r>
              <a:rPr lang="en-US" sz="4000" dirty="0" smtClean="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smtClean="0">
                <a:solidFill>
                  <a:schemeClr val="tx1"/>
                </a:solidFill>
                <a:latin typeface="Roboto" panose="02000000000000000000" pitchFamily="2" charset="0"/>
                <a:ea typeface="Roboto" panose="02000000000000000000" pitchFamily="2" charset="0"/>
                <a:cs typeface="Roboto" panose="02000000000000000000" pitchFamily="2" charset="0"/>
              </a:rPr>
              <a:t>không</a:t>
            </a:r>
            <a:r>
              <a:rPr lang="en-US" sz="4000" dirty="0" smtClean="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cần</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sử</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dụng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dây</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cs typeface="Roboto" panose="02000000000000000000" pitchFamily="2" charset="0"/>
              </a:rPr>
              <a:t>mạng</a:t>
            </a:r>
            <a:r>
              <a:rPr lang="en-US" sz="4000" dirty="0">
                <a:solidFill>
                  <a:schemeClr val="tx1"/>
                </a:solidFill>
                <a:latin typeface="Roboto" panose="02000000000000000000" pitchFamily="2" charset="0"/>
                <a:ea typeface="Roboto" panose="02000000000000000000" pitchFamily="2" charset="0"/>
                <a:cs typeface="Roboto" panose="02000000000000000000" pitchFamily="2" charset="0"/>
              </a:rPr>
              <a:t> (cable).</a:t>
            </a:r>
          </a:p>
        </p:txBody>
      </p:sp>
      <p:pic>
        <p:nvPicPr>
          <p:cNvPr id="1026" name="Picture 2" descr="Kết quả hình ảnh cho MẠNG KHÔNG DÂ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13" y="3309833"/>
            <a:ext cx="6795721" cy="4448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676706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3218843" y="8083120"/>
            <a:ext cx="18960455" cy="3092800"/>
          </a:xfrm>
          <a:prstGeom prst="rect">
            <a:avLst/>
          </a:prstGeom>
        </p:spPr>
        <p:txBody>
          <a:bodyPr lIns="91425" tIns="91425" rIns="91425" bIns="91425" anchor="ctr" anchorCtr="0">
            <a:noAutofit/>
          </a:bodyPr>
          <a:lstStyle/>
          <a:p>
            <a:pPr lvl="0"/>
            <a:r>
              <a:rPr lang="en" sz="6200" b="1" dirty="0" smtClean="0">
                <a:solidFill>
                  <a:srgbClr val="FF9900"/>
                </a:solidFill>
                <a:latin typeface="Times New Roman" panose="02020603050405020304" pitchFamily="18" charset="0"/>
                <a:cs typeface="Times New Roman" panose="02020603050405020304" pitchFamily="18" charset="0"/>
              </a:rPr>
              <a:t>VI. C</a:t>
            </a:r>
            <a:r>
              <a:rPr lang="en-US" sz="6200" b="1" dirty="0">
                <a:solidFill>
                  <a:srgbClr val="FF9900"/>
                </a:solidFill>
                <a:latin typeface="Times New Roman" panose="02020603050405020304" pitchFamily="18" charset="0"/>
                <a:cs typeface="Times New Roman" panose="02020603050405020304" pitchFamily="18" charset="0"/>
              </a:rPr>
              <a:t>ÔNG NGHỆ IOT VÀ MÔ HÌNH MẠNG BEE</a:t>
            </a:r>
            <a:endParaRPr lang="en" sz="6200" b="1" dirty="0">
              <a:solidFill>
                <a:srgbClr val="FF9900"/>
              </a:solidFill>
              <a:latin typeface="Times New Roman" panose="02020603050405020304" pitchFamily="18" charset="0"/>
              <a:cs typeface="Times New Roman" panose="02020603050405020304" pitchFamily="18" charset="0"/>
            </a:endParaRPr>
          </a:p>
        </p:txBody>
      </p:sp>
      <p:grpSp>
        <p:nvGrpSpPr>
          <p:cNvPr id="149" name="Shape 149"/>
          <p:cNvGrpSpPr/>
          <p:nvPr/>
        </p:nvGrpSpPr>
        <p:grpSpPr>
          <a:xfrm>
            <a:off x="17911907" y="1353651"/>
            <a:ext cx="4361458" cy="4388829"/>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17655563" y="6314632"/>
            <a:ext cx="1793091" cy="1804381"/>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16868204" y="2367237"/>
            <a:ext cx="681696" cy="65500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21360604" y="5720732"/>
            <a:ext cx="1034881" cy="9943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22179298" y="5153068"/>
            <a:ext cx="414483" cy="398443"/>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16395888" y="4343012"/>
            <a:ext cx="414465" cy="398392"/>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40</a:t>
            </a:fld>
            <a:endParaRPr lang="en"/>
          </a:p>
        </p:txBody>
      </p:sp>
    </p:spTree>
    <p:extLst>
      <p:ext uri="{BB962C8B-B14F-4D97-AF65-F5344CB8AC3E}">
        <p14:creationId xmlns:p14="http://schemas.microsoft.com/office/powerpoint/2010/main" val="9393321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41</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smtClean="0">
                  <a:solidFill>
                    <a:srgbClr val="FFFFFF"/>
                  </a:solidFill>
                  <a:latin typeface="Arial" panose="020B0604020202020204" pitchFamily="34" charset="0"/>
                  <a:cs typeface="Arial" panose="020B0604020202020204" pitchFamily="34" charset="0"/>
                </a:rPr>
                <a:t>Tổng</a:t>
              </a:r>
              <a:r>
                <a:rPr lang="en-US" sz="4200" b="1" kern="1200" dirty="0" smtClean="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quan</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về</a:t>
              </a:r>
              <a:r>
                <a:rPr lang="en-US" sz="4200" b="1" kern="1200" dirty="0" smtClean="0">
                  <a:solidFill>
                    <a:srgbClr val="FFFFFF"/>
                  </a:solidFill>
                  <a:latin typeface="Arial" panose="020B0604020202020204" pitchFamily="34" charset="0"/>
                  <a:cs typeface="Arial" panose="020B0604020202020204" pitchFamily="34" charset="0"/>
                </a:rPr>
                <a:t> IOT</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5" name="Rectangle 4"/>
          <p:cNvSpPr/>
          <p:nvPr/>
        </p:nvSpPr>
        <p:spPr>
          <a:xfrm>
            <a:off x="3577749" y="2295491"/>
            <a:ext cx="12115800" cy="738664"/>
          </a:xfrm>
          <a:prstGeom prst="rect">
            <a:avLst/>
          </a:prstGeom>
        </p:spPr>
        <p:txBody>
          <a:bodyPr>
            <a:spAutoFit/>
          </a:bodyPr>
          <a:lstStyle/>
          <a:p>
            <a:pPr marL="571500" indent="-571500" fontAlgn="base">
              <a:buFont typeface="Wingdings" panose="05000000000000000000" pitchFamily="2" charset="2"/>
              <a:buChar char="Ø"/>
            </a:pPr>
            <a:r>
              <a:rPr lang="en-US" sz="4200" b="1" dirty="0"/>
              <a:t>Internet of Things </a:t>
            </a:r>
            <a:r>
              <a:rPr lang="en-US" sz="4200" b="1" dirty="0" err="1"/>
              <a:t>là</a:t>
            </a:r>
            <a:r>
              <a:rPr lang="en-US" sz="4200" b="1" dirty="0"/>
              <a:t> </a:t>
            </a:r>
            <a:r>
              <a:rPr lang="en-US" sz="4200" b="1" dirty="0" err="1"/>
              <a:t>gì</a:t>
            </a:r>
            <a:r>
              <a:rPr lang="en-US" sz="4200" b="1" dirty="0" smtClean="0"/>
              <a:t>?</a:t>
            </a:r>
            <a:endParaRPr lang="en-US" sz="4200" dirty="0"/>
          </a:p>
        </p:txBody>
      </p:sp>
      <p:sp>
        <p:nvSpPr>
          <p:cNvPr id="6" name="Rectangle 5"/>
          <p:cNvSpPr/>
          <p:nvPr/>
        </p:nvSpPr>
        <p:spPr>
          <a:xfrm>
            <a:off x="8934993" y="3846753"/>
            <a:ext cx="14552023" cy="6555641"/>
          </a:xfrm>
          <a:prstGeom prst="rect">
            <a:avLst/>
          </a:prstGeom>
        </p:spPr>
        <p:txBody>
          <a:bodyPr wrap="square">
            <a:spAutoFit/>
          </a:bodyPr>
          <a:lstStyle/>
          <a:p>
            <a:pPr>
              <a:lnSpc>
                <a:spcPct val="150000"/>
              </a:lnSpc>
            </a:pPr>
            <a:r>
              <a:rPr lang="en-US" sz="4000" dirty="0" smtClean="0"/>
              <a:t>- </a:t>
            </a:r>
            <a:r>
              <a:rPr lang="vi-VN" sz="4000" dirty="0" smtClean="0"/>
              <a:t>Internet </a:t>
            </a:r>
            <a:r>
              <a:rPr lang="vi-VN" sz="4000" dirty="0"/>
              <a:t>Of Things viết tắt là IOT chính </a:t>
            </a:r>
            <a:r>
              <a:rPr lang="vi-VN" sz="4000" dirty="0" smtClean="0"/>
              <a:t>là </a:t>
            </a:r>
            <a:r>
              <a:rPr lang="vi-VN" sz="4000" dirty="0"/>
              <a:t>mạng lưới vạn vật kết nối Internet hoặc mạng lưới kết nối thiết bị Internet . Là một kịch bản của thế giới, khi mà mỗi đồ vật, con người được cung cấp một định danh riêng của nó và tất cả có khả năng truyền tải, trao đổi thông tin, dữ liệu qua một mạng duy nhất mà không cần đến sự tương tác trực tiếp giữa người với người, hay người với máy tính.</a:t>
            </a:r>
            <a:endParaRPr lang="en-US" sz="4000" dirty="0"/>
          </a:p>
        </p:txBody>
      </p:sp>
      <p:pic>
        <p:nvPicPr>
          <p:cNvPr id="5122" name="Picture 2" descr="Káº¿t quáº£ hÃ¬nh áº£nh cho I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2" y="4359938"/>
            <a:ext cx="8069287" cy="6792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857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barn(inVertical)">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42</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1</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smtClean="0">
                  <a:solidFill>
                    <a:srgbClr val="FFFFFF"/>
                  </a:solidFill>
                  <a:latin typeface="Arial" panose="020B0604020202020204" pitchFamily="34" charset="0"/>
                  <a:cs typeface="Arial" panose="020B0604020202020204" pitchFamily="34" charset="0"/>
                </a:rPr>
                <a:t>Tổng</a:t>
              </a:r>
              <a:r>
                <a:rPr lang="en-US" sz="4200" b="1" kern="1200" dirty="0" smtClean="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quan</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về</a:t>
              </a:r>
              <a:r>
                <a:rPr lang="en-US" sz="4200" b="1" kern="1200" dirty="0" smtClean="0">
                  <a:solidFill>
                    <a:srgbClr val="FFFFFF"/>
                  </a:solidFill>
                  <a:latin typeface="Arial" panose="020B0604020202020204" pitchFamily="34" charset="0"/>
                  <a:cs typeface="Arial" panose="020B0604020202020204" pitchFamily="34" charset="0"/>
                </a:rPr>
                <a:t> IOT</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5" name="Rectangle 4"/>
          <p:cNvSpPr/>
          <p:nvPr/>
        </p:nvSpPr>
        <p:spPr>
          <a:xfrm>
            <a:off x="2820095" y="2060357"/>
            <a:ext cx="12115800" cy="738664"/>
          </a:xfrm>
          <a:prstGeom prst="rect">
            <a:avLst/>
          </a:prstGeom>
        </p:spPr>
        <p:txBody>
          <a:bodyPr>
            <a:spAutoFit/>
          </a:bodyPr>
          <a:lstStyle/>
          <a:p>
            <a:pPr marL="571500" indent="-571500" fontAlgn="base">
              <a:buFont typeface="Wingdings" panose="05000000000000000000" pitchFamily="2" charset="2"/>
              <a:buChar char="Ø"/>
            </a:pPr>
            <a:r>
              <a:rPr lang="en-US" sz="4200" dirty="0"/>
              <a:t>IOT </a:t>
            </a:r>
            <a:r>
              <a:rPr lang="en-US" sz="4200" dirty="0" err="1" smtClean="0"/>
              <a:t>có</a:t>
            </a:r>
            <a:r>
              <a:rPr lang="en-US" sz="4200" dirty="0"/>
              <a:t> </a:t>
            </a:r>
            <a:r>
              <a:rPr lang="en-US" sz="4200" dirty="0" err="1" smtClean="0"/>
              <a:t>ảnh</a:t>
            </a:r>
            <a:r>
              <a:rPr lang="en-US" sz="4200" dirty="0" smtClean="0"/>
              <a:t> h</a:t>
            </a:r>
            <a:r>
              <a:rPr lang="vi-VN" sz="4200" dirty="0" smtClean="0"/>
              <a:t>ưởng</a:t>
            </a:r>
            <a:r>
              <a:rPr lang="en-US" sz="4200" dirty="0"/>
              <a:t> </a:t>
            </a:r>
            <a:r>
              <a:rPr lang="en-US" sz="4200" dirty="0" err="1" smtClean="0"/>
              <a:t>và</a:t>
            </a:r>
            <a:r>
              <a:rPr lang="en-US" sz="4200" dirty="0"/>
              <a:t> ý </a:t>
            </a:r>
            <a:r>
              <a:rPr lang="en-US" sz="4200" dirty="0" err="1" smtClean="0"/>
              <a:t>nghĩa</a:t>
            </a:r>
            <a:r>
              <a:rPr lang="en-US" sz="4200" dirty="0" smtClean="0"/>
              <a:t> </a:t>
            </a:r>
            <a:r>
              <a:rPr lang="en-US" sz="4200" dirty="0" err="1" smtClean="0"/>
              <a:t>nh</a:t>
            </a:r>
            <a:r>
              <a:rPr lang="vi-VN" sz="4200" dirty="0" smtClean="0"/>
              <a:t>ư</a:t>
            </a:r>
            <a:r>
              <a:rPr lang="en-US" sz="4200" dirty="0"/>
              <a:t> </a:t>
            </a:r>
            <a:r>
              <a:rPr lang="en-US" sz="4200" dirty="0" err="1" smtClean="0"/>
              <a:t>thế</a:t>
            </a:r>
            <a:r>
              <a:rPr lang="en-US" sz="4200" dirty="0"/>
              <a:t> </a:t>
            </a:r>
            <a:r>
              <a:rPr lang="en-US" sz="4200" dirty="0" err="1" smtClean="0"/>
              <a:t>nào</a:t>
            </a:r>
            <a:r>
              <a:rPr lang="en-US" sz="4200" dirty="0" smtClean="0"/>
              <a:t>?</a:t>
            </a:r>
            <a:endParaRPr lang="en-US" sz="4200" dirty="0"/>
          </a:p>
        </p:txBody>
      </p:sp>
      <p:sp>
        <p:nvSpPr>
          <p:cNvPr id="2" name="Rectangle 1"/>
          <p:cNvSpPr/>
          <p:nvPr/>
        </p:nvSpPr>
        <p:spPr>
          <a:xfrm>
            <a:off x="3554938" y="2877398"/>
            <a:ext cx="20676662" cy="11295400"/>
          </a:xfrm>
          <a:prstGeom prst="rect">
            <a:avLst/>
          </a:prstGeom>
        </p:spPr>
        <p:txBody>
          <a:bodyPr wrap="square">
            <a:spAutoFit/>
          </a:bodyPr>
          <a:lstStyle/>
          <a:p>
            <a:pPr marL="571500" indent="-571500">
              <a:lnSpc>
                <a:spcPct val="130000"/>
              </a:lnSpc>
              <a:buFontTx/>
              <a:buChar char="-"/>
            </a:pPr>
            <a:r>
              <a:rPr lang="vi-VN" sz="4000" dirty="0" smtClean="0"/>
              <a:t>Khi </a:t>
            </a:r>
            <a:r>
              <a:rPr lang="vi-VN" sz="4000" dirty="0"/>
              <a:t>mà vạn vật đều có chung một mạng kết nối thì việc liên lạc và làm việc trở nên rất dễ dàng. Con người có thể hiện thực hóa mục đích của mình trong tương lai. Chúng ta hoàn toàn có thể kiểm soát mọi thứ</a:t>
            </a:r>
            <a:r>
              <a:rPr lang="vi-VN" sz="4000" dirty="0" smtClean="0"/>
              <a:t>.</a:t>
            </a:r>
            <a:endParaRPr lang="en-US" sz="4000" dirty="0" smtClean="0"/>
          </a:p>
          <a:p>
            <a:pPr marL="571500" indent="-571500">
              <a:lnSpc>
                <a:spcPct val="130000"/>
              </a:lnSpc>
              <a:buFontTx/>
              <a:buChar char="-"/>
            </a:pPr>
            <a:r>
              <a:rPr lang="vi-VN" sz="4000" dirty="0"/>
              <a:t>Giả </a:t>
            </a:r>
            <a:r>
              <a:rPr lang="vi-VN" sz="4000" dirty="0" smtClean="0"/>
              <a:t>sử </a:t>
            </a:r>
            <a:r>
              <a:rPr lang="vi-VN" sz="4000" dirty="0"/>
              <a:t>như một hệ thống tưới nước tự động cây cối trong gia đình bạn được tích hợp công nghệ IOT. Giúp bạn điều khiển qui trình chăm sóc cây, tưới nước cây, thậm chí là bắt sâu bọ,…khi bạn có chuyến đi công tác xa vài ngày hay vài tháng mà không thể thực hiện được các chức năng đó. Điều đó sẽ trở nên rất đơn giải khi giả sử mà hệ thống tưới cây tự động và điện thoại hoặc laptop, PC,.. của bạn được kết nối và mạng lưới Internet và qua đó có thể trao đổi thông tin cũng như thực thi các câu lệnh mà bạn mong </a:t>
            </a:r>
            <a:r>
              <a:rPr lang="vi-VN" sz="4000" dirty="0" smtClean="0"/>
              <a:t>muốn.</a:t>
            </a:r>
            <a:endParaRPr lang="en-US" sz="4000" dirty="0"/>
          </a:p>
          <a:p>
            <a:pPr marL="571500" indent="-571500">
              <a:lnSpc>
                <a:spcPct val="130000"/>
              </a:lnSpc>
              <a:buFontTx/>
              <a:buChar char="-"/>
            </a:pPr>
            <a:r>
              <a:rPr lang="vi-VN" sz="4000" dirty="0" smtClean="0"/>
              <a:t>Chúng </a:t>
            </a:r>
            <a:r>
              <a:rPr lang="vi-VN" sz="4000" dirty="0"/>
              <a:t>ta có thể tiết kiệm được rất nhiều thời gian cũng như tránh gặp phải những trường hợp khó khăn khi không làm chủ và quản lý được tất cả mọi vật xung quanh ta</a:t>
            </a:r>
            <a:r>
              <a:rPr lang="vi-VN" sz="4000" dirty="0" smtClean="0"/>
              <a:t>.</a:t>
            </a:r>
            <a:endParaRPr lang="vi-VN" sz="4000" dirty="0"/>
          </a:p>
          <a:p>
            <a:pPr>
              <a:lnSpc>
                <a:spcPct val="130000"/>
              </a:lnSpc>
            </a:pPr>
            <a:r>
              <a:rPr lang="vi-VN" sz="4000" dirty="0"/>
              <a:t/>
            </a:r>
            <a:br>
              <a:rPr lang="vi-VN" sz="4000" dirty="0"/>
            </a:br>
            <a:endParaRPr lang="en-US" sz="4000" dirty="0"/>
          </a:p>
        </p:txBody>
      </p:sp>
    </p:spTree>
    <p:extLst>
      <p:ext uri="{BB962C8B-B14F-4D97-AF65-F5344CB8AC3E}">
        <p14:creationId xmlns:p14="http://schemas.microsoft.com/office/powerpoint/2010/main" val="373681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43</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2</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latin typeface="Arial" panose="020B0604020202020204" pitchFamily="34" charset="0"/>
                  <a:cs typeface="Arial" panose="020B0604020202020204" pitchFamily="34" charset="0"/>
                </a:rPr>
                <a:t>IOT </a:t>
              </a:r>
              <a:r>
                <a:rPr lang="en-US" sz="4200" b="1" kern="1200" dirty="0" err="1" smtClean="0">
                  <a:solidFill>
                    <a:srgbClr val="FFFFFF"/>
                  </a:solidFill>
                  <a:latin typeface="Arial" panose="020B0604020202020204" pitchFamily="34" charset="0"/>
                  <a:cs typeface="Arial" panose="020B0604020202020204" pitchFamily="34" charset="0"/>
                </a:rPr>
                <a:t>hoạt</a:t>
              </a:r>
              <a:r>
                <a:rPr lang="en-US" sz="4200" b="1" kern="1200" dirty="0" smtClean="0">
                  <a:solidFill>
                    <a:srgbClr val="FFFFFF"/>
                  </a:solidFill>
                  <a:latin typeface="Arial" panose="020B0604020202020204" pitchFamily="34" charset="0"/>
                  <a:cs typeface="Arial" panose="020B0604020202020204" pitchFamily="34" charset="0"/>
                </a:rPr>
                <a:t> </a:t>
              </a:r>
              <a:r>
                <a:rPr lang="vi-VN" sz="4200" b="1" kern="1200" dirty="0" smtClean="0">
                  <a:solidFill>
                    <a:srgbClr val="FFFFFF"/>
                  </a:solidFill>
                  <a:latin typeface="Arial" panose="020B0604020202020204" pitchFamily="34" charset="0"/>
                  <a:cs typeface="Arial" panose="020B0604020202020204" pitchFamily="34" charset="0"/>
                </a:rPr>
                <a:t>động</a:t>
              </a:r>
              <a:r>
                <a:rPr lang="en-US" sz="4200" b="1" kern="1200" dirty="0" smtClean="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ra</a:t>
              </a:r>
              <a:r>
                <a:rPr lang="en-US" sz="4200" b="1" kern="1200" dirty="0" smtClean="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sao</a:t>
              </a:r>
              <a:r>
                <a:rPr lang="en-US" sz="4200" b="1" kern="1200" dirty="0" smtClean="0">
                  <a:solidFill>
                    <a:srgbClr val="FFFFFF"/>
                  </a:solidFill>
                  <a:latin typeface="Arial" panose="020B0604020202020204" pitchFamily="34" charset="0"/>
                  <a:cs typeface="Arial" panose="020B0604020202020204" pitchFamily="34" charset="0"/>
                </a:rPr>
                <a:t>?</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3" name="Rectangle 2"/>
          <p:cNvSpPr/>
          <p:nvPr/>
        </p:nvSpPr>
        <p:spPr>
          <a:xfrm>
            <a:off x="2896688" y="2595937"/>
            <a:ext cx="9277894" cy="6247864"/>
          </a:xfrm>
          <a:prstGeom prst="rect">
            <a:avLst/>
          </a:prstGeom>
        </p:spPr>
        <p:txBody>
          <a:bodyPr wrap="square">
            <a:spAutoFit/>
          </a:bodyPr>
          <a:lstStyle/>
          <a:p>
            <a:pPr marL="571500" indent="-571500">
              <a:buFontTx/>
              <a:buChar char="-"/>
            </a:pPr>
            <a:r>
              <a:rPr lang="vi-VN" sz="4000" dirty="0" smtClean="0"/>
              <a:t>Các </a:t>
            </a:r>
            <a:r>
              <a:rPr lang="vi-VN" sz="4000" dirty="0"/>
              <a:t>thiết bị cần kết nối phải được tích hợp một chip cảm biến để có thể chuyển đổi, phát hiện các hiện tượng trong môi trường tự nhiên và biến nó thành dữ liệu trong môi trường Internet để xử lý dữ liệu và tiến hành thực thi các điều hướng trong mạng Internet đó theo cách mà người dùng mong muốn</a:t>
            </a:r>
            <a:r>
              <a:rPr lang="vi-VN" sz="4000" dirty="0" smtClean="0"/>
              <a:t>.</a:t>
            </a:r>
            <a:endParaRPr lang="en-US" sz="4000" dirty="0" smtClean="0"/>
          </a:p>
          <a:p>
            <a:pPr marL="571500" indent="-571500">
              <a:buFontTx/>
              <a:buChar char="-"/>
            </a:pPr>
            <a:endParaRPr lang="en-US" sz="4000" dirty="0"/>
          </a:p>
        </p:txBody>
      </p:sp>
      <p:pic>
        <p:nvPicPr>
          <p:cNvPr id="9220" name="Picture 4" descr="Káº¿t quáº£ hÃ¬nh áº£nh cho I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8250" y="2595937"/>
            <a:ext cx="10111830" cy="586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434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1000"/>
                                        <p:tgtEl>
                                          <p:spTgt spid="9220"/>
                                        </p:tgtEl>
                                      </p:cBhvr>
                                    </p:animEffect>
                                    <p:anim calcmode="lin" valueType="num">
                                      <p:cBhvr>
                                        <p:cTn id="13" dur="1000" fill="hold"/>
                                        <p:tgtEl>
                                          <p:spTgt spid="9220"/>
                                        </p:tgtEl>
                                        <p:attrNameLst>
                                          <p:attrName>ppt_x</p:attrName>
                                        </p:attrNameLst>
                                      </p:cBhvr>
                                      <p:tavLst>
                                        <p:tav tm="0">
                                          <p:val>
                                            <p:strVal val="#ppt_x"/>
                                          </p:val>
                                        </p:tav>
                                        <p:tav tm="100000">
                                          <p:val>
                                            <p:strVal val="#ppt_x"/>
                                          </p:val>
                                        </p:tav>
                                      </p:tavLst>
                                    </p:anim>
                                    <p:anim calcmode="lin" valueType="num">
                                      <p:cBhvr>
                                        <p:cTn id="14"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44</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2</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a:solidFill>
                    <a:srgbClr val="FFFFFF"/>
                  </a:solidFill>
                  <a:latin typeface="Arial" panose="020B0604020202020204" pitchFamily="34" charset="0"/>
                  <a:cs typeface="Arial" panose="020B0604020202020204" pitchFamily="34" charset="0"/>
                </a:rPr>
                <a:t>IOT </a:t>
              </a:r>
              <a:r>
                <a:rPr lang="en-US" sz="4200" b="1" kern="1200" dirty="0" err="1" smtClean="0">
                  <a:solidFill>
                    <a:srgbClr val="FFFFFF"/>
                  </a:solidFill>
                  <a:latin typeface="Arial" panose="020B0604020202020204" pitchFamily="34" charset="0"/>
                  <a:cs typeface="Arial" panose="020B0604020202020204" pitchFamily="34" charset="0"/>
                </a:rPr>
                <a:t>hoạt</a:t>
              </a:r>
              <a:r>
                <a:rPr lang="en-US" sz="4200" b="1" kern="1200" dirty="0" smtClean="0">
                  <a:solidFill>
                    <a:srgbClr val="FFFFFF"/>
                  </a:solidFill>
                  <a:latin typeface="Arial" panose="020B0604020202020204" pitchFamily="34" charset="0"/>
                  <a:cs typeface="Arial" panose="020B0604020202020204" pitchFamily="34" charset="0"/>
                </a:rPr>
                <a:t> </a:t>
              </a:r>
              <a:r>
                <a:rPr lang="vi-VN" sz="4200" b="1" kern="1200" dirty="0" smtClean="0">
                  <a:solidFill>
                    <a:srgbClr val="FFFFFF"/>
                  </a:solidFill>
                  <a:latin typeface="Arial" panose="020B0604020202020204" pitchFamily="34" charset="0"/>
                  <a:cs typeface="Arial" panose="020B0604020202020204" pitchFamily="34" charset="0"/>
                </a:rPr>
                <a:t>động</a:t>
              </a:r>
              <a:r>
                <a:rPr lang="en-US" sz="4200" b="1" kern="1200" dirty="0" smtClean="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ra</a:t>
              </a:r>
              <a:r>
                <a:rPr lang="en-US" sz="4200" b="1" kern="1200" dirty="0" smtClean="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sao</a:t>
              </a:r>
              <a:r>
                <a:rPr lang="en-US" sz="4200" b="1" kern="1200" dirty="0" smtClean="0">
                  <a:solidFill>
                    <a:srgbClr val="FFFFFF"/>
                  </a:solidFill>
                  <a:latin typeface="Arial" panose="020B0604020202020204" pitchFamily="34" charset="0"/>
                  <a:cs typeface="Arial" panose="020B0604020202020204" pitchFamily="34" charset="0"/>
                </a:rPr>
                <a:t>?</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3" name="Rectangle 2"/>
          <p:cNvSpPr/>
          <p:nvPr/>
        </p:nvSpPr>
        <p:spPr>
          <a:xfrm>
            <a:off x="2896688" y="2595937"/>
            <a:ext cx="9277894" cy="9941183"/>
          </a:xfrm>
          <a:prstGeom prst="rect">
            <a:avLst/>
          </a:prstGeom>
        </p:spPr>
        <p:txBody>
          <a:bodyPr wrap="square">
            <a:spAutoFit/>
          </a:bodyPr>
          <a:lstStyle/>
          <a:p>
            <a:pPr marL="571500" indent="-571500" fontAlgn="base">
              <a:buFontTx/>
              <a:buChar char="-"/>
            </a:pPr>
            <a:r>
              <a:rPr lang="vi-VN" sz="4000" dirty="0" smtClean="0"/>
              <a:t>Lấy </a:t>
            </a:r>
            <a:r>
              <a:rPr lang="vi-VN" sz="4000" dirty="0"/>
              <a:t>ví dụ hệ thống tưới nước cây tự động như ở trên thì hệ thống sinh thái của chúng ta phải được gắn 1 bộ cảm biến dùng để nhận biết các yếu tố như: nhiệt độ, lượng nước, độ ẩm, thời tiết,… Sau đó được chuyển thành dữ liệu và các dữ liệu này được sử dụng và được thiết lập các thiết lập các chế độ theo mục đích sử dụng.  Và qui trình này sẽ kết nối và hoạt động trong môi trường Internet để thông báo và tạo giao diện đến người dùng</a:t>
            </a:r>
            <a:r>
              <a:rPr lang="vi-VN" sz="4000" dirty="0" smtClean="0"/>
              <a:t>.</a:t>
            </a:r>
            <a:endParaRPr lang="en-US" sz="4000" dirty="0" smtClean="0"/>
          </a:p>
          <a:p>
            <a:pPr marL="571500" indent="-571500" fontAlgn="base">
              <a:buFontTx/>
              <a:buChar char="-"/>
            </a:pPr>
            <a:endParaRPr lang="vi-VN" sz="4000" dirty="0"/>
          </a:p>
          <a:p>
            <a:r>
              <a:rPr lang="vi-VN" sz="4000" dirty="0"/>
              <a:t/>
            </a:r>
            <a:br>
              <a:rPr lang="vi-VN" sz="4000" dirty="0"/>
            </a:br>
            <a:endParaRPr lang="en-US" sz="4000" dirty="0"/>
          </a:p>
        </p:txBody>
      </p:sp>
      <p:pic>
        <p:nvPicPr>
          <p:cNvPr id="12290" name="Picture 2" descr="iot-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7360" y="2704111"/>
            <a:ext cx="9260386" cy="641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445904"/>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45</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2</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smtClean="0">
                  <a:solidFill>
                    <a:srgbClr val="FFFFFF"/>
                  </a:solidFill>
                  <a:latin typeface="Arial" panose="020B0604020202020204" pitchFamily="34" charset="0"/>
                  <a:cs typeface="Arial" panose="020B0604020202020204" pitchFamily="34" charset="0"/>
                </a:rPr>
                <a:t>Ứng</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dụng</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của</a:t>
              </a:r>
              <a:r>
                <a:rPr lang="en-US" sz="4200" b="1" kern="1200" dirty="0" smtClean="0">
                  <a:solidFill>
                    <a:srgbClr val="FFFFFF"/>
                  </a:solidFill>
                  <a:latin typeface="Arial" panose="020B0604020202020204" pitchFamily="34" charset="0"/>
                  <a:cs typeface="Arial" panose="020B0604020202020204" pitchFamily="34" charset="0"/>
                </a:rPr>
                <a:t> IOT</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2" name="TextBox 1"/>
          <p:cNvSpPr txBox="1"/>
          <p:nvPr/>
        </p:nvSpPr>
        <p:spPr>
          <a:xfrm>
            <a:off x="3971109" y="2299063"/>
            <a:ext cx="4714752" cy="738664"/>
          </a:xfrm>
          <a:prstGeom prst="rect">
            <a:avLst/>
          </a:prstGeom>
          <a:noFill/>
        </p:spPr>
        <p:txBody>
          <a:bodyPr wrap="none" rtlCol="0">
            <a:spAutoFit/>
          </a:bodyPr>
          <a:lstStyle/>
          <a:p>
            <a:pPr marL="571500" indent="-571500">
              <a:buFont typeface="Wingdings" panose="05000000000000000000" pitchFamily="2" charset="2"/>
              <a:buChar char="Ø"/>
            </a:pPr>
            <a:r>
              <a:rPr lang="en-US" sz="4200" dirty="0" err="1" smtClean="0"/>
              <a:t>Nhà</a:t>
            </a:r>
            <a:r>
              <a:rPr lang="en-US" sz="4200" dirty="0"/>
              <a:t> </a:t>
            </a:r>
            <a:r>
              <a:rPr lang="en-US" sz="4200" dirty="0" err="1" smtClean="0"/>
              <a:t>thông</a:t>
            </a:r>
            <a:r>
              <a:rPr lang="en-US" sz="4200" dirty="0" smtClean="0"/>
              <a:t> minh</a:t>
            </a:r>
            <a:endParaRPr lang="en-US" sz="4200" dirty="0"/>
          </a:p>
        </p:txBody>
      </p:sp>
      <p:pic>
        <p:nvPicPr>
          <p:cNvPr id="13314" name="Picture 2" descr="Káº¿t quáº£ hÃ¬nh áº£nh cho nhÃ  thÃ´ng minh&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0357" y="3138989"/>
            <a:ext cx="9457510" cy="5792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60338" y="5358967"/>
            <a:ext cx="7809741" cy="2492990"/>
          </a:xfrm>
          <a:prstGeom prst="rect">
            <a:avLst/>
          </a:prstGeom>
          <a:noFill/>
        </p:spPr>
        <p:txBody>
          <a:bodyPr wrap="square" rtlCol="0">
            <a:spAutoFit/>
          </a:bodyPr>
          <a:lstStyle/>
          <a:p>
            <a:pPr marL="571500" indent="-571500">
              <a:lnSpc>
                <a:spcPct val="130000"/>
              </a:lnSpc>
              <a:buFont typeface="Arial" panose="020B0604020202020204" pitchFamily="34" charset="0"/>
              <a:buChar char="•"/>
            </a:pPr>
            <a:r>
              <a:rPr lang="en-US" sz="4000" dirty="0" err="1" smtClean="0"/>
              <a:t>Bạn</a:t>
            </a:r>
            <a:r>
              <a:rPr lang="en-US" sz="4000" dirty="0" smtClean="0"/>
              <a:t> </a:t>
            </a:r>
            <a:r>
              <a:rPr lang="en-US" sz="4000" dirty="0" err="1" smtClean="0"/>
              <a:t>có</a:t>
            </a:r>
            <a:r>
              <a:rPr lang="en-US" sz="4000" dirty="0"/>
              <a:t> </a:t>
            </a:r>
            <a:r>
              <a:rPr lang="en-US" sz="4000" dirty="0" err="1" smtClean="0"/>
              <a:t>thể</a:t>
            </a:r>
            <a:r>
              <a:rPr lang="en-US" sz="4000" dirty="0" smtClean="0"/>
              <a:t> </a:t>
            </a:r>
            <a:r>
              <a:rPr lang="vi-VN" sz="4000" dirty="0" smtClean="0"/>
              <a:t>đ</a:t>
            </a:r>
            <a:r>
              <a:rPr lang="en-US" sz="4000" dirty="0" err="1" smtClean="0"/>
              <a:t>iều</a:t>
            </a:r>
            <a:r>
              <a:rPr lang="en-US" sz="4000" dirty="0"/>
              <a:t> </a:t>
            </a:r>
            <a:r>
              <a:rPr lang="en-US" sz="4000" dirty="0" err="1" smtClean="0"/>
              <a:t>khiển</a:t>
            </a:r>
            <a:r>
              <a:rPr lang="en-US" sz="4000" dirty="0"/>
              <a:t> </a:t>
            </a:r>
            <a:r>
              <a:rPr lang="en-US" sz="4000" dirty="0" err="1" smtClean="0"/>
              <a:t>mọi</a:t>
            </a:r>
            <a:r>
              <a:rPr lang="en-US" sz="4000" dirty="0"/>
              <a:t> </a:t>
            </a:r>
            <a:r>
              <a:rPr lang="en-US" sz="4000" dirty="0" err="1" smtClean="0"/>
              <a:t>thiết</a:t>
            </a:r>
            <a:r>
              <a:rPr lang="en-US" sz="4000" dirty="0"/>
              <a:t> </a:t>
            </a:r>
            <a:r>
              <a:rPr lang="en-US" sz="4000" dirty="0" err="1" smtClean="0"/>
              <a:t>bị</a:t>
            </a:r>
            <a:r>
              <a:rPr lang="en-US" sz="4000" dirty="0" smtClean="0"/>
              <a:t> </a:t>
            </a:r>
            <a:r>
              <a:rPr lang="en-US" sz="4000" dirty="0" err="1" smtClean="0"/>
              <a:t>trong</a:t>
            </a:r>
            <a:r>
              <a:rPr lang="en-US" sz="4000" dirty="0"/>
              <a:t> </a:t>
            </a:r>
            <a:r>
              <a:rPr lang="en-US" sz="4000" dirty="0" err="1" smtClean="0"/>
              <a:t>nhà</a:t>
            </a:r>
            <a:r>
              <a:rPr lang="en-US" sz="4000" dirty="0"/>
              <a:t> qua </a:t>
            </a:r>
            <a:r>
              <a:rPr lang="en-US" sz="4000" dirty="0" err="1" smtClean="0"/>
              <a:t>thiết</a:t>
            </a:r>
            <a:r>
              <a:rPr lang="en-US" sz="4000" dirty="0"/>
              <a:t> </a:t>
            </a:r>
            <a:r>
              <a:rPr lang="en-US" sz="4000" dirty="0" err="1" smtClean="0"/>
              <a:t>bị</a:t>
            </a:r>
            <a:r>
              <a:rPr lang="en-US" sz="4000" dirty="0" smtClean="0"/>
              <a:t> di </a:t>
            </a:r>
            <a:r>
              <a:rPr lang="vi-VN" sz="4000" dirty="0" smtClean="0"/>
              <a:t>động</a:t>
            </a:r>
            <a:r>
              <a:rPr lang="en-US" sz="4000" dirty="0"/>
              <a:t> </a:t>
            </a:r>
            <a:r>
              <a:rPr lang="en-US" sz="4000" dirty="0" err="1" smtClean="0"/>
              <a:t>có</a:t>
            </a:r>
            <a:r>
              <a:rPr lang="en-US" sz="4000" dirty="0"/>
              <a:t> </a:t>
            </a:r>
            <a:r>
              <a:rPr lang="en-US" sz="4000" dirty="0" err="1" smtClean="0"/>
              <a:t>kết</a:t>
            </a:r>
            <a:r>
              <a:rPr lang="en-US" sz="4000" dirty="0"/>
              <a:t> </a:t>
            </a:r>
            <a:r>
              <a:rPr lang="en-US" sz="4000" dirty="0" err="1" smtClean="0"/>
              <a:t>nối</a:t>
            </a:r>
            <a:r>
              <a:rPr lang="en-US" sz="4000" dirty="0" smtClean="0"/>
              <a:t> Internet</a:t>
            </a:r>
            <a:endParaRPr lang="en-US" sz="4000" dirty="0"/>
          </a:p>
        </p:txBody>
      </p:sp>
    </p:spTree>
    <p:extLst>
      <p:ext uri="{BB962C8B-B14F-4D97-AF65-F5344CB8AC3E}">
        <p14:creationId xmlns:p14="http://schemas.microsoft.com/office/powerpoint/2010/main" val="1267620077"/>
      </p:ext>
    </p:extLst>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sz="4200"/>
              <a:t>46</a:t>
            </a:fld>
            <a:endParaRPr lang="en" sz="4200"/>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77749" y="94645"/>
            <a:ext cx="16980037" cy="1978749"/>
            <a:chOff x="335399" y="2484178"/>
            <a:chExt cx="11422290" cy="1334762"/>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rPr>
                <a:t>2</a:t>
              </a: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1" y="2484178"/>
              <a:ext cx="10503948" cy="853196"/>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lvl="1" indent="-285744" defTabSz="1555712" hangingPunct="0">
                <a:lnSpc>
                  <a:spcPct val="90000"/>
                </a:lnSpc>
                <a:spcBef>
                  <a:spcPct val="0"/>
                </a:spcBef>
                <a:spcAft>
                  <a:spcPct val="15000"/>
                </a:spcAft>
                <a:defRPr/>
              </a:pPr>
              <a:r>
                <a:rPr lang="en-US" sz="4200" b="1" kern="1200" dirty="0" err="1" smtClean="0">
                  <a:solidFill>
                    <a:srgbClr val="FFFFFF"/>
                  </a:solidFill>
                  <a:latin typeface="Arial" panose="020B0604020202020204" pitchFamily="34" charset="0"/>
                  <a:cs typeface="Arial" panose="020B0604020202020204" pitchFamily="34" charset="0"/>
                </a:rPr>
                <a:t>Ứng</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dụng</a:t>
              </a:r>
              <a:r>
                <a:rPr lang="en-US" sz="4200" b="1" kern="1200" dirty="0">
                  <a:solidFill>
                    <a:srgbClr val="FFFFFF"/>
                  </a:solidFill>
                  <a:latin typeface="Arial" panose="020B0604020202020204" pitchFamily="34" charset="0"/>
                  <a:cs typeface="Arial" panose="020B0604020202020204" pitchFamily="34" charset="0"/>
                </a:rPr>
                <a:t> </a:t>
              </a:r>
              <a:r>
                <a:rPr lang="en-US" sz="4200" b="1" kern="1200" dirty="0" err="1" smtClean="0">
                  <a:solidFill>
                    <a:srgbClr val="FFFFFF"/>
                  </a:solidFill>
                  <a:latin typeface="Arial" panose="020B0604020202020204" pitchFamily="34" charset="0"/>
                  <a:cs typeface="Arial" panose="020B0604020202020204" pitchFamily="34" charset="0"/>
                </a:rPr>
                <a:t>của</a:t>
              </a:r>
              <a:r>
                <a:rPr lang="en-US" sz="4200" b="1" kern="1200" dirty="0" smtClean="0">
                  <a:solidFill>
                    <a:srgbClr val="FFFFFF"/>
                  </a:solidFill>
                  <a:latin typeface="Arial" panose="020B0604020202020204" pitchFamily="34" charset="0"/>
                  <a:cs typeface="Arial" panose="020B0604020202020204" pitchFamily="34" charset="0"/>
                </a:rPr>
                <a:t> IOT</a:t>
              </a:r>
              <a:endParaRPr lang="en-US" sz="4200" b="1" kern="1200" dirty="0">
                <a:solidFill>
                  <a:srgbClr val="FFFFFF"/>
                </a:solidFill>
                <a:latin typeface="Arial" panose="020B0604020202020204" pitchFamily="34" charset="0"/>
                <a:cs typeface="Arial" panose="020B0604020202020204" pitchFamily="34" charset="0"/>
              </a:endParaRPr>
            </a:p>
          </p:txBody>
        </p:sp>
      </p:grpSp>
      <p:sp>
        <p:nvSpPr>
          <p:cNvPr id="2" name="TextBox 1"/>
          <p:cNvSpPr txBox="1"/>
          <p:nvPr/>
        </p:nvSpPr>
        <p:spPr>
          <a:xfrm>
            <a:off x="3971109" y="2299063"/>
            <a:ext cx="6748963" cy="769441"/>
          </a:xfrm>
          <a:prstGeom prst="rect">
            <a:avLst/>
          </a:prstGeom>
          <a:noFill/>
        </p:spPr>
        <p:txBody>
          <a:bodyPr wrap="none" rtlCol="0">
            <a:spAutoFit/>
          </a:bodyPr>
          <a:lstStyle/>
          <a:p>
            <a:pPr marL="571500" indent="-571500">
              <a:buFont typeface="Wingdings" panose="05000000000000000000" pitchFamily="2" charset="2"/>
              <a:buChar char="Ø"/>
            </a:pPr>
            <a:r>
              <a:rPr lang="en-US" sz="4400" b="1" dirty="0" err="1"/>
              <a:t>IoT</a:t>
            </a:r>
            <a:r>
              <a:rPr lang="en-US" sz="4400" b="1" dirty="0"/>
              <a:t> </a:t>
            </a:r>
            <a:r>
              <a:rPr lang="en-US" sz="4400" b="1" dirty="0" err="1"/>
              <a:t>trong</a:t>
            </a:r>
            <a:r>
              <a:rPr lang="en-US" sz="4400" b="1" dirty="0"/>
              <a:t> </a:t>
            </a:r>
            <a:r>
              <a:rPr lang="en-US" sz="4400" b="1" dirty="0" err="1"/>
              <a:t>nông</a:t>
            </a:r>
            <a:r>
              <a:rPr lang="en-US" sz="4400" b="1" dirty="0"/>
              <a:t> </a:t>
            </a:r>
            <a:r>
              <a:rPr lang="en-US" sz="4400" b="1" dirty="0" err="1" smtClean="0"/>
              <a:t>nghiệp</a:t>
            </a:r>
            <a:endParaRPr lang="en-US" sz="4400" dirty="0"/>
          </a:p>
        </p:txBody>
      </p:sp>
      <p:sp>
        <p:nvSpPr>
          <p:cNvPr id="4" name="TextBox 3"/>
          <p:cNvSpPr txBox="1"/>
          <p:nvPr/>
        </p:nvSpPr>
        <p:spPr>
          <a:xfrm>
            <a:off x="1436914" y="3869801"/>
            <a:ext cx="10686426" cy="6410794"/>
          </a:xfrm>
          <a:prstGeom prst="rect">
            <a:avLst/>
          </a:prstGeom>
          <a:noFill/>
        </p:spPr>
        <p:txBody>
          <a:bodyPr wrap="square" rtlCol="0">
            <a:spAutoFit/>
          </a:bodyPr>
          <a:lstStyle/>
          <a:p>
            <a:pPr marL="571500" indent="-571500">
              <a:lnSpc>
                <a:spcPct val="130000"/>
              </a:lnSpc>
              <a:buFont typeface="Arial" panose="020B0604020202020204" pitchFamily="34" charset="0"/>
              <a:buChar char="•"/>
            </a:pPr>
            <a:r>
              <a:rPr lang="vi-VN" sz="4000" dirty="0" smtClean="0"/>
              <a:t>Những </a:t>
            </a:r>
            <a:r>
              <a:rPr lang="vi-VN" sz="4000" dirty="0"/>
              <a:t>thông tin người nông dân thu được giúp họ có những quyết định đầu tư sáng </a:t>
            </a:r>
            <a:r>
              <a:rPr lang="vi-VN" sz="4000" dirty="0" smtClean="0"/>
              <a:t>suốt. </a:t>
            </a:r>
            <a:r>
              <a:rPr lang="vi-VN" sz="4000" dirty="0"/>
              <a:t>Cảm biến độ ẩm, chất dinh dưỡng của đất, mức độ hấp thụ nước góp phần quan trọng vào việc kiểm soát sự tăng trưởng của cây trồng giúp người gieo trồng có thể xác định, tùy chỉnh lượng phân bón cần thiết.</a:t>
            </a:r>
            <a:endParaRPr lang="en-US" sz="4000" dirty="0"/>
          </a:p>
        </p:txBody>
      </p:sp>
      <p:pic>
        <p:nvPicPr>
          <p:cNvPr id="14338" name="Picture 2" descr="https://bkaii.com.vn/images/iot-trong-nong-nghiep-cn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865" y="3869801"/>
            <a:ext cx="8874214" cy="535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123015"/>
      </p:ext>
    </p:extLst>
  </p:cSld>
  <p:clrMapOvr>
    <a:masterClrMapping/>
  </p:clrMapOvr>
  <p:transition spd="slow">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Shape 306"/>
          <p:cNvSpPr txBox="1">
            <a:spLocks noGrp="1"/>
          </p:cNvSpPr>
          <p:nvPr>
            <p:ph type="ctrTitle" idx="4294967295"/>
          </p:nvPr>
        </p:nvSpPr>
        <p:spPr>
          <a:xfrm>
            <a:off x="5690453" y="4248392"/>
            <a:ext cx="17682393" cy="3092800"/>
          </a:xfrm>
          <a:prstGeom prst="rect">
            <a:avLst/>
          </a:prstGeom>
        </p:spPr>
        <p:txBody>
          <a:bodyPr lIns="91425" tIns="91425" rIns="91425" bIns="91425" anchor="ctr" anchorCtr="0">
            <a:noAutofit/>
          </a:bodyPr>
          <a:lstStyle/>
          <a:p>
            <a:pPr lvl="0"/>
            <a:r>
              <a:rPr lang="en" sz="8000" dirty="0" smtClean="0">
                <a:solidFill>
                  <a:srgbClr val="FF8700"/>
                </a:solidFill>
                <a:effectLst>
                  <a:reflection blurRad="6350" stA="55000" endA="300" endPos="45500" dir="5400000" sy="-100000" algn="bl" rotWithShape="0"/>
                </a:effectLst>
                <a:latin typeface="Charlemagne Std" pitchFamily="82" charset="0"/>
              </a:rPr>
              <a:t>THANKS FOR L</a:t>
            </a:r>
            <a:r>
              <a:rPr lang="en-US" sz="8000" dirty="0" smtClean="0">
                <a:solidFill>
                  <a:srgbClr val="FF8700"/>
                </a:solidFill>
                <a:effectLst>
                  <a:reflection blurRad="6350" stA="55000" endA="300" endPos="45500" dir="5400000" sy="-100000" algn="bl" rotWithShape="0"/>
                </a:effectLst>
                <a:latin typeface="Charlemagne Std" pitchFamily="82" charset="0"/>
              </a:rPr>
              <a:t>ISTENING</a:t>
            </a:r>
            <a:r>
              <a:rPr lang="en" sz="8000" dirty="0" smtClean="0">
                <a:solidFill>
                  <a:srgbClr val="FF8700"/>
                </a:solidFill>
                <a:effectLst>
                  <a:reflection blurRad="6350" stA="55000" endA="300" endPos="45500" dir="5400000" sy="-100000" algn="bl" rotWithShape="0"/>
                </a:effectLst>
                <a:latin typeface="Charlemagne Std" pitchFamily="82" charset="0"/>
              </a:rPr>
              <a:t>!</a:t>
            </a:r>
            <a:endParaRPr lang="en" sz="8000" dirty="0">
              <a:solidFill>
                <a:srgbClr val="FF8700"/>
              </a:solidFill>
              <a:effectLst>
                <a:reflection blurRad="6350" stA="55000" endA="300" endPos="45500" dir="5400000" sy="-100000" algn="bl" rotWithShape="0"/>
              </a:effectLst>
              <a:latin typeface="Charlemagne Std"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186914" y="271609"/>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dirty="0">
                  <a:solidFill>
                    <a:srgbClr val="302B3A"/>
                  </a:solidFill>
                  <a:ea typeface="+mn-ea"/>
                  <a:cs typeface="+mn-cs"/>
                  <a:sym typeface="Helvetica Light"/>
                </a:rPr>
                <a:t>2</a:t>
              </a:r>
              <a:endParaRPr kumimoji="0" lang="en-US" sz="4200" b="1" i="0" u="none" strike="noStrike" kern="1200" cap="none" spc="0" normalizeH="0" baseline="0" noProof="0" dirty="0" smtClean="0">
                <a:ln>
                  <a:noFill/>
                </a:ln>
                <a:solidFill>
                  <a:srgbClr val="302B3A"/>
                </a:solidFill>
                <a:effectLst/>
                <a:uLnTx/>
                <a:uFillTx/>
                <a:latin typeface="Arial" panose="020B0604020202020204"/>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lang="en-US" sz="4200" b="1" kern="1200" dirty="0" err="1" smtClean="0">
                  <a:solidFill>
                    <a:srgbClr val="FFFFFF"/>
                  </a:solidFill>
                  <a:ea typeface="Helvetica Neue Medium"/>
                  <a:cs typeface="Arial" panose="020B0604020202020204" pitchFamily="34" charset="0"/>
                  <a:sym typeface="Helvetica Neue Medium"/>
                </a:rPr>
                <a:t>Các</a:t>
              </a:r>
              <a:r>
                <a:rPr lang="en-US" sz="4200" b="1" kern="1200" dirty="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thành</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phần</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của</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mạng</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không</a:t>
              </a:r>
              <a:r>
                <a:rPr lang="en-US" sz="4200" b="1" kern="1200" dirty="0" smtClean="0">
                  <a:solidFill>
                    <a:srgbClr val="FFFFFF"/>
                  </a:solidFill>
                  <a:ea typeface="Helvetica Neue Medium"/>
                  <a:cs typeface="Arial" panose="020B0604020202020204" pitchFamily="34" charset="0"/>
                  <a:sym typeface="Helvetica Neue Medium"/>
                </a:rPr>
                <a:t> </a:t>
              </a:r>
              <a:r>
                <a:rPr lang="en-US" sz="4200" b="1" kern="1200" dirty="0" err="1" smtClean="0">
                  <a:solidFill>
                    <a:srgbClr val="FFFFFF"/>
                  </a:solidFill>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ea typeface="Helvetica Neue Medium"/>
                <a:cs typeface="Arial" panose="020B0604020202020204" pitchFamily="34" charset="0"/>
                <a:sym typeface="Helvetica Neue Medium"/>
              </a:endParaRPr>
            </a:p>
          </p:txBody>
        </p:sp>
      </p:grpSp>
      <p:sp>
        <p:nvSpPr>
          <p:cNvPr id="3" name="TextBox 2"/>
          <p:cNvSpPr txBox="1"/>
          <p:nvPr/>
        </p:nvSpPr>
        <p:spPr>
          <a:xfrm>
            <a:off x="2946061" y="3336186"/>
            <a:ext cx="20915337" cy="6358664"/>
          </a:xfrm>
          <a:prstGeom prst="rect">
            <a:avLst/>
          </a:prstGeom>
          <a:noFill/>
        </p:spPr>
        <p:txBody>
          <a:bodyPr wrap="square" rtlCol="0">
            <a:spAutoFit/>
          </a:bodyPr>
          <a:lstStyle/>
          <a:p>
            <a:pPr marL="400050" indent="-400050">
              <a:lnSpc>
                <a:spcPct val="130000"/>
              </a:lnSpc>
              <a:spcBef>
                <a:spcPts val="600"/>
              </a:spcBef>
              <a:spcAft>
                <a:spcPts val="600"/>
              </a:spcAft>
              <a:buFont typeface="+mj-lt"/>
              <a:buAutoNum type="romanLcPeriod"/>
            </a:pPr>
            <a:r>
              <a:rPr lang="en-US" sz="4200" dirty="0" smtClean="0">
                <a:solidFill>
                  <a:schemeClr val="tx1"/>
                </a:solidFill>
                <a:latin typeface="Roboto" panose="02000000000000000000" pitchFamily="2" charset="0"/>
                <a:ea typeface="Roboto" panose="02000000000000000000" pitchFamily="2" charset="0"/>
                <a:cs typeface="Roboto" panose="02000000000000000000" pitchFamily="2" charset="0"/>
              </a:rPr>
              <a:t>Wireless </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network </a:t>
            </a:r>
            <a:r>
              <a:rPr lang="en-US" sz="4200" dirty="0" smtClean="0">
                <a:solidFill>
                  <a:schemeClr val="tx1"/>
                </a:solidFill>
                <a:latin typeface="Roboto" panose="02000000000000000000" pitchFamily="2" charset="0"/>
                <a:ea typeface="Roboto" panose="02000000000000000000" pitchFamily="2" charset="0"/>
                <a:cs typeface="Roboto" panose="02000000000000000000" pitchFamily="2" charset="0"/>
              </a:rPr>
              <a:t>adapter </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WNA</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mỗi</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máy</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tính</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mà</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bạn</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muốn</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kết</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nối</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với</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một</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mạng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WLAN</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phải</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có</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một</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card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mạng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không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dây</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smtClean="0">
                <a:solidFill>
                  <a:schemeClr val="tx1"/>
                </a:solidFill>
                <a:latin typeface="Roboto" panose="02000000000000000000" pitchFamily="2" charset="0"/>
                <a:ea typeface="Roboto" panose="02000000000000000000" pitchFamily="2" charset="0"/>
                <a:cs typeface="Roboto" panose="02000000000000000000" pitchFamily="2" charset="0"/>
              </a:rPr>
              <a:t>có</a:t>
            </a:r>
            <a:r>
              <a:rPr lang="en-US" sz="4200" dirty="0" smtClean="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khả</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năng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thu</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phát</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sóng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radio. </a:t>
            </a:r>
            <a:endParaRPr lang="en-US" sz="4200" dirty="0" smtClean="0">
              <a:solidFill>
                <a:schemeClr val="tx1"/>
              </a:solidFill>
              <a:latin typeface="Roboto" panose="02000000000000000000" pitchFamily="2" charset="0"/>
              <a:ea typeface="Roboto" panose="02000000000000000000" pitchFamily="2" charset="0"/>
              <a:cs typeface="Roboto" panose="02000000000000000000" pitchFamily="2" charset="0"/>
            </a:endParaRPr>
          </a:p>
          <a:p>
            <a:pPr marL="400050" indent="-400050">
              <a:lnSpc>
                <a:spcPct val="130000"/>
              </a:lnSpc>
              <a:spcBef>
                <a:spcPts val="600"/>
              </a:spcBef>
              <a:spcAft>
                <a:spcPts val="600"/>
              </a:spcAft>
              <a:buFont typeface="+mj-lt"/>
              <a:buAutoNum type="romanLcPeriod"/>
            </a:pP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Wireless access points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WAP</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có</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khả</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năng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kết</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nối</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nhiều</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máy</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tính</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smtClean="0">
                <a:solidFill>
                  <a:schemeClr val="tx1"/>
                </a:solidFill>
                <a:latin typeface="Roboto" panose="02000000000000000000" pitchFamily="2" charset="0"/>
                <a:ea typeface="Roboto" panose="02000000000000000000" pitchFamily="2" charset="0"/>
                <a:cs typeface="Roboto" panose="02000000000000000000" pitchFamily="2" charset="0"/>
              </a:rPr>
              <a:t>vào</a:t>
            </a:r>
            <a:r>
              <a:rPr lang="en-US" sz="4200" dirty="0" smtClean="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hệ</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thống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WLAN</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nếu</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như</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tất</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cả</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được</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trang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bị</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WNA</a:t>
            </a:r>
            <a:r>
              <a:rPr lang="en-US" sz="4200" dirty="0" smtClean="0">
                <a:solidFill>
                  <a:schemeClr val="tx1"/>
                </a:solidFill>
                <a:latin typeface="Roboto" panose="02000000000000000000" pitchFamily="2" charset="0"/>
                <a:ea typeface="Roboto" panose="02000000000000000000" pitchFamily="2" charset="0"/>
                <a:cs typeface="Roboto" panose="02000000000000000000" pitchFamily="2" charset="0"/>
              </a:rPr>
              <a:t>.</a:t>
            </a:r>
          </a:p>
          <a:p>
            <a:pPr marL="400050" indent="-400050">
              <a:lnSpc>
                <a:spcPct val="130000"/>
              </a:lnSpc>
              <a:spcBef>
                <a:spcPts val="600"/>
              </a:spcBef>
              <a:spcAft>
                <a:spcPts val="600"/>
              </a:spcAft>
              <a:buFont typeface="+mj-lt"/>
              <a:buAutoNum type="romanLcPeriod"/>
            </a:pP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Wireless routers: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giống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như</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router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có</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băng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thông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rộng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router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không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dây</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cũng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smtClean="0">
                <a:solidFill>
                  <a:schemeClr val="tx1"/>
                </a:solidFill>
                <a:latin typeface="Roboto" panose="02000000000000000000" pitchFamily="2" charset="0"/>
                <a:ea typeface="Roboto" panose="02000000000000000000" pitchFamily="2" charset="0"/>
                <a:cs typeface="Roboto" panose="02000000000000000000" pitchFamily="2" charset="0"/>
              </a:rPr>
              <a:t>hỗ</a:t>
            </a:r>
            <a:r>
              <a:rPr lang="en-US" sz="4200" dirty="0" smtClean="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trợ</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chia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sẻ</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Internet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với</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các</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công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nghệ</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tường</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lửa</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được</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cải</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tiến</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liên</a:t>
            </a:r>
            <a:r>
              <a:rPr lang="en-US" sz="42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4200" dirty="0" err="1">
                <a:solidFill>
                  <a:schemeClr val="tx1"/>
                </a:solidFill>
                <a:latin typeface="Roboto" panose="02000000000000000000" pitchFamily="2" charset="0"/>
                <a:ea typeface="Roboto" panose="02000000000000000000" pitchFamily="2" charset="0"/>
                <a:cs typeface="Roboto" panose="02000000000000000000" pitchFamily="2" charset="0"/>
              </a:rPr>
              <a:t>tục</a:t>
            </a:r>
            <a:r>
              <a:rPr lang="en-US" sz="4200" dirty="0" smtClean="0">
                <a:solidFill>
                  <a:schemeClr val="tx1"/>
                </a:solidFill>
                <a:latin typeface="Roboto" panose="02000000000000000000" pitchFamily="2" charset="0"/>
                <a:ea typeface="Roboto" panose="02000000000000000000" pitchFamily="2" charset="0"/>
                <a:cs typeface="Roboto" panose="02000000000000000000" pitchFamily="2" charset="0"/>
              </a:rPr>
              <a:t>.</a:t>
            </a:r>
            <a:endParaRPr lang="en-US" sz="42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400050" indent="-400050">
              <a:lnSpc>
                <a:spcPct val="130000"/>
              </a:lnSpc>
              <a:buFont typeface="+mj-lt"/>
              <a:buAutoNum type="romanLcPeriod"/>
            </a:pPr>
            <a:endParaRPr lang="en-US" sz="42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4257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311465" y="329755"/>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noProof="0" dirty="0" smtClean="0">
                  <a:solidFill>
                    <a:srgbClr val="302B3A"/>
                  </a:solidFill>
                  <a:ea typeface="+mn-ea"/>
                  <a:cs typeface="+mn-cs"/>
                  <a:sym typeface="Helvetica Light"/>
                </a:rPr>
                <a:t>3</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chuẩn</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và</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mô</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hình</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mạng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không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graphicFrame>
        <p:nvGraphicFramePr>
          <p:cNvPr id="10" name="Table 9">
            <a:extLst>
              <a:ext uri="{FF2B5EF4-FFF2-40B4-BE49-F238E27FC236}">
                <a16:creationId xmlns:a16="http://schemas.microsoft.com/office/drawing/2014/main" id="{83887987-D84E-4B25-A7A7-E1C2CE76A41F}"/>
              </a:ext>
            </a:extLst>
          </p:cNvPr>
          <p:cNvGraphicFramePr>
            <a:graphicFrameLocks noGrp="1"/>
          </p:cNvGraphicFramePr>
          <p:nvPr>
            <p:extLst>
              <p:ext uri="{D42A27DB-BD31-4B8C-83A1-F6EECF244321}">
                <p14:modId xmlns:p14="http://schemas.microsoft.com/office/powerpoint/2010/main" val="3467733602"/>
              </p:ext>
            </p:extLst>
          </p:nvPr>
        </p:nvGraphicFramePr>
        <p:xfrm>
          <a:off x="4676645" y="3417076"/>
          <a:ext cx="18377234" cy="8017475"/>
        </p:xfrm>
        <a:graphic>
          <a:graphicData uri="http://schemas.openxmlformats.org/drawingml/2006/table">
            <a:tbl>
              <a:tblPr firstRow="1" firstCol="1" bandRow="1">
                <a:tableStyleId>{5DA37D80-6434-44D0-A028-1B22A696006F}</a:tableStyleId>
              </a:tblPr>
              <a:tblGrid>
                <a:gridCol w="7863698">
                  <a:extLst>
                    <a:ext uri="{9D8B030D-6E8A-4147-A177-3AD203B41FA5}">
                      <a16:colId xmlns:a16="http://schemas.microsoft.com/office/drawing/2014/main" val="1240123734"/>
                    </a:ext>
                  </a:extLst>
                </a:gridCol>
                <a:gridCol w="3407152">
                  <a:extLst>
                    <a:ext uri="{9D8B030D-6E8A-4147-A177-3AD203B41FA5}">
                      <a16:colId xmlns:a16="http://schemas.microsoft.com/office/drawing/2014/main" val="3961259878"/>
                    </a:ext>
                  </a:extLst>
                </a:gridCol>
                <a:gridCol w="2732391">
                  <a:extLst>
                    <a:ext uri="{9D8B030D-6E8A-4147-A177-3AD203B41FA5}">
                      <a16:colId xmlns:a16="http://schemas.microsoft.com/office/drawing/2014/main" val="32213391"/>
                    </a:ext>
                  </a:extLst>
                </a:gridCol>
                <a:gridCol w="4373993">
                  <a:extLst>
                    <a:ext uri="{9D8B030D-6E8A-4147-A177-3AD203B41FA5}">
                      <a16:colId xmlns:a16="http://schemas.microsoft.com/office/drawing/2014/main" val="4232350046"/>
                    </a:ext>
                  </a:extLst>
                </a:gridCol>
              </a:tblGrid>
              <a:tr h="1207175">
                <a:tc>
                  <a:txBody>
                    <a:bodyPr/>
                    <a:lstStyle/>
                    <a:p>
                      <a:pPr marL="0" marR="0">
                        <a:lnSpc>
                          <a:spcPct val="107000"/>
                        </a:lnSpc>
                        <a:spcBef>
                          <a:spcPts val="0"/>
                        </a:spcBef>
                        <a:spcAft>
                          <a:spcPts val="0"/>
                        </a:spcAft>
                      </a:pPr>
                      <a:r>
                        <a:rPr lang="en-US" sz="4200" dirty="0">
                          <a:effectLst/>
                        </a:rPr>
                        <a:t> </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dirty="0" err="1">
                          <a:effectLst/>
                        </a:rPr>
                        <a:t>Tần</a:t>
                      </a:r>
                      <a:r>
                        <a:rPr lang="en-US" sz="4200" dirty="0">
                          <a:effectLst/>
                        </a:rPr>
                        <a:t> </a:t>
                      </a:r>
                      <a:r>
                        <a:rPr lang="en-US" sz="4200" dirty="0" err="1">
                          <a:effectLst/>
                        </a:rPr>
                        <a:t>số</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dirty="0" err="1">
                          <a:effectLst/>
                        </a:rPr>
                        <a:t>Tốc</a:t>
                      </a:r>
                      <a:r>
                        <a:rPr lang="en-US" sz="4200" dirty="0">
                          <a:effectLst/>
                        </a:rPr>
                        <a:t> </a:t>
                      </a:r>
                      <a:r>
                        <a:rPr lang="en-US" sz="4200" dirty="0" err="1">
                          <a:effectLst/>
                        </a:rPr>
                        <a:t>độ</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a:effectLst/>
                        </a:rPr>
                        <a:t>Khoảng cách</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extLst>
                  <a:ext uri="{0D108BD9-81ED-4DB2-BD59-A6C34878D82A}">
                    <a16:rowId xmlns:a16="http://schemas.microsoft.com/office/drawing/2014/main" val="1902290347"/>
                  </a:ext>
                </a:extLst>
              </a:tr>
              <a:tr h="1427217">
                <a:tc>
                  <a:txBody>
                    <a:bodyPr/>
                    <a:lstStyle/>
                    <a:p>
                      <a:pPr marL="0" marR="0">
                        <a:lnSpc>
                          <a:spcPct val="107000"/>
                        </a:lnSpc>
                        <a:spcBef>
                          <a:spcPts val="0"/>
                        </a:spcBef>
                        <a:spcAft>
                          <a:spcPts val="0"/>
                        </a:spcAft>
                      </a:pPr>
                      <a:r>
                        <a:rPr lang="en-US" sz="4200" dirty="0" err="1">
                          <a:effectLst/>
                        </a:rPr>
                        <a:t>Chuẩn</a:t>
                      </a:r>
                      <a:r>
                        <a:rPr lang="en-US" sz="4200" dirty="0">
                          <a:effectLst/>
                        </a:rPr>
                        <a:t> 802.11b</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dirty="0">
                          <a:effectLst/>
                        </a:rPr>
                        <a:t>2.4Ghz</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dirty="0">
                          <a:effectLst/>
                        </a:rPr>
                        <a:t>11Mbps</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dirty="0">
                          <a:effectLst/>
                        </a:rPr>
                        <a:t>30-45m</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extLst>
                  <a:ext uri="{0D108BD9-81ED-4DB2-BD59-A6C34878D82A}">
                    <a16:rowId xmlns:a16="http://schemas.microsoft.com/office/drawing/2014/main" val="251168011"/>
                  </a:ext>
                </a:extLst>
              </a:tr>
              <a:tr h="1930006">
                <a:tc>
                  <a:txBody>
                    <a:bodyPr/>
                    <a:lstStyle/>
                    <a:p>
                      <a:pPr marL="0" marR="0">
                        <a:lnSpc>
                          <a:spcPct val="107000"/>
                        </a:lnSpc>
                        <a:spcBef>
                          <a:spcPts val="0"/>
                        </a:spcBef>
                        <a:spcAft>
                          <a:spcPts val="0"/>
                        </a:spcAft>
                      </a:pPr>
                      <a:r>
                        <a:rPr lang="en-US" sz="4200" dirty="0" err="1">
                          <a:effectLst/>
                        </a:rPr>
                        <a:t>Chuẩn</a:t>
                      </a:r>
                      <a:r>
                        <a:rPr lang="en-US" sz="4200" dirty="0">
                          <a:effectLst/>
                        </a:rPr>
                        <a:t> 802.11g</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a:effectLst/>
                        </a:rPr>
                        <a:t>2.4Ghz</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a:effectLst/>
                        </a:rPr>
                        <a:t>54Mbs </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dirty="0">
                          <a:effectLst/>
                        </a:rPr>
                        <a:t>30-45m</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extLst>
                  <a:ext uri="{0D108BD9-81ED-4DB2-BD59-A6C34878D82A}">
                    <a16:rowId xmlns:a16="http://schemas.microsoft.com/office/drawing/2014/main" val="1106000811"/>
                  </a:ext>
                </a:extLst>
              </a:tr>
              <a:tr h="1739628">
                <a:tc>
                  <a:txBody>
                    <a:bodyPr/>
                    <a:lstStyle/>
                    <a:p>
                      <a:pPr marL="0" marR="0">
                        <a:lnSpc>
                          <a:spcPct val="107000"/>
                        </a:lnSpc>
                        <a:spcBef>
                          <a:spcPts val="0"/>
                        </a:spcBef>
                        <a:spcAft>
                          <a:spcPts val="0"/>
                        </a:spcAft>
                      </a:pPr>
                      <a:r>
                        <a:rPr lang="en-US" sz="4200">
                          <a:effectLst/>
                        </a:rPr>
                        <a:t>Chuẩn 802.11a</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a:effectLst/>
                        </a:rPr>
                        <a:t>5Ghz</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a:effectLst/>
                        </a:rPr>
                        <a:t>54Mbs </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a:effectLst/>
                        </a:rPr>
                        <a:t>20m</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extLst>
                  <a:ext uri="{0D108BD9-81ED-4DB2-BD59-A6C34878D82A}">
                    <a16:rowId xmlns:a16="http://schemas.microsoft.com/office/drawing/2014/main" val="2452573742"/>
                  </a:ext>
                </a:extLst>
              </a:tr>
              <a:tr h="1713449">
                <a:tc>
                  <a:txBody>
                    <a:bodyPr/>
                    <a:lstStyle/>
                    <a:p>
                      <a:pPr marL="0" marR="0">
                        <a:lnSpc>
                          <a:spcPct val="107000"/>
                        </a:lnSpc>
                        <a:spcBef>
                          <a:spcPts val="0"/>
                        </a:spcBef>
                        <a:spcAft>
                          <a:spcPts val="0"/>
                        </a:spcAft>
                      </a:pPr>
                      <a:r>
                        <a:rPr lang="en-US" sz="4200">
                          <a:effectLst/>
                        </a:rPr>
                        <a:t>Chuẩn 802.11n</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a:effectLst/>
                        </a:rPr>
                        <a:t>2.4Ghz</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a:effectLst/>
                        </a:rPr>
                        <a:t>300Mbs </a:t>
                      </a:r>
                      <a:endParaRPr lang="en-US" sz="4200" b="1">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tc>
                  <a:txBody>
                    <a:bodyPr/>
                    <a:lstStyle/>
                    <a:p>
                      <a:pPr marL="0" marR="0">
                        <a:lnSpc>
                          <a:spcPct val="107000"/>
                        </a:lnSpc>
                        <a:spcBef>
                          <a:spcPts val="0"/>
                        </a:spcBef>
                        <a:spcAft>
                          <a:spcPts val="0"/>
                        </a:spcAft>
                      </a:pPr>
                      <a:r>
                        <a:rPr lang="en-US" sz="4200" dirty="0">
                          <a:effectLst/>
                        </a:rPr>
                        <a:t>50-100m</a:t>
                      </a:r>
                      <a:endParaRPr lang="en-US" sz="4200" b="1" dirty="0">
                        <a:solidFill>
                          <a:srgbClr val="312D3A"/>
                        </a:solidFill>
                        <a:effectLst/>
                        <a:latin typeface="Dosis" panose="020B0604020202020204" charset="0"/>
                        <a:ea typeface="Calibri" panose="020F0502020204030204" pitchFamily="34" charset="0"/>
                        <a:cs typeface="Times New Roman" panose="02020603050405020304" pitchFamily="18" charset="0"/>
                      </a:endParaRPr>
                    </a:p>
                  </a:txBody>
                  <a:tcPr marL="433466" marR="433466" marT="0" marB="0"/>
                </a:tc>
                <a:extLst>
                  <a:ext uri="{0D108BD9-81ED-4DB2-BD59-A6C34878D82A}">
                    <a16:rowId xmlns:a16="http://schemas.microsoft.com/office/drawing/2014/main" val="1913896511"/>
                  </a:ext>
                </a:extLst>
              </a:tr>
            </a:tbl>
          </a:graphicData>
        </a:graphic>
      </p:graphicFrame>
      <p:sp>
        <p:nvSpPr>
          <p:cNvPr id="2" name="TextBox 1"/>
          <p:cNvSpPr txBox="1"/>
          <p:nvPr/>
        </p:nvSpPr>
        <p:spPr>
          <a:xfrm>
            <a:off x="4" y="6734632"/>
            <a:ext cx="3577744" cy="892552"/>
          </a:xfrm>
          <a:prstGeom prst="rect">
            <a:avLst/>
          </a:prstGeom>
          <a:noFill/>
        </p:spPr>
        <p:txBody>
          <a:bodyPr wrap="square" rtlCol="0">
            <a:spAutoFit/>
          </a:bodyPr>
          <a:lstStyle/>
          <a:p>
            <a:r>
              <a:rPr lang="en-US" sz="5200" b="1" dirty="0" err="1" smtClean="0">
                <a:solidFill>
                  <a:srgbClr val="FF9900"/>
                </a:solidFill>
                <a:latin typeface="Dosis" panose="020B0604020202020204" charset="0"/>
              </a:rPr>
              <a:t>Các</a:t>
            </a:r>
            <a:r>
              <a:rPr lang="en-US" sz="5200" b="1" dirty="0" smtClean="0">
                <a:solidFill>
                  <a:srgbClr val="FF9900"/>
                </a:solidFill>
                <a:latin typeface="Dosis" panose="020B0604020202020204" charset="0"/>
              </a:rPr>
              <a:t> </a:t>
            </a:r>
            <a:r>
              <a:rPr lang="en-US" sz="5200" b="1" dirty="0" err="1" smtClean="0">
                <a:solidFill>
                  <a:srgbClr val="FF9900"/>
                </a:solidFill>
                <a:latin typeface="Dosis" panose="020B0604020202020204" charset="0"/>
              </a:rPr>
              <a:t>chuẩn</a:t>
            </a:r>
            <a:endParaRPr lang="en-US" sz="5200" b="1" dirty="0">
              <a:solidFill>
                <a:srgbClr val="FF9900"/>
              </a:solidFill>
              <a:latin typeface="Dosis" panose="020B0604020202020204" charset="0"/>
            </a:endParaRPr>
          </a:p>
        </p:txBody>
      </p:sp>
      <p:sp>
        <p:nvSpPr>
          <p:cNvPr id="5" name="Right Arrow 4"/>
          <p:cNvSpPr/>
          <p:nvPr/>
        </p:nvSpPr>
        <p:spPr>
          <a:xfrm>
            <a:off x="3281883" y="6913646"/>
            <a:ext cx="696516" cy="563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358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373878" y="408966"/>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noProof="0" dirty="0" smtClean="0">
                  <a:solidFill>
                    <a:srgbClr val="302B3A"/>
                  </a:solidFill>
                  <a:ea typeface="+mn-ea"/>
                  <a:cs typeface="+mn-cs"/>
                  <a:sym typeface="Helvetica Light"/>
                </a:rPr>
                <a:t>3</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chuẩn</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và</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mô</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hình</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mạng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không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sp>
        <p:nvSpPr>
          <p:cNvPr id="3" name="Flowchart: Terminator 2"/>
          <p:cNvSpPr/>
          <p:nvPr/>
        </p:nvSpPr>
        <p:spPr>
          <a:xfrm>
            <a:off x="2914268" y="3965583"/>
            <a:ext cx="6234592" cy="1333501"/>
          </a:xfrm>
          <a:prstGeom prst="flowChartTerminato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err="1" smtClean="0">
                <a:solidFill>
                  <a:schemeClr val="bg1"/>
                </a:solidFill>
              </a:rPr>
              <a:t>Các</a:t>
            </a:r>
            <a:r>
              <a:rPr lang="en-US" sz="4200" dirty="0" smtClean="0">
                <a:solidFill>
                  <a:schemeClr val="bg1"/>
                </a:solidFill>
              </a:rPr>
              <a:t> </a:t>
            </a:r>
            <a:r>
              <a:rPr lang="en-US" sz="4200" dirty="0" err="1" smtClean="0">
                <a:solidFill>
                  <a:schemeClr val="bg1"/>
                </a:solidFill>
              </a:rPr>
              <a:t>mô</a:t>
            </a:r>
            <a:r>
              <a:rPr lang="en-US" sz="4200" dirty="0" smtClean="0">
                <a:solidFill>
                  <a:schemeClr val="bg1"/>
                </a:solidFill>
              </a:rPr>
              <a:t> </a:t>
            </a:r>
            <a:r>
              <a:rPr lang="en-US" sz="4200" dirty="0" err="1" smtClean="0">
                <a:solidFill>
                  <a:schemeClr val="bg1"/>
                </a:solidFill>
              </a:rPr>
              <a:t>hình</a:t>
            </a:r>
            <a:r>
              <a:rPr lang="en-US" sz="4200" dirty="0" smtClean="0">
                <a:solidFill>
                  <a:schemeClr val="bg1"/>
                </a:solidFill>
              </a:rPr>
              <a:t> </a:t>
            </a:r>
            <a:r>
              <a:rPr lang="en-US" sz="4200" dirty="0" err="1" smtClean="0">
                <a:solidFill>
                  <a:schemeClr val="bg1"/>
                </a:solidFill>
              </a:rPr>
              <a:t>của</a:t>
            </a:r>
            <a:r>
              <a:rPr lang="en-US" sz="4200" dirty="0" smtClean="0">
                <a:solidFill>
                  <a:schemeClr val="bg1"/>
                </a:solidFill>
              </a:rPr>
              <a:t> </a:t>
            </a:r>
            <a:r>
              <a:rPr lang="en-US" sz="4200" dirty="0" err="1" smtClean="0">
                <a:solidFill>
                  <a:schemeClr val="bg1"/>
                </a:solidFill>
              </a:rPr>
              <a:t>mạng</a:t>
            </a:r>
            <a:r>
              <a:rPr lang="en-US" sz="4200" dirty="0" smtClean="0">
                <a:solidFill>
                  <a:schemeClr val="bg1"/>
                </a:solidFill>
              </a:rPr>
              <a:t> </a:t>
            </a:r>
            <a:r>
              <a:rPr lang="en-US" sz="4200" dirty="0" err="1" smtClean="0">
                <a:solidFill>
                  <a:schemeClr val="bg1"/>
                </a:solidFill>
              </a:rPr>
              <a:t>không</a:t>
            </a:r>
            <a:r>
              <a:rPr lang="en-US" sz="4200" dirty="0" smtClean="0">
                <a:solidFill>
                  <a:schemeClr val="bg1"/>
                </a:solidFill>
              </a:rPr>
              <a:t> </a:t>
            </a:r>
            <a:r>
              <a:rPr lang="en-US" sz="4200" dirty="0" err="1" smtClean="0">
                <a:solidFill>
                  <a:schemeClr val="bg1"/>
                </a:solidFill>
              </a:rPr>
              <a:t>dây</a:t>
            </a:r>
            <a:endParaRPr lang="en-US" sz="4200" dirty="0">
              <a:solidFill>
                <a:schemeClr val="bg1"/>
              </a:solidFill>
            </a:endParaRPr>
          </a:p>
        </p:txBody>
      </p:sp>
      <p:sp>
        <p:nvSpPr>
          <p:cNvPr id="12" name="Flowchart: Terminator 11"/>
          <p:cNvSpPr/>
          <p:nvPr/>
        </p:nvSpPr>
        <p:spPr>
          <a:xfrm>
            <a:off x="1337796" y="6873300"/>
            <a:ext cx="2423155" cy="3416883"/>
          </a:xfrm>
          <a:prstGeom prst="flowChartTerminato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smtClean="0">
                <a:solidFill>
                  <a:schemeClr val="bg1"/>
                </a:solidFill>
              </a:rPr>
              <a:t>1. Topo </a:t>
            </a:r>
            <a:r>
              <a:rPr lang="en-US" sz="4200" dirty="0" err="1" smtClean="0">
                <a:solidFill>
                  <a:schemeClr val="bg1"/>
                </a:solidFill>
              </a:rPr>
              <a:t>mạng</a:t>
            </a:r>
            <a:r>
              <a:rPr lang="en-US" sz="4200" dirty="0" smtClean="0">
                <a:solidFill>
                  <a:schemeClr val="bg1"/>
                </a:solidFill>
              </a:rPr>
              <a:t> </a:t>
            </a:r>
            <a:r>
              <a:rPr lang="en-US" sz="4200" dirty="0" err="1" smtClean="0">
                <a:solidFill>
                  <a:schemeClr val="bg1"/>
                </a:solidFill>
              </a:rPr>
              <a:t>hình</a:t>
            </a:r>
            <a:r>
              <a:rPr lang="en-US" sz="4200" dirty="0" smtClean="0">
                <a:solidFill>
                  <a:schemeClr val="bg1"/>
                </a:solidFill>
              </a:rPr>
              <a:t> </a:t>
            </a:r>
            <a:r>
              <a:rPr lang="en-US" sz="4200" dirty="0" err="1" smtClean="0">
                <a:solidFill>
                  <a:schemeClr val="bg1"/>
                </a:solidFill>
              </a:rPr>
              <a:t>sao</a:t>
            </a:r>
            <a:endParaRPr lang="en-US" sz="4200" dirty="0">
              <a:solidFill>
                <a:schemeClr val="bg1"/>
              </a:solidFill>
            </a:endParaRPr>
          </a:p>
        </p:txBody>
      </p:sp>
      <p:sp>
        <p:nvSpPr>
          <p:cNvPr id="15" name="Flowchart: Terminator 14"/>
          <p:cNvSpPr/>
          <p:nvPr/>
        </p:nvSpPr>
        <p:spPr>
          <a:xfrm>
            <a:off x="4732746" y="6873300"/>
            <a:ext cx="2423155" cy="3416883"/>
          </a:xfrm>
          <a:prstGeom prst="flowChartTerminato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a:solidFill>
                  <a:schemeClr val="bg1"/>
                </a:solidFill>
              </a:rPr>
              <a:t>2</a:t>
            </a:r>
            <a:r>
              <a:rPr lang="en-US" sz="4200" dirty="0" smtClean="0">
                <a:solidFill>
                  <a:schemeClr val="bg1"/>
                </a:solidFill>
              </a:rPr>
              <a:t>. Topo </a:t>
            </a:r>
            <a:r>
              <a:rPr lang="en-US" sz="4200" dirty="0" err="1" smtClean="0">
                <a:solidFill>
                  <a:schemeClr val="bg1"/>
                </a:solidFill>
              </a:rPr>
              <a:t>mạng</a:t>
            </a:r>
            <a:r>
              <a:rPr lang="en-US" sz="4200" dirty="0" smtClean="0">
                <a:solidFill>
                  <a:schemeClr val="bg1"/>
                </a:solidFill>
              </a:rPr>
              <a:t> </a:t>
            </a:r>
            <a:r>
              <a:rPr lang="en-US" sz="4200" dirty="0" err="1" smtClean="0">
                <a:solidFill>
                  <a:schemeClr val="bg1"/>
                </a:solidFill>
              </a:rPr>
              <a:t>hình</a:t>
            </a:r>
            <a:r>
              <a:rPr lang="en-US" sz="4200" dirty="0" smtClean="0">
                <a:solidFill>
                  <a:schemeClr val="bg1"/>
                </a:solidFill>
              </a:rPr>
              <a:t> </a:t>
            </a:r>
            <a:r>
              <a:rPr lang="en-US" sz="4200" dirty="0" err="1" smtClean="0">
                <a:solidFill>
                  <a:schemeClr val="bg1"/>
                </a:solidFill>
              </a:rPr>
              <a:t>cây</a:t>
            </a:r>
            <a:endParaRPr lang="en-US" sz="4200" dirty="0">
              <a:solidFill>
                <a:schemeClr val="bg1"/>
              </a:solidFill>
            </a:endParaRPr>
          </a:p>
        </p:txBody>
      </p:sp>
      <p:sp>
        <p:nvSpPr>
          <p:cNvPr id="16" name="Flowchart: Terminator 15"/>
          <p:cNvSpPr/>
          <p:nvPr/>
        </p:nvSpPr>
        <p:spPr>
          <a:xfrm>
            <a:off x="8127692" y="6960743"/>
            <a:ext cx="2423155" cy="3416883"/>
          </a:xfrm>
          <a:prstGeom prst="flowChartTerminator">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a:solidFill>
                  <a:schemeClr val="bg1"/>
                </a:solidFill>
              </a:rPr>
              <a:t>3</a:t>
            </a:r>
            <a:r>
              <a:rPr lang="en-US" sz="4200" dirty="0" smtClean="0">
                <a:solidFill>
                  <a:schemeClr val="bg1"/>
                </a:solidFill>
              </a:rPr>
              <a:t>. Topo </a:t>
            </a:r>
            <a:r>
              <a:rPr lang="en-US" sz="4200" dirty="0" err="1" smtClean="0">
                <a:solidFill>
                  <a:schemeClr val="bg1"/>
                </a:solidFill>
              </a:rPr>
              <a:t>mạng</a:t>
            </a:r>
            <a:r>
              <a:rPr lang="en-US" sz="4200" dirty="0" smtClean="0">
                <a:solidFill>
                  <a:schemeClr val="bg1"/>
                </a:solidFill>
              </a:rPr>
              <a:t> </a:t>
            </a:r>
            <a:r>
              <a:rPr lang="en-US" sz="4200" dirty="0" err="1" smtClean="0">
                <a:solidFill>
                  <a:schemeClr val="bg1"/>
                </a:solidFill>
              </a:rPr>
              <a:t>mắt</a:t>
            </a:r>
            <a:r>
              <a:rPr lang="en-US" sz="4200" dirty="0" smtClean="0">
                <a:solidFill>
                  <a:schemeClr val="bg1"/>
                </a:solidFill>
              </a:rPr>
              <a:t> </a:t>
            </a:r>
            <a:r>
              <a:rPr lang="en-US" sz="4200" dirty="0" err="1" smtClean="0">
                <a:solidFill>
                  <a:schemeClr val="bg1"/>
                </a:solidFill>
              </a:rPr>
              <a:t>lưới</a:t>
            </a:r>
            <a:endParaRPr lang="en-US" sz="4200" dirty="0">
              <a:solidFill>
                <a:schemeClr val="bg1"/>
              </a:solidFill>
            </a:endParaRPr>
          </a:p>
        </p:txBody>
      </p:sp>
      <p:cxnSp>
        <p:nvCxnSpPr>
          <p:cNvPr id="7" name="Elbow Connector 6"/>
          <p:cNvCxnSpPr>
            <a:stCxn id="3" idx="2"/>
            <a:endCxn id="16" idx="0"/>
          </p:cNvCxnSpPr>
          <p:nvPr/>
        </p:nvCxnSpPr>
        <p:spPr>
          <a:xfrm rot="16200000" flipH="1">
            <a:off x="6854585" y="4476060"/>
            <a:ext cx="1661659" cy="330769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9" name="Elbow Connector 8"/>
          <p:cNvCxnSpPr>
            <a:stCxn id="3" idx="2"/>
          </p:cNvCxnSpPr>
          <p:nvPr/>
        </p:nvCxnSpPr>
        <p:spPr>
          <a:xfrm rot="5400000">
            <a:off x="3503369" y="4345087"/>
            <a:ext cx="1574216" cy="3482198"/>
          </a:xfrm>
          <a:prstGeom prst="bentConnector3">
            <a:avLst/>
          </a:prstGeom>
        </p:spPr>
        <p:style>
          <a:lnRef idx="2">
            <a:schemeClr val="dk1"/>
          </a:lnRef>
          <a:fillRef idx="0">
            <a:schemeClr val="dk1"/>
          </a:fillRef>
          <a:effectRef idx="1">
            <a:schemeClr val="dk1"/>
          </a:effectRef>
          <a:fontRef idx="minor">
            <a:schemeClr val="tx1"/>
          </a:fontRef>
        </p:style>
      </p:cxnSp>
      <p:cxnSp>
        <p:nvCxnSpPr>
          <p:cNvPr id="21" name="Elbow Connector 20"/>
          <p:cNvCxnSpPr>
            <a:stCxn id="3" idx="2"/>
            <a:endCxn id="15" idx="0"/>
          </p:cNvCxnSpPr>
          <p:nvPr/>
        </p:nvCxnSpPr>
        <p:spPr>
          <a:xfrm rot="5400000">
            <a:off x="5200843" y="6042562"/>
            <a:ext cx="1574216" cy="87248"/>
          </a:xfrm>
          <a:prstGeom prst="bentConnector3">
            <a:avLst/>
          </a:prstGeom>
        </p:spPr>
        <p:style>
          <a:lnRef idx="2">
            <a:schemeClr val="dk1"/>
          </a:lnRef>
          <a:fillRef idx="0">
            <a:schemeClr val="dk1"/>
          </a:fillRef>
          <a:effectRef idx="1">
            <a:schemeClr val="dk1"/>
          </a:effectRef>
          <a:fontRef idx="minor">
            <a:schemeClr val="tx1"/>
          </a:fontRef>
        </p:style>
      </p:cxnSp>
      <p:sp>
        <p:nvSpPr>
          <p:cNvPr id="22" name="Right Brace 21"/>
          <p:cNvSpPr/>
          <p:nvPr/>
        </p:nvSpPr>
        <p:spPr>
          <a:xfrm>
            <a:off x="11257603" y="4092577"/>
            <a:ext cx="1640681" cy="6170741"/>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ounded Rectangle 22"/>
          <p:cNvSpPr/>
          <p:nvPr/>
        </p:nvSpPr>
        <p:spPr>
          <a:xfrm>
            <a:off x="14424404" y="4445001"/>
            <a:ext cx="2423160" cy="2450517"/>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err="1" smtClean="0"/>
              <a:t>Thành</a:t>
            </a:r>
            <a:r>
              <a:rPr lang="en-US" sz="4200" dirty="0" smtClean="0"/>
              <a:t> </a:t>
            </a:r>
            <a:r>
              <a:rPr lang="en-US" sz="4200" dirty="0" err="1" smtClean="0"/>
              <a:t>phần</a:t>
            </a:r>
            <a:endParaRPr lang="en-US" sz="4200" dirty="0"/>
          </a:p>
        </p:txBody>
      </p:sp>
      <p:sp>
        <p:nvSpPr>
          <p:cNvPr id="26" name="Rounded Rectangle 25"/>
          <p:cNvSpPr/>
          <p:nvPr/>
        </p:nvSpPr>
        <p:spPr>
          <a:xfrm>
            <a:off x="14449648" y="7561980"/>
            <a:ext cx="2423160" cy="2450517"/>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err="1" smtClean="0"/>
              <a:t>Ưu</a:t>
            </a:r>
            <a:r>
              <a:rPr lang="en-US" sz="4200" dirty="0" smtClean="0"/>
              <a:t> </a:t>
            </a:r>
            <a:r>
              <a:rPr lang="en-US" sz="4200" dirty="0" err="1" smtClean="0"/>
              <a:t>điểm</a:t>
            </a:r>
            <a:endParaRPr lang="en-US" sz="4200" dirty="0"/>
          </a:p>
        </p:txBody>
      </p:sp>
      <p:sp>
        <p:nvSpPr>
          <p:cNvPr id="27" name="Rounded Rectangle 26"/>
          <p:cNvSpPr/>
          <p:nvPr/>
        </p:nvSpPr>
        <p:spPr>
          <a:xfrm>
            <a:off x="18070544" y="7536580"/>
            <a:ext cx="2423160" cy="2450517"/>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err="1" smtClean="0"/>
              <a:t>Nhược</a:t>
            </a:r>
            <a:r>
              <a:rPr lang="en-US" sz="4200" dirty="0" smtClean="0"/>
              <a:t> </a:t>
            </a:r>
            <a:r>
              <a:rPr lang="en-US" sz="4200" dirty="0" err="1" smtClean="0"/>
              <a:t>điểm</a:t>
            </a:r>
            <a:endParaRPr lang="en-US" sz="4200" dirty="0"/>
          </a:p>
        </p:txBody>
      </p:sp>
      <p:sp>
        <p:nvSpPr>
          <p:cNvPr id="28" name="Rounded Rectangle 27"/>
          <p:cNvSpPr/>
          <p:nvPr/>
        </p:nvSpPr>
        <p:spPr>
          <a:xfrm>
            <a:off x="17994818" y="4432303"/>
            <a:ext cx="2423160" cy="2450517"/>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dirty="0" err="1" smtClean="0"/>
              <a:t>Nguyên</a:t>
            </a:r>
            <a:r>
              <a:rPr lang="en-US" sz="4200" dirty="0" smtClean="0"/>
              <a:t> </a:t>
            </a:r>
            <a:r>
              <a:rPr lang="en-US" sz="4200" dirty="0" err="1" smtClean="0"/>
              <a:t>lý</a:t>
            </a:r>
            <a:r>
              <a:rPr lang="en-US" sz="4200" dirty="0" smtClean="0"/>
              <a:t> </a:t>
            </a:r>
            <a:r>
              <a:rPr lang="en-US" sz="4200" dirty="0" err="1" smtClean="0"/>
              <a:t>hoạt</a:t>
            </a:r>
            <a:r>
              <a:rPr lang="en-US" sz="4200" dirty="0" smtClean="0"/>
              <a:t> </a:t>
            </a:r>
            <a:r>
              <a:rPr lang="en-US" sz="4200" dirty="0" err="1" smtClean="0"/>
              <a:t>động</a:t>
            </a:r>
            <a:endParaRPr lang="en-US" sz="4200" dirty="0"/>
          </a:p>
        </p:txBody>
      </p:sp>
      <p:cxnSp>
        <p:nvCxnSpPr>
          <p:cNvPr id="29" name="Straight Arrow Connector 28"/>
          <p:cNvCxnSpPr/>
          <p:nvPr/>
        </p:nvCxnSpPr>
        <p:spPr>
          <a:xfrm flipV="1">
            <a:off x="14323445" y="7165257"/>
            <a:ext cx="6321713" cy="1269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17377632" y="4394207"/>
            <a:ext cx="94043" cy="561829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184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ircle(in)">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1000"/>
                                        <p:tgtEl>
                                          <p:spTgt spid="28"/>
                                        </p:tgtEl>
                                      </p:cBhvr>
                                    </p:animEffect>
                                    <p:anim calcmode="lin" valueType="num">
                                      <p:cBhvr>
                                        <p:cTn id="58" dur="1000" fill="hold"/>
                                        <p:tgtEl>
                                          <p:spTgt spid="28"/>
                                        </p:tgtEl>
                                        <p:attrNameLst>
                                          <p:attrName>ppt_x</p:attrName>
                                        </p:attrNameLst>
                                      </p:cBhvr>
                                      <p:tavLst>
                                        <p:tav tm="0">
                                          <p:val>
                                            <p:strVal val="#ppt_x"/>
                                          </p:val>
                                        </p:tav>
                                        <p:tav tm="100000">
                                          <p:val>
                                            <p:strVal val="#ppt_x"/>
                                          </p:val>
                                        </p:tav>
                                      </p:tavLst>
                                    </p:anim>
                                    <p:anim calcmode="lin" valueType="num">
                                      <p:cBhvr>
                                        <p:cTn id="59" dur="1000" fill="hold"/>
                                        <p:tgtEl>
                                          <p:spTgt spid="2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1000"/>
                                        <p:tgtEl>
                                          <p:spTgt spid="32"/>
                                        </p:tgtEl>
                                      </p:cBhvr>
                                    </p:animEffect>
                                    <p:anim calcmode="lin" valueType="num">
                                      <p:cBhvr>
                                        <p:cTn id="68" dur="1000" fill="hold"/>
                                        <p:tgtEl>
                                          <p:spTgt spid="32"/>
                                        </p:tgtEl>
                                        <p:attrNameLst>
                                          <p:attrName>ppt_x</p:attrName>
                                        </p:attrNameLst>
                                      </p:cBhvr>
                                      <p:tavLst>
                                        <p:tav tm="0">
                                          <p:val>
                                            <p:strVal val="#ppt_x"/>
                                          </p:val>
                                        </p:tav>
                                        <p:tav tm="100000">
                                          <p:val>
                                            <p:strVal val="#ppt_x"/>
                                          </p:val>
                                        </p:tav>
                                      </p:tavLst>
                                    </p:anim>
                                    <p:anim calcmode="lin" valueType="num">
                                      <p:cBhvr>
                                        <p:cTn id="6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111757" y="294666"/>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noProof="0" dirty="0" smtClean="0">
                  <a:solidFill>
                    <a:srgbClr val="302B3A"/>
                  </a:solidFill>
                  <a:ea typeface="+mn-ea"/>
                  <a:cs typeface="+mn-cs"/>
                  <a:sym typeface="Helvetica Light"/>
                </a:rPr>
                <a:t>3</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chuẩn</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và</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mô</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hình</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mạng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không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sp>
        <p:nvSpPr>
          <p:cNvPr id="4" name="Hexagon 3"/>
          <p:cNvSpPr/>
          <p:nvPr/>
        </p:nvSpPr>
        <p:spPr>
          <a:xfrm>
            <a:off x="332085" y="3984444"/>
            <a:ext cx="3187264" cy="3243675"/>
          </a:xfrm>
          <a:prstGeom prst="hexagon">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4200" dirty="0" smtClean="0"/>
              <a:t>Topo </a:t>
            </a:r>
            <a:r>
              <a:rPr lang="en-US" sz="4200" dirty="0" err="1" smtClean="0"/>
              <a:t>mạng</a:t>
            </a:r>
            <a:r>
              <a:rPr lang="en-US" sz="4200" dirty="0" smtClean="0"/>
              <a:t> </a:t>
            </a:r>
            <a:r>
              <a:rPr lang="en-US" sz="4200" dirty="0" err="1" smtClean="0"/>
              <a:t>hình</a:t>
            </a:r>
            <a:r>
              <a:rPr lang="en-US" sz="4200" dirty="0" smtClean="0"/>
              <a:t> </a:t>
            </a:r>
            <a:r>
              <a:rPr lang="en-US" sz="4200" dirty="0" err="1" smtClean="0"/>
              <a:t>sao</a:t>
            </a:r>
            <a:endParaRPr lang="en-US" sz="4200" dirty="0"/>
          </a:p>
        </p:txBody>
      </p:sp>
      <p:pic>
        <p:nvPicPr>
          <p:cNvPr id="24" name="Picture 23">
            <a:extLst>
              <a:ext uri="{FF2B5EF4-FFF2-40B4-BE49-F238E27FC236}">
                <a16:creationId xmlns:a16="http://schemas.microsoft.com/office/drawing/2014/main" id="{05288420-3E12-4781-A980-602B39C73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96" y="3868332"/>
            <a:ext cx="12744205" cy="8015288"/>
          </a:xfrm>
          <a:prstGeom prst="rect">
            <a:avLst/>
          </a:prstGeom>
          <a:ln w="127000">
            <a:solidFill>
              <a:schemeClr val="accent1"/>
            </a:solidFill>
            <a:prstDash val="sysDot"/>
          </a:ln>
        </p:spPr>
      </p:pic>
      <p:graphicFrame>
        <p:nvGraphicFramePr>
          <p:cNvPr id="5" name="Table 4"/>
          <p:cNvGraphicFramePr>
            <a:graphicFrameLocks noGrp="1"/>
          </p:cNvGraphicFramePr>
          <p:nvPr>
            <p:extLst>
              <p:ext uri="{D42A27DB-BD31-4B8C-83A1-F6EECF244321}">
                <p14:modId xmlns:p14="http://schemas.microsoft.com/office/powerpoint/2010/main" val="3724776431"/>
              </p:ext>
            </p:extLst>
          </p:nvPr>
        </p:nvGraphicFramePr>
        <p:xfrm>
          <a:off x="4709929" y="1983740"/>
          <a:ext cx="18971355" cy="10543540"/>
        </p:xfrm>
        <a:graphic>
          <a:graphicData uri="http://schemas.openxmlformats.org/drawingml/2006/table">
            <a:tbl>
              <a:tblPr firstRow="1" bandRow="1">
                <a:tableStyleId>{5DA37D80-6434-44D0-A028-1B22A696006F}</a:tableStyleId>
              </a:tblPr>
              <a:tblGrid>
                <a:gridCol w="3991168">
                  <a:extLst>
                    <a:ext uri="{9D8B030D-6E8A-4147-A177-3AD203B41FA5}">
                      <a16:colId xmlns:a16="http://schemas.microsoft.com/office/drawing/2014/main" val="264073660"/>
                    </a:ext>
                  </a:extLst>
                </a:gridCol>
                <a:gridCol w="5892267">
                  <a:extLst>
                    <a:ext uri="{9D8B030D-6E8A-4147-A177-3AD203B41FA5}">
                      <a16:colId xmlns:a16="http://schemas.microsoft.com/office/drawing/2014/main" val="2126267569"/>
                    </a:ext>
                  </a:extLst>
                </a:gridCol>
                <a:gridCol w="4543960">
                  <a:extLst>
                    <a:ext uri="{9D8B030D-6E8A-4147-A177-3AD203B41FA5}">
                      <a16:colId xmlns:a16="http://schemas.microsoft.com/office/drawing/2014/main" val="2860860812"/>
                    </a:ext>
                  </a:extLst>
                </a:gridCol>
                <a:gridCol w="4543960">
                  <a:extLst>
                    <a:ext uri="{9D8B030D-6E8A-4147-A177-3AD203B41FA5}">
                      <a16:colId xmlns:a16="http://schemas.microsoft.com/office/drawing/2014/main" val="632362694"/>
                    </a:ext>
                  </a:extLst>
                </a:gridCol>
              </a:tblGrid>
              <a:tr h="2529840">
                <a:tc>
                  <a:txBody>
                    <a:bodyPr/>
                    <a:lstStyle/>
                    <a:p>
                      <a:pPr algn="l"/>
                      <a:r>
                        <a:rPr lang="en-US" sz="3700" dirty="0" err="1" smtClean="0"/>
                        <a:t>Thành</a:t>
                      </a:r>
                      <a:r>
                        <a:rPr lang="en-US" sz="3700" baseline="0" dirty="0" smtClean="0"/>
                        <a:t> </a:t>
                      </a:r>
                      <a:r>
                        <a:rPr lang="en-US" sz="3700" baseline="0" dirty="0" err="1" smtClean="0"/>
                        <a:t>phần</a:t>
                      </a:r>
                      <a:endParaRPr lang="en-US" sz="3700" dirty="0"/>
                    </a:p>
                  </a:txBody>
                  <a:tcPr marL="242316" marR="242316" marT="121920" marB="121920"/>
                </a:tc>
                <a:tc>
                  <a:txBody>
                    <a:bodyPr/>
                    <a:lstStyle/>
                    <a:p>
                      <a:pPr algn="l"/>
                      <a:r>
                        <a:rPr lang="en-US" sz="3700" dirty="0" err="1" smtClean="0"/>
                        <a:t>Nguyên</a:t>
                      </a:r>
                      <a:r>
                        <a:rPr lang="en-US" sz="3700" baseline="0" dirty="0" smtClean="0"/>
                        <a:t> </a:t>
                      </a:r>
                      <a:r>
                        <a:rPr lang="en-US" sz="3700" baseline="0" dirty="0" err="1" smtClean="0"/>
                        <a:t>lí</a:t>
                      </a:r>
                      <a:r>
                        <a:rPr lang="en-US" sz="3700" baseline="0" dirty="0" smtClean="0"/>
                        <a:t> </a:t>
                      </a:r>
                      <a:r>
                        <a:rPr lang="en-US" sz="3700" baseline="0" dirty="0" err="1" smtClean="0"/>
                        <a:t>hoạt</a:t>
                      </a:r>
                      <a:r>
                        <a:rPr lang="en-US" sz="3700" baseline="0" dirty="0" smtClean="0"/>
                        <a:t> </a:t>
                      </a:r>
                      <a:r>
                        <a:rPr lang="en-US" sz="3700" baseline="0" dirty="0" err="1" smtClean="0"/>
                        <a:t>động</a:t>
                      </a:r>
                      <a:endParaRPr lang="en-US" sz="3700" dirty="0"/>
                    </a:p>
                  </a:txBody>
                  <a:tcPr marL="242316" marR="242316" marT="121920" marB="121920"/>
                </a:tc>
                <a:tc>
                  <a:txBody>
                    <a:bodyPr/>
                    <a:lstStyle/>
                    <a:p>
                      <a:pPr algn="l"/>
                      <a:r>
                        <a:rPr lang="en-US" sz="3700" dirty="0" err="1" smtClean="0"/>
                        <a:t>Ưu</a:t>
                      </a:r>
                      <a:r>
                        <a:rPr lang="en-US" sz="3700" baseline="0" dirty="0" smtClean="0"/>
                        <a:t> </a:t>
                      </a:r>
                      <a:r>
                        <a:rPr lang="en-US" sz="3700" baseline="0" dirty="0" err="1" smtClean="0"/>
                        <a:t>điểm</a:t>
                      </a:r>
                      <a:endParaRPr lang="en-US" sz="3700" dirty="0"/>
                    </a:p>
                  </a:txBody>
                  <a:tcPr marL="242316" marR="242316" marT="121920" marB="121920"/>
                </a:tc>
                <a:tc>
                  <a:txBody>
                    <a:bodyPr/>
                    <a:lstStyle/>
                    <a:p>
                      <a:pPr algn="l"/>
                      <a:r>
                        <a:rPr lang="en-US" sz="3700" dirty="0" err="1" smtClean="0"/>
                        <a:t>Nhược</a:t>
                      </a:r>
                      <a:r>
                        <a:rPr lang="en-US" sz="3700" baseline="0" dirty="0" smtClean="0"/>
                        <a:t> </a:t>
                      </a:r>
                      <a:r>
                        <a:rPr lang="en-US" sz="3700" baseline="0" dirty="0" err="1" smtClean="0"/>
                        <a:t>điểm</a:t>
                      </a:r>
                      <a:endParaRPr lang="en-US" sz="3700" dirty="0"/>
                    </a:p>
                  </a:txBody>
                  <a:tcPr marL="242316" marR="242316" marT="121920" marB="121920"/>
                </a:tc>
                <a:extLst>
                  <a:ext uri="{0D108BD9-81ED-4DB2-BD59-A6C34878D82A}">
                    <a16:rowId xmlns:a16="http://schemas.microsoft.com/office/drawing/2014/main" val="3609945117"/>
                  </a:ext>
                </a:extLst>
              </a:tr>
              <a:tr h="8013700">
                <a:tc>
                  <a:txBody>
                    <a:bodyPr/>
                    <a:lstStyle/>
                    <a:p>
                      <a:pPr marL="0" indent="0" algn="l">
                        <a:spcBef>
                          <a:spcPts val="0"/>
                        </a:spcBef>
                        <a:buFont typeface="Arial" panose="020B0604020202020204" pitchFamily="34" charset="0"/>
                        <a:buNone/>
                      </a:pPr>
                      <a:r>
                        <a:rPr lang="en-US" sz="3700" dirty="0" smtClean="0"/>
                        <a:t>-</a:t>
                      </a:r>
                      <a:r>
                        <a:rPr lang="en-US" sz="3700" baseline="0" dirty="0" smtClean="0"/>
                        <a:t> </a:t>
                      </a:r>
                      <a:r>
                        <a:rPr lang="en-US" sz="3700" dirty="0" err="1" smtClean="0"/>
                        <a:t>Máy</a:t>
                      </a:r>
                      <a:r>
                        <a:rPr lang="en-US" sz="3700" dirty="0" smtClean="0"/>
                        <a:t> </a:t>
                      </a:r>
                      <a:r>
                        <a:rPr lang="en-US" sz="3700" dirty="0" err="1" smtClean="0"/>
                        <a:t>trạm</a:t>
                      </a:r>
                      <a:endParaRPr lang="en-US" sz="3700" dirty="0" smtClean="0"/>
                    </a:p>
                    <a:p>
                      <a:pPr marL="0" indent="0" algn="l">
                        <a:spcBef>
                          <a:spcPts val="0"/>
                        </a:spcBef>
                        <a:buFont typeface="Arial" panose="020B0604020202020204" pitchFamily="34" charset="0"/>
                        <a:buNone/>
                      </a:pPr>
                      <a:r>
                        <a:rPr lang="en-US" sz="3700" dirty="0" smtClean="0"/>
                        <a:t>- </a:t>
                      </a:r>
                      <a:r>
                        <a:rPr lang="en-US" sz="3700" dirty="0" err="1" smtClean="0"/>
                        <a:t>Thiết</a:t>
                      </a:r>
                      <a:r>
                        <a:rPr lang="en-US" sz="3700" dirty="0" smtClean="0"/>
                        <a:t> </a:t>
                      </a:r>
                      <a:r>
                        <a:rPr lang="en-US" sz="3700" dirty="0" err="1" smtClean="0"/>
                        <a:t>bị</a:t>
                      </a:r>
                      <a:r>
                        <a:rPr lang="en-US" sz="3700" dirty="0" smtClean="0"/>
                        <a:t> </a:t>
                      </a:r>
                      <a:r>
                        <a:rPr lang="en-US" sz="3700" dirty="0" err="1" smtClean="0"/>
                        <a:t>kết</a:t>
                      </a:r>
                      <a:r>
                        <a:rPr lang="en-US" sz="3700" dirty="0" smtClean="0"/>
                        <a:t> </a:t>
                      </a:r>
                      <a:r>
                        <a:rPr lang="en-US" sz="3700" dirty="0" err="1" smtClean="0"/>
                        <a:t>nối</a:t>
                      </a:r>
                      <a:r>
                        <a:rPr lang="en-US" sz="3700" dirty="0" smtClean="0"/>
                        <a:t> </a:t>
                      </a:r>
                      <a:r>
                        <a:rPr lang="en-US" sz="3700" dirty="0" err="1" smtClean="0"/>
                        <a:t>không</a:t>
                      </a:r>
                      <a:r>
                        <a:rPr lang="en-US" sz="3700" dirty="0" smtClean="0"/>
                        <a:t> </a:t>
                      </a:r>
                      <a:r>
                        <a:rPr lang="en-US" sz="3700" dirty="0" err="1" smtClean="0"/>
                        <a:t>dây</a:t>
                      </a:r>
                      <a:r>
                        <a:rPr lang="en-US" sz="3700" dirty="0" smtClean="0"/>
                        <a:t>: PC, PLC, </a:t>
                      </a:r>
                      <a:r>
                        <a:rPr lang="en-US" sz="3700" dirty="0" err="1" smtClean="0"/>
                        <a:t>cảm</a:t>
                      </a:r>
                      <a:r>
                        <a:rPr lang="en-US" sz="3700" dirty="0" smtClean="0"/>
                        <a:t> </a:t>
                      </a:r>
                      <a:r>
                        <a:rPr lang="en-US" sz="3700" dirty="0" err="1" smtClean="0"/>
                        <a:t>biến</a:t>
                      </a:r>
                      <a:r>
                        <a:rPr lang="en-US" sz="3700" dirty="0" smtClean="0"/>
                        <a:t>…</a:t>
                      </a:r>
                      <a:endParaRPr lang="en-US" sz="3700" b="1" dirty="0">
                        <a:solidFill>
                          <a:srgbClr val="FFFFFF"/>
                        </a:solidFill>
                      </a:endParaRPr>
                    </a:p>
                  </a:txBody>
                  <a:tcPr marL="242316" marR="242316" marT="121920" marB="121920"/>
                </a:tc>
                <a:tc>
                  <a:txBody>
                    <a:bodyPr/>
                    <a:lstStyle/>
                    <a:p>
                      <a:pPr marL="0" indent="0" algn="l">
                        <a:spcBef>
                          <a:spcPts val="0"/>
                        </a:spcBef>
                        <a:buFont typeface="Arial" panose="020B0604020202020204" pitchFamily="34" charset="0"/>
                        <a:buNone/>
                      </a:pPr>
                      <a:r>
                        <a:rPr lang="en-US" sz="3700" dirty="0" smtClean="0"/>
                        <a:t>- </a:t>
                      </a:r>
                      <a:r>
                        <a:rPr lang="vi-VN" sz="3700" dirty="0" smtClean="0"/>
                        <a:t>Mỗi thiết bị không dây từ xa liên lạc với điểm truy cập trung tâm (Master)</a:t>
                      </a:r>
                    </a:p>
                    <a:p>
                      <a:pPr marL="0" indent="0" algn="l">
                        <a:spcBef>
                          <a:spcPts val="0"/>
                        </a:spcBef>
                        <a:buFont typeface="Arial" panose="020B0604020202020204" pitchFamily="34" charset="0"/>
                        <a:buNone/>
                      </a:pPr>
                      <a:r>
                        <a:rPr lang="en-US" sz="3700" dirty="0" smtClean="0"/>
                        <a:t>- </a:t>
                      </a:r>
                      <a:r>
                        <a:rPr lang="vi-VN" sz="3700" dirty="0" smtClean="0"/>
                        <a:t>Master điều khiển tín hiệu truyền của các thiết bị không dây từ xa giống như nhạc trưởng điều khiển dàn nhạc.</a:t>
                      </a:r>
                      <a:endParaRPr lang="vi-VN" sz="3700" b="1" dirty="0">
                        <a:solidFill>
                          <a:srgbClr val="FFFFFF"/>
                        </a:solidFill>
                      </a:endParaRPr>
                    </a:p>
                  </a:txBody>
                  <a:tcPr marL="242316" marR="242316" marT="121920" marB="121920"/>
                </a:tc>
                <a:tc>
                  <a:txBody>
                    <a:bodyPr/>
                    <a:lstStyle/>
                    <a:p>
                      <a:pPr marL="0" indent="0" algn="l">
                        <a:spcBef>
                          <a:spcPts val="0"/>
                        </a:spcBef>
                        <a:buFont typeface="Arial" panose="020B0604020202020204" pitchFamily="34" charset="0"/>
                        <a:buNone/>
                      </a:pPr>
                      <a:r>
                        <a:rPr lang="en-US" sz="3700" dirty="0" smtClean="0"/>
                        <a:t>- </a:t>
                      </a:r>
                      <a:r>
                        <a:rPr lang="vi-VN" sz="3700" dirty="0" smtClean="0"/>
                        <a:t>Cấu hình và triển khai đơn giản</a:t>
                      </a:r>
                      <a:r>
                        <a:rPr lang="en-US" sz="3700" dirty="0" smtClean="0"/>
                        <a:t>.</a:t>
                      </a:r>
                      <a:endParaRPr lang="vi-VN" sz="3700" dirty="0" smtClean="0"/>
                    </a:p>
                    <a:p>
                      <a:pPr marL="0" indent="0" algn="l">
                        <a:spcBef>
                          <a:spcPts val="0"/>
                        </a:spcBef>
                        <a:buFont typeface="Arial" panose="020B0604020202020204" pitchFamily="34" charset="0"/>
                        <a:buNone/>
                      </a:pPr>
                      <a:r>
                        <a:rPr lang="en-US" sz="3700" dirty="0" smtClean="0"/>
                        <a:t>- </a:t>
                      </a:r>
                      <a:r>
                        <a:rPr lang="vi-VN" sz="3700" dirty="0" smtClean="0"/>
                        <a:t>Dễ mở rộng</a:t>
                      </a:r>
                      <a:r>
                        <a:rPr lang="en-US" sz="3700" dirty="0" smtClean="0"/>
                        <a:t>.</a:t>
                      </a:r>
                      <a:endParaRPr lang="vi-VN" sz="3700" dirty="0" smtClean="0"/>
                    </a:p>
                    <a:p>
                      <a:pPr marL="0" indent="0" algn="l">
                        <a:spcBef>
                          <a:spcPts val="0"/>
                        </a:spcBef>
                        <a:buFont typeface="Arial" panose="020B0604020202020204" pitchFamily="34" charset="0"/>
                        <a:buNone/>
                      </a:pPr>
                      <a:r>
                        <a:rPr lang="en-US" sz="3700" dirty="0" smtClean="0"/>
                        <a:t>- </a:t>
                      </a:r>
                      <a:r>
                        <a:rPr lang="vi-VN" sz="3700" dirty="0" smtClean="0"/>
                        <a:t>Thông dụng với nhiều người</a:t>
                      </a:r>
                      <a:r>
                        <a:rPr lang="en-US" sz="3700" dirty="0" smtClean="0"/>
                        <a:t>.</a:t>
                      </a:r>
                      <a:endParaRPr lang="vi-VN" sz="3700" dirty="0" smtClean="0"/>
                    </a:p>
                    <a:p>
                      <a:pPr marL="0" indent="0" algn="l">
                        <a:spcBef>
                          <a:spcPts val="0"/>
                        </a:spcBef>
                        <a:buFont typeface="Arial" panose="020B0604020202020204" pitchFamily="34" charset="0"/>
                        <a:buNone/>
                      </a:pPr>
                      <a:r>
                        <a:rPr lang="en-US" sz="3700" dirty="0" smtClean="0"/>
                        <a:t>- </a:t>
                      </a:r>
                      <a:r>
                        <a:rPr lang="vi-VN" sz="3700" dirty="0" smtClean="0"/>
                        <a:t>Phù hợp cho kiến trúc điều khiển &amp; lệnh</a:t>
                      </a:r>
                      <a:r>
                        <a:rPr lang="en-US" sz="3700" dirty="0" smtClean="0"/>
                        <a:t>.</a:t>
                      </a:r>
                      <a:endParaRPr lang="vi-VN" sz="3700" dirty="0" smtClean="0"/>
                    </a:p>
                    <a:p>
                      <a:pPr marL="0" indent="0" algn="l">
                        <a:spcBef>
                          <a:spcPts val="0"/>
                        </a:spcBef>
                        <a:buFont typeface="Arial" panose="020B0604020202020204" pitchFamily="34" charset="0"/>
                        <a:buNone/>
                      </a:pPr>
                      <a:r>
                        <a:rPr lang="en-US" sz="3700" dirty="0" smtClean="0"/>
                        <a:t>- </a:t>
                      </a:r>
                      <a:r>
                        <a:rPr lang="vi-VN" sz="3700" dirty="0" smtClean="0"/>
                        <a:t>Nhiều nhà cung cấp hỗ trợ tín hiệu radio</a:t>
                      </a:r>
                      <a:r>
                        <a:rPr lang="en-US" sz="3700" dirty="0" smtClean="0"/>
                        <a:t>.</a:t>
                      </a:r>
                      <a:endParaRPr lang="vi-VN" sz="3700" b="1" dirty="0">
                        <a:solidFill>
                          <a:srgbClr val="FFFFFF"/>
                        </a:solidFill>
                      </a:endParaRPr>
                    </a:p>
                  </a:txBody>
                  <a:tcPr marL="242316" marR="242316" marT="121920" marB="121920"/>
                </a:tc>
                <a:tc>
                  <a:txBody>
                    <a:bodyPr/>
                    <a:lstStyle/>
                    <a:p>
                      <a:pPr marL="0" indent="0">
                        <a:spcBef>
                          <a:spcPts val="0"/>
                        </a:spcBef>
                        <a:buFont typeface="Arial" panose="020B0604020202020204" pitchFamily="34" charset="0"/>
                        <a:buNone/>
                      </a:pPr>
                      <a:r>
                        <a:rPr lang="en-US" sz="3700" dirty="0" smtClean="0"/>
                        <a:t>- </a:t>
                      </a:r>
                      <a:r>
                        <a:rPr lang="vi-VN" sz="3700" dirty="0" smtClean="0"/>
                        <a:t>Dựa trên một điểm mạng (điểm truy cập trung tâm — Master)</a:t>
                      </a:r>
                      <a:r>
                        <a:rPr lang="en-US" sz="3700" dirty="0" smtClean="0"/>
                        <a:t>.</a:t>
                      </a:r>
                      <a:endParaRPr lang="vi-VN" sz="3700" dirty="0" smtClean="0"/>
                    </a:p>
                    <a:p>
                      <a:pPr marL="0" indent="0">
                        <a:spcBef>
                          <a:spcPts val="0"/>
                        </a:spcBef>
                        <a:buFont typeface="Arial" panose="020B0604020202020204" pitchFamily="34" charset="0"/>
                        <a:buNone/>
                      </a:pPr>
                      <a:r>
                        <a:rPr lang="en-US" sz="3700" dirty="0" smtClean="0"/>
                        <a:t>- </a:t>
                      </a:r>
                      <a:r>
                        <a:rPr lang="vi-VN" sz="3700" dirty="0" smtClean="0"/>
                        <a:t>Cần khả năng truyền đủ mạnh để bao phủ toàn bộ các điểm trong mạng.</a:t>
                      </a:r>
                      <a:endParaRPr lang="vi-VN" sz="3700" b="1" dirty="0">
                        <a:solidFill>
                          <a:srgbClr val="FFFFFF"/>
                        </a:solidFill>
                      </a:endParaRPr>
                    </a:p>
                  </a:txBody>
                  <a:tcPr marL="242316" marR="242316" marT="121920" marB="121920"/>
                </a:tc>
                <a:extLst>
                  <a:ext uri="{0D108BD9-81ED-4DB2-BD59-A6C34878D82A}">
                    <a16:rowId xmlns:a16="http://schemas.microsoft.com/office/drawing/2014/main" val="1980199718"/>
                  </a:ext>
                </a:extLst>
              </a:tr>
            </a:tbl>
          </a:graphicData>
        </a:graphic>
      </p:graphicFrame>
    </p:spTree>
    <p:extLst>
      <p:ext uri="{BB962C8B-B14F-4D97-AF65-F5344CB8AC3E}">
        <p14:creationId xmlns:p14="http://schemas.microsoft.com/office/powerpoint/2010/main" val="258586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24"/>
                                        </p:tgtEl>
                                        <p:attrNameLst>
                                          <p:attrName>ppt_x</p:attrName>
                                        </p:attrNameLst>
                                      </p:cBhvr>
                                      <p:tavLst>
                                        <p:tav tm="0">
                                          <p:val>
                                            <p:strVal val="ppt_x"/>
                                          </p:val>
                                        </p:tav>
                                        <p:tav tm="100000">
                                          <p:val>
                                            <p:strVal val="ppt_x"/>
                                          </p:val>
                                        </p:tav>
                                      </p:tavLst>
                                    </p:anim>
                                    <p:anim calcmode="lin" valueType="num">
                                      <p:cBhvr additive="base">
                                        <p:cTn id="17" dur="500"/>
                                        <p:tgtEl>
                                          <p:spTgt spid="24"/>
                                        </p:tgtEl>
                                        <p:attrNameLst>
                                          <p:attrName>ppt_y</p:attrName>
                                        </p:attrNameLst>
                                      </p:cBhvr>
                                      <p:tavLst>
                                        <p:tav tm="0">
                                          <p:val>
                                            <p:strVal val="ppt_y"/>
                                          </p:val>
                                        </p:tav>
                                        <p:tav tm="100000">
                                          <p:val>
                                            <p:strVal val="1+ppt_h/2"/>
                                          </p:val>
                                        </p:tav>
                                      </p:tavLst>
                                    </p:anim>
                                    <p:set>
                                      <p:cBhvr>
                                        <p:cTn id="18" dur="1" fill="hold">
                                          <p:stCondLst>
                                            <p:cond delay="499"/>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61" name="Shape 161"/>
          <p:cNvSpPr txBox="1">
            <a:spLocks noGrp="1"/>
          </p:cNvSpPr>
          <p:nvPr>
            <p:ph type="sldNum" idx="12"/>
          </p:nvPr>
        </p:nvSpPr>
        <p:spPr>
          <a:xfrm>
            <a:off x="3" y="0"/>
            <a:ext cx="1576485" cy="19512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grpSp>
        <p:nvGrpSpPr>
          <p:cNvPr id="17" name="Group 16">
            <a:extLst>
              <a:ext uri="{FF2B5EF4-FFF2-40B4-BE49-F238E27FC236}">
                <a16:creationId xmlns:a16="http://schemas.microsoft.com/office/drawing/2014/main" id="{BB99AD68-1062-42CC-BCE1-17F053FF59D0}"/>
              </a:ext>
            </a:extLst>
          </p:cNvPr>
          <p:cNvGrpSpPr/>
          <p:nvPr/>
        </p:nvGrpSpPr>
        <p:grpSpPr>
          <a:xfrm>
            <a:off x="3519349" y="550056"/>
            <a:ext cx="16980037" cy="1944885"/>
            <a:chOff x="335399" y="2507021"/>
            <a:chExt cx="11422290" cy="1311919"/>
          </a:xfrm>
        </p:grpSpPr>
        <p:sp>
          <p:nvSpPr>
            <p:cNvPr id="18" name="Freeform: Shape 2">
              <a:extLst>
                <a:ext uri="{FF2B5EF4-FFF2-40B4-BE49-F238E27FC236}">
                  <a16:creationId xmlns:a16="http://schemas.microsoft.com/office/drawing/2014/main" id="{8A84CD44-B2FB-4A03-A50A-97F79FC130E0}"/>
                </a:ext>
              </a:extLst>
            </p:cNvPr>
            <p:cNvSpPr/>
            <p:nvPr/>
          </p:nvSpPr>
          <p:spPr>
            <a:xfrm>
              <a:off x="335399" y="2507021"/>
              <a:ext cx="918342" cy="1311919"/>
            </a:xfrm>
            <a:custGeom>
              <a:avLst/>
              <a:gdLst>
                <a:gd name="connsiteX0" fmla="*/ 0 w 1311918"/>
                <a:gd name="connsiteY0" fmla="*/ 0 h 918342"/>
                <a:gd name="connsiteX1" fmla="*/ 852747 w 1311918"/>
                <a:gd name="connsiteY1" fmla="*/ 0 h 918342"/>
                <a:gd name="connsiteX2" fmla="*/ 1311918 w 1311918"/>
                <a:gd name="connsiteY2" fmla="*/ 459171 h 918342"/>
                <a:gd name="connsiteX3" fmla="*/ 852747 w 1311918"/>
                <a:gd name="connsiteY3" fmla="*/ 918342 h 918342"/>
                <a:gd name="connsiteX4" fmla="*/ 0 w 1311918"/>
                <a:gd name="connsiteY4" fmla="*/ 918342 h 918342"/>
                <a:gd name="connsiteX5" fmla="*/ 459171 w 1311918"/>
                <a:gd name="connsiteY5" fmla="*/ 459171 h 918342"/>
                <a:gd name="connsiteX6" fmla="*/ 0 w 1311918"/>
                <a:gd name="connsiteY6" fmla="*/ 0 h 91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1918" h="918342">
                  <a:moveTo>
                    <a:pt x="1311918" y="0"/>
                  </a:moveTo>
                  <a:lnTo>
                    <a:pt x="1311918" y="596923"/>
                  </a:lnTo>
                  <a:lnTo>
                    <a:pt x="655959" y="918342"/>
                  </a:lnTo>
                  <a:lnTo>
                    <a:pt x="0" y="596923"/>
                  </a:lnTo>
                  <a:lnTo>
                    <a:pt x="0" y="0"/>
                  </a:lnTo>
                  <a:lnTo>
                    <a:pt x="655959" y="321419"/>
                  </a:lnTo>
                  <a:lnTo>
                    <a:pt x="1311918" y="0"/>
                  </a:lnTo>
                  <a:close/>
                </a:path>
              </a:pathLst>
            </a:custGeom>
            <a:solidFill>
              <a:srgbClr val="FFC601">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18288" tIns="642052" rIns="20320" bIns="479491" numCol="1" spcCol="1270" anchor="ctr" anchorCtr="0">
              <a:noAutofit/>
            </a:bodyPr>
            <a:lstStyle/>
            <a:p>
              <a:pPr marL="0" marR="0" lvl="0" indent="0" algn="ctr" defTabSz="1422364" eaLnBrk="1" fontAlgn="auto" latinLnBrk="0" hangingPunct="0">
                <a:lnSpc>
                  <a:spcPct val="90000"/>
                </a:lnSpc>
                <a:spcBef>
                  <a:spcPct val="0"/>
                </a:spcBef>
                <a:spcAft>
                  <a:spcPct val="35000"/>
                </a:spcAft>
                <a:buClrTx/>
                <a:buSzTx/>
                <a:buFontTx/>
                <a:buNone/>
                <a:tabLst/>
                <a:defRPr/>
              </a:pPr>
              <a:r>
                <a:rPr lang="en-US" sz="4200" b="1" kern="1200" noProof="0" dirty="0" smtClean="0">
                  <a:solidFill>
                    <a:srgbClr val="302B3A"/>
                  </a:solidFill>
                  <a:ea typeface="+mn-ea"/>
                  <a:cs typeface="+mn-cs"/>
                  <a:sym typeface="Helvetica Light"/>
                </a:rPr>
                <a:t>3</a:t>
              </a:r>
              <a:endParaRPr kumimoji="0" lang="en-US" sz="4200" b="1" i="0" u="none" strike="noStrike" kern="1200" cap="none" spc="0" normalizeH="0" baseline="0" noProof="0" dirty="0" smtClean="0">
                <a:ln>
                  <a:noFill/>
                </a:ln>
                <a:solidFill>
                  <a:srgbClr val="302B3A"/>
                </a:solidFill>
                <a:effectLst/>
                <a:uLnTx/>
                <a:uFillTx/>
                <a:ea typeface="+mn-ea"/>
                <a:cs typeface="+mn-cs"/>
                <a:sym typeface="Helvetica Light"/>
              </a:endParaRPr>
            </a:p>
          </p:txBody>
        </p:sp>
        <p:sp>
          <p:nvSpPr>
            <p:cNvPr id="19" name="Freeform: Shape 5">
              <a:extLst>
                <a:ext uri="{FF2B5EF4-FFF2-40B4-BE49-F238E27FC236}">
                  <a16:creationId xmlns:a16="http://schemas.microsoft.com/office/drawing/2014/main" id="{B341099F-A508-46D9-822E-A1607EA6BDDA}"/>
                </a:ext>
              </a:extLst>
            </p:cNvPr>
            <p:cNvSpPr/>
            <p:nvPr/>
          </p:nvSpPr>
          <p:spPr>
            <a:xfrm>
              <a:off x="1253740" y="2507023"/>
              <a:ext cx="10503949" cy="853195"/>
            </a:xfrm>
            <a:custGeom>
              <a:avLst/>
              <a:gdLst>
                <a:gd name="connsiteX0" fmla="*/ 142202 w 853195"/>
                <a:gd name="connsiteY0" fmla="*/ 0 h 10503949"/>
                <a:gd name="connsiteX1" fmla="*/ 710993 w 853195"/>
                <a:gd name="connsiteY1" fmla="*/ 0 h 10503949"/>
                <a:gd name="connsiteX2" fmla="*/ 853195 w 853195"/>
                <a:gd name="connsiteY2" fmla="*/ 142202 h 10503949"/>
                <a:gd name="connsiteX3" fmla="*/ 853195 w 853195"/>
                <a:gd name="connsiteY3" fmla="*/ 10503949 h 10503949"/>
                <a:gd name="connsiteX4" fmla="*/ 853195 w 853195"/>
                <a:gd name="connsiteY4" fmla="*/ 10503949 h 10503949"/>
                <a:gd name="connsiteX5" fmla="*/ 0 w 853195"/>
                <a:gd name="connsiteY5" fmla="*/ 10503949 h 10503949"/>
                <a:gd name="connsiteX6" fmla="*/ 0 w 853195"/>
                <a:gd name="connsiteY6" fmla="*/ 10503949 h 10503949"/>
                <a:gd name="connsiteX7" fmla="*/ 0 w 853195"/>
                <a:gd name="connsiteY7" fmla="*/ 142202 h 10503949"/>
                <a:gd name="connsiteX8" fmla="*/ 142202 w 853195"/>
                <a:gd name="connsiteY8" fmla="*/ 0 h 1050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5" h="10503949">
                  <a:moveTo>
                    <a:pt x="853195" y="1750697"/>
                  </a:moveTo>
                  <a:lnTo>
                    <a:pt x="853195" y="8753252"/>
                  </a:lnTo>
                  <a:cubicBezTo>
                    <a:pt x="853195" y="9720132"/>
                    <a:pt x="848024" y="10503943"/>
                    <a:pt x="841644" y="10503943"/>
                  </a:cubicBezTo>
                  <a:lnTo>
                    <a:pt x="0" y="10503943"/>
                  </a:lnTo>
                  <a:lnTo>
                    <a:pt x="0" y="10503943"/>
                  </a:lnTo>
                  <a:lnTo>
                    <a:pt x="0" y="6"/>
                  </a:lnTo>
                  <a:lnTo>
                    <a:pt x="0" y="6"/>
                  </a:lnTo>
                  <a:lnTo>
                    <a:pt x="841644" y="6"/>
                  </a:lnTo>
                  <a:cubicBezTo>
                    <a:pt x="848024" y="6"/>
                    <a:pt x="853195" y="783817"/>
                    <a:pt x="853195" y="1750697"/>
                  </a:cubicBezTo>
                  <a:close/>
                </a:path>
              </a:pathLst>
            </a:custGeom>
            <a:solidFill>
              <a:srgbClr val="302B3A">
                <a:alpha val="90000"/>
                <a:hueOff val="0"/>
                <a:satOff val="0"/>
                <a:lumOff val="0"/>
                <a:alphaOff val="0"/>
              </a:srgbClr>
            </a:solidFill>
            <a:ln w="25400" cap="flat" cmpd="sng" algn="ctr">
              <a:solidFill>
                <a:srgbClr val="FFC601">
                  <a:hueOff val="0"/>
                  <a:satOff val="0"/>
                  <a:lumOff val="0"/>
                  <a:alphaOff val="0"/>
                </a:srgbClr>
              </a:solidFill>
              <a:prstDash val="solid"/>
            </a:ln>
            <a:effectLst/>
          </p:spPr>
          <p:txBody>
            <a:bodyPr spcFirstLastPara="0" vert="horz" wrap="square" lIns="248920" tIns="63875" rIns="63875" bIns="63875" numCol="1" spcCol="1270" anchor="ctr" anchorCtr="0">
              <a:noAutofit/>
            </a:bodyPr>
            <a:lstStyle/>
            <a:p>
              <a:pPr marL="285744" marR="0" lvl="1" indent="-285744" defTabSz="1555712" eaLnBrk="1" fontAlgn="auto" latinLnBrk="0" hangingPunct="0">
                <a:lnSpc>
                  <a:spcPct val="90000"/>
                </a:lnSpc>
                <a:spcBef>
                  <a:spcPct val="0"/>
                </a:spcBef>
                <a:spcAft>
                  <a:spcPct val="15000"/>
                </a:spcAft>
                <a:buClrTx/>
                <a:buSzTx/>
                <a:buFontTx/>
                <a:buNone/>
                <a:tabLst/>
                <a:defRPr/>
              </a:pPr>
              <a:r>
                <a:rPr kumimoji="0" lang="en-US" sz="4200" b="1" i="0" u="none" strike="noStrike" kern="1200" cap="none" spc="0" normalizeH="0" baseline="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chuẩn</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và</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các</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mô</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hình</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mạng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không</a:t>
              </a:r>
              <a:r>
                <a:rPr kumimoji="0" lang="en-US" sz="4200" b="1" i="0" u="none" strike="noStrike" kern="1200" cap="none" spc="0" normalizeH="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 </a:t>
              </a:r>
              <a:r>
                <a:rPr kumimoji="0" lang="en-US" sz="4200" b="1" i="0" u="none" strike="noStrike" kern="1200" cap="none" spc="0" normalizeH="0" noProof="0" dirty="0" err="1"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rPr>
                <a:t>dây</a:t>
              </a:r>
              <a:endParaRPr kumimoji="0" lang="en-US" sz="4200" b="1" i="0" u="none" strike="noStrike" kern="1200" cap="none" spc="0" normalizeH="0" baseline="0" noProof="0" dirty="0" smtClean="0">
                <a:ln>
                  <a:noFill/>
                </a:ln>
                <a:solidFill>
                  <a:srgbClr val="FFFFFF"/>
                </a:solidFill>
                <a:effectLst/>
                <a:uLnTx/>
                <a:uFillTx/>
                <a:latin typeface="Arial" panose="020B0604020202020204"/>
                <a:ea typeface="Helvetica Neue Medium"/>
                <a:cs typeface="Arial" panose="020B0604020202020204" pitchFamily="34" charset="0"/>
                <a:sym typeface="Helvetica Neue Medium"/>
              </a:endParaRPr>
            </a:p>
          </p:txBody>
        </p:sp>
      </p:grpSp>
      <p:sp>
        <p:nvSpPr>
          <p:cNvPr id="4" name="Hexagon 3"/>
          <p:cNvSpPr/>
          <p:nvPr/>
        </p:nvSpPr>
        <p:spPr>
          <a:xfrm>
            <a:off x="332085" y="3984444"/>
            <a:ext cx="3187264" cy="3243675"/>
          </a:xfrm>
          <a:prstGeom prst="hexagon">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4200" dirty="0" smtClean="0"/>
              <a:t>Topo </a:t>
            </a:r>
            <a:r>
              <a:rPr lang="en-US" sz="4200" dirty="0" err="1" smtClean="0"/>
              <a:t>mạng</a:t>
            </a:r>
            <a:r>
              <a:rPr lang="en-US" sz="4200" dirty="0" smtClean="0"/>
              <a:t> </a:t>
            </a:r>
            <a:r>
              <a:rPr lang="en-US" sz="4200" dirty="0" err="1" smtClean="0"/>
              <a:t>hình</a:t>
            </a:r>
            <a:r>
              <a:rPr lang="en-US" sz="4200" dirty="0" smtClean="0"/>
              <a:t> </a:t>
            </a:r>
            <a:r>
              <a:rPr lang="en-US" sz="4200" dirty="0" err="1" smtClean="0"/>
              <a:t>cây</a:t>
            </a:r>
            <a:endParaRPr lang="en-US" sz="4200" dirty="0"/>
          </a:p>
        </p:txBody>
      </p:sp>
      <p:pic>
        <p:nvPicPr>
          <p:cNvPr id="10" name="Picture 9">
            <a:extLst>
              <a:ext uri="{FF2B5EF4-FFF2-40B4-BE49-F238E27FC236}">
                <a16:creationId xmlns:a16="http://schemas.microsoft.com/office/drawing/2014/main" id="{91AAE2D7-749E-43A4-AC17-9BBABA5B1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327" y="3554004"/>
            <a:ext cx="13010059" cy="8221555"/>
          </a:xfrm>
          <a:prstGeom prst="rect">
            <a:avLst/>
          </a:prstGeom>
          <a:ln w="127000">
            <a:solidFill>
              <a:schemeClr val="accent1"/>
            </a:solidFill>
            <a:prstDash val="sysDot"/>
          </a:ln>
        </p:spPr>
      </p:pic>
      <p:graphicFrame>
        <p:nvGraphicFramePr>
          <p:cNvPr id="12" name="Table 11"/>
          <p:cNvGraphicFramePr>
            <a:graphicFrameLocks noGrp="1"/>
          </p:cNvGraphicFramePr>
          <p:nvPr>
            <p:extLst>
              <p:ext uri="{D42A27DB-BD31-4B8C-83A1-F6EECF244321}">
                <p14:modId xmlns:p14="http://schemas.microsoft.com/office/powerpoint/2010/main" val="144116803"/>
              </p:ext>
            </p:extLst>
          </p:nvPr>
        </p:nvGraphicFramePr>
        <p:xfrm>
          <a:off x="4201939" y="3191841"/>
          <a:ext cx="18971355" cy="8382000"/>
        </p:xfrm>
        <a:graphic>
          <a:graphicData uri="http://schemas.openxmlformats.org/drawingml/2006/table">
            <a:tbl>
              <a:tblPr firstRow="1" bandRow="1">
                <a:tableStyleId>{5DA37D80-6434-44D0-A028-1B22A696006F}</a:tableStyleId>
              </a:tblPr>
              <a:tblGrid>
                <a:gridCol w="3991168">
                  <a:extLst>
                    <a:ext uri="{9D8B030D-6E8A-4147-A177-3AD203B41FA5}">
                      <a16:colId xmlns:a16="http://schemas.microsoft.com/office/drawing/2014/main" val="264073660"/>
                    </a:ext>
                  </a:extLst>
                </a:gridCol>
                <a:gridCol w="5892267">
                  <a:extLst>
                    <a:ext uri="{9D8B030D-6E8A-4147-A177-3AD203B41FA5}">
                      <a16:colId xmlns:a16="http://schemas.microsoft.com/office/drawing/2014/main" val="2126267569"/>
                    </a:ext>
                  </a:extLst>
                </a:gridCol>
                <a:gridCol w="4543960">
                  <a:extLst>
                    <a:ext uri="{9D8B030D-6E8A-4147-A177-3AD203B41FA5}">
                      <a16:colId xmlns:a16="http://schemas.microsoft.com/office/drawing/2014/main" val="2860860812"/>
                    </a:ext>
                  </a:extLst>
                </a:gridCol>
                <a:gridCol w="4543960">
                  <a:extLst>
                    <a:ext uri="{9D8B030D-6E8A-4147-A177-3AD203B41FA5}">
                      <a16:colId xmlns:a16="http://schemas.microsoft.com/office/drawing/2014/main" val="632362694"/>
                    </a:ext>
                  </a:extLst>
                </a:gridCol>
              </a:tblGrid>
              <a:tr h="339848">
                <a:tc>
                  <a:txBody>
                    <a:bodyPr/>
                    <a:lstStyle/>
                    <a:p>
                      <a:pPr algn="l"/>
                      <a:r>
                        <a:rPr lang="en-US" sz="3700" dirty="0" err="1" smtClean="0"/>
                        <a:t>Thành</a:t>
                      </a:r>
                      <a:r>
                        <a:rPr lang="en-US" sz="3700" baseline="0" dirty="0" smtClean="0"/>
                        <a:t> </a:t>
                      </a:r>
                      <a:r>
                        <a:rPr lang="en-US" sz="3700" baseline="0" dirty="0" err="1" smtClean="0"/>
                        <a:t>phần</a:t>
                      </a:r>
                      <a:endParaRPr lang="en-US" sz="3700" dirty="0"/>
                    </a:p>
                  </a:txBody>
                  <a:tcPr marL="242316" marR="242316" marT="121920" marB="121920"/>
                </a:tc>
                <a:tc>
                  <a:txBody>
                    <a:bodyPr/>
                    <a:lstStyle/>
                    <a:p>
                      <a:pPr algn="l"/>
                      <a:r>
                        <a:rPr lang="en-US" sz="3700" dirty="0" err="1" smtClean="0"/>
                        <a:t>Nguyên</a:t>
                      </a:r>
                      <a:r>
                        <a:rPr lang="en-US" sz="3700" baseline="0" dirty="0" smtClean="0"/>
                        <a:t> </a:t>
                      </a:r>
                      <a:r>
                        <a:rPr lang="en-US" sz="3700" baseline="0" dirty="0" err="1" smtClean="0"/>
                        <a:t>lí</a:t>
                      </a:r>
                      <a:r>
                        <a:rPr lang="en-US" sz="3700" baseline="0" dirty="0" smtClean="0"/>
                        <a:t> </a:t>
                      </a:r>
                      <a:r>
                        <a:rPr lang="en-US" sz="3700" baseline="0" dirty="0" err="1" smtClean="0"/>
                        <a:t>hoạt</a:t>
                      </a:r>
                      <a:r>
                        <a:rPr lang="en-US" sz="3700" baseline="0" dirty="0" smtClean="0"/>
                        <a:t> </a:t>
                      </a:r>
                      <a:r>
                        <a:rPr lang="en-US" sz="3700" baseline="0" dirty="0" err="1" smtClean="0"/>
                        <a:t>động</a:t>
                      </a:r>
                      <a:endParaRPr lang="en-US" sz="3700" dirty="0"/>
                    </a:p>
                  </a:txBody>
                  <a:tcPr marL="242316" marR="242316" marT="121920" marB="121920"/>
                </a:tc>
                <a:tc>
                  <a:txBody>
                    <a:bodyPr/>
                    <a:lstStyle/>
                    <a:p>
                      <a:pPr algn="l"/>
                      <a:r>
                        <a:rPr lang="en-US" sz="3700" dirty="0" err="1" smtClean="0"/>
                        <a:t>Ưu</a:t>
                      </a:r>
                      <a:r>
                        <a:rPr lang="en-US" sz="3700" baseline="0" dirty="0" smtClean="0"/>
                        <a:t> </a:t>
                      </a:r>
                      <a:r>
                        <a:rPr lang="en-US" sz="3700" baseline="0" dirty="0" err="1" smtClean="0"/>
                        <a:t>điểm</a:t>
                      </a:r>
                      <a:endParaRPr lang="en-US" sz="3700" dirty="0"/>
                    </a:p>
                  </a:txBody>
                  <a:tcPr marL="242316" marR="242316" marT="121920" marB="121920"/>
                </a:tc>
                <a:tc>
                  <a:txBody>
                    <a:bodyPr/>
                    <a:lstStyle/>
                    <a:p>
                      <a:pPr algn="l"/>
                      <a:r>
                        <a:rPr lang="en-US" sz="3700" dirty="0" err="1" smtClean="0"/>
                        <a:t>Nhược</a:t>
                      </a:r>
                      <a:r>
                        <a:rPr lang="en-US" sz="3700" baseline="0" dirty="0" smtClean="0"/>
                        <a:t> </a:t>
                      </a:r>
                      <a:r>
                        <a:rPr lang="en-US" sz="3700" baseline="0" dirty="0" err="1" smtClean="0"/>
                        <a:t>điểm</a:t>
                      </a:r>
                      <a:endParaRPr lang="en-US" sz="3700" dirty="0"/>
                    </a:p>
                  </a:txBody>
                  <a:tcPr marL="242316" marR="242316" marT="121920" marB="121920"/>
                </a:tc>
                <a:extLst>
                  <a:ext uri="{0D108BD9-81ED-4DB2-BD59-A6C34878D82A}">
                    <a16:rowId xmlns:a16="http://schemas.microsoft.com/office/drawing/2014/main" val="3609945117"/>
                  </a:ext>
                </a:extLst>
              </a:tr>
              <a:tr h="7481845">
                <a:tc>
                  <a:txBody>
                    <a:bodyPr/>
                    <a:lstStyle/>
                    <a:p>
                      <a:pPr marL="0" indent="0">
                        <a:spcBef>
                          <a:spcPts val="0"/>
                        </a:spcBef>
                        <a:buFont typeface="Arial" panose="020B0604020202020204" pitchFamily="34" charset="0"/>
                        <a:buNone/>
                      </a:pPr>
                      <a:r>
                        <a:rPr lang="en-US" sz="3700" dirty="0" smtClean="0"/>
                        <a:t>- </a:t>
                      </a:r>
                      <a:r>
                        <a:rPr lang="en-US" sz="3700" dirty="0" err="1" smtClean="0"/>
                        <a:t>Máy</a:t>
                      </a:r>
                      <a:r>
                        <a:rPr lang="en-US" sz="3700" dirty="0" smtClean="0"/>
                        <a:t> </a:t>
                      </a:r>
                      <a:r>
                        <a:rPr lang="en-US" sz="3700" dirty="0" err="1" smtClean="0"/>
                        <a:t>trạm</a:t>
                      </a:r>
                      <a:endParaRPr lang="en-US" sz="3700" dirty="0" smtClean="0"/>
                    </a:p>
                    <a:p>
                      <a:pPr marL="0" indent="0">
                        <a:spcBef>
                          <a:spcPts val="0"/>
                        </a:spcBef>
                        <a:buFont typeface="Arial" panose="020B0604020202020204" pitchFamily="34" charset="0"/>
                        <a:buNone/>
                      </a:pPr>
                      <a:r>
                        <a:rPr lang="en-US" sz="3700" dirty="0" smtClean="0"/>
                        <a:t>- </a:t>
                      </a:r>
                      <a:r>
                        <a:rPr lang="en-US" sz="3700" dirty="0" err="1" smtClean="0"/>
                        <a:t>Thiết</a:t>
                      </a:r>
                      <a:r>
                        <a:rPr lang="en-US" sz="3700" dirty="0" smtClean="0"/>
                        <a:t> </a:t>
                      </a:r>
                      <a:r>
                        <a:rPr lang="en-US" sz="3700" dirty="0" err="1" smtClean="0"/>
                        <a:t>bị</a:t>
                      </a:r>
                      <a:r>
                        <a:rPr lang="en-US" sz="3700" dirty="0" smtClean="0"/>
                        <a:t> </a:t>
                      </a:r>
                      <a:r>
                        <a:rPr lang="en-US" sz="3700" dirty="0" err="1" smtClean="0"/>
                        <a:t>kết</a:t>
                      </a:r>
                      <a:r>
                        <a:rPr lang="en-US" sz="3700" dirty="0" smtClean="0"/>
                        <a:t> </a:t>
                      </a:r>
                      <a:r>
                        <a:rPr lang="en-US" sz="3700" dirty="0" err="1" smtClean="0"/>
                        <a:t>nối</a:t>
                      </a:r>
                      <a:r>
                        <a:rPr lang="en-US" sz="3700" dirty="0" smtClean="0"/>
                        <a:t> </a:t>
                      </a:r>
                      <a:r>
                        <a:rPr lang="en-US" sz="3700" dirty="0" err="1" smtClean="0"/>
                        <a:t>không</a:t>
                      </a:r>
                      <a:r>
                        <a:rPr lang="en-US" sz="3700" dirty="0" smtClean="0"/>
                        <a:t> </a:t>
                      </a:r>
                      <a:r>
                        <a:rPr lang="en-US" sz="3700" dirty="0" err="1" smtClean="0"/>
                        <a:t>dây</a:t>
                      </a:r>
                      <a:r>
                        <a:rPr lang="en-US" sz="3700" dirty="0" smtClean="0"/>
                        <a:t>: PC, PLC, </a:t>
                      </a:r>
                      <a:r>
                        <a:rPr lang="en-US" sz="3700" dirty="0" err="1" smtClean="0"/>
                        <a:t>cảm</a:t>
                      </a:r>
                      <a:r>
                        <a:rPr lang="en-US" sz="3700" dirty="0" smtClean="0"/>
                        <a:t> </a:t>
                      </a:r>
                      <a:r>
                        <a:rPr lang="en-US" sz="3700" dirty="0" err="1" smtClean="0"/>
                        <a:t>biến</a:t>
                      </a:r>
                      <a:r>
                        <a:rPr lang="en-US" sz="3700" dirty="0" smtClean="0"/>
                        <a:t>…</a:t>
                      </a:r>
                    </a:p>
                    <a:p>
                      <a:pPr marL="0" indent="0">
                        <a:spcBef>
                          <a:spcPts val="0"/>
                        </a:spcBef>
                        <a:buFont typeface="Arial" panose="020B0604020202020204" pitchFamily="34" charset="0"/>
                        <a:buNone/>
                      </a:pPr>
                      <a:r>
                        <a:rPr lang="en-US" sz="3700" dirty="0" smtClean="0"/>
                        <a:t>- </a:t>
                      </a:r>
                      <a:r>
                        <a:rPr lang="en-US" sz="3700" dirty="0" err="1" smtClean="0"/>
                        <a:t>Bộ</a:t>
                      </a:r>
                      <a:r>
                        <a:rPr lang="en-US" sz="3700" dirty="0" smtClean="0"/>
                        <a:t> </a:t>
                      </a:r>
                      <a:r>
                        <a:rPr lang="en-US" sz="3700" dirty="0" err="1" smtClean="0"/>
                        <a:t>lặp</a:t>
                      </a:r>
                      <a:r>
                        <a:rPr lang="en-US" sz="3700" dirty="0" smtClean="0"/>
                        <a:t> (repeater)</a:t>
                      </a:r>
                      <a:endParaRPr lang="en-US" sz="3700" b="1" dirty="0">
                        <a:solidFill>
                          <a:srgbClr val="FFFFFF"/>
                        </a:solidFill>
                      </a:endParaRPr>
                    </a:p>
                  </a:txBody>
                  <a:tcPr marL="242316" marR="242316" marT="121920" marB="121920"/>
                </a:tc>
                <a:tc>
                  <a:txBody>
                    <a:bodyPr/>
                    <a:lstStyle/>
                    <a:p>
                      <a:pPr marL="0" indent="0">
                        <a:spcBef>
                          <a:spcPts val="0"/>
                        </a:spcBef>
                        <a:buFont typeface="Arial" panose="020B0604020202020204" pitchFamily="34" charset="0"/>
                        <a:buNone/>
                      </a:pPr>
                      <a:r>
                        <a:rPr lang="en-US" sz="3700" dirty="0" smtClean="0"/>
                        <a:t>- </a:t>
                      </a:r>
                      <a:r>
                        <a:rPr lang="vi-VN" sz="3700" dirty="0" smtClean="0"/>
                        <a:t>Giống với Topo mạng hình sao nhưng:</a:t>
                      </a:r>
                    </a:p>
                    <a:p>
                      <a:pPr marL="0" indent="0">
                        <a:spcBef>
                          <a:spcPts val="0"/>
                        </a:spcBef>
                        <a:buFont typeface="Arial" panose="020B0604020202020204" pitchFamily="34" charset="0"/>
                        <a:buNone/>
                      </a:pPr>
                      <a:r>
                        <a:rPr lang="en-US" sz="3700" dirty="0" smtClean="0"/>
                        <a:t>- </a:t>
                      </a:r>
                      <a:r>
                        <a:rPr lang="vi-VN" sz="3700" dirty="0" smtClean="0"/>
                        <a:t>Thiết bị từ xa và Master không kết nối trực tiếp với nhau mà phải thông qua bộ lặp</a:t>
                      </a:r>
                      <a:r>
                        <a:rPr lang="en-US" sz="3700" dirty="0" smtClean="0"/>
                        <a:t>.</a:t>
                      </a:r>
                      <a:endParaRPr lang="vi-VN" sz="3700" dirty="0" smtClean="0"/>
                    </a:p>
                    <a:p>
                      <a:pPr marL="0" indent="0" algn="l">
                        <a:spcBef>
                          <a:spcPts val="0"/>
                        </a:spcBef>
                        <a:buFont typeface="Arial" panose="020B0604020202020204" pitchFamily="34" charset="0"/>
                        <a:buNone/>
                      </a:pPr>
                      <a:endParaRPr lang="vi-VN" sz="3700" b="1" dirty="0">
                        <a:solidFill>
                          <a:srgbClr val="FFFFFF"/>
                        </a:solidFill>
                      </a:endParaRPr>
                    </a:p>
                  </a:txBody>
                  <a:tcPr marL="242316" marR="242316" marT="121920" marB="121920"/>
                </a:tc>
                <a:tc>
                  <a:txBody>
                    <a:bodyPr/>
                    <a:lstStyle/>
                    <a:p>
                      <a:pPr marL="0" indent="0">
                        <a:spcBef>
                          <a:spcPts val="0"/>
                        </a:spcBef>
                        <a:buFont typeface="Arial" panose="020B0604020202020204" pitchFamily="34" charset="0"/>
                        <a:buNone/>
                      </a:pPr>
                      <a:r>
                        <a:rPr lang="en-US" sz="3700" dirty="0" smtClean="0"/>
                        <a:t>- </a:t>
                      </a:r>
                      <a:r>
                        <a:rPr lang="vi-VN" sz="3700" dirty="0" smtClean="0"/>
                        <a:t>Cung cấp khả năng triển khai mạng trên vùng địa lý rộng hơn</a:t>
                      </a:r>
                    </a:p>
                    <a:p>
                      <a:pPr marL="0" indent="0">
                        <a:spcBef>
                          <a:spcPts val="0"/>
                        </a:spcBef>
                        <a:buFont typeface="Arial" panose="020B0604020202020204" pitchFamily="34" charset="0"/>
                        <a:buNone/>
                      </a:pPr>
                      <a:r>
                        <a:rPr lang="en-US" sz="3700" dirty="0" smtClean="0"/>
                        <a:t>- </a:t>
                      </a:r>
                      <a:r>
                        <a:rPr lang="vi-VN" sz="3700" dirty="0" smtClean="0"/>
                        <a:t>Có thể tách mạng theo vùng </a:t>
                      </a:r>
                      <a:r>
                        <a:rPr lang="en-US" sz="3700" dirty="0" smtClean="0"/>
                        <a:t>- </a:t>
                      </a:r>
                      <a:r>
                        <a:rPr lang="vi-VN" sz="3700" dirty="0" smtClean="0"/>
                        <a:t>Tiêu hao ít năng lượng để truyền dữ liệu</a:t>
                      </a:r>
                      <a:endParaRPr lang="en-US" sz="3700" dirty="0" smtClean="0"/>
                    </a:p>
                    <a:p>
                      <a:pPr marL="0" indent="0">
                        <a:spcBef>
                          <a:spcPts val="0"/>
                        </a:spcBef>
                        <a:buFontTx/>
                        <a:buNone/>
                      </a:pPr>
                      <a:r>
                        <a:rPr lang="en-US" sz="3700" dirty="0" smtClean="0"/>
                        <a:t>- </a:t>
                      </a:r>
                      <a:r>
                        <a:rPr lang="vi-VN" sz="3700" dirty="0" smtClean="0"/>
                        <a:t>Kiểu mạng này mang rất khỏe nhờ kiến trúc phi tập trung</a:t>
                      </a:r>
                    </a:p>
                    <a:p>
                      <a:pPr marL="0" indent="0" algn="l">
                        <a:spcBef>
                          <a:spcPts val="0"/>
                        </a:spcBef>
                        <a:buFont typeface="Arial" panose="020B0604020202020204" pitchFamily="34" charset="0"/>
                        <a:buNone/>
                      </a:pPr>
                      <a:endParaRPr lang="vi-VN" sz="3700" b="1" dirty="0">
                        <a:solidFill>
                          <a:srgbClr val="FFFFFF"/>
                        </a:solidFill>
                      </a:endParaRPr>
                    </a:p>
                  </a:txBody>
                  <a:tcPr marL="242316" marR="242316" marT="121920" marB="121920"/>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700" dirty="0" smtClean="0"/>
                        <a:t>- </a:t>
                      </a:r>
                      <a:r>
                        <a:rPr lang="vi-VN" sz="3700" dirty="0" smtClean="0"/>
                        <a:t>Có nhiều điểm nên mạng có độ phức tạp cao, khó cấu hình và triển khai</a:t>
                      </a:r>
                    </a:p>
                    <a:p>
                      <a:pPr marL="0" indent="0">
                        <a:spcBef>
                          <a:spcPts val="0"/>
                        </a:spcBef>
                        <a:buFont typeface="Arial" panose="020B0604020202020204" pitchFamily="34" charset="0"/>
                        <a:buNone/>
                      </a:pPr>
                      <a:endParaRPr lang="vi-VN" sz="3700" b="1" dirty="0">
                        <a:solidFill>
                          <a:srgbClr val="FFFFFF"/>
                        </a:solidFill>
                      </a:endParaRPr>
                    </a:p>
                  </a:txBody>
                  <a:tcPr marL="242316" marR="242316" marT="121920" marB="121920"/>
                </a:tc>
                <a:extLst>
                  <a:ext uri="{0D108BD9-81ED-4DB2-BD59-A6C34878D82A}">
                    <a16:rowId xmlns:a16="http://schemas.microsoft.com/office/drawing/2014/main" val="1980199718"/>
                  </a:ext>
                </a:extLst>
              </a:tr>
            </a:tbl>
          </a:graphicData>
        </a:graphic>
      </p:graphicFrame>
    </p:spTree>
    <p:extLst>
      <p:ext uri="{BB962C8B-B14F-4D97-AF65-F5344CB8AC3E}">
        <p14:creationId xmlns:p14="http://schemas.microsoft.com/office/powerpoint/2010/main" val="366708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0"/>
                                        </p:tgtEl>
                                        <p:attrNameLst>
                                          <p:attrName>ppt_x</p:attrName>
                                        </p:attrNameLst>
                                      </p:cBhvr>
                                      <p:tavLst>
                                        <p:tav tm="0">
                                          <p:val>
                                            <p:strVal val="ppt_x"/>
                                          </p:val>
                                        </p:tav>
                                        <p:tav tm="100000">
                                          <p:val>
                                            <p:strVal val="ppt_x"/>
                                          </p:val>
                                        </p:tav>
                                      </p:tavLst>
                                    </p:anim>
                                    <p:anim calcmode="lin" valueType="num">
                                      <p:cBhvr additive="base">
                                        <p:cTn id="19" dur="500"/>
                                        <p:tgtEl>
                                          <p:spTgt spid="10"/>
                                        </p:tgtEl>
                                        <p:attrNameLst>
                                          <p:attrName>ppt_y</p:attrName>
                                        </p:attrNameLst>
                                      </p:cBhvr>
                                      <p:tavLst>
                                        <p:tav tm="0">
                                          <p:val>
                                            <p:strVal val="ppt_y"/>
                                          </p:val>
                                        </p:tav>
                                        <p:tav tm="100000">
                                          <p:val>
                                            <p:strVal val="1+ppt_h/2"/>
                                          </p:val>
                                        </p:tav>
                                      </p:tavLst>
                                    </p:anim>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TÌM HIỂU HOẠT ĐỘNG CỦA MẠNG KHÔNG DÂY&amp;quot;&quot;/&gt;&lt;property id=&quot;20307&quot; value=&quot;256&quot;/&gt;&lt;/object&gt;&lt;object type=&quot;3&quot; unique_id=&quot;10004&quot;&gt;&lt;property id=&quot;20148&quot; value=&quot;5&quot;/&gt;&lt;property id=&quot;20300&quot; value=&quot;Slide 2 - &amp;quot;Nội dung thuyết trình&amp;quot;&quot;/&gt;&lt;property id=&quot;20307&quot; value=&quot;257&quot;/&gt;&lt;/object&gt;&lt;object type=&quot;3&quot; unique_id=&quot;10005&quot;&gt;&lt;property id=&quot;20148&quot; value=&quot;5&quot;/&gt;&lt;property id=&quot;20300&quot; value=&quot;Slide 3&quot;/&gt;&lt;property id=&quot;20307&quot; value=&quot;284&quot;/&gt;&lt;/object&gt;&lt;object type=&quot;3&quot; unique_id=&quot;10006&quot;&gt;&lt;property id=&quot;20148&quot; value=&quot;5&quot;/&gt;&lt;property id=&quot;20300&quot; value=&quot;Slide 4&quot;/&gt;&lt;property id=&quot;20307&quot; value=&quot;286&quot;/&gt;&lt;/object&gt;&lt;object type=&quot;3&quot; unique_id=&quot;10008&quot;&gt;&lt;property id=&quot;20148&quot; value=&quot;5&quot;/&gt;&lt;property id=&quot;20300&quot; value=&quot;Slide 5&quot;/&gt;&lt;property id=&quot;20307&quot; value=&quot;288&quot;/&gt;&lt;/object&gt;&lt;object type=&quot;3&quot; unique_id=&quot;10010&quot;&gt;&lt;property id=&quot;20148&quot; value=&quot;5&quot;/&gt;&lt;property id=&quot;20300&quot; value=&quot;Slide 7&quot;/&gt;&lt;property id=&quot;20307&quot; value=&quot;290&quot;/&gt;&lt;/object&gt;&lt;object type=&quot;3&quot; unique_id=&quot;10011&quot;&gt;&lt;property id=&quot;20148&quot; value=&quot;5&quot;/&gt;&lt;property id=&quot;20300&quot; value=&quot;Slide 8&quot;/&gt;&lt;property id=&quot;20307&quot; value=&quot;291&quot;/&gt;&lt;/object&gt;&lt;object type=&quot;3&quot; unique_id=&quot;10012&quot;&gt;&lt;property id=&quot;20148&quot; value=&quot;5&quot;/&gt;&lt;property id=&quot;20300&quot; value=&quot;Slide 9&quot;/&gt;&lt;property id=&quot;20307&quot; value=&quot;292&quot;/&gt;&lt;/object&gt;&lt;object type=&quot;3&quot; unique_id=&quot;10013&quot;&gt;&lt;property id=&quot;20148&quot; value=&quot;5&quot;/&gt;&lt;property id=&quot;20300&quot; value=&quot;Slide 10&quot;/&gt;&lt;property id=&quot;20307&quot; value=&quot;293&quot;/&gt;&lt;/object&gt;&lt;object type=&quot;3&quot; unique_id=&quot;10014&quot;&gt;&lt;property id=&quot;20148&quot; value=&quot;5&quot;/&gt;&lt;property id=&quot;20300&quot; value=&quot;Slide 11&quot;/&gt;&lt;property id=&quot;20307&quot; value=&quot;294&quot;/&gt;&lt;/object&gt;&lt;object type=&quot;3&quot; unique_id=&quot;10015&quot;&gt;&lt;property id=&quot;20148&quot; value=&quot;5&quot;/&gt;&lt;property id=&quot;20300&quot; value=&quot;Slide 12&quot;/&gt;&lt;property id=&quot;20307&quot; value=&quot;295&quot;/&gt;&lt;/object&gt;&lt;object type=&quot;3&quot; unique_id=&quot;10016&quot;&gt;&lt;property id=&quot;20148&quot; value=&quot;5&quot;/&gt;&lt;property id=&quot;20300&quot; value=&quot;Slide 13&quot;/&gt;&lt;property id=&quot;20307&quot; value=&quot;296&quot;/&gt;&lt;/object&gt;&lt;object type=&quot;3&quot; unique_id=&quot;10017&quot;&gt;&lt;property id=&quot;20148&quot; value=&quot;5&quot;/&gt;&lt;property id=&quot;20300&quot; value=&quot;Slide 14&quot;/&gt;&lt;property id=&quot;20307&quot; value=&quot;297&quot;/&gt;&lt;/object&gt;&lt;object type=&quot;3&quot; unique_id=&quot;10018&quot;&gt;&lt;property id=&quot;20148&quot; value=&quot;5&quot;/&gt;&lt;property id=&quot;20300&quot; value=&quot;Slide 15&quot;/&gt;&lt;property id=&quot;20307&quot; value=&quot;298&quot;/&gt;&lt;/object&gt;&lt;object type=&quot;3&quot; unique_id=&quot;10019&quot;&gt;&lt;property id=&quot;20148&quot; value=&quot;5&quot;/&gt;&lt;property id=&quot;20300&quot; value=&quot;Slide 16&quot;/&gt;&lt;property id=&quot;20307&quot; value=&quot;299&quot;/&gt;&lt;/object&gt;&lt;object type=&quot;3&quot; unique_id=&quot;10020&quot;&gt;&lt;property id=&quot;20148&quot; value=&quot;5&quot;/&gt;&lt;property id=&quot;20300&quot; value=&quot;Slide 17&quot;/&gt;&lt;property id=&quot;20307&quot; value=&quot;300&quot;/&gt;&lt;/object&gt;&lt;object type=&quot;3&quot; unique_id=&quot;10021&quot;&gt;&lt;property id=&quot;20148&quot; value=&quot;5&quot;/&gt;&lt;property id=&quot;20300&quot; value=&quot;Slide 18&quot;/&gt;&lt;property id=&quot;20307&quot; value=&quot;302&quot;/&gt;&lt;/object&gt;&lt;object type=&quot;3&quot; unique_id=&quot;10022&quot;&gt;&lt;property id=&quot;20148&quot; value=&quot;5&quot;/&gt;&lt;property id=&quot;20300&quot; value=&quot;Slide 19&quot;/&gt;&lt;property id=&quot;20307&quot; value=&quot;301&quot;/&gt;&lt;/object&gt;&lt;object type=&quot;3&quot; unique_id=&quot;10023&quot;&gt;&lt;property id=&quot;20148&quot; value=&quot;5&quot;/&gt;&lt;property id=&quot;20300&quot; value=&quot;Slide 20&quot;/&gt;&lt;property id=&quot;20307&quot; value=&quot;303&quot;/&gt;&lt;/object&gt;&lt;object type=&quot;3&quot; unique_id=&quot;10024&quot;&gt;&lt;property id=&quot;20148&quot; value=&quot;5&quot;/&gt;&lt;property id=&quot;20300&quot; value=&quot;Slide 21&quot;/&gt;&lt;property id=&quot;20307&quot; value=&quot;304&quot;/&gt;&lt;/object&gt;&lt;object type=&quot;3&quot; unique_id=&quot;10025&quot;&gt;&lt;property id=&quot;20148&quot; value=&quot;5&quot;/&gt;&lt;property id=&quot;20300&quot; value=&quot;Slide 48 - &amp;quot;This is a slide title&amp;quot;&quot;/&gt;&lt;property id=&quot;20307&quot; value=&quot;261&quot;/&gt;&lt;/object&gt;&lt;object type=&quot;3&quot; unique_id=&quot;10043&quot;&gt;&lt;property id=&quot;20148&quot; value=&quot;5&quot;/&gt;&lt;property id=&quot;20300&quot; value=&quot;Slide 52 - &amp;quot;THANKS FOR LISTENING!&amp;quot;&quot;/&gt;&lt;property id=&quot;20307&quot; value=&quot;279&quot;/&gt;&lt;/object&gt;&lt;object type=&quot;3&quot; unique_id=&quot;10888&quot;&gt;&lt;property id=&quot;20148&quot; value=&quot;5&quot;/&gt;&lt;property id=&quot;20300&quot; value=&quot;Slide 22 - &amp;quot;II. QUẢN LÝ GIAO DỊCH VÀ CHUYỂN VÙNG ROAMING &amp;quot;&quot;/&gt;&lt;property id=&quot;20307&quot; value=&quot;306&quot;/&gt;&lt;/object&gt;&lt;object type=&quot;3&quot; unique_id=&quot;10889&quot;&gt;&lt;property id=&quot;20148&quot; value=&quot;5&quot;/&gt;&lt;property id=&quot;20300&quot; value=&quot;Slide 23&quot;/&gt;&lt;property id=&quot;20307&quot; value=&quot;305&quot;/&gt;&lt;/object&gt;&lt;object type=&quot;3&quot; unique_id=&quot;10890&quot;&gt;&lt;property id=&quot;20148&quot; value=&quot;5&quot;/&gt;&lt;property id=&quot;20300&quot; value=&quot;Slide 24&quot;/&gt;&lt;property id=&quot;20307&quot; value=&quot;307&quot;/&gt;&lt;/object&gt;&lt;object type=&quot;3&quot; unique_id=&quot;10891&quot;&gt;&lt;property id=&quot;20148&quot; value=&quot;5&quot;/&gt;&lt;property id=&quot;20300&quot; value=&quot;Slide 25&quot;/&gt;&lt;property id=&quot;20307&quot; value=&quot;308&quot;/&gt;&lt;/object&gt;&lt;object type=&quot;3&quot; unique_id=&quot;10892&quot;&gt;&lt;property id=&quot;20148&quot; value=&quot;5&quot;/&gt;&lt;property id=&quot;20300&quot; value=&quot;Slide 26&quot;/&gt;&lt;property id=&quot;20307&quot; value=&quot;309&quot;/&gt;&lt;/object&gt;&lt;object type=&quot;3&quot; unique_id=&quot;10893&quot;&gt;&lt;property id=&quot;20148&quot; value=&quot;5&quot;/&gt;&lt;property id=&quot;20300&quot; value=&quot;Slide 27&quot;/&gt;&lt;property id=&quot;20307&quot; value=&quot;310&quot;/&gt;&lt;/object&gt;&lt;object type=&quot;3&quot; unique_id=&quot;11690&quot;&gt;&lt;property id=&quot;20148&quot; value=&quot;5&quot;/&gt;&lt;property id=&quot;20300&quot; value=&quot;Slide 6 - &amp;quot;I. TỔNG QUAN VỀ MẠNG KHÔNG DÂY &amp;quot;&quot;/&gt;&lt;property id=&quot;20307&quot; value=&quot;312&quot;/&gt;&lt;/object&gt;&lt;object type=&quot;3&quot; unique_id=&quot;11691&quot;&gt;&lt;property id=&quot;20148&quot; value=&quot;5&quot;/&gt;&lt;property id=&quot;20300&quot; value=&quot;Slide 28&quot;/&gt;&lt;property id=&quot;20307&quot; value=&quot;311&quot;/&gt;&lt;/object&gt;&lt;object type=&quot;3&quot; unique_id=&quot;11692&quot;&gt;&lt;property id=&quot;20148&quot; value=&quot;5&quot;/&gt;&lt;property id=&quot;20300&quot; value=&quot;Slide 29&quot;/&gt;&lt;property id=&quot;20307&quot; value=&quot;313&quot;/&gt;&lt;/object&gt;&lt;object type=&quot;3&quot; unique_id=&quot;11693&quot;&gt;&lt;property id=&quot;20148&quot; value=&quot;5&quot;/&gt;&lt;property id=&quot;20300&quot; value=&quot;Slide 30&quot;/&gt;&lt;property id=&quot;20307&quot; value=&quot;314&quot;/&gt;&lt;/object&gt;&lt;object type=&quot;3&quot; unique_id=&quot;11694&quot;&gt;&lt;property id=&quot;20148&quot; value=&quot;5&quot;/&gt;&lt;property id=&quot;20300&quot; value=&quot;Slide 31&quot;/&gt;&lt;property id=&quot;20307&quot; value=&quot;315&quot;/&gt;&lt;/object&gt;&lt;object type=&quot;3&quot; unique_id=&quot;11695&quot;&gt;&lt;property id=&quot;20148&quot; value=&quot;5&quot;/&gt;&lt;property id=&quot;20300&quot; value=&quot;Slide 32&quot;/&gt;&lt;property id=&quot;20307&quot; value=&quot;317&quot;/&gt;&lt;/object&gt;&lt;object type=&quot;3&quot; unique_id=&quot;11696&quot;&gt;&lt;property id=&quot;20148&quot; value=&quot;5&quot;/&gt;&lt;property id=&quot;20300&quot; value=&quot;Slide 33&quot;/&gt;&lt;property id=&quot;20307&quot; value=&quot;318&quot;/&gt;&lt;/object&gt;&lt;object type=&quot;3&quot; unique_id=&quot;11697&quot;&gt;&lt;property id=&quot;20148&quot; value=&quot;5&quot;/&gt;&lt;property id=&quot;20300&quot; value=&quot;Slide 34&quot;/&gt;&lt;property id=&quot;20307&quot; value=&quot;316&quot;/&gt;&lt;/object&gt;&lt;object type=&quot;3&quot; unique_id=&quot;11698&quot;&gt;&lt;property id=&quot;20148&quot; value=&quot;5&quot;/&gt;&lt;property id=&quot;20300&quot; value=&quot;Slide 35&quot;/&gt;&lt;property id=&quot;20307&quot; value=&quot;319&quot;/&gt;&lt;/object&gt;&lt;object type=&quot;3&quot; unique_id=&quot;11699&quot;&gt;&lt;property id=&quot;20148&quot; value=&quot;5&quot;/&gt;&lt;property id=&quot;20300&quot; value=&quot;Slide 36&quot;/&gt;&lt;property id=&quot;20307&quot; value=&quot;320&quot;/&gt;&lt;/object&gt;&lt;object type=&quot;3&quot; unique_id=&quot;11700&quot;&gt;&lt;property id=&quot;20148&quot; value=&quot;5&quot;/&gt;&lt;property id=&quot;20300&quot; value=&quot;Slide 37&quot;/&gt;&lt;property id=&quot;20307&quot; value=&quot;321&quot;/&gt;&lt;/object&gt;&lt;object type=&quot;3&quot; unique_id=&quot;12945&quot;&gt;&lt;property id=&quot;20148&quot; value=&quot;5&quot;/&gt;&lt;property id=&quot;20300&quot; value=&quot;Slide 38&quot;/&gt;&lt;property id=&quot;20307&quot; value=&quot;322&quot;/&gt;&lt;/object&gt;&lt;object type=&quot;3&quot; unique_id=&quot;12946&quot;&gt;&lt;property id=&quot;20148&quot; value=&quot;5&quot;/&gt;&lt;property id=&quot;20300&quot; value=&quot;Slide 39 - &amp;quot;III. XU HƯỚNG PHÁT TRIỂN&amp;quot;&quot;/&gt;&lt;property id=&quot;20307&quot; value=&quot;323&quot;/&gt;&lt;/object&gt;&lt;object type=&quot;3&quot; unique_id=&quot;12947&quot;&gt;&lt;property id=&quot;20148&quot; value=&quot;5&quot;/&gt;&lt;property id=&quot;20300&quot; value=&quot;Slide 40&quot;/&gt;&lt;property id=&quot;20307&quot; value=&quot;324&quot;/&gt;&lt;/object&gt;&lt;object type=&quot;3&quot; unique_id=&quot;12948&quot;&gt;&lt;property id=&quot;20148&quot; value=&quot;5&quot;/&gt;&lt;property id=&quot;20300&quot; value=&quot;Slide 41&quot;/&gt;&lt;property id=&quot;20307&quot; value=&quot;325&quot;/&gt;&lt;/object&gt;&lt;object type=&quot;3&quot; unique_id=&quot;12949&quot;&gt;&lt;property id=&quot;20148&quot; value=&quot;5&quot;/&gt;&lt;property id=&quot;20300&quot; value=&quot;Slide 42&quot;/&gt;&lt;property id=&quot;20307&quot; value=&quot;326&quot;/&gt;&lt;/object&gt;&lt;object type=&quot;3&quot; unique_id=&quot;12950&quot;&gt;&lt;property id=&quot;20148&quot; value=&quot;5&quot;/&gt;&lt;property id=&quot;20300&quot; value=&quot;Slide 43 - &amp;quot;VI. CÔNG NGHỆ IOT VÀ MÔ HÌNH MẠNG BEE&amp;quot;&quot;/&gt;&lt;property id=&quot;20307&quot; value=&quot;327&quot;/&gt;&lt;/object&gt;&lt;object type=&quot;3&quot; unique_id=&quot;12951&quot;&gt;&lt;property id=&quot;20148&quot; value=&quot;5&quot;/&gt;&lt;property id=&quot;20300&quot; value=&quot;Slide 44&quot;/&gt;&lt;property id=&quot;20307&quot; value=&quot;328&quot;/&gt;&lt;/object&gt;&lt;object type=&quot;3&quot; unique_id=&quot;12952&quot;&gt;&lt;property id=&quot;20148&quot; value=&quot;5&quot;/&gt;&lt;property id=&quot;20300&quot; value=&quot;Slide 45&quot;/&gt;&lt;property id=&quot;20307&quot; value=&quot;329&quot;/&gt;&lt;/object&gt;&lt;object type=&quot;3&quot; unique_id=&quot;12953&quot;&gt;&lt;property id=&quot;20148&quot; value=&quot;5&quot;/&gt;&lt;property id=&quot;20300&quot; value=&quot;Slide 46&quot;/&gt;&lt;property id=&quot;20307&quot; value=&quot;331&quot;/&gt;&lt;/object&gt;&lt;object type=&quot;3&quot; unique_id=&quot;12954&quot;&gt;&lt;property id=&quot;20148&quot; value=&quot;5&quot;/&gt;&lt;property id=&quot;20300&quot; value=&quot;Slide 47&quot;/&gt;&lt;property id=&quot;20307&quot; value=&quot;332&quot;/&gt;&lt;/object&gt;&lt;object type=&quot;3&quot; unique_id=&quot;12955&quot;&gt;&lt;property id=&quot;20148&quot; value=&quot;5&quot;/&gt;&lt;property id=&quot;20300&quot; value=&quot;Slide 49&quot;/&gt;&lt;property id=&quot;20307&quot; value=&quot;333&quot;/&gt;&lt;/object&gt;&lt;object type=&quot;3&quot; unique_id=&quot;12956&quot;&gt;&lt;property id=&quot;20148&quot; value=&quot;5&quot;/&gt;&lt;property id=&quot;20300&quot; value=&quot;Slide 50&quot;/&gt;&lt;property id=&quot;20307&quot; value=&quot;334&quot;/&gt;&lt;/object&gt;&lt;object type=&quot;3&quot; unique_id=&quot;13243&quot;&gt;&lt;property id=&quot;20148&quot; value=&quot;5&quot;/&gt;&lt;property id=&quot;20300&quot; value=&quot;Slide 51 - &amp;quot;V. MÔ PHỎNG MẠNG KHÔNG DÂY SỬ DỤNG TRACKET PACKER 7.1&amp;quot;&quot;/&gt;&lt;property id=&quot;20307&quot; value=&quot;335&quot;/&gt;&lt;/object&gt;&lt;/object&gt;&lt;object type=&quot;8&quot; unique_id=&quot;10094&quot;&gt;&lt;/object&gt;&lt;/object&gt;&lt;/database&gt;"/>
  <p:tag name="SECTOMILLISECCONVERTED" val="1"/>
</p:tagLst>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2285</TotalTime>
  <Words>3730</Words>
  <Application>Microsoft Office PowerPoint</Application>
  <PresentationFormat>Custom</PresentationFormat>
  <Paragraphs>332</Paragraphs>
  <Slides>47</Slides>
  <Notes>47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Helvetica Neue Medium</vt:lpstr>
      <vt:lpstr>Courier New</vt:lpstr>
      <vt:lpstr>Times New Roman</vt:lpstr>
      <vt:lpstr>Wingdings</vt:lpstr>
      <vt:lpstr>Charlemagne Std</vt:lpstr>
      <vt:lpstr>Symbol</vt:lpstr>
      <vt:lpstr>Dosis</vt:lpstr>
      <vt:lpstr>Calibri</vt:lpstr>
      <vt:lpstr>Roboto</vt:lpstr>
      <vt:lpstr>Arial</vt:lpstr>
      <vt:lpstr>Helvetica Light</vt:lpstr>
      <vt:lpstr>William template</vt:lpstr>
      <vt:lpstr>TÌM HIỂU HOẠT ĐỘNG CỦA MẠNG KHÔNG DÂY</vt:lpstr>
      <vt:lpstr>Nội dung thuyết trình</vt:lpstr>
      <vt:lpstr>I. TỔNG QUAN VỀ MẠNG KHÔNG DÂY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QUẢN LÝ GIAO DỊCH VÀ CHUYỂN VÙNG ROAMING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XU HƯỚNG PHÁT TRIỂN</vt:lpstr>
      <vt:lpstr>PowerPoint Presentation</vt:lpstr>
      <vt:lpstr>PowerPoint Presentation</vt:lpstr>
      <vt:lpstr>PowerPoint Presentation</vt:lpstr>
      <vt:lpstr>VI. CÔNG NGHỆ IOT VÀ MÔ HÌNH MẠNG BEE</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HOẠT ĐỘNG CỦA MẠNG KHÔNG DÂY</dc:title>
  <cp:lastModifiedBy>Điền Nguyễn</cp:lastModifiedBy>
  <cp:revision>108</cp:revision>
  <dcterms:modified xsi:type="dcterms:W3CDTF">2019-10-28T07:19:54Z</dcterms:modified>
</cp:coreProperties>
</file>