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handoutMasterIdLst>
    <p:handoutMasterId r:id="rId12"/>
  </p:handoutMasterIdLst>
  <p:sldIdLst>
    <p:sldId id="643" r:id="rId3"/>
    <p:sldId id="263" r:id="rId4"/>
    <p:sldId id="268" r:id="rId5"/>
    <p:sldId id="645" r:id="rId6"/>
    <p:sldId id="644" r:id="rId7"/>
    <p:sldId id="646" r:id="rId8"/>
    <p:sldId id="647" r:id="rId9"/>
    <p:sldId id="3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guide id="5" orient="horz" pos="21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63755"/>
    <a:srgbClr val="009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1" d="100"/>
          <a:sy n="101" d="100"/>
        </p:scale>
        <p:origin x="114" y="408"/>
      </p:cViewPr>
      <p:guideLst>
        <p:guide pos="3840"/>
        <p:guide orient="horz" pos="2160"/>
        <p:guide orient="horz" pos="2137"/>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C7E6CC-5E4C-41B2-A18A-C409A4EF0C6D}" type="datetimeFigureOut">
              <a:rPr lang="en-GB" smtClean="0"/>
              <a:t>09/07/2021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8416-8853-488E-A53C-2A0F6C3572A2}" type="slidenum">
              <a:rPr lang="en-GB" smtClean="0"/>
              <a:t>‹#›</a:t>
            </a:fld>
            <a:endParaRPr lang="en-GB"/>
          </a:p>
        </p:txBody>
      </p:sp>
    </p:spTree>
    <p:extLst>
      <p:ext uri="{BB962C8B-B14F-4D97-AF65-F5344CB8AC3E}">
        <p14:creationId xmlns:p14="http://schemas.microsoft.com/office/powerpoint/2010/main" val="294045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BDE7-167E-4028-A642-6B042A3B7493}" type="datetimeFigureOut">
              <a:rPr lang="en-GB" smtClean="0"/>
              <a:t>09/07/2021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D571-2C55-4F49-8488-924D1802FFBA}" type="slidenum">
              <a:rPr lang="en-GB" smtClean="0"/>
              <a:t>‹#›</a:t>
            </a:fld>
            <a:endParaRPr lang="en-GB"/>
          </a:p>
        </p:txBody>
      </p:sp>
    </p:spTree>
    <p:extLst>
      <p:ext uri="{BB962C8B-B14F-4D97-AF65-F5344CB8AC3E}">
        <p14:creationId xmlns:p14="http://schemas.microsoft.com/office/powerpoint/2010/main" val="221198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3A64B9-43C6-4740-9233-25FE31C93551}" type="datetime1">
              <a:rPr lang="en-GB" smtClean="0"/>
              <a:t>09/07/2021</a:t>
            </a:fld>
            <a:endParaRPr lang="en-GB"/>
          </a:p>
        </p:txBody>
      </p:sp>
    </p:spTree>
    <p:extLst>
      <p:ext uri="{BB962C8B-B14F-4D97-AF65-F5344CB8AC3E}">
        <p14:creationId xmlns:p14="http://schemas.microsoft.com/office/powerpoint/2010/main" val="1879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91C76E-95A4-481C-B644-60C17165748C}" type="datetime1">
              <a:rPr lang="en-GB" smtClean="0"/>
              <a:t>09/07/2021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67585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E9E49AE-0BAD-4977-890B-E9293724A2C9}" type="datetime1">
              <a:rPr lang="en-GB" smtClean="0"/>
              <a:t>09/07/2021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41905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17" name="Rectangle 16"/>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Raleway Light"/>
            </a:endParaRPr>
          </a:p>
        </p:txBody>
      </p:sp>
      <p:sp>
        <p:nvSpPr>
          <p:cNvPr id="19" name="TextBox 1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dirty="0">
              <a:solidFill>
                <a:schemeClr val="accent2"/>
              </a:solidFill>
              <a:latin typeface="Raleway Light"/>
              <a:cs typeface="Raleway Light"/>
            </a:endParaRPr>
          </a:p>
        </p:txBody>
      </p:sp>
    </p:spTree>
    <p:extLst>
      <p:ext uri="{BB962C8B-B14F-4D97-AF65-F5344CB8AC3E}">
        <p14:creationId xmlns:p14="http://schemas.microsoft.com/office/powerpoint/2010/main" val="354710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Raleway Light"/>
            </a:endParaRPr>
          </a:p>
        </p:txBody>
      </p:sp>
      <p:sp>
        <p:nvSpPr>
          <p:cNvPr id="15" name="TextBox 14"/>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dirty="0">
              <a:solidFill>
                <a:schemeClr val="accent2"/>
              </a:solidFill>
              <a:latin typeface="Raleway Light"/>
              <a:cs typeface="Raleway Light"/>
            </a:endParaRPr>
          </a:p>
        </p:txBody>
      </p:sp>
    </p:spTree>
    <p:extLst>
      <p:ext uri="{BB962C8B-B14F-4D97-AF65-F5344CB8AC3E}">
        <p14:creationId xmlns:p14="http://schemas.microsoft.com/office/powerpoint/2010/main" val="275499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864160" y="1968041"/>
            <a:ext cx="5050818" cy="3609515"/>
          </a:xfrm>
        </p:spPr>
        <p:txBody>
          <a:bodyPr>
            <a:normAutofit/>
          </a:bodyPr>
          <a:lstStyle>
            <a:lvl1pPr marL="0" indent="0">
              <a:buNone/>
              <a:defRPr sz="1600">
                <a:latin typeface="Raleway Light"/>
                <a:cs typeface="Raleway Light"/>
              </a:defRPr>
            </a:lvl1pPr>
          </a:lstStyle>
          <a:p>
            <a:endParaRPr lang="id-ID" dirty="0"/>
          </a:p>
        </p:txBody>
      </p:sp>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Raleway Light"/>
            </a:endParaRPr>
          </a:p>
        </p:txBody>
      </p:sp>
      <p:sp>
        <p:nvSpPr>
          <p:cNvPr id="16" name="TextBox 1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dirty="0">
              <a:solidFill>
                <a:schemeClr val="accent2"/>
              </a:solidFill>
              <a:latin typeface="Raleway Light"/>
              <a:cs typeface="Raleway Light"/>
            </a:endParaRPr>
          </a:p>
        </p:txBody>
      </p:sp>
    </p:spTree>
    <p:extLst>
      <p:ext uri="{BB962C8B-B14F-4D97-AF65-F5344CB8AC3E}">
        <p14:creationId xmlns:p14="http://schemas.microsoft.com/office/powerpoint/2010/main" val="345830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half-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6075272" y="-6684"/>
            <a:ext cx="6140129" cy="6879278"/>
          </a:xfrm>
        </p:spPr>
        <p:txBody>
          <a:bodyPr>
            <a:normAutofit/>
          </a:bodyPr>
          <a:lstStyle>
            <a:lvl1pPr marL="0" indent="0">
              <a:buNone/>
              <a:defRPr sz="1600">
                <a:latin typeface="Raleway Light"/>
                <a:cs typeface="Raleway Light"/>
              </a:defRPr>
            </a:lvl1pPr>
          </a:lstStyle>
          <a:p>
            <a:endParaRPr lang="id-ID" dirty="0"/>
          </a:p>
        </p:txBody>
      </p:sp>
    </p:spTree>
    <p:extLst>
      <p:ext uri="{BB962C8B-B14F-4D97-AF65-F5344CB8AC3E}">
        <p14:creationId xmlns:p14="http://schemas.microsoft.com/office/powerpoint/2010/main" val="392588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eb Data Traffic">
    <p:spTree>
      <p:nvGrpSpPr>
        <p:cNvPr id="1" name=""/>
        <p:cNvGrpSpPr/>
        <p:nvPr/>
      </p:nvGrpSpPr>
      <p:grpSpPr>
        <a:xfrm>
          <a:off x="0" y="0"/>
          <a:ext cx="0" cy="0"/>
          <a:chOff x="0" y="0"/>
          <a:chExt cx="0" cy="0"/>
        </a:xfrm>
      </p:grpSpPr>
      <p:sp>
        <p:nvSpPr>
          <p:cNvPr id="8" name="Rectangle 7"/>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Raleway Light"/>
            </a:endParaRPr>
          </a:p>
        </p:txBody>
      </p:sp>
      <p:sp>
        <p:nvSpPr>
          <p:cNvPr id="9" name="TextBox 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dirty="0">
              <a:solidFill>
                <a:schemeClr val="accent2"/>
              </a:solidFill>
              <a:latin typeface="Raleway Light"/>
              <a:cs typeface="Raleway Light"/>
            </a:endParaRPr>
          </a:p>
        </p:txBody>
      </p:sp>
      <p:sp>
        <p:nvSpPr>
          <p:cNvPr id="12" name="Picture Placeholder 3"/>
          <p:cNvSpPr>
            <a:spLocks noGrp="1" noChangeAspect="1"/>
          </p:cNvSpPr>
          <p:nvPr>
            <p:ph type="pic" sz="quarter" idx="11"/>
          </p:nvPr>
        </p:nvSpPr>
        <p:spPr>
          <a:xfrm>
            <a:off x="5024953" y="2462905"/>
            <a:ext cx="6297037" cy="3525941"/>
          </a:xfrm>
        </p:spPr>
        <p:txBody>
          <a:bodyPr>
            <a:normAutofit/>
          </a:bodyPr>
          <a:lstStyle>
            <a:lvl1pPr>
              <a:defRPr sz="1800">
                <a:solidFill>
                  <a:schemeClr val="accent2"/>
                </a:solidFill>
              </a:defRPr>
            </a:lvl1pPr>
          </a:lstStyle>
          <a:p>
            <a:endParaRPr lang="id-ID" dirty="0"/>
          </a:p>
        </p:txBody>
      </p:sp>
    </p:spTree>
    <p:extLst>
      <p:ext uri="{BB962C8B-B14F-4D97-AF65-F5344CB8AC3E}">
        <p14:creationId xmlns:p14="http://schemas.microsoft.com/office/powerpoint/2010/main" val="28210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pp Design 01">
    <p:spTree>
      <p:nvGrpSpPr>
        <p:cNvPr id="1" name=""/>
        <p:cNvGrpSpPr/>
        <p:nvPr/>
      </p:nvGrpSpPr>
      <p:grpSpPr>
        <a:xfrm>
          <a:off x="0" y="0"/>
          <a:ext cx="0" cy="0"/>
          <a:chOff x="0" y="0"/>
          <a:chExt cx="0" cy="0"/>
        </a:xfrm>
      </p:grpSpPr>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Raleway Light"/>
            </a:endParaRPr>
          </a:p>
        </p:txBody>
      </p:sp>
      <p:sp>
        <p:nvSpPr>
          <p:cNvPr id="26" name="TextBox 2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dirty="0">
              <a:solidFill>
                <a:schemeClr val="accent2"/>
              </a:solidFill>
              <a:latin typeface="Raleway Light"/>
              <a:cs typeface="Raleway Light"/>
            </a:endParaRPr>
          </a:p>
        </p:txBody>
      </p:sp>
      <p:sp>
        <p:nvSpPr>
          <p:cNvPr id="10" name="Rectangle 9"/>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Raleway Light"/>
            </a:endParaRPr>
          </a:p>
        </p:txBody>
      </p:sp>
      <p:sp>
        <p:nvSpPr>
          <p:cNvPr id="11" name="TextBox 10"/>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dirty="0">
              <a:solidFill>
                <a:schemeClr val="accent2"/>
              </a:solidFill>
              <a:latin typeface="Raleway Light"/>
              <a:cs typeface="Raleway Light"/>
            </a:endParaRPr>
          </a:p>
        </p:txBody>
      </p:sp>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Raleway Light"/>
                <a:cs typeface="Raleway Light"/>
              </a:defRPr>
            </a:lvl1pPr>
          </a:lstStyle>
          <a:p>
            <a:endParaRPr lang="en-US" dirty="0"/>
          </a:p>
        </p:txBody>
      </p:sp>
    </p:spTree>
    <p:extLst>
      <p:ext uri="{BB962C8B-B14F-4D97-AF65-F5344CB8AC3E}">
        <p14:creationId xmlns:p14="http://schemas.microsoft.com/office/powerpoint/2010/main" val="275268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reak-2">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26746" y="-40106"/>
            <a:ext cx="8461742" cy="6918158"/>
          </a:xfrm>
          <a:prstGeom prst="rect">
            <a:avLst/>
          </a:prstGeom>
        </p:spPr>
        <p:txBody>
          <a:bodyPr>
            <a:normAutofit/>
          </a:bodyPr>
          <a:lstStyle>
            <a:lvl1pPr marL="0" indent="0">
              <a:buNone/>
              <a:defRPr sz="1000">
                <a:solidFill>
                  <a:schemeClr val="bg1"/>
                </a:solidFill>
                <a:latin typeface="Raleway Light"/>
                <a:cs typeface="Raleway Light"/>
              </a:defRPr>
            </a:lvl1pPr>
          </a:lstStyle>
          <a:p>
            <a:endParaRPr lang="id-ID" dirty="0"/>
          </a:p>
        </p:txBody>
      </p:sp>
    </p:spTree>
    <p:extLst>
      <p:ext uri="{BB962C8B-B14F-4D97-AF65-F5344CB8AC3E}">
        <p14:creationId xmlns:p14="http://schemas.microsoft.com/office/powerpoint/2010/main" val="34344495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93F22B-7419-4E9E-BCAE-3AB991D34267}" type="datetime1">
              <a:rPr lang="en-GB" smtClean="0"/>
              <a:t>09/07/2021</a:t>
            </a:fld>
            <a:endParaRPr lang="en-GB"/>
          </a:p>
        </p:txBody>
      </p:sp>
    </p:spTree>
    <p:extLst>
      <p:ext uri="{BB962C8B-B14F-4D97-AF65-F5344CB8AC3E}">
        <p14:creationId xmlns:p14="http://schemas.microsoft.com/office/powerpoint/2010/main" val="22928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54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409060"/>
            <a:ext cx="10363200" cy="912771"/>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normAutofit/>
          </a:bodyPr>
          <a:lstStyle>
            <a:lvl1pPr marL="0" indent="0" algn="ctr">
              <a:lnSpc>
                <a:spcPct val="120000"/>
              </a:lnSpc>
              <a:buNone/>
              <a:defRPr sz="1200">
                <a:solidFill>
                  <a:schemeClr val="tx2"/>
                </a:solidFill>
              </a:defRPr>
            </a:lvl1pPr>
            <a:lvl2pPr marL="543722" indent="0" algn="ctr">
              <a:buNone/>
              <a:defRPr>
                <a:solidFill>
                  <a:schemeClr val="tx1">
                    <a:tint val="75000"/>
                  </a:schemeClr>
                </a:solidFill>
              </a:defRPr>
            </a:lvl2pPr>
            <a:lvl3pPr marL="1087444" indent="0" algn="ctr">
              <a:buNone/>
              <a:defRPr>
                <a:solidFill>
                  <a:schemeClr val="tx1">
                    <a:tint val="75000"/>
                  </a:schemeClr>
                </a:solidFill>
              </a:defRPr>
            </a:lvl3pPr>
            <a:lvl4pPr marL="1631169" indent="0" algn="ctr">
              <a:buNone/>
              <a:defRPr>
                <a:solidFill>
                  <a:schemeClr val="tx1">
                    <a:tint val="75000"/>
                  </a:schemeClr>
                </a:solidFill>
              </a:defRPr>
            </a:lvl4pPr>
            <a:lvl5pPr marL="2174890" indent="0" algn="ctr">
              <a:buNone/>
              <a:defRPr>
                <a:solidFill>
                  <a:schemeClr val="tx1">
                    <a:tint val="75000"/>
                  </a:schemeClr>
                </a:solidFill>
              </a:defRPr>
            </a:lvl5pPr>
            <a:lvl6pPr marL="2718613" indent="0" algn="ctr">
              <a:buNone/>
              <a:defRPr>
                <a:solidFill>
                  <a:schemeClr val="tx1">
                    <a:tint val="75000"/>
                  </a:schemeClr>
                </a:solidFill>
              </a:defRPr>
            </a:lvl6pPr>
            <a:lvl7pPr marL="3262336" indent="0" algn="ctr">
              <a:buNone/>
              <a:defRPr>
                <a:solidFill>
                  <a:schemeClr val="tx1">
                    <a:tint val="75000"/>
                  </a:schemeClr>
                </a:solidFill>
              </a:defRPr>
            </a:lvl7pPr>
            <a:lvl8pPr marL="3806058" indent="0" algn="ctr">
              <a:buNone/>
              <a:defRPr>
                <a:solidFill>
                  <a:schemeClr val="tx1">
                    <a:tint val="75000"/>
                  </a:schemeClr>
                </a:solidFill>
              </a:defRPr>
            </a:lvl8pPr>
            <a:lvl9pPr marL="4349779"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solidFill>
            <a:schemeClr val="tx2"/>
          </a:solidFill>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74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7AB29-8774-4541-AF25-26699B336B1B}" type="datetime1">
              <a:rPr lang="en-GB" smtClean="0"/>
              <a:t>09/07/2021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8614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612E1E-7F9C-4990-86A0-C51623A594BB}" type="datetime1">
              <a:rPr lang="en-GB" smtClean="0"/>
              <a:t>09/07/2021</a:t>
            </a:fld>
            <a:endParaRPr lang="en-GB"/>
          </a:p>
        </p:txBody>
      </p:sp>
      <p:sp>
        <p:nvSpPr>
          <p:cNvPr id="6" name="Footer Placeholder 5"/>
          <p:cNvSpPr>
            <a:spLocks noGrp="1"/>
          </p:cNvSpPr>
          <p:nvPr>
            <p:ph type="ftr" sz="quarter" idx="11"/>
          </p:nvPr>
        </p:nvSpPr>
        <p:spPr/>
        <p:txBody>
          <a:bodyPr/>
          <a:lstStyle/>
          <a:p>
            <a:r>
              <a:rPr lang="en-GB"/>
              <a:t>Put</a:t>
            </a:r>
          </a:p>
        </p:txBody>
      </p:sp>
      <p:sp>
        <p:nvSpPr>
          <p:cNvPr id="7" name="Slide Number Placeholder 6"/>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1247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entagon 12"/>
          <p:cNvSpPr/>
          <p:nvPr userDrawn="1"/>
        </p:nvSpPr>
        <p:spPr>
          <a:xfrm rot="5400000">
            <a:off x="11418784" y="254888"/>
            <a:ext cx="456435" cy="533096"/>
          </a:xfrm>
          <a:prstGeom prst="homePlate">
            <a:avLst>
              <a:gd name="adj" fmla="val 32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351356" y="173064"/>
            <a:ext cx="7489288" cy="802493"/>
          </a:xfrm>
        </p:spPr>
        <p:txBody>
          <a:bodyPr>
            <a:noAutofit/>
          </a:bodyPr>
          <a:lstStyle>
            <a:lvl1pPr algn="ctr">
              <a:defRPr sz="4400"/>
            </a:lvl1pPr>
          </a:lstStyle>
          <a:p>
            <a:r>
              <a:rPr lang="en-US"/>
              <a:t>Click to edit Master title style</a:t>
            </a:r>
            <a:endParaRPr lang="en-GB"/>
          </a:p>
        </p:txBody>
      </p:sp>
      <p:sp>
        <p:nvSpPr>
          <p:cNvPr id="6" name="Pentagon 5"/>
          <p:cNvSpPr/>
          <p:nvPr userDrawn="1"/>
        </p:nvSpPr>
        <p:spPr>
          <a:xfrm rot="5400000">
            <a:off x="11418786" y="207412"/>
            <a:ext cx="456435" cy="533096"/>
          </a:xfrm>
          <a:prstGeom prst="homePlate">
            <a:avLst>
              <a:gd name="adj" fmla="val 321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11295156" y="253057"/>
            <a:ext cx="703693" cy="365125"/>
          </a:xfrm>
        </p:spPr>
        <p:txBody>
          <a:bodyPr/>
          <a:lstStyle>
            <a:lvl1pPr algn="ctr">
              <a:defRPr sz="1600">
                <a:solidFill>
                  <a:schemeClr val="bg2"/>
                </a:solidFill>
              </a:defRPr>
            </a:lvl1pPr>
          </a:lstStyle>
          <a:p>
            <a:fld id="{A83BFD7D-5AC9-4AF1-BEFE-7D2883893078}" type="slidenum">
              <a:rPr lang="en-GB" smtClean="0"/>
              <a:pPr/>
              <a:t>‹#›</a:t>
            </a:fld>
            <a:endParaRPr lang="en-GB"/>
          </a:p>
        </p:txBody>
      </p:sp>
      <p:sp>
        <p:nvSpPr>
          <p:cNvPr id="7" name="Footer Placeholder 4"/>
          <p:cNvSpPr>
            <a:spLocks noGrp="1"/>
          </p:cNvSpPr>
          <p:nvPr>
            <p:ph type="ftr" sz="quarter" idx="11"/>
          </p:nvPr>
        </p:nvSpPr>
        <p:spPr>
          <a:xfrm>
            <a:off x="4038600" y="901846"/>
            <a:ext cx="4114800" cy="365125"/>
          </a:xfrm>
        </p:spPr>
        <p:txBody>
          <a:bodyPr/>
          <a:lstStyle>
            <a:lvl1pPr>
              <a:defRPr sz="1400">
                <a:solidFill>
                  <a:schemeClr val="tx1"/>
                </a:solidFill>
              </a:defRPr>
            </a:lvl1pPr>
          </a:lstStyle>
          <a:p>
            <a:r>
              <a:rPr lang="en-US"/>
              <a:t>Put your great </a:t>
            </a:r>
            <a:r>
              <a:rPr lang="en-US">
                <a:solidFill>
                  <a:schemeClr val="accent2"/>
                </a:solidFill>
              </a:rPr>
              <a:t>subtitle in here</a:t>
            </a:r>
            <a:endParaRPr lang="en-GB">
              <a:solidFill>
                <a:schemeClr val="accent2"/>
              </a:solidFill>
            </a:endParaRPr>
          </a:p>
        </p:txBody>
      </p:sp>
      <p:cxnSp>
        <p:nvCxnSpPr>
          <p:cNvPr id="4" name="Straight Connector 3"/>
          <p:cNvCxnSpPr/>
          <p:nvPr userDrawn="1"/>
        </p:nvCxnSpPr>
        <p:spPr>
          <a:xfrm>
            <a:off x="5537200" y="911335"/>
            <a:ext cx="1117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162146" y="6420953"/>
            <a:ext cx="836703" cy="320477"/>
            <a:chOff x="10692768" y="6311642"/>
            <a:chExt cx="1113651" cy="426556"/>
          </a:xfrm>
        </p:grpSpPr>
        <p:cxnSp>
          <p:nvCxnSpPr>
            <p:cNvPr id="12" name="Straight Connector 11"/>
            <p:cNvCxnSpPr>
              <a:stCxn id="9" idx="6"/>
              <a:endCxn id="8" idx="2"/>
            </p:cNvCxnSpPr>
            <p:nvPr userDrawn="1"/>
          </p:nvCxnSpPr>
          <p:spPr>
            <a:xfrm>
              <a:off x="11118732" y="6524920"/>
              <a:ext cx="261723" cy="1"/>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55"/>
            <p:cNvSpPr/>
            <p:nvPr userDrawn="1"/>
          </p:nvSpPr>
          <p:spPr>
            <a:xfrm>
              <a:off x="11380455" y="6311643"/>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 name="Right Arrow 2"/>
            <p:cNvSpPr/>
            <p:nvPr userDrawn="1"/>
          </p:nvSpPr>
          <p:spPr>
            <a:xfrm>
              <a:off x="11490393" y="6400573"/>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55"/>
            <p:cNvSpPr/>
            <p:nvPr userDrawn="1"/>
          </p:nvSpPr>
          <p:spPr>
            <a:xfrm>
              <a:off x="10692768" y="6311642"/>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ight Arrow 9"/>
            <p:cNvSpPr/>
            <p:nvPr userDrawn="1"/>
          </p:nvSpPr>
          <p:spPr>
            <a:xfrm flipH="1">
              <a:off x="10774570" y="6400572"/>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3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08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BF2D8-D421-4A3E-B93F-18FE5B4B2913}" type="datetime1">
              <a:rPr lang="en-GB" smtClean="0"/>
              <a:t>09/07/2021</a:t>
            </a:fld>
            <a:endParaRPr lang="en-GB"/>
          </a:p>
        </p:txBody>
      </p:sp>
    </p:spTree>
    <p:extLst>
      <p:ext uri="{BB962C8B-B14F-4D97-AF65-F5344CB8AC3E}">
        <p14:creationId xmlns:p14="http://schemas.microsoft.com/office/powerpoint/2010/main" val="360222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39E0A-C4A0-4F06-A140-84534E6236ED}" type="datetime1">
              <a:rPr lang="en-GB" smtClean="0"/>
              <a:t>09/07/2021</a:t>
            </a:fld>
            <a:endParaRPr lang="en-GB"/>
          </a:p>
        </p:txBody>
      </p:sp>
    </p:spTree>
    <p:extLst>
      <p:ext uri="{BB962C8B-B14F-4D97-AF65-F5344CB8AC3E}">
        <p14:creationId xmlns:p14="http://schemas.microsoft.com/office/powerpoint/2010/main" val="7988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F4B1-4D31-4E3A-ACB2-82E0718073DD}" type="datetime1">
              <a:rPr lang="en-GB" smtClean="0"/>
              <a:t>09/07/2021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Put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FD7D-5AC9-4AF1-BEFE-7D2883893078}" type="slidenum">
              <a:rPr lang="en-GB" smtClean="0"/>
              <a:t>‹#›</a:t>
            </a:fld>
            <a:endParaRPr lang="en-GB"/>
          </a:p>
        </p:txBody>
      </p:sp>
    </p:spTree>
    <p:extLst>
      <p:ext uri="{BB962C8B-B14F-4D97-AF65-F5344CB8AC3E}">
        <p14:creationId xmlns:p14="http://schemas.microsoft.com/office/powerpoint/2010/main" val="7759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marL="0" indent="0" algn="l">
              <a:buFont typeface="Arial"/>
              <a:buNone/>
              <a:defRPr sz="1200">
                <a:solidFill>
                  <a:schemeClr val="tx1">
                    <a:tint val="75000"/>
                  </a:schemeClr>
                </a:solidFill>
                <a:latin typeface="Raleway Regular"/>
                <a:cs typeface="Raleway Regular"/>
              </a:defRPr>
            </a:lvl1pPr>
          </a:lstStyle>
          <a:p>
            <a:endParaRPr lang="en-US" dirty="0"/>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marL="0" indent="0" algn="ctr">
              <a:buFont typeface="Arial"/>
              <a:buNone/>
              <a:defRPr sz="1200">
                <a:solidFill>
                  <a:schemeClr val="tx1">
                    <a:tint val="75000"/>
                  </a:schemeClr>
                </a:solidFill>
                <a:latin typeface="Raleway Regular"/>
                <a:cs typeface="Raleway Regular"/>
              </a:defRPr>
            </a:lvl1pPr>
          </a:lstStyle>
          <a:p>
            <a:endParaRPr lang="en-US" dirty="0"/>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marL="0" indent="0" algn="r">
              <a:buFont typeface="Arial"/>
              <a:buNone/>
              <a:defRPr sz="1200">
                <a:solidFill>
                  <a:schemeClr val="tx1">
                    <a:tint val="75000"/>
                  </a:schemeClr>
                </a:solidFill>
                <a:latin typeface="Raleway Regular"/>
                <a:cs typeface="Raleway Regular"/>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04852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marL="0" indent="0" algn="l" defTabSz="914217" rtl="0" eaLnBrk="1" latinLnBrk="0" hangingPunct="1">
        <a:lnSpc>
          <a:spcPct val="90000"/>
        </a:lnSpc>
        <a:spcBef>
          <a:spcPct val="0"/>
        </a:spcBef>
        <a:buFont typeface="Arial"/>
        <a:buNone/>
        <a:defRPr lang="en-US" sz="3000" kern="1200">
          <a:solidFill>
            <a:schemeClr val="tx1"/>
          </a:solidFill>
          <a:latin typeface="Raleway Regular"/>
          <a:ea typeface="+mj-ea"/>
          <a:cs typeface="Raleway Regular"/>
        </a:defRPr>
      </a:lvl1pPr>
    </p:titleStyle>
    <p:bodyStyle>
      <a:lvl1pPr marL="0" indent="0" algn="l" defTabSz="914217"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Raleway Regular"/>
          <a:ea typeface="+mn-ea"/>
          <a:cs typeface="Raleway Regular"/>
        </a:defRPr>
      </a:lvl1pPr>
      <a:lvl2pPr marL="457109" indent="0" algn="l" defTabSz="914217"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Raleway Regular"/>
          <a:ea typeface="+mn-ea"/>
          <a:cs typeface="Raleway Regular"/>
        </a:defRPr>
      </a:lvl2pPr>
      <a:lvl3pPr marL="914217" indent="0" algn="l" defTabSz="914217"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Raleway Regular"/>
          <a:ea typeface="+mn-ea"/>
          <a:cs typeface="Raleway Regular"/>
        </a:defRPr>
      </a:lvl3pPr>
      <a:lvl4pPr marL="1371326" indent="0" algn="l" defTabSz="914217"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Raleway Regular"/>
          <a:ea typeface="+mn-ea"/>
          <a:cs typeface="Raleway Regular"/>
        </a:defRPr>
      </a:lvl4pPr>
      <a:lvl5pPr marL="1828434" indent="0" algn="l" defTabSz="914217"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Raleway Regular"/>
          <a:ea typeface="+mn-ea"/>
          <a:cs typeface="Raleway Regular"/>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A33"/>
        </a:solidFill>
        <a:effectLst/>
      </p:bgPr>
    </p:bg>
    <p:spTree>
      <p:nvGrpSpPr>
        <p:cNvPr id="1" name=""/>
        <p:cNvGrpSpPr/>
        <p:nvPr/>
      </p:nvGrpSpPr>
      <p:grpSpPr>
        <a:xfrm>
          <a:off x="0" y="0"/>
          <a:ext cx="0" cy="0"/>
          <a:chOff x="0" y="0"/>
          <a:chExt cx="0" cy="0"/>
        </a:xfrm>
      </p:grpSpPr>
      <p:grpSp>
        <p:nvGrpSpPr>
          <p:cNvPr id="5" name="Group 4"/>
          <p:cNvGrpSpPr/>
          <p:nvPr/>
        </p:nvGrpSpPr>
        <p:grpSpPr>
          <a:xfrm>
            <a:off x="2582690" y="-423081"/>
            <a:ext cx="9453522" cy="7716049"/>
            <a:chOff x="5162204" y="-846161"/>
            <a:chExt cx="18907044" cy="15432098"/>
          </a:xfrm>
          <a:solidFill>
            <a:schemeClr val="bg1">
              <a:alpha val="2000"/>
            </a:schemeClr>
          </a:solidFill>
        </p:grpSpPr>
        <p:sp>
          <p:nvSpPr>
            <p:cNvPr id="23" name="Freeform 6"/>
            <p:cNvSpPr>
              <a:spLocks/>
            </p:cNvSpPr>
            <p:nvPr/>
          </p:nvSpPr>
          <p:spPr bwMode="auto">
            <a:xfrm>
              <a:off x="19886543" y="4723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24" name="Freeform 20"/>
            <p:cNvSpPr>
              <a:spLocks/>
            </p:cNvSpPr>
            <p:nvPr/>
          </p:nvSpPr>
          <p:spPr bwMode="auto">
            <a:xfrm>
              <a:off x="5162204" y="1321466"/>
              <a:ext cx="2718674" cy="221524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25" name="Freeform 7"/>
            <p:cNvSpPr>
              <a:spLocks noEditPoints="1"/>
            </p:cNvSpPr>
            <p:nvPr/>
          </p:nvSpPr>
          <p:spPr bwMode="auto">
            <a:xfrm>
              <a:off x="19099370" y="4067674"/>
              <a:ext cx="1467448" cy="1462970"/>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grpSp>
          <p:nvGrpSpPr>
            <p:cNvPr id="26" name="Group 25"/>
            <p:cNvGrpSpPr/>
            <p:nvPr/>
          </p:nvGrpSpPr>
          <p:grpSpPr>
            <a:xfrm>
              <a:off x="18807825" y="10347269"/>
              <a:ext cx="2784267" cy="2784989"/>
              <a:chOff x="4127501" y="4194175"/>
              <a:chExt cx="909638" cy="909637"/>
            </a:xfrm>
            <a:grpFill/>
          </p:grpSpPr>
          <p:sp>
            <p:nvSpPr>
              <p:cNvPr id="27"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28"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2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30"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3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3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grpSp>
        <p:sp>
          <p:nvSpPr>
            <p:cNvPr id="33" name="Freeform 32"/>
            <p:cNvSpPr>
              <a:spLocks noEditPoints="1"/>
            </p:cNvSpPr>
            <p:nvPr/>
          </p:nvSpPr>
          <p:spPr bwMode="auto">
            <a:xfrm>
              <a:off x="11616353" y="5953495"/>
              <a:ext cx="3056378" cy="153101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34" name="Freeform 39"/>
            <p:cNvSpPr>
              <a:spLocks/>
            </p:cNvSpPr>
            <p:nvPr/>
          </p:nvSpPr>
          <p:spPr bwMode="auto">
            <a:xfrm>
              <a:off x="15853492" y="4840473"/>
              <a:ext cx="2672508" cy="257599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35" name="Freeform 5"/>
            <p:cNvSpPr>
              <a:spLocks noEditPoints="1"/>
            </p:cNvSpPr>
            <p:nvPr/>
          </p:nvSpPr>
          <p:spPr bwMode="auto">
            <a:xfrm>
              <a:off x="22308303" y="2429090"/>
              <a:ext cx="1492754" cy="148667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36" name="Freeform 21"/>
            <p:cNvSpPr>
              <a:spLocks/>
            </p:cNvSpPr>
            <p:nvPr/>
          </p:nvSpPr>
          <p:spPr bwMode="auto">
            <a:xfrm>
              <a:off x="12562617" y="11669718"/>
              <a:ext cx="2930041" cy="29162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37" name="Freeform 22"/>
            <p:cNvSpPr>
              <a:spLocks noEditPoints="1"/>
            </p:cNvSpPr>
            <p:nvPr/>
          </p:nvSpPr>
          <p:spPr bwMode="auto">
            <a:xfrm>
              <a:off x="21450192" y="4487557"/>
              <a:ext cx="2619056" cy="261487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grpSp>
          <p:nvGrpSpPr>
            <p:cNvPr id="38" name="Group 37"/>
            <p:cNvGrpSpPr/>
            <p:nvPr/>
          </p:nvGrpSpPr>
          <p:grpSpPr>
            <a:xfrm>
              <a:off x="16392847" y="-360127"/>
              <a:ext cx="2361525" cy="2196885"/>
              <a:chOff x="3338513" y="696913"/>
              <a:chExt cx="771525" cy="717550"/>
            </a:xfrm>
            <a:grpFill/>
          </p:grpSpPr>
          <p:sp>
            <p:nvSpPr>
              <p:cNvPr id="3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4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grpSp>
        <p:grpSp>
          <p:nvGrpSpPr>
            <p:cNvPr id="41" name="Group 40"/>
            <p:cNvGrpSpPr/>
            <p:nvPr/>
          </p:nvGrpSpPr>
          <p:grpSpPr>
            <a:xfrm>
              <a:off x="12597491" y="2434391"/>
              <a:ext cx="3144866" cy="2946015"/>
              <a:chOff x="544513" y="3295650"/>
              <a:chExt cx="1325563" cy="1241425"/>
            </a:xfrm>
            <a:grpFill/>
          </p:grpSpPr>
          <p:sp>
            <p:nvSpPr>
              <p:cNvPr id="4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4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4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grpSp>
        <p:sp>
          <p:nvSpPr>
            <p:cNvPr id="45" name="Freeform 52"/>
            <p:cNvSpPr>
              <a:spLocks/>
            </p:cNvSpPr>
            <p:nvPr/>
          </p:nvSpPr>
          <p:spPr bwMode="auto">
            <a:xfrm>
              <a:off x="7481255" y="3246267"/>
              <a:ext cx="1875614" cy="226006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46" name="Freeform 52"/>
            <p:cNvSpPr>
              <a:spLocks/>
            </p:cNvSpPr>
            <p:nvPr/>
          </p:nvSpPr>
          <p:spPr bwMode="auto">
            <a:xfrm>
              <a:off x="20255835" y="1055781"/>
              <a:ext cx="1668788" cy="201084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47" name="Freeform 9"/>
            <p:cNvSpPr>
              <a:spLocks noEditPoints="1"/>
            </p:cNvSpPr>
            <p:nvPr/>
          </p:nvSpPr>
          <p:spPr bwMode="auto">
            <a:xfrm>
              <a:off x="6835883" y="8806533"/>
              <a:ext cx="3119544" cy="312035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48" name="Freeform 36"/>
            <p:cNvSpPr>
              <a:spLocks/>
            </p:cNvSpPr>
            <p:nvPr/>
          </p:nvSpPr>
          <p:spPr bwMode="auto">
            <a:xfrm>
              <a:off x="18691204" y="5943772"/>
              <a:ext cx="1807588" cy="2401023"/>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49" name="Freeform 38"/>
            <p:cNvSpPr>
              <a:spLocks noEditPoints="1"/>
            </p:cNvSpPr>
            <p:nvPr/>
          </p:nvSpPr>
          <p:spPr bwMode="auto">
            <a:xfrm>
              <a:off x="13132393" y="7610878"/>
              <a:ext cx="2502439" cy="2541970"/>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50" name="Freeform 44"/>
            <p:cNvSpPr>
              <a:spLocks noEditPoints="1"/>
            </p:cNvSpPr>
            <p:nvPr/>
          </p:nvSpPr>
          <p:spPr bwMode="auto">
            <a:xfrm>
              <a:off x="9356868" y="4082253"/>
              <a:ext cx="2478142" cy="2488509"/>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grpSp>
          <p:nvGrpSpPr>
            <p:cNvPr id="51" name="Group 50"/>
            <p:cNvGrpSpPr/>
            <p:nvPr/>
          </p:nvGrpSpPr>
          <p:grpSpPr>
            <a:xfrm>
              <a:off x="12874860" y="-846161"/>
              <a:ext cx="2993208" cy="2974541"/>
              <a:chOff x="2189163" y="538163"/>
              <a:chExt cx="977900" cy="971549"/>
            </a:xfrm>
            <a:grpFill/>
          </p:grpSpPr>
          <p:sp>
            <p:nvSpPr>
              <p:cNvPr id="5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sp>
            <p:nvSpPr>
              <p:cNvPr id="5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dirty="0">
                  <a:solidFill>
                    <a:srgbClr val="A1A1A1"/>
                  </a:solidFill>
                  <a:latin typeface="Raleway Light"/>
                </a:endParaRPr>
              </a:p>
            </p:txBody>
          </p:sp>
        </p:grpSp>
        <p:sp>
          <p:nvSpPr>
            <p:cNvPr id="54" name="Freeform 36"/>
            <p:cNvSpPr>
              <a:spLocks/>
            </p:cNvSpPr>
            <p:nvPr/>
          </p:nvSpPr>
          <p:spPr bwMode="auto">
            <a:xfrm>
              <a:off x="16046664" y="2805566"/>
              <a:ext cx="2354201" cy="214669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dirty="0">
                <a:solidFill>
                  <a:srgbClr val="A1A1A1"/>
                </a:solidFill>
                <a:latin typeface="Raleway Light"/>
              </a:endParaRPr>
            </a:p>
          </p:txBody>
        </p:sp>
        <p:sp>
          <p:nvSpPr>
            <p:cNvPr id="55" name="Freeform 326"/>
            <p:cNvSpPr>
              <a:spLocks noChangeArrowheads="1"/>
            </p:cNvSpPr>
            <p:nvPr/>
          </p:nvSpPr>
          <p:spPr bwMode="auto">
            <a:xfrm>
              <a:off x="20907709" y="7596294"/>
              <a:ext cx="2146973" cy="204927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grpFill/>
            <a:ln>
              <a:noFill/>
            </a:ln>
            <a:effectLst/>
          </p:spPr>
          <p:txBody>
            <a:bodyPr wrap="none" lIns="121893" tIns="60946" rIns="121893" bIns="60946" anchor="ctr"/>
            <a:lstStyle/>
            <a:p>
              <a:pPr defTabSz="914217">
                <a:defRPr/>
              </a:pPr>
              <a:endParaRPr lang="en-US" dirty="0">
                <a:solidFill>
                  <a:srgbClr val="A1A1A1"/>
                </a:solidFill>
                <a:latin typeface="Raleway Light"/>
                <a:ea typeface="SimSun" charset="0"/>
              </a:endParaRPr>
            </a:p>
          </p:txBody>
        </p:sp>
        <p:sp>
          <p:nvSpPr>
            <p:cNvPr id="56" name="AutoShape 64"/>
            <p:cNvSpPr>
              <a:spLocks/>
            </p:cNvSpPr>
            <p:nvPr/>
          </p:nvSpPr>
          <p:spPr bwMode="auto">
            <a:xfrm>
              <a:off x="18525999" y="8750776"/>
              <a:ext cx="1500024" cy="1494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50789" tIns="50789" rIns="50789" bIns="50789" anchor="ctr"/>
            <a:lstStyle/>
            <a:p>
              <a:pPr defTabSz="457098">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Freeform 234"/>
            <p:cNvSpPr>
              <a:spLocks noChangeArrowheads="1"/>
            </p:cNvSpPr>
            <p:nvPr/>
          </p:nvSpPr>
          <p:spPr bwMode="auto">
            <a:xfrm>
              <a:off x="19107697" y="1161277"/>
              <a:ext cx="1084972" cy="1559606"/>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grpFill/>
            <a:ln>
              <a:noFill/>
            </a:ln>
            <a:effectLst/>
          </p:spPr>
          <p:txBody>
            <a:bodyPr wrap="none" lIns="121893" tIns="60946" rIns="121893" bIns="60946" anchor="ctr"/>
            <a:lstStyle/>
            <a:p>
              <a:pPr defTabSz="914217">
                <a:defRPr/>
              </a:pPr>
              <a:endParaRPr lang="en-US" dirty="0">
                <a:solidFill>
                  <a:srgbClr val="A1A1A1"/>
                </a:solidFill>
                <a:latin typeface="Raleway Light"/>
                <a:ea typeface="SimSun" charset="0"/>
              </a:endParaRPr>
            </a:p>
          </p:txBody>
        </p:sp>
        <p:sp>
          <p:nvSpPr>
            <p:cNvPr id="58" name="Freeform 238"/>
            <p:cNvSpPr>
              <a:spLocks noChangeArrowheads="1"/>
            </p:cNvSpPr>
            <p:nvPr/>
          </p:nvSpPr>
          <p:spPr bwMode="auto">
            <a:xfrm>
              <a:off x="11112082" y="1341673"/>
              <a:ext cx="1350367" cy="263034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grpFill/>
            <a:ln>
              <a:noFill/>
            </a:ln>
            <a:effectLst/>
          </p:spPr>
          <p:txBody>
            <a:bodyPr wrap="none" lIns="121893" tIns="60946" rIns="121893" bIns="60946" anchor="ctr"/>
            <a:lstStyle/>
            <a:p>
              <a:pPr defTabSz="914217">
                <a:defRPr/>
              </a:pPr>
              <a:endParaRPr lang="en-US" dirty="0">
                <a:solidFill>
                  <a:srgbClr val="A1A1A1"/>
                </a:solidFill>
                <a:latin typeface="Raleway Light"/>
                <a:ea typeface="SimSun" charset="0"/>
              </a:endParaRPr>
            </a:p>
          </p:txBody>
        </p:sp>
        <p:grpSp>
          <p:nvGrpSpPr>
            <p:cNvPr id="59" name="Group 26"/>
            <p:cNvGrpSpPr>
              <a:grpSpLocks/>
            </p:cNvGrpSpPr>
            <p:nvPr/>
          </p:nvGrpSpPr>
          <p:grpSpPr bwMode="auto">
            <a:xfrm>
              <a:off x="10874189" y="11201475"/>
              <a:ext cx="1293346" cy="1883027"/>
              <a:chOff x="4294188" y="1712913"/>
              <a:chExt cx="285750" cy="415925"/>
            </a:xfrm>
            <a:grpFill/>
          </p:grpSpPr>
          <p:sp>
            <p:nvSpPr>
              <p:cNvPr id="6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A1A1A1"/>
                  </a:solidFill>
                  <a:latin typeface="Raleway Light"/>
                  <a:ea typeface="SimSun" charset="0"/>
                </a:endParaRPr>
              </a:p>
            </p:txBody>
          </p:sp>
          <p:sp>
            <p:nvSpPr>
              <p:cNvPr id="6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A1A1A1"/>
                  </a:solidFill>
                  <a:latin typeface="Raleway Light"/>
                  <a:ea typeface="SimSun" charset="0"/>
                </a:endParaRPr>
              </a:p>
            </p:txBody>
          </p:sp>
        </p:grpSp>
      </p:grpSp>
      <p:sp>
        <p:nvSpPr>
          <p:cNvPr id="70" name="Rectangle 5">
            <a:extLst>
              <a:ext uri="{FF2B5EF4-FFF2-40B4-BE49-F238E27FC236}">
                <a16:creationId xmlns:a16="http://schemas.microsoft.com/office/drawing/2014/main" id="{8F8CEC0C-94EB-410B-A6C7-9CE84FBB4B4E}"/>
              </a:ext>
            </a:extLst>
          </p:cNvPr>
          <p:cNvSpPr>
            <a:spLocks noChangeArrowheads="1"/>
          </p:cNvSpPr>
          <p:nvPr/>
        </p:nvSpPr>
        <p:spPr bwMode="auto">
          <a:xfrm>
            <a:off x="627114" y="344778"/>
            <a:ext cx="3089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lumMod val="85000"/>
                  </a:schemeClr>
                </a:solidFill>
                <a:effectLst/>
                <a:latin typeface="Lato"/>
                <a:ea typeface="Calibri" panose="020F0502020204030204" pitchFamily="34" charset="0"/>
                <a:cs typeface="Times New Roman" panose="02020603050405020304" pitchFamily="18" charset="0"/>
              </a:rPr>
              <a:t>BỘ GIÁO DỤC ĐÀO TẠO</a:t>
            </a:r>
            <a:endParaRPr kumimoji="0" lang="en-US" altLang="en-US" sz="800" b="0" i="0" u="none" strike="noStrike" cap="none" normalizeH="0" baseline="0" dirty="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lumMod val="85000"/>
                  </a:schemeClr>
                </a:solidFill>
                <a:effectLst/>
                <a:latin typeface="Lato"/>
                <a:ea typeface="Calibri" panose="020F0502020204030204" pitchFamily="34" charset="0"/>
                <a:cs typeface="Times New Roman" panose="02020603050405020304" pitchFamily="18" charset="0"/>
              </a:rPr>
              <a:t>TRƯỜNG ĐẠI HỌC THĂNG LONG</a:t>
            </a:r>
            <a:endParaRPr kumimoji="0" lang="en-US" altLang="en-US" sz="800" b="0" i="0" u="none" strike="noStrike" cap="none" normalizeH="0" baseline="0" dirty="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lumMod val="85000"/>
                  </a:schemeClr>
                </a:solidFill>
                <a:effectLst/>
                <a:latin typeface="Lato"/>
                <a:ea typeface="Calibri" panose="020F0502020204030204" pitchFamily="34" charset="0"/>
                <a:cs typeface="Times New Roman" panose="02020603050405020304" pitchFamily="18" charset="0"/>
              </a:rPr>
              <a:t>---o0o---</a:t>
            </a:r>
            <a:endParaRPr kumimoji="0" lang="en-US" altLang="en-US" sz="800" b="0" i="0" u="none" strike="noStrike" cap="none" normalizeH="0" baseline="0" dirty="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85000"/>
                </a:schemeClr>
              </a:solidFill>
              <a:effectLst/>
              <a:latin typeface="Lato"/>
            </a:endParaRPr>
          </a:p>
        </p:txBody>
      </p:sp>
      <p:sp>
        <p:nvSpPr>
          <p:cNvPr id="71" name="Rectangle 6">
            <a:extLst>
              <a:ext uri="{FF2B5EF4-FFF2-40B4-BE49-F238E27FC236}">
                <a16:creationId xmlns:a16="http://schemas.microsoft.com/office/drawing/2014/main" id="{55DBA1A3-6797-483C-A622-E32B339B00E9}"/>
              </a:ext>
            </a:extLst>
          </p:cNvPr>
          <p:cNvSpPr>
            <a:spLocks noChangeArrowheads="1"/>
          </p:cNvSpPr>
          <p:nvPr/>
        </p:nvSpPr>
        <p:spPr bwMode="auto">
          <a:xfrm>
            <a:off x="698141" y="1996017"/>
            <a:ext cx="760419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4800" b="1" i="0" u="none" strike="noStrike" cap="none" normalizeH="0" baseline="0" dirty="0">
                <a:ln>
                  <a:noFill/>
                </a:ln>
                <a:solidFill>
                  <a:schemeClr val="bg1">
                    <a:lumMod val="85000"/>
                  </a:schemeClr>
                </a:solidFill>
                <a:effectLst/>
                <a:latin typeface="+mj-lt"/>
                <a:ea typeface="Calibri" panose="020F0502020204030204" pitchFamily="34" charset="0"/>
                <a:cs typeface="Times New Roman" panose="02020603050405020304" pitchFamily="18" charset="0"/>
              </a:rPr>
              <a:t>KHÓA LUẬN TỐT NGHIỆP</a:t>
            </a:r>
            <a:endParaRPr kumimoji="0" lang="en-US" altLang="en-US" sz="4800" b="0" i="0" u="none" strike="noStrike" cap="none" normalizeH="0" baseline="0" dirty="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2200" b="1" i="0" u="none" strike="noStrike" cap="none" normalizeH="0" baseline="0" dirty="0">
                <a:ln>
                  <a:noFill/>
                </a:ln>
                <a:solidFill>
                  <a:schemeClr val="bg1">
                    <a:lumMod val="85000"/>
                  </a:schemeClr>
                </a:solidFill>
                <a:effectLst/>
                <a:latin typeface="+mj-lt"/>
                <a:ea typeface="Calibri" panose="020F0502020204030204" pitchFamily="34" charset="0"/>
                <a:cs typeface="Times New Roman" panose="02020603050405020304" pitchFamily="18" charset="0"/>
              </a:rPr>
              <a:t>HỆ THỐNG KIỂM SOÁT TRẠNG </a:t>
            </a:r>
            <a:r>
              <a:rPr kumimoji="0" lang="en-US" altLang="en-US" sz="22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THÁI ỨNG </a:t>
            </a:r>
            <a:r>
              <a:rPr kumimoji="0" lang="en-US" altLang="en-US" sz="2200" b="1" i="0" u="none" strike="noStrike" cap="none" normalizeH="0" baseline="0" dirty="0">
                <a:ln>
                  <a:noFill/>
                </a:ln>
                <a:solidFill>
                  <a:schemeClr val="bg1">
                    <a:lumMod val="85000"/>
                  </a:schemeClr>
                </a:solidFill>
                <a:effectLst/>
                <a:latin typeface="+mj-lt"/>
                <a:ea typeface="Calibri" panose="020F0502020204030204" pitchFamily="34" charset="0"/>
                <a:cs typeface="Times New Roman" panose="02020603050405020304" pitchFamily="18" charset="0"/>
              </a:rPr>
              <a:t>DỤNG</a:t>
            </a:r>
            <a:endParaRPr kumimoji="0" lang="en-US" altLang="en-US" sz="800" b="0" i="0" u="none" strike="noStrike" cap="none" normalizeH="0" baseline="0" dirty="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ct val="0"/>
              </a:spcAft>
              <a:buClrTx/>
              <a:buSzTx/>
              <a:buFontTx/>
              <a:buNone/>
              <a:tabLst>
                <a:tab pos="1260475" algn="l"/>
              </a:tabLst>
            </a:pPr>
            <a:r>
              <a:rPr kumimoji="0" lang="en-US" altLang="en-US" sz="1400" b="1" i="0" u="none" strike="noStrike" cap="none" normalizeH="0" baseline="0" dirty="0">
                <a:ln>
                  <a:noFill/>
                </a:ln>
                <a:solidFill>
                  <a:schemeClr val="bg1">
                    <a:lumMod val="85000"/>
                  </a:schemeClr>
                </a:solidFill>
                <a:effectLst/>
                <a:latin typeface="+mj-lt"/>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bg1">
                  <a:lumMod val="85000"/>
                </a:schemeClr>
              </a:solidFill>
              <a:effectLst/>
              <a:latin typeface="+mj-lt"/>
            </a:endParaRPr>
          </a:p>
        </p:txBody>
      </p:sp>
      <p:pic>
        <p:nvPicPr>
          <p:cNvPr id="72" name="Picture 1" descr="Logo, company name&#10;&#10;Description automatically generated">
            <a:extLst>
              <a:ext uri="{FF2B5EF4-FFF2-40B4-BE49-F238E27FC236}">
                <a16:creationId xmlns:a16="http://schemas.microsoft.com/office/drawing/2014/main" id="{F1F3E5A5-EEA3-4D79-927B-D928ED5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47" y="405487"/>
            <a:ext cx="1668854" cy="16688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078C6623-069E-4561-8F22-4AEC3C5D2948}"/>
              </a:ext>
            </a:extLst>
          </p:cNvPr>
          <p:cNvSpPr txBox="1"/>
          <p:nvPr/>
        </p:nvSpPr>
        <p:spPr>
          <a:xfrm>
            <a:off x="698141" y="3810992"/>
            <a:ext cx="6269580" cy="1727652"/>
          </a:xfrm>
          <a:prstGeom prst="rect">
            <a:avLst/>
          </a:prstGeom>
          <a:noFill/>
        </p:spPr>
        <p:txBody>
          <a:bodyPr wrap="square">
            <a:spAutoFit/>
          </a:bodyPr>
          <a:lstStyle/>
          <a:p>
            <a:pPr algn="just">
              <a:lnSpc>
                <a:spcPct val="130000"/>
              </a:lnSpc>
              <a:spcBef>
                <a:spcPts val="300"/>
              </a:spcBef>
              <a:spcAft>
                <a:spcPts val="300"/>
              </a:spcAft>
              <a:tabLst>
                <a:tab pos="1260475" algn="l"/>
              </a:tabLst>
            </a:pPr>
            <a:r>
              <a:rPr lang="en-US" sz="1800" b="1" dirty="0">
                <a:solidFill>
                  <a:schemeClr val="bg1">
                    <a:lumMod val="85000"/>
                  </a:schemeClr>
                </a:solidFill>
                <a:effectLst/>
                <a:latin typeface="+mj-lt"/>
                <a:ea typeface="Calibri" panose="020F0502020204030204" pitchFamily="34" charset="0"/>
                <a:cs typeface="Calibri" panose="020F0502020204030204" pitchFamily="34" charset="0"/>
              </a:rPr>
              <a:t>SINH VIÊN THỰC HIỆN:</a:t>
            </a:r>
            <a:r>
              <a:rPr lang="en-US" b="1" dirty="0">
                <a:solidFill>
                  <a:schemeClr val="bg1">
                    <a:lumMod val="85000"/>
                  </a:schemeClr>
                </a:solidFill>
                <a:latin typeface="+mj-lt"/>
                <a:ea typeface="Calibri" panose="020F0502020204030204" pitchFamily="34" charset="0"/>
                <a:cs typeface="Calibri" panose="020F0502020204030204" pitchFamily="34" charset="0"/>
              </a:rPr>
              <a:t> </a:t>
            </a:r>
            <a:r>
              <a:rPr lang="en-US" sz="1800" b="1" dirty="0">
                <a:solidFill>
                  <a:schemeClr val="bg1">
                    <a:lumMod val="85000"/>
                  </a:schemeClr>
                </a:solidFill>
                <a:effectLst/>
                <a:latin typeface="+mj-lt"/>
                <a:ea typeface="Calibri" panose="020F0502020204030204" pitchFamily="34" charset="0"/>
                <a:cs typeface="Calibri" panose="020F0502020204030204" pitchFamily="34" charset="0"/>
              </a:rPr>
              <a:t>NGUYỄN TÚ ĐIỀN</a:t>
            </a:r>
          </a:p>
          <a:p>
            <a:pPr algn="just">
              <a:lnSpc>
                <a:spcPct val="130000"/>
              </a:lnSpc>
              <a:spcBef>
                <a:spcPts val="300"/>
              </a:spcBef>
              <a:spcAft>
                <a:spcPts val="300"/>
              </a:spcAft>
              <a:tabLst>
                <a:tab pos="1260475" algn="l"/>
              </a:tabLst>
            </a:pPr>
            <a:r>
              <a:rPr lang="en-US" sz="1800" b="1" dirty="0">
                <a:solidFill>
                  <a:schemeClr val="bg1">
                    <a:lumMod val="85000"/>
                  </a:schemeClr>
                </a:solidFill>
                <a:effectLst/>
                <a:latin typeface="+mj-lt"/>
                <a:ea typeface="Calibri" panose="020F0502020204030204" pitchFamily="34" charset="0"/>
                <a:cs typeface="Calibri" panose="020F0502020204030204" pitchFamily="34" charset="0"/>
              </a:rPr>
              <a:t>MÃ SINH VIÊN: A30070</a:t>
            </a:r>
          </a:p>
          <a:p>
            <a:pPr algn="just">
              <a:lnSpc>
                <a:spcPct val="130000"/>
              </a:lnSpc>
              <a:spcBef>
                <a:spcPts val="300"/>
              </a:spcBef>
              <a:spcAft>
                <a:spcPts val="300"/>
              </a:spcAft>
              <a:tabLst>
                <a:tab pos="1260475" algn="l"/>
              </a:tabLst>
            </a:pPr>
            <a:r>
              <a:rPr lang="en-US" sz="1800" b="1" dirty="0">
                <a:solidFill>
                  <a:schemeClr val="bg1">
                    <a:lumMod val="85000"/>
                  </a:schemeClr>
                </a:solidFill>
                <a:effectLst/>
                <a:latin typeface="+mj-lt"/>
                <a:ea typeface="Calibri" panose="020F0502020204030204" pitchFamily="34" charset="0"/>
                <a:cs typeface="Calibri" panose="020F0502020204030204" pitchFamily="34" charset="0"/>
              </a:rPr>
              <a:t>CHUYÊN NGÀNH: KHOA HỌC MÁY TÍNH</a:t>
            </a:r>
          </a:p>
          <a:p>
            <a:pPr algn="just">
              <a:lnSpc>
                <a:spcPct val="130000"/>
              </a:lnSpc>
              <a:spcBef>
                <a:spcPts val="300"/>
              </a:spcBef>
              <a:spcAft>
                <a:spcPts val="8000"/>
              </a:spcAft>
              <a:tabLst>
                <a:tab pos="1260475" algn="l"/>
              </a:tabLst>
            </a:pPr>
            <a:r>
              <a:rPr lang="en-US" sz="1800" b="1" dirty="0">
                <a:solidFill>
                  <a:schemeClr val="bg1">
                    <a:lumMod val="85000"/>
                  </a:schemeClr>
                </a:solidFill>
                <a:effectLst/>
                <a:latin typeface="+mj-lt"/>
                <a:ea typeface="Calibri" panose="020F0502020204030204" pitchFamily="34" charset="0"/>
                <a:cs typeface="Calibri" panose="020F0502020204030204" pitchFamily="34" charset="0"/>
              </a:rPr>
              <a:t>GIÁO VIÊN HƯỚNG DẪN: TS. TRẦN ĐỨC MINH</a:t>
            </a:r>
          </a:p>
        </p:txBody>
      </p:sp>
      <p:sp>
        <p:nvSpPr>
          <p:cNvPr id="74" name="TextBox 73">
            <a:extLst>
              <a:ext uri="{FF2B5EF4-FFF2-40B4-BE49-F238E27FC236}">
                <a16:creationId xmlns:a16="http://schemas.microsoft.com/office/drawing/2014/main" id="{8F6DA282-EA11-4F1B-8CD0-DF828A624B10}"/>
              </a:ext>
            </a:extLst>
          </p:cNvPr>
          <p:cNvSpPr txBox="1"/>
          <p:nvPr/>
        </p:nvSpPr>
        <p:spPr>
          <a:xfrm>
            <a:off x="5249291" y="5812213"/>
            <a:ext cx="1865883" cy="369332"/>
          </a:xfrm>
          <a:prstGeom prst="rect">
            <a:avLst/>
          </a:prstGeom>
          <a:noFill/>
        </p:spPr>
        <p:txBody>
          <a:bodyPr wrap="square">
            <a:spAutoFit/>
          </a:bodyPr>
          <a:lstStyle/>
          <a:p>
            <a:r>
              <a:rPr lang="en-US" sz="1800" b="1" dirty="0">
                <a:solidFill>
                  <a:schemeClr val="bg1">
                    <a:lumMod val="85000"/>
                  </a:schemeClr>
                </a:solidFill>
                <a:effectLst/>
                <a:latin typeface="+mj-lt"/>
                <a:ea typeface="Calibri" panose="020F0502020204030204" pitchFamily="34" charset="0"/>
                <a:cs typeface="Calibri" panose="020F0502020204030204" pitchFamily="34" charset="0"/>
              </a:rPr>
              <a:t>HÀ NỘI - 2021</a:t>
            </a:r>
            <a:endParaRPr lang="en-US" dirty="0">
              <a:solidFill>
                <a:schemeClr val="bg1">
                  <a:lumMod val="85000"/>
                </a:schemeClr>
              </a:solidFill>
              <a:latin typeface="+mj-lt"/>
            </a:endParaRPr>
          </a:p>
        </p:txBody>
      </p:sp>
    </p:spTree>
    <p:extLst>
      <p:ext uri="{BB962C8B-B14F-4D97-AF65-F5344CB8AC3E}">
        <p14:creationId xmlns:p14="http://schemas.microsoft.com/office/powerpoint/2010/main" val="143429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p:spPr>
        <p:txBody>
          <a:bodyPr wrap="square" rtlCol="0">
            <a:spAutoFit/>
          </a:bodyPr>
          <a:lstStyle/>
          <a:p>
            <a:r>
              <a:rPr lang="en-GB" sz="2800">
                <a:solidFill>
                  <a:schemeClr val="bg1"/>
                </a:solidFill>
                <a:latin typeface="Lato" panose="020F0502020204030203" pitchFamily="34" charset="0"/>
              </a:rPr>
              <a:t>NỘI DUNG TRÌNH BÀY</a:t>
            </a:r>
          </a:p>
        </p:txBody>
      </p:sp>
      <p:cxnSp>
        <p:nvCxnSpPr>
          <p:cNvPr id="50" name="Straight Connector 49">
            <a:extLst>
              <a:ext uri="{FF2B5EF4-FFF2-40B4-BE49-F238E27FC236}">
                <a16:creationId xmlns:a16="http://schemas.microsoft.com/office/drawing/2014/main" id="{1B5DA7F8-29AD-421E-A069-357D378DDCC1}"/>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A8E5CDA-4C83-490F-8AE0-0740AED0002B}"/>
              </a:ext>
            </a:extLst>
          </p:cNvPr>
          <p:cNvSpPr txBox="1"/>
          <p:nvPr/>
        </p:nvSpPr>
        <p:spPr>
          <a:xfrm>
            <a:off x="410965" y="1137974"/>
            <a:ext cx="6513710" cy="3618748"/>
          </a:xfrm>
          <a:prstGeom prst="rect">
            <a:avLst/>
          </a:prstGeom>
          <a:noFill/>
        </p:spPr>
        <p:txBody>
          <a:bodyPr wrap="square" rtlCol="0">
            <a:spAutoFit/>
          </a:bodyPr>
          <a:lstStyle/>
          <a:p>
            <a:pPr marL="571500" indent="-571500">
              <a:lnSpc>
                <a:spcPct val="150000"/>
              </a:lnSpc>
              <a:buAutoNum type="romanUcPeriod"/>
            </a:pPr>
            <a:r>
              <a:rPr lang="en-GB" sz="2600">
                <a:solidFill>
                  <a:schemeClr val="bg1"/>
                </a:solidFill>
                <a:latin typeface="Lato" panose="020F0502020204030203" pitchFamily="34" charset="0"/>
              </a:rPr>
              <a:t>TỔNG QUAN HỆ THỐNG</a:t>
            </a:r>
          </a:p>
          <a:p>
            <a:pPr marL="571500" indent="-571500">
              <a:lnSpc>
                <a:spcPct val="150000"/>
              </a:lnSpc>
              <a:buAutoNum type="romanUcPeriod"/>
            </a:pPr>
            <a:r>
              <a:rPr lang="en-GB" sz="2600">
                <a:solidFill>
                  <a:schemeClr val="bg1"/>
                </a:solidFill>
                <a:latin typeface="Lato" panose="020F0502020204030203" pitchFamily="34" charset="0"/>
              </a:rPr>
              <a:t>CÔNG NGHỆ SỬ DỤNG</a:t>
            </a:r>
          </a:p>
          <a:p>
            <a:pPr marL="571500" indent="-571500">
              <a:lnSpc>
                <a:spcPct val="150000"/>
              </a:lnSpc>
              <a:buAutoNum type="romanUcPeriod"/>
            </a:pPr>
            <a:r>
              <a:rPr lang="en-GB" sz="2600">
                <a:solidFill>
                  <a:schemeClr val="bg1"/>
                </a:solidFill>
                <a:latin typeface="Lato" panose="020F0502020204030203" pitchFamily="34" charset="0"/>
              </a:rPr>
              <a:t>KIẾN TRÚC HỆ THỐNG</a:t>
            </a:r>
          </a:p>
          <a:p>
            <a:pPr marL="571500" indent="-571500">
              <a:lnSpc>
                <a:spcPct val="150000"/>
              </a:lnSpc>
              <a:buAutoNum type="romanUcPeriod"/>
            </a:pPr>
            <a:r>
              <a:rPr lang="en-GB" sz="2600">
                <a:solidFill>
                  <a:schemeClr val="bg1"/>
                </a:solidFill>
                <a:latin typeface="Lato" panose="020F0502020204030203" pitchFamily="34" charset="0"/>
              </a:rPr>
              <a:t>THIẾT KẾ CHỨC NĂNG</a:t>
            </a:r>
          </a:p>
          <a:p>
            <a:pPr marL="571500" indent="-571500">
              <a:lnSpc>
                <a:spcPct val="150000"/>
              </a:lnSpc>
              <a:buAutoNum type="romanUcPeriod"/>
            </a:pPr>
            <a:r>
              <a:rPr lang="en-GB" sz="2600">
                <a:solidFill>
                  <a:schemeClr val="bg1"/>
                </a:solidFill>
                <a:latin typeface="Lato" panose="020F0502020204030203" pitchFamily="34" charset="0"/>
              </a:rPr>
              <a:t>DEMO</a:t>
            </a:r>
          </a:p>
          <a:p>
            <a:pPr marL="571500" indent="-571500">
              <a:lnSpc>
                <a:spcPct val="150000"/>
              </a:lnSpc>
              <a:buAutoNum type="romanUcPeriod"/>
            </a:pPr>
            <a:r>
              <a:rPr lang="en-GB" sz="2600">
                <a:solidFill>
                  <a:schemeClr val="bg1"/>
                </a:solidFill>
                <a:latin typeface="Lato" panose="020F0502020204030203" pitchFamily="34" charset="0"/>
              </a:rPr>
              <a:t>KẾT LUẬN</a:t>
            </a:r>
          </a:p>
        </p:txBody>
      </p:sp>
    </p:spTree>
    <p:extLst>
      <p:ext uri="{BB962C8B-B14F-4D97-AF65-F5344CB8AC3E}">
        <p14:creationId xmlns:p14="http://schemas.microsoft.com/office/powerpoint/2010/main" val="242156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Rectangle 5"/>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TextBox 6"/>
          <p:cNvSpPr txBox="1"/>
          <p:nvPr/>
        </p:nvSpPr>
        <p:spPr>
          <a:xfrm>
            <a:off x="608458" y="565727"/>
            <a:ext cx="50984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E7E6E6"/>
                </a:solidFill>
                <a:latin typeface="Lato" panose="020F0502020204030203"/>
              </a:rPr>
              <a:t>NỘI DUNG TRÌNH BÀY</a:t>
            </a:r>
            <a:endParaRPr kumimoji="0" lang="en-GB" sz="3600" b="1" i="0" u="none" strike="noStrike" kern="1200" cap="none" spc="0" normalizeH="0" baseline="0" noProof="0">
              <a:ln>
                <a:noFill/>
              </a:ln>
              <a:solidFill>
                <a:srgbClr val="E7E6E6"/>
              </a:solidFill>
              <a:effectLst/>
              <a:uLnTx/>
              <a:uFillTx/>
              <a:latin typeface="Lato" panose="020F0502020204030203"/>
            </a:endParaRPr>
          </a:p>
        </p:txBody>
      </p:sp>
      <p:sp>
        <p:nvSpPr>
          <p:cNvPr id="9" name="Parallelogram 8"/>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TextBox 22">
            <a:extLst>
              <a:ext uri="{FF2B5EF4-FFF2-40B4-BE49-F238E27FC236}">
                <a16:creationId xmlns:a16="http://schemas.microsoft.com/office/drawing/2014/main" id="{CA2BDECF-5775-45F5-A254-E3851C26C8D4}"/>
              </a:ext>
            </a:extLst>
          </p:cNvPr>
          <p:cNvSpPr txBox="1"/>
          <p:nvPr/>
        </p:nvSpPr>
        <p:spPr>
          <a:xfrm>
            <a:off x="608458" y="1480127"/>
            <a:ext cx="6513710" cy="3618748"/>
          </a:xfrm>
          <a:prstGeom prst="rect">
            <a:avLst/>
          </a:prstGeom>
          <a:noFill/>
        </p:spPr>
        <p:txBody>
          <a:bodyPr wrap="square" rtlCol="0">
            <a:spAutoFit/>
          </a:bodyPr>
          <a:lstStyle/>
          <a:p>
            <a:pPr marL="571500" indent="-571500">
              <a:lnSpc>
                <a:spcPct val="150000"/>
              </a:lnSpc>
              <a:buAutoNum type="romanUcPeriod"/>
            </a:pPr>
            <a:r>
              <a:rPr lang="en-GB" sz="2600" b="1">
                <a:latin typeface="Lato" panose="020F0502020204030203" pitchFamily="34" charset="0"/>
              </a:rPr>
              <a:t>TỔNG QUAN HỆ THỐNG</a:t>
            </a:r>
          </a:p>
          <a:p>
            <a:pPr marL="571500" indent="-571500">
              <a:lnSpc>
                <a:spcPct val="150000"/>
              </a:lnSpc>
              <a:buAutoNum type="romanUcPeriod"/>
            </a:pPr>
            <a:r>
              <a:rPr lang="en-GB" sz="2600" b="1">
                <a:latin typeface="Lato" panose="020F0502020204030203" pitchFamily="34" charset="0"/>
              </a:rPr>
              <a:t>CÔNG NGHỆ SỬ DỤNG</a:t>
            </a:r>
          </a:p>
          <a:p>
            <a:pPr marL="571500" indent="-571500">
              <a:lnSpc>
                <a:spcPct val="150000"/>
              </a:lnSpc>
              <a:buAutoNum type="romanUcPeriod"/>
            </a:pPr>
            <a:r>
              <a:rPr lang="en-GB" sz="2600" b="1">
                <a:latin typeface="Lato" panose="020F0502020204030203" pitchFamily="34" charset="0"/>
              </a:rPr>
              <a:t>KIẾN TRÚC HỆ THỐNG</a:t>
            </a:r>
          </a:p>
          <a:p>
            <a:pPr marL="571500" indent="-571500">
              <a:lnSpc>
                <a:spcPct val="150000"/>
              </a:lnSpc>
              <a:buAutoNum type="romanUcPeriod"/>
            </a:pPr>
            <a:r>
              <a:rPr lang="en-GB" sz="2600" b="1">
                <a:latin typeface="Lato" panose="020F0502020204030203" pitchFamily="34" charset="0"/>
              </a:rPr>
              <a:t>THIẾT KẾ CHỨC NĂNG</a:t>
            </a:r>
          </a:p>
          <a:p>
            <a:pPr marL="571500" indent="-571500">
              <a:lnSpc>
                <a:spcPct val="150000"/>
              </a:lnSpc>
              <a:buAutoNum type="romanUcPeriod"/>
            </a:pPr>
            <a:r>
              <a:rPr lang="en-GB" sz="2600" b="1">
                <a:latin typeface="Lato" panose="020F0502020204030203" pitchFamily="34" charset="0"/>
              </a:rPr>
              <a:t>DEMO</a:t>
            </a:r>
          </a:p>
          <a:p>
            <a:pPr marL="571500" indent="-571500">
              <a:lnSpc>
                <a:spcPct val="150000"/>
              </a:lnSpc>
              <a:buAutoNum type="romanUcPeriod"/>
            </a:pPr>
            <a:r>
              <a:rPr lang="en-GB" sz="2600" b="1">
                <a:latin typeface="Lato" panose="020F0502020204030203" pitchFamily="34" charset="0"/>
              </a:rPr>
              <a:t>KẾT LUẬN</a:t>
            </a:r>
          </a:p>
        </p:txBody>
      </p:sp>
    </p:spTree>
    <p:extLst>
      <p:ext uri="{BB962C8B-B14F-4D97-AF65-F5344CB8AC3E}">
        <p14:creationId xmlns:p14="http://schemas.microsoft.com/office/powerpoint/2010/main" val="3917646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500"/>
                                        <p:tgtEl>
                                          <p:spTgt spid="23">
                                            <p:txEl>
                                              <p:pRg st="2" end="2"/>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3">
                                            <p:txEl>
                                              <p:pRg st="3" end="3"/>
                                            </p:txEl>
                                          </p:spTgt>
                                        </p:tgtEl>
                                        <p:attrNameLst>
                                          <p:attrName>style.visibility</p:attrName>
                                        </p:attrNameLst>
                                      </p:cBhvr>
                                      <p:to>
                                        <p:strVal val="visible"/>
                                      </p:to>
                                    </p:set>
                                    <p:animEffect transition="in" filter="fade">
                                      <p:cBhvr>
                                        <p:cTn id="33" dur="500"/>
                                        <p:tgtEl>
                                          <p:spTgt spid="23">
                                            <p:txEl>
                                              <p:pRg st="3" end="3"/>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376554" cy="646331"/>
          </a:xfrm>
          <a:prstGeom prst="rect">
            <a:avLst/>
          </a:prstGeom>
          <a:noFill/>
        </p:spPr>
        <p:txBody>
          <a:bodyPr wrap="none" rtlCol="0">
            <a:spAutoFit/>
          </a:bodyPr>
          <a:lstStyle/>
          <a:p>
            <a:pPr marL="857250" marR="0" lvl="0" indent="-857250" algn="l" defTabSz="914400" rtl="0" eaLnBrk="1" fontAlgn="auto" latinLnBrk="0" hangingPunct="1">
              <a:lnSpc>
                <a:spcPct val="100000"/>
              </a:lnSpc>
              <a:spcBef>
                <a:spcPts val="0"/>
              </a:spcBef>
              <a:spcAft>
                <a:spcPts val="0"/>
              </a:spcAft>
              <a:buClrTx/>
              <a:buSzTx/>
              <a:buFontTx/>
              <a:buAutoNum type="romanUcPeriod"/>
              <a:tabLst/>
              <a:defRPr/>
            </a:pPr>
            <a:r>
              <a:rPr lang="en-GB" sz="3600" b="1" noProof="0">
                <a:solidFill>
                  <a:srgbClr val="E7E6E6"/>
                </a:solidFill>
                <a:latin typeface="Lato" panose="020F0502020204030203"/>
              </a:rPr>
              <a:t>TỔNG QUAN HỆ THỐNG</a:t>
            </a: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566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10966" y="1406723"/>
            <a:ext cx="3697744" cy="769441"/>
          </a:xfrm>
          <a:prstGeom prst="rect">
            <a:avLst/>
          </a:prstGeom>
          <a:noFill/>
        </p:spPr>
        <p:txBody>
          <a:bodyPr wrap="none" rtlCol="0">
            <a:spAutoFit/>
          </a:bodyPr>
          <a:lstStyle/>
          <a:p>
            <a:r>
              <a:rPr lang="en-US" sz="4400" b="1">
                <a:solidFill>
                  <a:schemeClr val="bg1"/>
                </a:solidFill>
                <a:latin typeface="Lato" panose="020F0502020204030203" pitchFamily="34" charset="0"/>
              </a:rPr>
              <a:t>Devmoba VN</a:t>
            </a:r>
            <a:endParaRPr lang="en-GB" sz="4400" b="1">
              <a:solidFill>
                <a:schemeClr val="bg1"/>
              </a:solidFill>
              <a:latin typeface="Lato" panose="020F0502020204030203" pitchFamily="34" charset="0"/>
            </a:endParaRPr>
          </a:p>
        </p:txBody>
      </p:sp>
      <p:sp>
        <p:nvSpPr>
          <p:cNvPr id="11" name="Rectangle 10"/>
          <p:cNvSpPr/>
          <p:nvPr/>
        </p:nvSpPr>
        <p:spPr>
          <a:xfrm>
            <a:off x="410966" y="2319311"/>
            <a:ext cx="3781206" cy="646331"/>
          </a:xfrm>
          <a:prstGeom prst="rect">
            <a:avLst/>
          </a:prstGeom>
        </p:spPr>
        <p:txBody>
          <a:bodyPr wrap="square">
            <a:spAutoFit/>
          </a:bodyPr>
          <a:lstStyle/>
          <a:p>
            <a:r>
              <a:rPr lang="en-GB" err="1">
                <a:solidFill>
                  <a:schemeClr val="bg2"/>
                </a:solidFill>
              </a:rPr>
              <a:t>Là</a:t>
            </a:r>
            <a:r>
              <a:rPr lang="en-GB">
                <a:solidFill>
                  <a:schemeClr val="bg2"/>
                </a:solidFill>
              </a:rPr>
              <a:t> </a:t>
            </a:r>
            <a:r>
              <a:rPr lang="en-GB" err="1">
                <a:solidFill>
                  <a:schemeClr val="bg2"/>
                </a:solidFill>
              </a:rPr>
              <a:t>một</a:t>
            </a:r>
            <a:r>
              <a:rPr lang="en-GB">
                <a:solidFill>
                  <a:schemeClr val="bg2"/>
                </a:solidFill>
              </a:rPr>
              <a:t> </a:t>
            </a:r>
            <a:r>
              <a:rPr lang="en-GB" err="1">
                <a:solidFill>
                  <a:schemeClr val="bg2"/>
                </a:solidFill>
              </a:rPr>
              <a:t>công</a:t>
            </a:r>
            <a:r>
              <a:rPr lang="en-GB">
                <a:solidFill>
                  <a:schemeClr val="bg2"/>
                </a:solidFill>
              </a:rPr>
              <a:t> ty </a:t>
            </a:r>
            <a:r>
              <a:rPr lang="en-GB" err="1">
                <a:solidFill>
                  <a:schemeClr val="bg2"/>
                </a:solidFill>
              </a:rPr>
              <a:t>phát</a:t>
            </a:r>
            <a:r>
              <a:rPr lang="en-GB">
                <a:solidFill>
                  <a:schemeClr val="bg2"/>
                </a:solidFill>
              </a:rPr>
              <a:t> </a:t>
            </a:r>
            <a:r>
              <a:rPr lang="en-GB" err="1">
                <a:solidFill>
                  <a:schemeClr val="bg2"/>
                </a:solidFill>
              </a:rPr>
              <a:t>triển</a:t>
            </a:r>
            <a:r>
              <a:rPr lang="en-GB">
                <a:solidFill>
                  <a:schemeClr val="bg2"/>
                </a:solidFill>
              </a:rPr>
              <a:t> </a:t>
            </a:r>
            <a:r>
              <a:rPr lang="en-GB" err="1">
                <a:solidFill>
                  <a:schemeClr val="bg2"/>
                </a:solidFill>
              </a:rPr>
              <a:t>ứng</a:t>
            </a:r>
            <a:r>
              <a:rPr lang="en-GB">
                <a:solidFill>
                  <a:schemeClr val="bg2"/>
                </a:solidFill>
              </a:rPr>
              <a:t> </a:t>
            </a:r>
            <a:r>
              <a:rPr lang="en-GB" err="1">
                <a:solidFill>
                  <a:schemeClr val="bg2"/>
                </a:solidFill>
              </a:rPr>
              <a:t>dụng</a:t>
            </a:r>
            <a:r>
              <a:rPr lang="en-GB">
                <a:solidFill>
                  <a:schemeClr val="bg2"/>
                </a:solidFill>
              </a:rPr>
              <a:t> di </a:t>
            </a:r>
            <a:r>
              <a:rPr lang="en-GB" err="1">
                <a:solidFill>
                  <a:schemeClr val="bg2"/>
                </a:solidFill>
              </a:rPr>
              <a:t>động</a:t>
            </a:r>
            <a:endParaRPr lang="en-GB">
              <a:solidFill>
                <a:schemeClr val="bg2"/>
              </a:solidFill>
            </a:endParaRPr>
          </a:p>
        </p:txBody>
      </p:sp>
      <p:sp>
        <p:nvSpPr>
          <p:cNvPr id="19" name="TextBox 18"/>
          <p:cNvSpPr txBox="1"/>
          <p:nvPr/>
        </p:nvSpPr>
        <p:spPr>
          <a:xfrm>
            <a:off x="4721396" y="1459781"/>
            <a:ext cx="2412840" cy="461665"/>
          </a:xfrm>
          <a:prstGeom prst="rect">
            <a:avLst/>
          </a:prstGeom>
          <a:noFill/>
        </p:spPr>
        <p:txBody>
          <a:bodyPr wrap="none" rtlCol="0">
            <a:spAutoFit/>
          </a:bodyPr>
          <a:lstStyle/>
          <a:p>
            <a:r>
              <a:rPr lang="en-US" sz="2400" b="1" err="1">
                <a:solidFill>
                  <a:schemeClr val="accent1"/>
                </a:solidFill>
                <a:latin typeface="+mj-lt"/>
              </a:rPr>
              <a:t>Hoạt</a:t>
            </a:r>
            <a:r>
              <a:rPr lang="en-US" sz="2400" b="1">
                <a:solidFill>
                  <a:schemeClr val="accent1"/>
                </a:solidFill>
                <a:latin typeface="+mj-lt"/>
              </a:rPr>
              <a:t> </a:t>
            </a:r>
            <a:r>
              <a:rPr lang="en-US" sz="2400" b="1" err="1">
                <a:solidFill>
                  <a:schemeClr val="accent1"/>
                </a:solidFill>
                <a:latin typeface="+mj-lt"/>
              </a:rPr>
              <a:t>động</a:t>
            </a:r>
            <a:r>
              <a:rPr lang="en-US" sz="2400" b="1">
                <a:solidFill>
                  <a:schemeClr val="accent1"/>
                </a:solidFill>
                <a:latin typeface="+mj-lt"/>
              </a:rPr>
              <a:t> </a:t>
            </a:r>
            <a:r>
              <a:rPr lang="en-US" sz="2400" b="1" err="1">
                <a:solidFill>
                  <a:schemeClr val="accent1"/>
                </a:solidFill>
                <a:latin typeface="+mj-lt"/>
              </a:rPr>
              <a:t>chính</a:t>
            </a:r>
            <a:endParaRPr lang="en-GB" sz="2400" b="1">
              <a:solidFill>
                <a:schemeClr val="accent1"/>
              </a:solidFill>
              <a:latin typeface="+mj-lt"/>
            </a:endParaRPr>
          </a:p>
        </p:txBody>
      </p:sp>
      <p:pic>
        <p:nvPicPr>
          <p:cNvPr id="3" name="Picture 2">
            <a:extLst>
              <a:ext uri="{FF2B5EF4-FFF2-40B4-BE49-F238E27FC236}">
                <a16:creationId xmlns:a16="http://schemas.microsoft.com/office/drawing/2014/main" id="{A3D91DB9-AE8E-4757-ADB9-6B936396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83" y="2067612"/>
            <a:ext cx="3270104" cy="17113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44E3ABF-F614-4E6B-9737-B0164B132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25" y="2067612"/>
            <a:ext cx="3374089" cy="1711354"/>
          </a:xfrm>
          <a:prstGeom prst="rect">
            <a:avLst/>
          </a:prstGeom>
          <a:ln>
            <a:noFill/>
          </a:ln>
          <a:effectLst>
            <a:outerShdw blurRad="190500" algn="tl" rotWithShape="0">
              <a:srgbClr val="000000">
                <a:alpha val="70000"/>
              </a:srgbClr>
            </a:outerShdw>
          </a:effectLst>
        </p:spPr>
      </p:pic>
      <p:sp>
        <p:nvSpPr>
          <p:cNvPr id="47" name="Rectangle 46">
            <a:extLst>
              <a:ext uri="{FF2B5EF4-FFF2-40B4-BE49-F238E27FC236}">
                <a16:creationId xmlns:a16="http://schemas.microsoft.com/office/drawing/2014/main" id="{CFBBEB3F-B972-491B-8A7C-A7BE5C665A95}"/>
              </a:ext>
            </a:extLst>
          </p:cNvPr>
          <p:cNvSpPr/>
          <p:nvPr/>
        </p:nvSpPr>
        <p:spPr>
          <a:xfrm>
            <a:off x="410966" y="4045665"/>
            <a:ext cx="7688621" cy="923330"/>
          </a:xfrm>
          <a:prstGeom prst="rect">
            <a:avLst/>
          </a:prstGeom>
        </p:spPr>
        <p:txBody>
          <a:bodyPr wrap="square">
            <a:spAutoFit/>
          </a:bodyPr>
          <a:lstStyle/>
          <a:p>
            <a:pPr indent="457200" algn="just"/>
            <a:r>
              <a:rPr lang="en-GB">
                <a:solidFill>
                  <a:schemeClr val="bg2"/>
                </a:solidFill>
              </a:rPr>
              <a:t>Hiện tại, công ty đang chạy rất nhiều ứng dụng trên hệ điều hành windows. Mỗi ứng dụng phục vụ các công việc khác nhau trong lĩnh vực quảng cáo. Các ứng dụng được chạy 24/7 trên máy tính riêng biệt tại công ty.</a:t>
            </a:r>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36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5A029-0248-44D6-9A5E-B3396AB8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538261"/>
            <a:ext cx="1484308" cy="13861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A1963D9C-5566-4BD4-BF8C-33C337753D36}"/>
              </a:ext>
            </a:extLst>
          </p:cNvPr>
          <p:cNvSpPr/>
          <p:nvPr/>
        </p:nvSpPr>
        <p:spPr>
          <a:xfrm>
            <a:off x="2702123" y="5074861"/>
            <a:ext cx="975912" cy="307777"/>
          </a:xfrm>
          <a:prstGeom prst="rect">
            <a:avLst/>
          </a:prstGeom>
        </p:spPr>
        <p:txBody>
          <a:bodyPr wrap="square">
            <a:spAutoFit/>
          </a:bodyPr>
          <a:lstStyle/>
          <a:p>
            <a:pPr algn="ctr"/>
            <a:r>
              <a:rPr lang="en-GB" sz="1400" b="1" err="1">
                <a:solidFill>
                  <a:schemeClr val="bg2"/>
                </a:solidFill>
              </a:rPr>
              <a:t>Quản</a:t>
            </a:r>
            <a:r>
              <a:rPr lang="en-GB" sz="1400" b="1">
                <a:solidFill>
                  <a:schemeClr val="bg2"/>
                </a:solidFill>
              </a:rPr>
              <a:t> lý</a:t>
            </a:r>
          </a:p>
        </p:txBody>
      </p:sp>
      <p:pic>
        <p:nvPicPr>
          <p:cNvPr id="15" name="Picture 14">
            <a:extLst>
              <a:ext uri="{FF2B5EF4-FFF2-40B4-BE49-F238E27FC236}">
                <a16:creationId xmlns:a16="http://schemas.microsoft.com/office/drawing/2014/main" id="{0651EF37-1561-48A3-B8A6-2156C0C6F56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3363" y="1389338"/>
            <a:ext cx="1371454" cy="1371454"/>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3C456392-171F-418C-BEED-57279FF6356C}"/>
              </a:ext>
            </a:extLst>
          </p:cNvPr>
          <p:cNvSpPr/>
          <p:nvPr/>
        </p:nvSpPr>
        <p:spPr>
          <a:xfrm>
            <a:off x="5357999" y="1235448"/>
            <a:ext cx="1222182" cy="307777"/>
          </a:xfrm>
          <a:prstGeom prst="rect">
            <a:avLst/>
          </a:prstGeom>
        </p:spPr>
        <p:txBody>
          <a:bodyPr wrap="square">
            <a:spAutoFit/>
          </a:bodyPr>
          <a:lstStyle/>
          <a:p>
            <a:pPr algn="ctr"/>
            <a:r>
              <a:rPr lang="en-GB" sz="1400" b="1">
                <a:solidFill>
                  <a:schemeClr val="bg2"/>
                </a:solidFill>
              </a:rPr>
              <a:t>Máy client</a:t>
            </a:r>
          </a:p>
        </p:txBody>
      </p:sp>
      <p:pic>
        <p:nvPicPr>
          <p:cNvPr id="17" name="Picture 16">
            <a:extLst>
              <a:ext uri="{FF2B5EF4-FFF2-40B4-BE49-F238E27FC236}">
                <a16:creationId xmlns:a16="http://schemas.microsoft.com/office/drawing/2014/main" id="{7E433023-D338-4C9C-85B5-370276581FC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43591" y="3360171"/>
            <a:ext cx="1341242" cy="1323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9F5A4A76-8D65-4276-898F-6E2667401E94}"/>
              </a:ext>
            </a:extLst>
          </p:cNvPr>
          <p:cNvSpPr/>
          <p:nvPr/>
        </p:nvSpPr>
        <p:spPr>
          <a:xfrm>
            <a:off x="7931261" y="4924433"/>
            <a:ext cx="1644653" cy="307777"/>
          </a:xfrm>
          <a:prstGeom prst="rect">
            <a:avLst/>
          </a:prstGeom>
        </p:spPr>
        <p:txBody>
          <a:bodyPr wrap="square">
            <a:spAutoFit/>
          </a:bodyPr>
          <a:lstStyle/>
          <a:p>
            <a:pPr algn="ctr"/>
            <a:r>
              <a:rPr lang="en-GB" sz="1400" b="1">
                <a:solidFill>
                  <a:schemeClr val="bg2"/>
                </a:solidFill>
              </a:rPr>
              <a:t>Ứng dụng windows</a:t>
            </a:r>
          </a:p>
        </p:txBody>
      </p:sp>
      <p:pic>
        <p:nvPicPr>
          <p:cNvPr id="20" name="Picture 19">
            <a:extLst>
              <a:ext uri="{FF2B5EF4-FFF2-40B4-BE49-F238E27FC236}">
                <a16:creationId xmlns:a16="http://schemas.microsoft.com/office/drawing/2014/main" id="{CD6B6A60-832A-4657-A684-4E0148A7EF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0070" y="4138143"/>
            <a:ext cx="383518" cy="378373"/>
          </a:xfrm>
          <a:prstGeom prst="rect">
            <a:avLst/>
          </a:prstGeom>
        </p:spPr>
      </p:pic>
      <p:cxnSp>
        <p:nvCxnSpPr>
          <p:cNvPr id="21" name="Straight Arrow Connector 20">
            <a:extLst>
              <a:ext uri="{FF2B5EF4-FFF2-40B4-BE49-F238E27FC236}">
                <a16:creationId xmlns:a16="http://schemas.microsoft.com/office/drawing/2014/main" id="{F487B7D8-CC6D-491E-87BE-78FD4EC6D722}"/>
              </a:ext>
            </a:extLst>
          </p:cNvPr>
          <p:cNvCxnSpPr>
            <a:cxnSpLocks/>
          </p:cNvCxnSpPr>
          <p:nvPr/>
        </p:nvCxnSpPr>
        <p:spPr>
          <a:xfrm flipV="1">
            <a:off x="3987817" y="2463398"/>
            <a:ext cx="133350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73BB45DF-6860-49F3-B6C5-FE28A0FB8587}"/>
              </a:ext>
            </a:extLst>
          </p:cNvPr>
          <p:cNvSpPr/>
          <p:nvPr/>
        </p:nvSpPr>
        <p:spPr>
          <a:xfrm>
            <a:off x="3932233" y="2494183"/>
            <a:ext cx="623936" cy="307777"/>
          </a:xfrm>
          <a:prstGeom prst="rect">
            <a:avLst/>
          </a:prstGeom>
        </p:spPr>
        <p:txBody>
          <a:bodyPr wrap="square">
            <a:spAutoFit/>
          </a:bodyPr>
          <a:lstStyle/>
          <a:p>
            <a:pPr algn="ctr"/>
            <a:r>
              <a:rPr lang="en-GB" sz="1400" b="1">
                <a:solidFill>
                  <a:schemeClr val="bg2"/>
                </a:solidFill>
              </a:rPr>
              <a:t>RDC</a:t>
            </a:r>
          </a:p>
        </p:txBody>
      </p:sp>
      <p:cxnSp>
        <p:nvCxnSpPr>
          <p:cNvPr id="23" name="Straight Arrow Connector 22">
            <a:extLst>
              <a:ext uri="{FF2B5EF4-FFF2-40B4-BE49-F238E27FC236}">
                <a16:creationId xmlns:a16="http://schemas.microsoft.com/office/drawing/2014/main" id="{CD1E5DC3-9E2E-4730-AD70-E42213EC9388}"/>
              </a:ext>
            </a:extLst>
          </p:cNvPr>
          <p:cNvCxnSpPr>
            <a:cxnSpLocks/>
          </p:cNvCxnSpPr>
          <p:nvPr/>
        </p:nvCxnSpPr>
        <p:spPr>
          <a:xfrm>
            <a:off x="6616717" y="2463398"/>
            <a:ext cx="131445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D052208-D4F9-48BC-9DD6-896C79E98A38}"/>
              </a:ext>
            </a:extLst>
          </p:cNvPr>
          <p:cNvCxnSpPr>
            <a:cxnSpLocks/>
          </p:cNvCxnSpPr>
          <p:nvPr/>
        </p:nvCxnSpPr>
        <p:spPr>
          <a:xfrm flipH="1">
            <a:off x="4216418" y="4233394"/>
            <a:ext cx="3562349" cy="1"/>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935660B-B592-45D9-9F9A-B697D150BBA8}"/>
              </a:ext>
            </a:extLst>
          </p:cNvPr>
          <p:cNvSpPr/>
          <p:nvPr/>
        </p:nvSpPr>
        <p:spPr>
          <a:xfrm>
            <a:off x="7094358" y="2453783"/>
            <a:ext cx="955800" cy="307777"/>
          </a:xfrm>
          <a:prstGeom prst="rect">
            <a:avLst/>
          </a:prstGeom>
        </p:spPr>
        <p:txBody>
          <a:bodyPr wrap="square">
            <a:spAutoFit/>
          </a:bodyPr>
          <a:lstStyle/>
          <a:p>
            <a:pPr algn="ctr"/>
            <a:r>
              <a:rPr lang="en-GB" sz="1400" b="1">
                <a:solidFill>
                  <a:schemeClr val="bg2"/>
                </a:solidFill>
              </a:rPr>
              <a:t>Process</a:t>
            </a:r>
          </a:p>
        </p:txBody>
      </p:sp>
      <p:sp>
        <p:nvSpPr>
          <p:cNvPr id="26" name="Rectangle 25">
            <a:extLst>
              <a:ext uri="{FF2B5EF4-FFF2-40B4-BE49-F238E27FC236}">
                <a16:creationId xmlns:a16="http://schemas.microsoft.com/office/drawing/2014/main" id="{31CB36ED-E5A9-4A04-9FE3-2292D48DE74A}"/>
              </a:ext>
            </a:extLst>
          </p:cNvPr>
          <p:cNvSpPr/>
          <p:nvPr/>
        </p:nvSpPr>
        <p:spPr>
          <a:xfrm>
            <a:off x="5729455" y="3571674"/>
            <a:ext cx="695325" cy="1323439"/>
          </a:xfrm>
          <a:prstGeom prst="rect">
            <a:avLst/>
          </a:prstGeom>
        </p:spPr>
        <p:txBody>
          <a:bodyPr wrap="square">
            <a:spAutoFit/>
          </a:bodyPr>
          <a:lstStyle/>
          <a:p>
            <a:pPr algn="ctr"/>
            <a:r>
              <a:rPr lang="en-GB" sz="8000" b="1">
                <a:solidFill>
                  <a:srgbClr val="C00000"/>
                </a:solidFill>
              </a:rPr>
              <a:t>X</a:t>
            </a:r>
          </a:p>
        </p:txBody>
      </p:sp>
    </p:spTree>
    <p:extLst>
      <p:ext uri="{BB962C8B-B14F-4D97-AF65-F5344CB8AC3E}">
        <p14:creationId xmlns:p14="http://schemas.microsoft.com/office/powerpoint/2010/main" val="1344928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2"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Yêu cầu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Pentagon 4">
            <a:extLst>
              <a:ext uri="{FF2B5EF4-FFF2-40B4-BE49-F238E27FC236}">
                <a16:creationId xmlns:a16="http://schemas.microsoft.com/office/drawing/2014/main" id="{8C8CEBCF-2C19-4183-964A-E998291822D5}"/>
              </a:ext>
            </a:extLst>
          </p:cNvPr>
          <p:cNvSpPr/>
          <p:nvPr/>
        </p:nvSpPr>
        <p:spPr>
          <a:xfrm>
            <a:off x="410965" y="1177626"/>
            <a:ext cx="607515" cy="36411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t>1</a:t>
            </a:r>
          </a:p>
        </p:txBody>
      </p:sp>
      <p:sp>
        <p:nvSpPr>
          <p:cNvPr id="28" name="Rectangle 27">
            <a:extLst>
              <a:ext uri="{FF2B5EF4-FFF2-40B4-BE49-F238E27FC236}">
                <a16:creationId xmlns:a16="http://schemas.microsoft.com/office/drawing/2014/main" id="{F804AB89-593A-4D48-A10D-97D9D15A80A5}"/>
              </a:ext>
            </a:extLst>
          </p:cNvPr>
          <p:cNvSpPr/>
          <p:nvPr/>
        </p:nvSpPr>
        <p:spPr>
          <a:xfrm>
            <a:off x="1018480" y="1177625"/>
            <a:ext cx="3781206" cy="400110"/>
          </a:xfrm>
          <a:prstGeom prst="rect">
            <a:avLst/>
          </a:prstGeom>
        </p:spPr>
        <p:txBody>
          <a:bodyPr wrap="square">
            <a:spAutoFit/>
          </a:bodyPr>
          <a:lstStyle/>
          <a:p>
            <a:r>
              <a:rPr lang="en-GB" sz="2000" b="1">
                <a:solidFill>
                  <a:schemeClr val="bg2"/>
                </a:solidFill>
              </a:rPr>
              <a:t>Quản lý máy client</a:t>
            </a:r>
          </a:p>
        </p:txBody>
      </p:sp>
      <p:sp>
        <p:nvSpPr>
          <p:cNvPr id="29" name="Rectangle 28">
            <a:extLst>
              <a:ext uri="{FF2B5EF4-FFF2-40B4-BE49-F238E27FC236}">
                <a16:creationId xmlns:a16="http://schemas.microsoft.com/office/drawing/2014/main" id="{B4EC2970-2ABA-4592-AA32-6EB5014DAB80}"/>
              </a:ext>
            </a:extLst>
          </p:cNvPr>
          <p:cNvSpPr/>
          <p:nvPr/>
        </p:nvSpPr>
        <p:spPr>
          <a:xfrm>
            <a:off x="410965" y="1654890"/>
            <a:ext cx="7688621" cy="369332"/>
          </a:xfrm>
          <a:prstGeom prst="rect">
            <a:avLst/>
          </a:prstGeom>
        </p:spPr>
        <p:txBody>
          <a:bodyPr wrap="square">
            <a:spAutoFit/>
          </a:bodyPr>
          <a:lstStyle/>
          <a:p>
            <a:pPr indent="457200" algn="just"/>
            <a:endParaRPr lang="en-GB">
              <a:solidFill>
                <a:schemeClr val="bg2"/>
              </a:solidFill>
            </a:endParaRPr>
          </a:p>
        </p:txBody>
      </p:sp>
      <p:sp>
        <p:nvSpPr>
          <p:cNvPr id="30" name="Rectangle 29">
            <a:extLst>
              <a:ext uri="{FF2B5EF4-FFF2-40B4-BE49-F238E27FC236}">
                <a16:creationId xmlns:a16="http://schemas.microsoft.com/office/drawing/2014/main" id="{8A5BAE48-0CFB-4BEF-9663-8F15DF6DD2B1}"/>
              </a:ext>
            </a:extLst>
          </p:cNvPr>
          <p:cNvSpPr/>
          <p:nvPr/>
        </p:nvSpPr>
        <p:spPr>
          <a:xfrm>
            <a:off x="410964" y="1654889"/>
            <a:ext cx="7688621" cy="923330"/>
          </a:xfrm>
          <a:prstGeom prst="rect">
            <a:avLst/>
          </a:prstGeom>
        </p:spPr>
        <p:txBody>
          <a:bodyPr wrap="square">
            <a:spAutoFit/>
          </a:bodyPr>
          <a:lstStyle/>
          <a:p>
            <a:pPr marL="742950" lvl="1" indent="-285750" algn="just">
              <a:buFont typeface="Wingdings" panose="05000000000000000000" pitchFamily="2" charset="2"/>
              <a:buChar char="Ø"/>
            </a:pPr>
            <a:r>
              <a:rPr lang="en-GB">
                <a:solidFill>
                  <a:schemeClr val="bg2"/>
                </a:solidFill>
              </a:rPr>
              <a:t>Xem thông tin của máy client: IP LAN, IP Public, %CPU, %RAM;</a:t>
            </a:r>
          </a:p>
          <a:p>
            <a:pPr marL="742950" lvl="1" indent="-285750" algn="just">
              <a:buFont typeface="Wingdings" panose="05000000000000000000" pitchFamily="2" charset="2"/>
              <a:buChar char="Ø"/>
            </a:pPr>
            <a:r>
              <a:rPr lang="en-GB">
                <a:solidFill>
                  <a:schemeClr val="bg2"/>
                </a:solidFill>
              </a:rPr>
              <a:t>Trạng thái hoạt động của máy client (Online / Offline);</a:t>
            </a:r>
          </a:p>
          <a:p>
            <a:pPr marL="742950" lvl="1" indent="-285750" algn="just">
              <a:buFont typeface="Wingdings" panose="05000000000000000000" pitchFamily="2" charset="2"/>
              <a:buChar char="Ø"/>
            </a:pPr>
            <a:r>
              <a:rPr lang="en-GB">
                <a:solidFill>
                  <a:schemeClr val="bg2"/>
                </a:solidFill>
              </a:rPr>
              <a:t>Thông tin của máy client được cập nhật theo thời gian thực.</a:t>
            </a:r>
          </a:p>
        </p:txBody>
      </p:sp>
    </p:spTree>
    <p:extLst>
      <p:ext uri="{BB962C8B-B14F-4D97-AF65-F5344CB8AC3E}">
        <p14:creationId xmlns:p14="http://schemas.microsoft.com/office/powerpoint/2010/main" val="1123343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627084" y="2643777"/>
            <a:ext cx="8937832" cy="923330"/>
          </a:xfrm>
          <a:prstGeom prst="rect">
            <a:avLst/>
          </a:prstGeom>
          <a:noFill/>
        </p:spPr>
        <p:txBody>
          <a:bodyPr wrap="none" rtlCol="0">
            <a:spAutoFit/>
          </a:bodyPr>
          <a:lstStyle/>
          <a:p>
            <a:pPr algn="ctr"/>
            <a:r>
              <a:rPr lang="en-US" sz="5400" b="1">
                <a:solidFill>
                  <a:schemeClr val="bg2"/>
                </a:solidFill>
                <a:latin typeface="+mj-lt"/>
              </a:rPr>
              <a:t>THANKS YOU </a:t>
            </a:r>
            <a:r>
              <a:rPr lang="en-US" sz="5400" b="1">
                <a:solidFill>
                  <a:schemeClr val="accent2"/>
                </a:solidFill>
                <a:latin typeface="+mj-lt"/>
              </a:rPr>
              <a:t>FOR WATCHING</a:t>
            </a:r>
          </a:p>
        </p:txBody>
      </p:sp>
      <p:sp>
        <p:nvSpPr>
          <p:cNvPr id="5" name="TextBox 4"/>
          <p:cNvSpPr txBox="1"/>
          <p:nvPr/>
        </p:nvSpPr>
        <p:spPr>
          <a:xfrm>
            <a:off x="4748835" y="3446584"/>
            <a:ext cx="2694327" cy="523220"/>
          </a:xfrm>
          <a:prstGeom prst="rect">
            <a:avLst/>
          </a:prstGeom>
          <a:noFill/>
        </p:spPr>
        <p:txBody>
          <a:bodyPr wrap="none" rtlCol="0">
            <a:spAutoFit/>
          </a:bodyPr>
          <a:lstStyle/>
          <a:p>
            <a:r>
              <a:rPr lang="en-US" sz="2800">
                <a:solidFill>
                  <a:schemeClr val="bg2"/>
                </a:solidFill>
              </a:rPr>
              <a:t>HAVE A NICE DAY</a:t>
            </a:r>
            <a:endParaRPr lang="en-GB" sz="2800">
              <a:solidFill>
                <a:schemeClr val="bg2"/>
              </a:solidFill>
            </a:endParaRPr>
          </a:p>
        </p:txBody>
      </p:sp>
    </p:spTree>
    <p:extLst>
      <p:ext uri="{BB962C8B-B14F-4D97-AF65-F5344CB8AC3E}">
        <p14:creationId xmlns:p14="http://schemas.microsoft.com/office/powerpoint/2010/main" val="20565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4">
      <a:majorFont>
        <a:latin typeface="Source Sans Pr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Atitlan - Blue - Light">
      <a:dk1>
        <a:srgbClr val="A1A1A1"/>
      </a:dk1>
      <a:lt1>
        <a:sysClr val="window" lastClr="FFFFFF"/>
      </a:lt1>
      <a:dk2>
        <a:srgbClr val="30C0D4"/>
      </a:dk2>
      <a:lt2>
        <a:srgbClr val="FFFFFF"/>
      </a:lt2>
      <a:accent1>
        <a:srgbClr val="2F2F2F"/>
      </a:accent1>
      <a:accent2>
        <a:srgbClr val="30C0D4"/>
      </a:accent2>
      <a:accent3>
        <a:srgbClr val="8B8B8B"/>
      </a:accent3>
      <a:accent4>
        <a:srgbClr val="555555"/>
      </a:accent4>
      <a:accent5>
        <a:srgbClr val="C6C6C6"/>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9126</TotalTime>
  <Words>258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Calibri</vt:lpstr>
      <vt:lpstr>Calibri Light</vt:lpstr>
      <vt:lpstr>Gill Sans</vt:lpstr>
      <vt:lpstr>Lato</vt:lpstr>
      <vt:lpstr>Raleway Light</vt:lpstr>
      <vt:lpstr>Raleway Regular</vt:lpstr>
      <vt:lpstr>Source Sans Pro</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Devmoba</cp:lastModifiedBy>
  <cp:revision>303</cp:revision>
  <dcterms:created xsi:type="dcterms:W3CDTF">2015-04-15T13:40:17Z</dcterms:created>
  <dcterms:modified xsi:type="dcterms:W3CDTF">2021-07-09T11:19:48Z</dcterms:modified>
</cp:coreProperties>
</file>