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1" r:id="rId6"/>
    <p:sldId id="279" r:id="rId7"/>
    <p:sldId id="281" r:id="rId8"/>
    <p:sldId id="280" r:id="rId9"/>
    <p:sldId id="257" r:id="rId10"/>
    <p:sldId id="275" r:id="rId11"/>
    <p:sldId id="276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  <p14:sldId id="280"/>
            <p14:sldId id="257"/>
            <p14:sldId id="275"/>
            <p14:sldId id="276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45"/>
    <a:srgbClr val="F2F2F2"/>
    <a:srgbClr val="D24726"/>
    <a:srgbClr val="404040"/>
    <a:srgbClr val="DD462F"/>
    <a:srgbClr val="F8CFB6"/>
    <a:srgbClr val="F8CAB6"/>
    <a:srgbClr val="923922"/>
    <a:srgbClr val="F5F5F5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241" autoAdjust="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07/06/2021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07/06/2021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07/06/2021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07/06/2021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://go.microsoft.com/fwlink/?LinkId=617172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hyperlink" Target="https://go.microsoft.com/fwlink/?linkid=854609" TargetMode="External"/><Relationship Id="rId4" Type="http://schemas.openxmlformats.org/officeDocument/2006/relationships/hyperlink" Target="http://go.microsoft.com/fwlink/?LinkId=62332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9B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951821A2-FE77-4621-8C74-88524824F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157" y="509156"/>
            <a:ext cx="30892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 GIÁO DỤC ĐÀO TẠO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 ĐẠI HỌC THĂNG LONG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---o0o---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1" descr="Logo, company name&#10;&#10;Description automatically generated">
            <a:extLst>
              <a:ext uri="{FF2B5EF4-FFF2-40B4-BE49-F238E27FC236}">
                <a16:creationId xmlns:a16="http://schemas.microsoft.com/office/drawing/2014/main" id="{8E8DEC12-2CB2-4879-A851-74F3AE9BC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926" y="569924"/>
            <a:ext cx="1965325" cy="196532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07911542-F851-4C82-8571-73C7D9C3B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157" y="1454381"/>
            <a:ext cx="7943137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60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1260475" algn="l"/>
              </a:tabLst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 LUẬN TỐT NGHIỆP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1260475" algn="l"/>
              </a:tabLst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 THỐNG KIỂM SOÁT TRẠNG THÁI ỨNG DỤNG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60475" algn="l"/>
              </a:tabLs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9D7314-0E79-43AD-950A-D1F0F6ACC94A}"/>
              </a:ext>
            </a:extLst>
          </p:cNvPr>
          <p:cNvSpPr txBox="1"/>
          <p:nvPr/>
        </p:nvSpPr>
        <p:spPr>
          <a:xfrm>
            <a:off x="698141" y="3810992"/>
            <a:ext cx="6094520" cy="1727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126047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SINH VIÊN THỰC HIỆN: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NGUYỄN TÚ ĐIỀN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126047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MÃ SINH VIÊN: A30070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126047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CHUYÊN NGÀNH: KHOA HỌC MÁY TÍNH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8000"/>
              </a:spcAft>
              <a:tabLst>
                <a:tab pos="126047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GIÁO VIÊN HƯỚNG DẪN: TS. TRẦN ĐỨC MINH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40D2F-5AA7-4867-82BC-410F4759FDF3}"/>
              </a:ext>
            </a:extLst>
          </p:cNvPr>
          <p:cNvSpPr txBox="1"/>
          <p:nvPr/>
        </p:nvSpPr>
        <p:spPr>
          <a:xfrm>
            <a:off x="5249292" y="5812213"/>
            <a:ext cx="1693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HÀ NỘI - 2021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TỔNG QUAN VỀ DỰ ÁN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2807" y="1442163"/>
            <a:ext cx="5402073" cy="449699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8" name="Content Placeholder 17"/>
          <p:cNvSpPr txBox="1">
            <a:spLocks/>
          </p:cNvSpPr>
          <p:nvPr/>
        </p:nvSpPr>
        <p:spPr>
          <a:xfrm>
            <a:off x="6065520" y="1442162"/>
            <a:ext cx="5503673" cy="49992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ty TNHH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Devmoba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ty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Hoạt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quảng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cáo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bị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dị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hai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nền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tảng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iOS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Android. 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rất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hành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windows,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chạy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24/7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máy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riêng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biệt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tại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ty.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ự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đời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soát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trạng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thái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quyết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vấn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ty TNHH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Devmoba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soát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trạng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thái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phép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dõi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tình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trạng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truy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cập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cài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thay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đổi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trạng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thái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hoạt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máy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ty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Devmoba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TỔNG QUAN VỀ DỰ ÁN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9988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Yêu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cầu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tế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bài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toán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50053" y="2113313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125484" y="2148747"/>
            <a:ext cx="4585731" cy="32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máy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client</a:t>
            </a:r>
            <a:endParaRPr lang="en-US" dirty="0">
              <a:solidFill>
                <a:schemeClr val="tx1"/>
              </a:solidFill>
              <a:cs typeface="Segoe 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7180" y="2727163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108232" y="2769032"/>
            <a:ext cx="4504252" cy="32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dụng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47525" y="3334254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125484" y="3358159"/>
            <a:ext cx="4504252" cy="353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script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40846" y="1499881"/>
            <a:ext cx="3071398" cy="17002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553621" y="3936274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137676" y="3964487"/>
            <a:ext cx="4504252" cy="345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script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8" name="Group 27" descr="Small circle with number 4 inside  indicating step 4">
            <a:extLst>
              <a:ext uri="{FF2B5EF4-FFF2-40B4-BE49-F238E27FC236}">
                <a16:creationId xmlns:a16="http://schemas.microsoft.com/office/drawing/2014/main" id="{29C76ABC-A5F8-4290-A33A-BE216746C123}"/>
              </a:ext>
            </a:extLst>
          </p:cNvPr>
          <p:cNvGrpSpPr/>
          <p:nvPr/>
        </p:nvGrpSpPr>
        <p:grpSpPr bwMode="blackWhite">
          <a:xfrm>
            <a:off x="567305" y="4562510"/>
            <a:ext cx="558179" cy="409838"/>
            <a:chOff x="6953426" y="711274"/>
            <a:chExt cx="558179" cy="409838"/>
          </a:xfrm>
        </p:grpSpPr>
        <p:sp>
          <p:nvSpPr>
            <p:cNvPr id="31" name="Oval 30" descr="Small circle">
              <a:extLst>
                <a:ext uri="{FF2B5EF4-FFF2-40B4-BE49-F238E27FC236}">
                  <a16:creationId xmlns:a16="http://schemas.microsoft.com/office/drawing/2014/main" id="{8A205DF2-5190-4893-BF9D-851B9EBF4C44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4">
              <a:extLst>
                <a:ext uri="{FF2B5EF4-FFF2-40B4-BE49-F238E27FC236}">
                  <a16:creationId xmlns:a16="http://schemas.microsoft.com/office/drawing/2014/main" id="{A66960C5-F163-4527-84A9-0B6BFD8CEF43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sp>
        <p:nvSpPr>
          <p:cNvPr id="42" name="Content Placeholder 17">
            <a:extLst>
              <a:ext uri="{FF2B5EF4-FFF2-40B4-BE49-F238E27FC236}">
                <a16:creationId xmlns:a16="http://schemas.microsoft.com/office/drawing/2014/main" id="{65143975-178C-4C70-98A3-79DDD7E2D0A6}"/>
              </a:ext>
            </a:extLst>
          </p:cNvPr>
          <p:cNvSpPr txBox="1">
            <a:spLocks/>
          </p:cNvSpPr>
          <p:nvPr/>
        </p:nvSpPr>
        <p:spPr>
          <a:xfrm>
            <a:off x="1137676" y="4590751"/>
            <a:ext cx="5203170" cy="345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Gửi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email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báo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ngừng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hoạt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động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A picture containing text, computer, electronics, subway&#10;&#10;Description automatically generated">
            <a:extLst>
              <a:ext uri="{FF2B5EF4-FFF2-40B4-BE49-F238E27FC236}">
                <a16:creationId xmlns:a16="http://schemas.microsoft.com/office/drawing/2014/main" id="{6361B177-58BE-4691-9157-9D2D3A4DF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947" y="3440998"/>
            <a:ext cx="4349584" cy="244664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TỔNG QUAN VỀ DỰ ÁN</a:t>
            </a:r>
            <a:endParaRPr lang="en-US" sz="3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A18AC202-6E4C-458C-8127-2EABE112F06F}"/>
              </a:ext>
            </a:extLst>
          </p:cNvPr>
          <p:cNvSpPr txBox="1">
            <a:spLocks/>
          </p:cNvSpPr>
          <p:nvPr/>
        </p:nvSpPr>
        <p:spPr>
          <a:xfrm>
            <a:off x="541609" y="1313449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Sơ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thống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4C0469-929C-49B3-BFBD-75534FD1A4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142260" y="1651247"/>
            <a:ext cx="9907480" cy="48383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8347582" cy="64008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CÔNG NGHỆ SỬ DỤNG VÀ KIẾN TRÚC TỔNG THỂ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0" name="Straight Connector 19" descr="Light grey line separating Morph text and images"/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17">
            <a:extLst>
              <a:ext uri="{FF2B5EF4-FFF2-40B4-BE49-F238E27FC236}">
                <a16:creationId xmlns:a16="http://schemas.microsoft.com/office/drawing/2014/main" id="{64A7B249-E705-4AD6-BB2F-9714BC0BC738}"/>
              </a:ext>
            </a:extLst>
          </p:cNvPr>
          <p:cNvSpPr txBox="1">
            <a:spLocks/>
          </p:cNvSpPr>
          <p:nvPr/>
        </p:nvSpPr>
        <p:spPr>
          <a:xfrm>
            <a:off x="541609" y="1313449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nghệ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dụng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2" name="Group 31" descr="Small circle with number 1 inside  indicating step 1">
            <a:extLst>
              <a:ext uri="{FF2B5EF4-FFF2-40B4-BE49-F238E27FC236}">
                <a16:creationId xmlns:a16="http://schemas.microsoft.com/office/drawing/2014/main" id="{70B42540-1C0F-453A-BF49-BEEC81D32546}"/>
              </a:ext>
            </a:extLst>
          </p:cNvPr>
          <p:cNvGrpSpPr/>
          <p:nvPr/>
        </p:nvGrpSpPr>
        <p:grpSpPr bwMode="blackWhite">
          <a:xfrm>
            <a:off x="461279" y="1775907"/>
            <a:ext cx="558179" cy="409838"/>
            <a:chOff x="6953426" y="711274"/>
            <a:chExt cx="558179" cy="409838"/>
          </a:xfrm>
        </p:grpSpPr>
        <p:sp>
          <p:nvSpPr>
            <p:cNvPr id="33" name="Oval 32" descr="Small circle">
              <a:extLst>
                <a:ext uri="{FF2B5EF4-FFF2-40B4-BE49-F238E27FC236}">
                  <a16:creationId xmlns:a16="http://schemas.microsoft.com/office/drawing/2014/main" id="{02581327-4B78-4715-AC9B-A9BAB0E0C8A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 descr="Number 1">
              <a:extLst>
                <a:ext uri="{FF2B5EF4-FFF2-40B4-BE49-F238E27FC236}">
                  <a16:creationId xmlns:a16="http://schemas.microsoft.com/office/drawing/2014/main" id="{22AF5E99-410C-4179-B2FF-E783D6198F56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35" name="Content Placeholder 17">
            <a:extLst>
              <a:ext uri="{FF2B5EF4-FFF2-40B4-BE49-F238E27FC236}">
                <a16:creationId xmlns:a16="http://schemas.microsoft.com/office/drawing/2014/main" id="{3E7F85E9-10FF-4E84-BE89-7A9897F620B2}"/>
              </a:ext>
            </a:extLst>
          </p:cNvPr>
          <p:cNvSpPr txBox="1">
            <a:spLocks/>
          </p:cNvSpPr>
          <p:nvPr/>
        </p:nvSpPr>
        <p:spPr>
          <a:xfrm>
            <a:off x="1036710" y="1811341"/>
            <a:ext cx="4585731" cy="32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SQL – Server</a:t>
            </a:r>
            <a:endParaRPr lang="en-US" dirty="0">
              <a:solidFill>
                <a:schemeClr val="tx1"/>
              </a:solidFill>
              <a:cs typeface="Segoe UI"/>
            </a:endParaRPr>
          </a:p>
        </p:txBody>
      </p:sp>
      <p:grpSp>
        <p:nvGrpSpPr>
          <p:cNvPr id="36" name="Group 35" descr="Small circle with number 2 inside  indicating step 2">
            <a:extLst>
              <a:ext uri="{FF2B5EF4-FFF2-40B4-BE49-F238E27FC236}">
                <a16:creationId xmlns:a16="http://schemas.microsoft.com/office/drawing/2014/main" id="{598EB615-FB66-45F0-B140-5D917DB6EC6F}"/>
              </a:ext>
            </a:extLst>
          </p:cNvPr>
          <p:cNvGrpSpPr/>
          <p:nvPr/>
        </p:nvGrpSpPr>
        <p:grpSpPr bwMode="blackWhite">
          <a:xfrm>
            <a:off x="448406" y="2389757"/>
            <a:ext cx="558179" cy="409838"/>
            <a:chOff x="6953426" y="711274"/>
            <a:chExt cx="558179" cy="409838"/>
          </a:xfrm>
        </p:grpSpPr>
        <p:sp>
          <p:nvSpPr>
            <p:cNvPr id="37" name="Oval 36" descr="Small circle">
              <a:extLst>
                <a:ext uri="{FF2B5EF4-FFF2-40B4-BE49-F238E27FC236}">
                  <a16:creationId xmlns:a16="http://schemas.microsoft.com/office/drawing/2014/main" id="{E85614D3-CD43-43AB-BCDF-4A240CAD1E4F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 descr="Number 2">
              <a:extLst>
                <a:ext uri="{FF2B5EF4-FFF2-40B4-BE49-F238E27FC236}">
                  <a16:creationId xmlns:a16="http://schemas.microsoft.com/office/drawing/2014/main" id="{B717BFB6-098A-4A57-8A02-BC521F507472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9" name="Content Placeholder 17">
            <a:extLst>
              <a:ext uri="{FF2B5EF4-FFF2-40B4-BE49-F238E27FC236}">
                <a16:creationId xmlns:a16="http://schemas.microsoft.com/office/drawing/2014/main" id="{46C787D4-424B-42F1-90FF-CEE2BF1C60A6}"/>
              </a:ext>
            </a:extLst>
          </p:cNvPr>
          <p:cNvSpPr txBox="1">
            <a:spLocks/>
          </p:cNvSpPr>
          <p:nvPr/>
        </p:nvSpPr>
        <p:spPr>
          <a:xfrm>
            <a:off x="1019458" y="2431626"/>
            <a:ext cx="4504252" cy="32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Entity Framework Core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0" name="Group 39" descr="Small circle with number 3 inside  indicating step 3">
            <a:extLst>
              <a:ext uri="{FF2B5EF4-FFF2-40B4-BE49-F238E27FC236}">
                <a16:creationId xmlns:a16="http://schemas.microsoft.com/office/drawing/2014/main" id="{0B765792-50CB-430F-A0D0-9951EA0EBF03}"/>
              </a:ext>
            </a:extLst>
          </p:cNvPr>
          <p:cNvGrpSpPr/>
          <p:nvPr/>
        </p:nvGrpSpPr>
        <p:grpSpPr bwMode="blackWhite">
          <a:xfrm>
            <a:off x="458751" y="2996848"/>
            <a:ext cx="558179" cy="409838"/>
            <a:chOff x="6953426" y="711274"/>
            <a:chExt cx="558179" cy="409838"/>
          </a:xfrm>
        </p:grpSpPr>
        <p:sp>
          <p:nvSpPr>
            <p:cNvPr id="41" name="Oval 40" descr="Small circle">
              <a:extLst>
                <a:ext uri="{FF2B5EF4-FFF2-40B4-BE49-F238E27FC236}">
                  <a16:creationId xmlns:a16="http://schemas.microsoft.com/office/drawing/2014/main" id="{02900D16-CB57-4A87-A264-D9DF60661DE9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 descr="Number 3">
              <a:extLst>
                <a:ext uri="{FF2B5EF4-FFF2-40B4-BE49-F238E27FC236}">
                  <a16:creationId xmlns:a16="http://schemas.microsoft.com/office/drawing/2014/main" id="{0F47D5AF-8AD4-45E3-A66A-A77E1027F29E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3" name="Content Placeholder 17">
            <a:extLst>
              <a:ext uri="{FF2B5EF4-FFF2-40B4-BE49-F238E27FC236}">
                <a16:creationId xmlns:a16="http://schemas.microsoft.com/office/drawing/2014/main" id="{21725293-7234-454B-A089-BC56480177FB}"/>
              </a:ext>
            </a:extLst>
          </p:cNvPr>
          <p:cNvSpPr txBox="1">
            <a:spLocks/>
          </p:cNvSpPr>
          <p:nvPr/>
        </p:nvSpPr>
        <p:spPr>
          <a:xfrm>
            <a:off x="1036710" y="3020753"/>
            <a:ext cx="4504252" cy="353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ABP Framework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44" name="Group 43" descr="Small circle with number 4 inside  indicating step 4">
            <a:extLst>
              <a:ext uri="{FF2B5EF4-FFF2-40B4-BE49-F238E27FC236}">
                <a16:creationId xmlns:a16="http://schemas.microsoft.com/office/drawing/2014/main" id="{F641FE2F-3A79-4D5D-AC9D-E033C10A56DF}"/>
              </a:ext>
            </a:extLst>
          </p:cNvPr>
          <p:cNvGrpSpPr/>
          <p:nvPr/>
        </p:nvGrpSpPr>
        <p:grpSpPr bwMode="blackWhite">
          <a:xfrm>
            <a:off x="464847" y="3598868"/>
            <a:ext cx="558179" cy="409838"/>
            <a:chOff x="6953426" y="711274"/>
            <a:chExt cx="558179" cy="409838"/>
          </a:xfrm>
        </p:grpSpPr>
        <p:sp>
          <p:nvSpPr>
            <p:cNvPr id="45" name="Oval 44" descr="Small circle">
              <a:extLst>
                <a:ext uri="{FF2B5EF4-FFF2-40B4-BE49-F238E27FC236}">
                  <a16:creationId xmlns:a16="http://schemas.microsoft.com/office/drawing/2014/main" id="{5218EFEB-55C3-4584-9AF4-DECACF867B0C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 descr="Number 4">
              <a:extLst>
                <a:ext uri="{FF2B5EF4-FFF2-40B4-BE49-F238E27FC236}">
                  <a16:creationId xmlns:a16="http://schemas.microsoft.com/office/drawing/2014/main" id="{41831B6D-F183-441E-A7E3-FC804B6A40FF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7" name="Content Placeholder 17">
            <a:extLst>
              <a:ext uri="{FF2B5EF4-FFF2-40B4-BE49-F238E27FC236}">
                <a16:creationId xmlns:a16="http://schemas.microsoft.com/office/drawing/2014/main" id="{24B878D8-DC63-40CF-8AFB-7351C0846FD0}"/>
              </a:ext>
            </a:extLst>
          </p:cNvPr>
          <p:cNvSpPr txBox="1">
            <a:spLocks/>
          </p:cNvSpPr>
          <p:nvPr/>
        </p:nvSpPr>
        <p:spPr>
          <a:xfrm>
            <a:off x="1048902" y="3627081"/>
            <a:ext cx="4504252" cy="345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ASP.NET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SignalR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8" name="Group 47" descr="Small circle with number 4 inside  indicating step 4">
            <a:extLst>
              <a:ext uri="{FF2B5EF4-FFF2-40B4-BE49-F238E27FC236}">
                <a16:creationId xmlns:a16="http://schemas.microsoft.com/office/drawing/2014/main" id="{803235FD-420F-4469-A38B-260915C8367F}"/>
              </a:ext>
            </a:extLst>
          </p:cNvPr>
          <p:cNvGrpSpPr/>
          <p:nvPr/>
        </p:nvGrpSpPr>
        <p:grpSpPr bwMode="blackWhite">
          <a:xfrm>
            <a:off x="478531" y="4225104"/>
            <a:ext cx="558179" cy="409838"/>
            <a:chOff x="6953426" y="711274"/>
            <a:chExt cx="558179" cy="409838"/>
          </a:xfrm>
        </p:grpSpPr>
        <p:sp>
          <p:nvSpPr>
            <p:cNvPr id="49" name="Oval 48" descr="Small circle">
              <a:extLst>
                <a:ext uri="{FF2B5EF4-FFF2-40B4-BE49-F238E27FC236}">
                  <a16:creationId xmlns:a16="http://schemas.microsoft.com/office/drawing/2014/main" id="{E58A2189-FB5C-4961-AD33-BDBC744CFF9B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 descr="Number 4">
              <a:extLst>
                <a:ext uri="{FF2B5EF4-FFF2-40B4-BE49-F238E27FC236}">
                  <a16:creationId xmlns:a16="http://schemas.microsoft.com/office/drawing/2014/main" id="{F1F0F3E3-8D2D-4B54-BE83-CC8F757334BB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sp>
        <p:nvSpPr>
          <p:cNvPr id="51" name="Content Placeholder 17">
            <a:extLst>
              <a:ext uri="{FF2B5EF4-FFF2-40B4-BE49-F238E27FC236}">
                <a16:creationId xmlns:a16="http://schemas.microsoft.com/office/drawing/2014/main" id="{712B5DBD-3574-431A-B761-683E5625AA6D}"/>
              </a:ext>
            </a:extLst>
          </p:cNvPr>
          <p:cNvSpPr txBox="1">
            <a:spLocks/>
          </p:cNvSpPr>
          <p:nvPr/>
        </p:nvSpPr>
        <p:spPr>
          <a:xfrm>
            <a:off x="1048902" y="4253345"/>
            <a:ext cx="5203170" cy="345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ClearScript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F77A3D05-D2DE-449C-B2D4-17DBB7021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233" y="1472431"/>
            <a:ext cx="2568174" cy="161699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Logo&#10;&#10;Description automatically generated with low confidence">
            <a:extLst>
              <a:ext uri="{FF2B5EF4-FFF2-40B4-BE49-F238E27FC236}">
                <a16:creationId xmlns:a16="http://schemas.microsoft.com/office/drawing/2014/main" id="{0D4B42A5-613B-45D4-8C47-38C57CF9E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712" y="3542624"/>
            <a:ext cx="2775820" cy="8054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 descr="ABP Framework - Open Source Web Application Framework">
            <a:extLst>
              <a:ext uri="{FF2B5EF4-FFF2-40B4-BE49-F238E27FC236}">
                <a16:creationId xmlns:a16="http://schemas.microsoft.com/office/drawing/2014/main" id="{370C8F54-EC36-41ED-92E9-6CBEA84CA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233" y="4874143"/>
            <a:ext cx="2710298" cy="93409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Shrink SQL Server Database Log in Availability Groups using TSQL">
            <a:extLst>
              <a:ext uri="{FF2B5EF4-FFF2-40B4-BE49-F238E27FC236}">
                <a16:creationId xmlns:a16="http://schemas.microsoft.com/office/drawing/2014/main" id="{FBFA387E-26D2-4469-8F43-A8D701E09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497" y="1401502"/>
            <a:ext cx="2111306" cy="169749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earScript | LinkedIn">
            <a:extLst>
              <a:ext uri="{FF2B5EF4-FFF2-40B4-BE49-F238E27FC236}">
                <a16:creationId xmlns:a16="http://schemas.microsoft.com/office/drawing/2014/main" id="{5C5F4158-6857-4B66-B201-680724338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148" y="3945351"/>
            <a:ext cx="1905000" cy="1905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495981" cy="640080"/>
          </a:xfrm>
        </p:spPr>
        <p:txBody>
          <a:bodyPr>
            <a:noAutofit/>
          </a:bodyPr>
          <a:lstStyle/>
          <a:p>
            <a:pPr lvl="0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CÔNG NGHỆ SỬ DỤNG VÀ KIẾN TRÚC TỔNG THỂ</a:t>
            </a:r>
            <a:endParaRPr lang="en-US" sz="3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 descr="Share icon showing number of people  working on the presentation 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84" y="2425111"/>
            <a:ext cx="3262550" cy="1475660"/>
          </a:xfrm>
          <a:prstGeom prst="rect">
            <a:avLst/>
          </a:prstGeom>
        </p:spPr>
      </p:pic>
      <p:grpSp>
        <p:nvGrpSpPr>
          <p:cNvPr id="33" name="Group 32" descr="Small circle with number 1 inside indicating step 1"/>
          <p:cNvGrpSpPr/>
          <p:nvPr/>
        </p:nvGrpSpPr>
        <p:grpSpPr bwMode="blackWhite">
          <a:xfrm>
            <a:off x="558723" y="4531632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1066039" y="4571824"/>
            <a:ext cx="2696774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lang="en-US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from above the ribbon, or by using </a:t>
            </a:r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short-key </a:t>
            </a:r>
            <a:r>
              <a:rPr lang="en-US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Alt-ZS</a:t>
            </a:r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invite people to work with you (You can save to the cloud at this point.)</a:t>
            </a:r>
          </a:p>
        </p:txBody>
      </p:sp>
      <p:pic>
        <p:nvPicPr>
          <p:cNvPr id="9" name="Picture 8" descr="Marker showing who is working on a slid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352" y="2434307"/>
            <a:ext cx="3841692" cy="2512928"/>
          </a:xfrm>
          <a:prstGeom prst="rect">
            <a:avLst/>
          </a:prstGeom>
        </p:spPr>
      </p:pic>
      <p:grpSp>
        <p:nvGrpSpPr>
          <p:cNvPr id="36" name="Group 35" descr="Small circle with number 2 inside indicating step 2"/>
          <p:cNvGrpSpPr/>
          <p:nvPr/>
        </p:nvGrpSpPr>
        <p:grpSpPr bwMode="blackWhite">
          <a:xfrm>
            <a:off x="4249102" y="4531632"/>
            <a:ext cx="558179" cy="409838"/>
            <a:chOff x="6953426" y="711274"/>
            <a:chExt cx="558179" cy="409838"/>
          </a:xfrm>
        </p:grpSpPr>
        <p:sp>
          <p:nvSpPr>
            <p:cNvPr id="37" name="Oval 3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 descr="Number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Content Placeholder 17"/>
          <p:cNvSpPr txBox="1">
            <a:spLocks/>
          </p:cNvSpPr>
          <p:nvPr/>
        </p:nvSpPr>
        <p:spPr>
          <a:xfrm>
            <a:off x="4747855" y="4571824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other people are in the presentation, a marker shows who is on which slide…</a:t>
            </a:r>
          </a:p>
        </p:txBody>
      </p:sp>
      <p:pic>
        <p:nvPicPr>
          <p:cNvPr id="12" name="Picture 11" descr="Maker showing the part of the slide being edite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419" y="2350394"/>
            <a:ext cx="3563782" cy="2305344"/>
          </a:xfrm>
          <a:prstGeom prst="rect">
            <a:avLst/>
          </a:prstGeom>
        </p:spPr>
      </p:pic>
      <p:grpSp>
        <p:nvGrpSpPr>
          <p:cNvPr id="39" name="Group 38" descr="Small circle with number 3 inside  indicating step 3"/>
          <p:cNvGrpSpPr/>
          <p:nvPr/>
        </p:nvGrpSpPr>
        <p:grpSpPr bwMode="blackWhite">
          <a:xfrm>
            <a:off x="7930921" y="4531632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Content Placeholder 17"/>
          <p:cNvSpPr txBox="1">
            <a:spLocks/>
          </p:cNvSpPr>
          <p:nvPr/>
        </p:nvSpPr>
        <p:spPr>
          <a:xfrm>
            <a:off x="8429668" y="4571824"/>
            <a:ext cx="2658635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…and the part of the slide they're editing.</a:t>
            </a:r>
          </a:p>
        </p:txBody>
      </p:sp>
      <p:sp>
        <p:nvSpPr>
          <p:cNvPr id="19" name="Content Placeholder 17">
            <a:extLst>
              <a:ext uri="{FF2B5EF4-FFF2-40B4-BE49-F238E27FC236}">
                <a16:creationId xmlns:a16="http://schemas.microsoft.com/office/drawing/2014/main" id="{7588116F-566A-4213-94E8-EFBE5011EA9C}"/>
              </a:ext>
            </a:extLst>
          </p:cNvPr>
          <p:cNvSpPr txBox="1">
            <a:spLocks/>
          </p:cNvSpPr>
          <p:nvPr/>
        </p:nvSpPr>
        <p:spPr>
          <a:xfrm>
            <a:off x="541609" y="1313449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nghệ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dụng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You’re an expert with Tell Me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296100"/>
            <a:ext cx="5110161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Tell Me box finds the right command when you need it, </a:t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 you can save time and focus on your work.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Try it:</a:t>
            </a:r>
          </a:p>
        </p:txBody>
      </p:sp>
      <p:grpSp>
        <p:nvGrpSpPr>
          <p:cNvPr id="4" name="Group 3" descr="Small circle with number 1 inside  indicating step 1"/>
          <p:cNvGrpSpPr/>
          <p:nvPr/>
        </p:nvGrpSpPr>
        <p:grpSpPr bwMode="blackWhite">
          <a:xfrm>
            <a:off x="558723" y="2638502"/>
            <a:ext cx="558179" cy="409838"/>
            <a:chOff x="6953426" y="711274"/>
            <a:chExt cx="558179" cy="409838"/>
          </a:xfrm>
        </p:grpSpPr>
        <p:sp>
          <p:nvSpPr>
            <p:cNvPr id="2" name="Oval 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1066039" y="2678694"/>
            <a:ext cx="3121671" cy="467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lang="en-US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Robot picture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the right.</a:t>
            </a:r>
          </a:p>
        </p:txBody>
      </p:sp>
      <p:sp>
        <p:nvSpPr>
          <p:cNvPr id="25" name="Text Box 16" descr="Select me"/>
          <p:cNvSpPr txBox="1"/>
          <p:nvPr/>
        </p:nvSpPr>
        <p:spPr>
          <a:xfrm rot="21077122">
            <a:off x="6043297" y="1772253"/>
            <a:ext cx="1334770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en-US" sz="1200" b="1" kern="1000" spc="100" dirty="0">
                <a:ln>
                  <a:noFill/>
                </a:ln>
                <a:solidFill>
                  <a:srgbClr val="D24726"/>
                </a:solidFill>
                <a:effectLst/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SELECT ME</a:t>
            </a:r>
            <a:endParaRPr lang="en-US" sz="1200" b="1" kern="1400" dirty="0">
              <a:solidFill>
                <a:srgbClr val="D24726"/>
              </a:solidFill>
              <a:effectLst/>
              <a:latin typeface="Segoe UI Light" panose="020B0502040204020203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3" descr="Curved arrow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61835" flipH="1">
            <a:off x="6740574" y="1787378"/>
            <a:ext cx="851862" cy="939987"/>
          </a:xfrm>
          <a:prstGeom prst="rect">
            <a:avLst/>
          </a:prstGeom>
        </p:spPr>
      </p:pic>
      <p:pic>
        <p:nvPicPr>
          <p:cNvPr id="23" name="Picture 22" descr="Robo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741" y="1646170"/>
            <a:ext cx="2775459" cy="4531804"/>
          </a:xfrm>
          <a:prstGeom prst="rect">
            <a:avLst/>
          </a:prstGeom>
        </p:spPr>
      </p:pic>
      <p:grpSp>
        <p:nvGrpSpPr>
          <p:cNvPr id="19" name="Group 18" descr="Small circle with number 2 inside  indicating step 2"/>
          <p:cNvGrpSpPr/>
          <p:nvPr/>
        </p:nvGrpSpPr>
        <p:grpSpPr bwMode="blackWhite">
          <a:xfrm>
            <a:off x="558723" y="3312993"/>
            <a:ext cx="558179" cy="409838"/>
            <a:chOff x="6953426" y="711274"/>
            <a:chExt cx="558179" cy="409838"/>
          </a:xfrm>
        </p:grpSpPr>
        <p:sp>
          <p:nvSpPr>
            <p:cNvPr id="20" name="Oval 1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2" name="Content Placeholder 17"/>
          <p:cNvSpPr txBox="1">
            <a:spLocks/>
          </p:cNvSpPr>
          <p:nvPr/>
        </p:nvSpPr>
        <p:spPr>
          <a:xfrm>
            <a:off x="1066039" y="3353185"/>
            <a:ext cx="3504072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i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animation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 Me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box, and then choose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Add Animation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5" name="Picture 4" descr="Tell Me box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766" y="3410945"/>
            <a:ext cx="2106152" cy="220833"/>
          </a:xfrm>
          <a:prstGeom prst="rect">
            <a:avLst/>
          </a:prstGeom>
        </p:spPr>
      </p:pic>
      <p:grpSp>
        <p:nvGrpSpPr>
          <p:cNvPr id="31" name="Group 30" descr="Small circle with number 3 inside  indicating step 3"/>
          <p:cNvGrpSpPr/>
          <p:nvPr/>
        </p:nvGrpSpPr>
        <p:grpSpPr bwMode="blackWhite">
          <a:xfrm>
            <a:off x="557319" y="4263506"/>
            <a:ext cx="558179" cy="409838"/>
            <a:chOff x="6953426" y="711274"/>
            <a:chExt cx="558179" cy="409838"/>
          </a:xfrm>
        </p:grpSpPr>
        <p:sp>
          <p:nvSpPr>
            <p:cNvPr id="32" name="Oval 3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4" name="Content Placeholder 17"/>
          <p:cNvSpPr txBox="1">
            <a:spLocks/>
          </p:cNvSpPr>
          <p:nvPr/>
        </p:nvSpPr>
        <p:spPr>
          <a:xfrm>
            <a:off x="1064636" y="4303697"/>
            <a:ext cx="2134038" cy="144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2763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Choose an animation effect, like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Zoom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and watch </a:t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happens.</a:t>
            </a:r>
          </a:p>
        </p:txBody>
      </p:sp>
      <p:pic>
        <p:nvPicPr>
          <p:cNvPr id="7" name="Picture 6" descr="Animation tab showing zoom optio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40" y="4069080"/>
            <a:ext cx="3803904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without leaving your slides</a:t>
            </a:r>
          </a:p>
        </p:txBody>
      </p:sp>
      <p:sp>
        <p:nvSpPr>
          <p:cNvPr id="16" name="Content Placeholder 17"/>
          <p:cNvSpPr txBox="1">
            <a:spLocks/>
          </p:cNvSpPr>
          <p:nvPr/>
        </p:nvSpPr>
        <p:spPr>
          <a:xfrm>
            <a:off x="541609" y="1296100"/>
            <a:ext cx="6093106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Smart Lookup brings research directly in to PowerPoint.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Try it:</a:t>
            </a:r>
          </a:p>
        </p:txBody>
      </p:sp>
      <p:pic>
        <p:nvPicPr>
          <p:cNvPr id="18" name="Picture 17" descr="Three pictures showing the Smart Lookup featur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8" y="2144574"/>
            <a:ext cx="11129521" cy="3198055"/>
          </a:xfrm>
          <a:prstGeom prst="rect">
            <a:avLst/>
          </a:prstGeom>
        </p:spPr>
      </p:pic>
      <p:grpSp>
        <p:nvGrpSpPr>
          <p:cNvPr id="33" name="Group 32" descr="Small circle with number 1 inside  indicating step 1"/>
          <p:cNvGrpSpPr/>
          <p:nvPr/>
        </p:nvGrpSpPr>
        <p:grpSpPr bwMode="blackWhite">
          <a:xfrm>
            <a:off x="558723" y="5233381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1066038" y="5273573"/>
            <a:ext cx="2919669" cy="1298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Right-click in the word </a:t>
            </a:r>
            <a:r>
              <a:rPr lang="en-US" i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 the following phrase: 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 furniture</a:t>
            </a:r>
          </a:p>
        </p:txBody>
      </p:sp>
      <p:grpSp>
        <p:nvGrpSpPr>
          <p:cNvPr id="36" name="Group 35" descr="Small circle with number 2 inside  indicating step 2"/>
          <p:cNvGrpSpPr/>
          <p:nvPr/>
        </p:nvGrpSpPr>
        <p:grpSpPr bwMode="blackWhite">
          <a:xfrm>
            <a:off x="4249102" y="5233381"/>
            <a:ext cx="558179" cy="409838"/>
            <a:chOff x="6953426" y="711274"/>
            <a:chExt cx="558179" cy="409838"/>
          </a:xfrm>
        </p:grpSpPr>
        <p:sp>
          <p:nvSpPr>
            <p:cNvPr id="37" name="Oval 3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 descr="Number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Content Placeholder 17"/>
          <p:cNvSpPr txBox="1">
            <a:spLocks/>
          </p:cNvSpPr>
          <p:nvPr/>
        </p:nvSpPr>
        <p:spPr>
          <a:xfrm>
            <a:off x="4747855" y="5273573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Choose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Smart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Lookup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and notice that results are contextual for that phrase, not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Microsoft Office apps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9" name="Group 38" descr="Small circle with number 3 inside  indicating step 3"/>
          <p:cNvGrpSpPr/>
          <p:nvPr/>
        </p:nvGrpSpPr>
        <p:grpSpPr bwMode="blackWhite">
          <a:xfrm>
            <a:off x="7930921" y="5233381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Content Placeholder 17"/>
          <p:cNvSpPr txBox="1">
            <a:spLocks/>
          </p:cNvSpPr>
          <p:nvPr/>
        </p:nvSpPr>
        <p:spPr>
          <a:xfrm>
            <a:off x="8429668" y="5273573"/>
            <a:ext cx="3107336" cy="134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Just for fun, try Smart Lookup again by right-clicking in the word </a:t>
            </a:r>
            <a:r>
              <a:rPr lang="en-US" i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</a:t>
            </a:r>
            <a:r>
              <a:rPr lang="en-US" dirty="0"/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Step 2.</a:t>
            </a:r>
          </a:p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questions about PowerPoint?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 the </a:t>
            </a:r>
            <a:r>
              <a:rPr lang="en-US" sz="2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 Me                  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button and type what you want to know.</a:t>
            </a:r>
            <a:b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u="sng" dirty="0">
                <a:latin typeface="Segoe UI Light" panose="020B0502040204020203" pitchFamily="34" charset="0"/>
                <a:cs typeface="Segoe UI Light" panose="020B0502040204020203" pitchFamily="34" charset="0"/>
                <a:hlinkClick r:id="rId3" tooltip="Visit the PowerPoint team blog"/>
              </a:rPr>
              <a:t>Visit the PowerPoint team blog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4" tooltip="Go to free PowerPoint training"/>
              </a:rPr>
              <a:t>Go to free PowerPoint training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5" tooltip="Give feedback about this tour"/>
              </a:rPr>
              <a:t>Give feedback about this tour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 descr="Tell Me butto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981" y="2350333"/>
            <a:ext cx="1269672" cy="1189747"/>
          </a:xfrm>
          <a:prstGeom prst="rect">
            <a:avLst/>
          </a:prstGeom>
        </p:spPr>
      </p:pic>
      <p:pic>
        <p:nvPicPr>
          <p:cNvPr id="11" name="Picture 10" descr="Tell Me box suggestion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066" y="2761488"/>
            <a:ext cx="2476156" cy="2001277"/>
          </a:xfrm>
          <a:prstGeom prst="rect">
            <a:avLst/>
          </a:prstGeom>
        </p:spPr>
      </p:pic>
      <p:pic>
        <p:nvPicPr>
          <p:cNvPr id="8" name="Picture 7" descr="Arrow pointing right with a hyperlink to the PowerPoint team blog. Select the image to visit the PowerPoint team blog ">
            <a:hlinkClick r:id="rId3" tooltip="Select here to visit the PowerPoint team blog.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3566804"/>
            <a:ext cx="661940" cy="661940"/>
          </a:xfrm>
          <a:prstGeom prst="rect">
            <a:avLst/>
          </a:prstGeom>
        </p:spPr>
      </p:pic>
      <p:pic>
        <p:nvPicPr>
          <p:cNvPr id="7" name="Picture 6" descr="Arrow pointing right with a hyperlink to free PowerPoint training. Select the image to access free PowerPoint training">
            <a:hlinkClick r:id="rId4" tooltip="Select here to go to free PowerPoint training.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4252716"/>
            <a:ext cx="661940" cy="661940"/>
          </a:xfrm>
          <a:prstGeom prst="rect">
            <a:avLst/>
          </a:prstGeom>
        </p:spPr>
      </p:pic>
      <p:pic>
        <p:nvPicPr>
          <p:cNvPr id="12" name="Picture 11" descr="Arrow pointing right with a hyperlink to give feedback about this tour. Select the image to give feedback about this tour">
            <a:hlinkClick r:id="rId5" tooltip="Select here to give feedback about this tour."/>
            <a:extLst>
              <a:ext uri="{FF2B5EF4-FFF2-40B4-BE49-F238E27FC236}">
                <a16:creationId xmlns:a16="http://schemas.microsoft.com/office/drawing/2014/main" id="{BA92070A-4E3D-4794-84A9-83B8DDF3A12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4944145"/>
            <a:ext cx="661940" cy="6619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1611" y="5738132"/>
            <a:ext cx="6193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 THE ARROW WHEN IN SLIDE SHOW MODE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{DE79F961-E75F-4583-86A8-4E3B981DCC0F}tf10001108_win32</Template>
  <TotalTime>154</TotalTime>
  <Words>583</Words>
  <Application>Microsoft Office PowerPoint</Application>
  <PresentationFormat>Widescreen</PresentationFormat>
  <Paragraphs>78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Segoe UI Semibold</vt:lpstr>
      <vt:lpstr>Times New Roman</vt:lpstr>
      <vt:lpstr>WelcomeDoc</vt:lpstr>
      <vt:lpstr>PowerPoint Presentation</vt:lpstr>
      <vt:lpstr>I. TỔNG QUAN VỀ DỰ ÁN</vt:lpstr>
      <vt:lpstr>I. TỔNG QUAN VỀ DỰ ÁN</vt:lpstr>
      <vt:lpstr>I. TỔNG QUAN VỀ DỰ ÁN</vt:lpstr>
      <vt:lpstr>II. CÔNG NGHỆ SỬ DỤNG VÀ KIẾN TRÚC TỔNG THỂ</vt:lpstr>
      <vt:lpstr>II. CÔNG NGHỆ SỬ DỤNG VÀ KIẾN TRÚC TỔNG THỂ</vt:lpstr>
      <vt:lpstr>You’re an expert with Tell Me</vt:lpstr>
      <vt:lpstr>Explore without leaving your slides</vt:lpstr>
      <vt:lpstr>More questions about PowerPoint?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 nguyen</dc:creator>
  <cp:keywords/>
  <cp:lastModifiedBy>dai nguyen</cp:lastModifiedBy>
  <cp:revision>10</cp:revision>
  <dcterms:created xsi:type="dcterms:W3CDTF">2021-07-06T02:53:45Z</dcterms:created>
  <dcterms:modified xsi:type="dcterms:W3CDTF">2021-07-06T11:23:19Z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