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503" r:id="rId3"/>
    <p:sldId id="505" r:id="rId4"/>
    <p:sldId id="492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31" r:id="rId23"/>
    <p:sldId id="532" r:id="rId24"/>
    <p:sldId id="533" r:id="rId25"/>
    <p:sldId id="506" r:id="rId26"/>
    <p:sldId id="534" r:id="rId27"/>
    <p:sldId id="535" r:id="rId28"/>
    <p:sldId id="536" r:id="rId29"/>
    <p:sldId id="537" r:id="rId30"/>
    <p:sldId id="538" r:id="rId31"/>
    <p:sldId id="507" r:id="rId32"/>
    <p:sldId id="540" r:id="rId33"/>
    <p:sldId id="541" r:id="rId34"/>
    <p:sldId id="558" r:id="rId35"/>
    <p:sldId id="543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56" r:id="rId48"/>
    <p:sldId id="55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D539965-03B5-4B6C-91CB-7D9D7ED102B7}">
          <p14:sldIdLst/>
        </p14:section>
        <p14:section name="Docker" id="{2B05A72A-B62D-45CE-8526-47AFF5096C17}">
          <p14:sldIdLst>
            <p14:sldId id="256"/>
            <p14:sldId id="503"/>
            <p14:sldId id="505"/>
            <p14:sldId id="492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31"/>
            <p14:sldId id="532"/>
            <p14:sldId id="533"/>
            <p14:sldId id="506"/>
            <p14:sldId id="534"/>
            <p14:sldId id="535"/>
            <p14:sldId id="536"/>
            <p14:sldId id="537"/>
          </p14:sldIdLst>
        </p14:section>
        <p14:section name="K8s" id="{6002DE25-B072-4601-B9FB-A4CCBD70A2BC}">
          <p14:sldIdLst>
            <p14:sldId id="538"/>
            <p14:sldId id="507"/>
            <p14:sldId id="540"/>
            <p14:sldId id="541"/>
            <p14:sldId id="558"/>
            <p14:sldId id="543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</p14:sldIdLst>
        </p14:section>
        <p14:section name="DevOps" id="{E6D2E9C9-9F25-4D93-AB93-AFF479FBF20D}">
          <p14:sldIdLst>
            <p14:sldId id="554"/>
            <p14:sldId id="555"/>
            <p14:sldId id="556"/>
            <p14:sldId id="5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AA61"/>
    <a:srgbClr val="0F254C"/>
    <a:srgbClr val="00FFFF"/>
    <a:srgbClr val="13274A"/>
    <a:srgbClr val="F1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0" autoAdjust="0"/>
    <p:restoredTop sz="63392" autoAdjust="0"/>
  </p:normalViewPr>
  <p:slideViewPr>
    <p:cSldViewPr snapToGrid="0">
      <p:cViewPr varScale="1">
        <p:scale>
          <a:sx n="72" d="100"/>
          <a:sy n="72" d="100"/>
        </p:scale>
        <p:origin x="2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 Thi Thu Huong" userId="3d393644-7cba-4520-9ccd-a47864ac50cc" providerId="ADAL" clId="{9BA4D46E-8DD5-4CB0-9CA6-C96558BF0E4F}"/>
    <pc:docChg chg="undo custSel addSld modSld sldOrd">
      <pc:chgData name="Ha Thi Thu Huong" userId="3d393644-7cba-4520-9ccd-a47864ac50cc" providerId="ADAL" clId="{9BA4D46E-8DD5-4CB0-9CA6-C96558BF0E4F}" dt="2018-07-11T06:18:10.415" v="1188" actId="6549"/>
      <pc:docMkLst>
        <pc:docMk/>
      </pc:docMkLst>
      <pc:sldChg chg="delSp modSp">
        <pc:chgData name="Ha Thi Thu Huong" userId="3d393644-7cba-4520-9ccd-a47864ac50cc" providerId="ADAL" clId="{9BA4D46E-8DD5-4CB0-9CA6-C96558BF0E4F}" dt="2018-07-11T06:02:04.927" v="230" actId="113"/>
        <pc:sldMkLst>
          <pc:docMk/>
          <pc:sldMk cId="4015800001" sldId="256"/>
        </pc:sldMkLst>
        <pc:spChg chg="mod">
          <ac:chgData name="Ha Thi Thu Huong" userId="3d393644-7cba-4520-9ccd-a47864ac50cc" providerId="ADAL" clId="{9BA4D46E-8DD5-4CB0-9CA6-C96558BF0E4F}" dt="2018-07-11T06:01:54.312" v="227" actId="27636"/>
          <ac:spMkLst>
            <pc:docMk/>
            <pc:sldMk cId="4015800001" sldId="256"/>
            <ac:spMk id="2" creationId="{183CF0B6-EF27-45E1-A056-9DBE5BFB5B7D}"/>
          </ac:spMkLst>
        </pc:spChg>
        <pc:spChg chg="mod">
          <ac:chgData name="Ha Thi Thu Huong" userId="3d393644-7cba-4520-9ccd-a47864ac50cc" providerId="ADAL" clId="{9BA4D46E-8DD5-4CB0-9CA6-C96558BF0E4F}" dt="2018-07-11T06:02:04.927" v="230" actId="113"/>
          <ac:spMkLst>
            <pc:docMk/>
            <pc:sldMk cId="4015800001" sldId="256"/>
            <ac:spMk id="7" creationId="{00000000-0000-0000-0000-000000000000}"/>
          </ac:spMkLst>
        </pc:spChg>
        <pc:spChg chg="del">
          <ac:chgData name="Ha Thi Thu Huong" userId="3d393644-7cba-4520-9ccd-a47864ac50cc" providerId="ADAL" clId="{9BA4D46E-8DD5-4CB0-9CA6-C96558BF0E4F}" dt="2018-07-11T05:56:36.801" v="39" actId="478"/>
          <ac:spMkLst>
            <pc:docMk/>
            <pc:sldMk cId="4015800001" sldId="256"/>
            <ac:spMk id="9" creationId="{29A729BE-D9D6-478C-9495-1FB92C4C52FA}"/>
          </ac:spMkLst>
        </pc:spChg>
      </pc:sldChg>
      <pc:sldChg chg="addSp delSp modSp ord">
        <pc:chgData name="Ha Thi Thu Huong" userId="3d393644-7cba-4520-9ccd-a47864ac50cc" providerId="ADAL" clId="{9BA4D46E-8DD5-4CB0-9CA6-C96558BF0E4F}" dt="2018-07-11T06:17:30.772" v="1161" actId="20577"/>
        <pc:sldMkLst>
          <pc:docMk/>
          <pc:sldMk cId="2760436205" sldId="478"/>
        </pc:sldMkLst>
        <pc:spChg chg="del">
          <ac:chgData name="Ha Thi Thu Huong" userId="3d393644-7cba-4520-9ccd-a47864ac50cc" providerId="ADAL" clId="{9BA4D46E-8DD5-4CB0-9CA6-C96558BF0E4F}" dt="2018-07-11T06:16:52.246" v="1046" actId="478"/>
          <ac:spMkLst>
            <pc:docMk/>
            <pc:sldMk cId="2760436205" sldId="478"/>
            <ac:spMk id="2" creationId="{00000000-0000-0000-0000-000000000000}"/>
          </ac:spMkLst>
        </pc:spChg>
        <pc:spChg chg="mod">
          <ac:chgData name="Ha Thi Thu Huong" userId="3d393644-7cba-4520-9ccd-a47864ac50cc" providerId="ADAL" clId="{9BA4D46E-8DD5-4CB0-9CA6-C96558BF0E4F}" dt="2018-07-11T06:16:47.549" v="1044" actId="20577"/>
          <ac:spMkLst>
            <pc:docMk/>
            <pc:sldMk cId="2760436205" sldId="478"/>
            <ac:spMk id="3" creationId="{89489B62-86E3-4BEA-841C-F5017F5F2A87}"/>
          </ac:spMkLst>
        </pc:spChg>
        <pc:spChg chg="add mod">
          <ac:chgData name="Ha Thi Thu Huong" userId="3d393644-7cba-4520-9ccd-a47864ac50cc" providerId="ADAL" clId="{9BA4D46E-8DD5-4CB0-9CA6-C96558BF0E4F}" dt="2018-07-11T06:17:30.772" v="1161" actId="20577"/>
          <ac:spMkLst>
            <pc:docMk/>
            <pc:sldMk cId="2760436205" sldId="478"/>
            <ac:spMk id="7" creationId="{7259480A-93CE-43BB-8E49-1299BD757302}"/>
          </ac:spMkLst>
        </pc:spChg>
        <pc:picChg chg="del mod">
          <ac:chgData name="Ha Thi Thu Huong" userId="3d393644-7cba-4520-9ccd-a47864ac50cc" providerId="ADAL" clId="{9BA4D46E-8DD5-4CB0-9CA6-C96558BF0E4F}" dt="2018-07-11T06:16:53.794" v="1047" actId="478"/>
          <ac:picMkLst>
            <pc:docMk/>
            <pc:sldMk cId="2760436205" sldId="478"/>
            <ac:picMk id="6" creationId="{00000000-0000-0000-0000-000000000000}"/>
          </ac:picMkLst>
        </pc:picChg>
      </pc:sldChg>
      <pc:sldChg chg="modSp ord">
        <pc:chgData name="Ha Thi Thu Huong" userId="3d393644-7cba-4520-9ccd-a47864ac50cc" providerId="ADAL" clId="{9BA4D46E-8DD5-4CB0-9CA6-C96558BF0E4F}" dt="2018-07-11T06:13:54.447" v="907"/>
        <pc:sldMkLst>
          <pc:docMk/>
          <pc:sldMk cId="1547140419" sldId="487"/>
        </pc:sldMkLst>
        <pc:spChg chg="mod">
          <ac:chgData name="Ha Thi Thu Huong" userId="3d393644-7cba-4520-9ccd-a47864ac50cc" providerId="ADAL" clId="{9BA4D46E-8DD5-4CB0-9CA6-C96558BF0E4F}" dt="2018-07-11T06:06:51.559" v="551" actId="20577"/>
          <ac:spMkLst>
            <pc:docMk/>
            <pc:sldMk cId="1547140419" sldId="487"/>
            <ac:spMk id="3" creationId="{89489B62-86E3-4BEA-841C-F5017F5F2A87}"/>
          </ac:spMkLst>
        </pc:spChg>
        <pc:spChg chg="mod">
          <ac:chgData name="Ha Thi Thu Huong" userId="3d393644-7cba-4520-9ccd-a47864ac50cc" providerId="ADAL" clId="{9BA4D46E-8DD5-4CB0-9CA6-C96558BF0E4F}" dt="2018-07-11T06:08:00.690" v="683" actId="20577"/>
          <ac:spMkLst>
            <pc:docMk/>
            <pc:sldMk cId="1547140419" sldId="487"/>
            <ac:spMk id="6" creationId="{00000000-0000-0000-0000-000000000000}"/>
          </ac:spMkLst>
        </pc:spChg>
        <pc:graphicFrameChg chg="mod modGraphic">
          <ac:chgData name="Ha Thi Thu Huong" userId="3d393644-7cba-4520-9ccd-a47864ac50cc" providerId="ADAL" clId="{9BA4D46E-8DD5-4CB0-9CA6-C96558BF0E4F}" dt="2018-07-11T06:09:19.796" v="695" actId="20577"/>
          <ac:graphicFrameMkLst>
            <pc:docMk/>
            <pc:sldMk cId="1547140419" sldId="487"/>
            <ac:graphicFrameMk id="7" creationId="{00000000-0000-0000-0000-000000000000}"/>
          </ac:graphicFrameMkLst>
        </pc:graphicFrameChg>
      </pc:sldChg>
      <pc:sldChg chg="modSp ord">
        <pc:chgData name="Ha Thi Thu Huong" userId="3d393644-7cba-4520-9ccd-a47864ac50cc" providerId="ADAL" clId="{9BA4D46E-8DD5-4CB0-9CA6-C96558BF0E4F}" dt="2018-07-11T06:13:21.620" v="906"/>
        <pc:sldMkLst>
          <pc:docMk/>
          <pc:sldMk cId="421666750" sldId="491"/>
        </pc:sldMkLst>
        <pc:spChg chg="mod">
          <ac:chgData name="Ha Thi Thu Huong" userId="3d393644-7cba-4520-9ccd-a47864ac50cc" providerId="ADAL" clId="{9BA4D46E-8DD5-4CB0-9CA6-C96558BF0E4F}" dt="2018-07-11T06:09:50.213" v="700"/>
          <ac:spMkLst>
            <pc:docMk/>
            <pc:sldMk cId="421666750" sldId="491"/>
            <ac:spMk id="3" creationId="{89489B62-86E3-4BEA-841C-F5017F5F2A87}"/>
          </ac:spMkLst>
        </pc:spChg>
      </pc:sldChg>
      <pc:sldChg chg="modSp ord">
        <pc:chgData name="Ha Thi Thu Huong" userId="3d393644-7cba-4520-9ccd-a47864ac50cc" providerId="ADAL" clId="{9BA4D46E-8DD5-4CB0-9CA6-C96558BF0E4F}" dt="2018-07-11T06:05:39.602" v="543" actId="14100"/>
        <pc:sldMkLst>
          <pc:docMk/>
          <pc:sldMk cId="3692314960" sldId="492"/>
        </pc:sldMkLst>
        <pc:spChg chg="mod">
          <ac:chgData name="Ha Thi Thu Huong" userId="3d393644-7cba-4520-9ccd-a47864ac50cc" providerId="ADAL" clId="{9BA4D46E-8DD5-4CB0-9CA6-C96558BF0E4F}" dt="2018-07-11T06:05:39.602" v="543" actId="14100"/>
          <ac:spMkLst>
            <pc:docMk/>
            <pc:sldMk cId="3692314960" sldId="492"/>
            <ac:spMk id="3" creationId="{89489B62-86E3-4BEA-841C-F5017F5F2A87}"/>
          </ac:spMkLst>
        </pc:spChg>
        <pc:picChg chg="mod">
          <ac:chgData name="Ha Thi Thu Huong" userId="3d393644-7cba-4520-9ccd-a47864ac50cc" providerId="ADAL" clId="{9BA4D46E-8DD5-4CB0-9CA6-C96558BF0E4F}" dt="2018-07-11T06:00:37.190" v="212" actId="1076"/>
          <ac:picMkLst>
            <pc:docMk/>
            <pc:sldMk cId="3692314960" sldId="492"/>
            <ac:picMk id="7" creationId="{00000000-0000-0000-0000-000000000000}"/>
          </ac:picMkLst>
        </pc:picChg>
      </pc:sldChg>
      <pc:sldChg chg="addSp modSp ord">
        <pc:chgData name="Ha Thi Thu Huong" userId="3d393644-7cba-4520-9ccd-a47864ac50cc" providerId="ADAL" clId="{9BA4D46E-8DD5-4CB0-9CA6-C96558BF0E4F}" dt="2018-07-11T06:14:31.988" v="1014" actId="20577"/>
        <pc:sldMkLst>
          <pc:docMk/>
          <pc:sldMk cId="1767065901" sldId="493"/>
        </pc:sldMkLst>
        <pc:spChg chg="mod">
          <ac:chgData name="Ha Thi Thu Huong" userId="3d393644-7cba-4520-9ccd-a47864ac50cc" providerId="ADAL" clId="{9BA4D46E-8DD5-4CB0-9CA6-C96558BF0E4F}" dt="2018-07-11T06:14:31.988" v="1014" actId="20577"/>
          <ac:spMkLst>
            <pc:docMk/>
            <pc:sldMk cId="1767065901" sldId="493"/>
            <ac:spMk id="3" creationId="{89489B62-86E3-4BEA-841C-F5017F5F2A87}"/>
          </ac:spMkLst>
        </pc:spChg>
        <pc:spChg chg="add mod">
          <ac:chgData name="Ha Thi Thu Huong" userId="3d393644-7cba-4520-9ccd-a47864ac50cc" providerId="ADAL" clId="{9BA4D46E-8DD5-4CB0-9CA6-C96558BF0E4F}" dt="2018-07-11T06:00:52.046" v="213" actId="571"/>
          <ac:spMkLst>
            <pc:docMk/>
            <pc:sldMk cId="1767065901" sldId="493"/>
            <ac:spMk id="13" creationId="{05DA7172-C12F-4C0E-BFDD-2DDEAC11F60A}"/>
          </ac:spMkLst>
        </pc:spChg>
        <pc:picChg chg="add mod">
          <ac:chgData name="Ha Thi Thu Huong" userId="3d393644-7cba-4520-9ccd-a47864ac50cc" providerId="ADAL" clId="{9BA4D46E-8DD5-4CB0-9CA6-C96558BF0E4F}" dt="2018-07-11T06:00:52.046" v="213" actId="571"/>
          <ac:picMkLst>
            <pc:docMk/>
            <pc:sldMk cId="1767065901" sldId="493"/>
            <ac:picMk id="11" creationId="{C4FE4DBA-C001-4174-AF54-ABFD6B3786D5}"/>
          </ac:picMkLst>
        </pc:picChg>
      </pc:sldChg>
      <pc:sldChg chg="modSp ord">
        <pc:chgData name="Ha Thi Thu Huong" userId="3d393644-7cba-4520-9ccd-a47864ac50cc" providerId="ADAL" clId="{9BA4D46E-8DD5-4CB0-9CA6-C96558BF0E4F}" dt="2018-07-11T06:15:03.428" v="1015"/>
        <pc:sldMkLst>
          <pc:docMk/>
          <pc:sldMk cId="820511339" sldId="494"/>
        </pc:sldMkLst>
        <pc:spChg chg="mod">
          <ac:chgData name="Ha Thi Thu Huong" userId="3d393644-7cba-4520-9ccd-a47864ac50cc" providerId="ADAL" clId="{9BA4D46E-8DD5-4CB0-9CA6-C96558BF0E4F}" dt="2018-07-11T06:10:40.150" v="814" actId="6549"/>
          <ac:spMkLst>
            <pc:docMk/>
            <pc:sldMk cId="820511339" sldId="494"/>
            <ac:spMk id="3" creationId="{89489B62-86E3-4BEA-841C-F5017F5F2A87}"/>
          </ac:spMkLst>
        </pc:spChg>
        <pc:picChg chg="mod">
          <ac:chgData name="Ha Thi Thu Huong" userId="3d393644-7cba-4520-9ccd-a47864ac50cc" providerId="ADAL" clId="{9BA4D46E-8DD5-4CB0-9CA6-C96558BF0E4F}" dt="2018-07-11T06:11:57.284" v="899" actId="1076"/>
          <ac:picMkLst>
            <pc:docMk/>
            <pc:sldMk cId="820511339" sldId="494"/>
            <ac:picMk id="8" creationId="{00000000-0000-0000-0000-000000000000}"/>
          </ac:picMkLst>
        </pc:picChg>
      </pc:sldChg>
      <pc:sldChg chg="addSp delSp modSp ord">
        <pc:chgData name="Ha Thi Thu Huong" userId="3d393644-7cba-4520-9ccd-a47864ac50cc" providerId="ADAL" clId="{9BA4D46E-8DD5-4CB0-9CA6-C96558BF0E4F}" dt="2018-07-11T06:15:03.428" v="1015"/>
        <pc:sldMkLst>
          <pc:docMk/>
          <pc:sldMk cId="3586022603" sldId="495"/>
        </pc:sldMkLst>
        <pc:spChg chg="del">
          <ac:chgData name="Ha Thi Thu Huong" userId="3d393644-7cba-4520-9ccd-a47864ac50cc" providerId="ADAL" clId="{9BA4D46E-8DD5-4CB0-9CA6-C96558BF0E4F}" dt="2018-07-11T06:11:06.386" v="890" actId="478"/>
          <ac:spMkLst>
            <pc:docMk/>
            <pc:sldMk cId="3586022603" sldId="495"/>
            <ac:spMk id="3" creationId="{89489B62-86E3-4BEA-841C-F5017F5F2A87}"/>
          </ac:spMkLst>
        </pc:spChg>
        <pc:spChg chg="add del mod">
          <ac:chgData name="Ha Thi Thu Huong" userId="3d393644-7cba-4520-9ccd-a47864ac50cc" providerId="ADAL" clId="{9BA4D46E-8DD5-4CB0-9CA6-C96558BF0E4F}" dt="2018-07-11T06:11:13.696" v="893" actId="478"/>
          <ac:spMkLst>
            <pc:docMk/>
            <pc:sldMk cId="3586022603" sldId="495"/>
            <ac:spMk id="8" creationId="{3386C17D-8894-4C45-8B05-1878364224FF}"/>
          </ac:spMkLst>
        </pc:spChg>
        <pc:spChg chg="add del">
          <ac:chgData name="Ha Thi Thu Huong" userId="3d393644-7cba-4520-9ccd-a47864ac50cc" providerId="ADAL" clId="{9BA4D46E-8DD5-4CB0-9CA6-C96558BF0E4F}" dt="2018-07-11T06:11:11.604" v="892" actId="478"/>
          <ac:spMkLst>
            <pc:docMk/>
            <pc:sldMk cId="3586022603" sldId="495"/>
            <ac:spMk id="19" creationId="{5F3FCBBE-D09B-426C-B694-E1D2E23E856D}"/>
          </ac:spMkLst>
        </pc:spChg>
        <pc:spChg chg="add mod">
          <ac:chgData name="Ha Thi Thu Huong" userId="3d393644-7cba-4520-9ccd-a47864ac50cc" providerId="ADAL" clId="{9BA4D46E-8DD5-4CB0-9CA6-C96558BF0E4F}" dt="2018-07-11T06:11:20.007" v="895" actId="1076"/>
          <ac:spMkLst>
            <pc:docMk/>
            <pc:sldMk cId="3586022603" sldId="495"/>
            <ac:spMk id="22" creationId="{ABEE7248-2E3B-4575-98A4-F7DFE1F60BEA}"/>
          </ac:spMkLst>
        </pc:spChg>
      </pc:sldChg>
      <pc:sldChg chg="addSp delSp modSp">
        <pc:chgData name="Ha Thi Thu Huong" userId="3d393644-7cba-4520-9ccd-a47864ac50cc" providerId="ADAL" clId="{9BA4D46E-8DD5-4CB0-9CA6-C96558BF0E4F}" dt="2018-07-11T06:15:52.644" v="1029"/>
        <pc:sldMkLst>
          <pc:docMk/>
          <pc:sldMk cId="3761785131" sldId="499"/>
        </pc:sldMkLst>
        <pc:spChg chg="del">
          <ac:chgData name="Ha Thi Thu Huong" userId="3d393644-7cba-4520-9ccd-a47864ac50cc" providerId="ADAL" clId="{9BA4D46E-8DD5-4CB0-9CA6-C96558BF0E4F}" dt="2018-07-11T06:15:49.897" v="1027" actId="478"/>
          <ac:spMkLst>
            <pc:docMk/>
            <pc:sldMk cId="3761785131" sldId="499"/>
            <ac:spMk id="3" creationId="{89489B62-86E3-4BEA-841C-F5017F5F2A87}"/>
          </ac:spMkLst>
        </pc:spChg>
        <pc:spChg chg="add del">
          <ac:chgData name="Ha Thi Thu Huong" userId="3d393644-7cba-4520-9ccd-a47864ac50cc" providerId="ADAL" clId="{9BA4D46E-8DD5-4CB0-9CA6-C96558BF0E4F}" dt="2018-07-11T06:15:48.656" v="1026"/>
          <ac:spMkLst>
            <pc:docMk/>
            <pc:sldMk cId="3761785131" sldId="499"/>
            <ac:spMk id="9" creationId="{37D5D853-5A88-4172-B902-E9ACC99839B0}"/>
          </ac:spMkLst>
        </pc:spChg>
        <pc:spChg chg="add del mod">
          <ac:chgData name="Ha Thi Thu Huong" userId="3d393644-7cba-4520-9ccd-a47864ac50cc" providerId="ADAL" clId="{9BA4D46E-8DD5-4CB0-9CA6-C96558BF0E4F}" dt="2018-07-11T06:15:52.138" v="1028" actId="478"/>
          <ac:spMkLst>
            <pc:docMk/>
            <pc:sldMk cId="3761785131" sldId="499"/>
            <ac:spMk id="11" creationId="{9E55E9AE-E744-40E7-B78E-2ADE6F3BC70C}"/>
          </ac:spMkLst>
        </pc:spChg>
        <pc:spChg chg="add">
          <ac:chgData name="Ha Thi Thu Huong" userId="3d393644-7cba-4520-9ccd-a47864ac50cc" providerId="ADAL" clId="{9BA4D46E-8DD5-4CB0-9CA6-C96558BF0E4F}" dt="2018-07-11T06:15:52.644" v="1029"/>
          <ac:spMkLst>
            <pc:docMk/>
            <pc:sldMk cId="3761785131" sldId="499"/>
            <ac:spMk id="12" creationId="{5463B3AD-71A0-44A6-870A-26BC455F7B30}"/>
          </ac:spMkLst>
        </pc:spChg>
      </pc:sldChg>
      <pc:sldChg chg="addSp delSp modSp ord">
        <pc:chgData name="Ha Thi Thu Huong" userId="3d393644-7cba-4520-9ccd-a47864ac50cc" providerId="ADAL" clId="{9BA4D46E-8DD5-4CB0-9CA6-C96558BF0E4F}" dt="2018-07-11T06:16:08.605" v="1030"/>
        <pc:sldMkLst>
          <pc:docMk/>
          <pc:sldMk cId="4226590727" sldId="500"/>
        </pc:sldMkLst>
        <pc:spChg chg="del">
          <ac:chgData name="Ha Thi Thu Huong" userId="3d393644-7cba-4520-9ccd-a47864ac50cc" providerId="ADAL" clId="{9BA4D46E-8DD5-4CB0-9CA6-C96558BF0E4F}" dt="2018-07-11T06:11:24.223" v="896" actId="478"/>
          <ac:spMkLst>
            <pc:docMk/>
            <pc:sldMk cId="4226590727" sldId="500"/>
            <ac:spMk id="3" creationId="{89489B62-86E3-4BEA-841C-F5017F5F2A87}"/>
          </ac:spMkLst>
        </pc:spChg>
        <pc:spChg chg="add del mod">
          <ac:chgData name="Ha Thi Thu Huong" userId="3d393644-7cba-4520-9ccd-a47864ac50cc" providerId="ADAL" clId="{9BA4D46E-8DD5-4CB0-9CA6-C96558BF0E4F}" dt="2018-07-11T06:11:26.272" v="897" actId="478"/>
          <ac:spMkLst>
            <pc:docMk/>
            <pc:sldMk cId="4226590727" sldId="500"/>
            <ac:spMk id="6" creationId="{E8B72C98-10C2-4C1C-9F72-867B50D1EF69}"/>
          </ac:spMkLst>
        </pc:spChg>
        <pc:spChg chg="add">
          <ac:chgData name="Ha Thi Thu Huong" userId="3d393644-7cba-4520-9ccd-a47864ac50cc" providerId="ADAL" clId="{9BA4D46E-8DD5-4CB0-9CA6-C96558BF0E4F}" dt="2018-07-11T06:11:26.673" v="898"/>
          <ac:spMkLst>
            <pc:docMk/>
            <pc:sldMk cId="4226590727" sldId="500"/>
            <ac:spMk id="8" creationId="{47F3C62B-7AC2-4377-889A-F08ED86F67CB}"/>
          </ac:spMkLst>
        </pc:spChg>
      </pc:sldChg>
      <pc:sldChg chg="modSp ord">
        <pc:chgData name="Ha Thi Thu Huong" userId="3d393644-7cba-4520-9ccd-a47864ac50cc" providerId="ADAL" clId="{9BA4D46E-8DD5-4CB0-9CA6-C96558BF0E4F}" dt="2018-07-11T06:18:10.415" v="1188" actId="6549"/>
        <pc:sldMkLst>
          <pc:docMk/>
          <pc:sldMk cId="4243773108" sldId="501"/>
        </pc:sldMkLst>
        <pc:spChg chg="mod">
          <ac:chgData name="Ha Thi Thu Huong" userId="3d393644-7cba-4520-9ccd-a47864ac50cc" providerId="ADAL" clId="{9BA4D46E-8DD5-4CB0-9CA6-C96558BF0E4F}" dt="2018-07-11T06:18:10.415" v="1188" actId="6549"/>
          <ac:spMkLst>
            <pc:docMk/>
            <pc:sldMk cId="4243773108" sldId="501"/>
            <ac:spMk id="3" creationId="{89489B62-86E3-4BEA-841C-F5017F5F2A87}"/>
          </ac:spMkLst>
        </pc:spChg>
      </pc:sldChg>
      <pc:sldChg chg="modSp">
        <pc:chgData name="Ha Thi Thu Huong" userId="3d393644-7cba-4520-9ccd-a47864ac50cc" providerId="ADAL" clId="{9BA4D46E-8DD5-4CB0-9CA6-C96558BF0E4F}" dt="2018-07-11T06:15:34.345" v="1024"/>
        <pc:sldMkLst>
          <pc:docMk/>
          <pc:sldMk cId="2814683923" sldId="502"/>
        </pc:sldMkLst>
        <pc:spChg chg="mod">
          <ac:chgData name="Ha Thi Thu Huong" userId="3d393644-7cba-4520-9ccd-a47864ac50cc" providerId="ADAL" clId="{9BA4D46E-8DD5-4CB0-9CA6-C96558BF0E4F}" dt="2018-07-11T06:15:34.345" v="1024"/>
          <ac:spMkLst>
            <pc:docMk/>
            <pc:sldMk cId="2814683923" sldId="502"/>
            <ac:spMk id="3" creationId="{89489B62-86E3-4BEA-841C-F5017F5F2A87}"/>
          </ac:spMkLst>
        </pc:spChg>
      </pc:sldChg>
      <pc:sldChg chg="addSp delSp modSp add">
        <pc:chgData name="Ha Thi Thu Huong" userId="3d393644-7cba-4520-9ccd-a47864ac50cc" providerId="ADAL" clId="{9BA4D46E-8DD5-4CB0-9CA6-C96558BF0E4F}" dt="2018-07-11T06:18:02.432" v="1187" actId="20577"/>
        <pc:sldMkLst>
          <pc:docMk/>
          <pc:sldMk cId="3773193131" sldId="503"/>
        </pc:sldMkLst>
        <pc:spChg chg="add del">
          <ac:chgData name="Ha Thi Thu Huong" userId="3d393644-7cba-4520-9ccd-a47864ac50cc" providerId="ADAL" clId="{9BA4D46E-8DD5-4CB0-9CA6-C96558BF0E4F}" dt="2018-07-11T05:56:58.843" v="45"/>
          <ac:spMkLst>
            <pc:docMk/>
            <pc:sldMk cId="3773193131" sldId="503"/>
            <ac:spMk id="2" creationId="{B1E42A8F-9989-4437-B2C6-AF9771B89405}"/>
          </ac:spMkLst>
        </pc:spChg>
        <pc:spChg chg="mod">
          <ac:chgData name="Ha Thi Thu Huong" userId="3d393644-7cba-4520-9ccd-a47864ac50cc" providerId="ADAL" clId="{9BA4D46E-8DD5-4CB0-9CA6-C96558BF0E4F}" dt="2018-07-11T06:18:02.432" v="1187" actId="20577"/>
          <ac:spMkLst>
            <pc:docMk/>
            <pc:sldMk cId="3773193131" sldId="503"/>
            <ac:spMk id="3" creationId="{D3FC7F57-A993-424E-9AD7-C26318790169}"/>
          </ac:spMkLst>
        </pc:spChg>
        <pc:spChg chg="add del mod">
          <ac:chgData name="Ha Thi Thu Huong" userId="3d393644-7cba-4520-9ccd-a47864ac50cc" providerId="ADAL" clId="{9BA4D46E-8DD5-4CB0-9CA6-C96558BF0E4F}" dt="2018-07-11T05:56:58.077" v="44"/>
          <ac:spMkLst>
            <pc:docMk/>
            <pc:sldMk cId="3773193131" sldId="503"/>
            <ac:spMk id="4" creationId="{3A2A5DA1-B2A7-418B-945B-D14FD8EB1D99}"/>
          </ac:spMkLst>
        </pc:spChg>
        <pc:spChg chg="add mod">
          <ac:chgData name="Ha Thi Thu Huong" userId="3d393644-7cba-4520-9ccd-a47864ac50cc" providerId="ADAL" clId="{9BA4D46E-8DD5-4CB0-9CA6-C96558BF0E4F}" dt="2018-07-11T06:02:12.034" v="231" actId="2711"/>
          <ac:spMkLst>
            <pc:docMk/>
            <pc:sldMk cId="3773193131" sldId="503"/>
            <ac:spMk id="5" creationId="{77077818-9C71-40F5-95BC-327AC3F23E3A}"/>
          </ac:spMkLst>
        </pc:spChg>
      </pc:sldChg>
      <pc:sldChg chg="add">
        <pc:chgData name="Ha Thi Thu Huong" userId="3d393644-7cba-4520-9ccd-a47864ac50cc" providerId="ADAL" clId="{9BA4D46E-8DD5-4CB0-9CA6-C96558BF0E4F}" dt="2018-07-11T06:16:32.314" v="1031"/>
        <pc:sldMkLst>
          <pc:docMk/>
          <pc:sldMk cId="1651418613" sldId="5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20899-5E6B-4200-9961-4BEA35B12D5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F2B03-05D2-48AC-968C-14EF05FF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Đây</a:t>
            </a:r>
            <a:r>
              <a:rPr lang="en-US" baseline="0" dirty="0"/>
              <a:t> là hình ảnh của một container, giúp </a:t>
            </a:r>
            <a:r>
              <a:rPr lang="en-US" baseline="0" dirty="0" err="1"/>
              <a:t>chúng</a:t>
            </a:r>
            <a:r>
              <a:rPr lang="en-US" baseline="0" dirty="0"/>
              <a:t> ta dễ </a:t>
            </a:r>
            <a:r>
              <a:rPr lang="en-US" baseline="0" dirty="0" err="1"/>
              <a:t>dàng</a:t>
            </a:r>
            <a:r>
              <a:rPr lang="en-US" baseline="0" dirty="0"/>
              <a:t> liên hệ đến cách các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được </a:t>
            </a:r>
            <a:r>
              <a:rPr lang="en-US" baseline="0" dirty="0" err="1"/>
              <a:t>đóng</a:t>
            </a:r>
            <a:r>
              <a:rPr lang="en-US" baseline="0" dirty="0"/>
              <a:t> </a:t>
            </a:r>
            <a:r>
              <a:rPr lang="en-US" baseline="0" dirty="0" err="1"/>
              <a:t>gói</a:t>
            </a:r>
            <a:r>
              <a:rPr lang="en-US" baseline="0" dirty="0"/>
              <a:t> lại với nhau thành một image (container), các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này dễ </a:t>
            </a:r>
            <a:r>
              <a:rPr lang="en-US" baseline="0" dirty="0" err="1"/>
              <a:t>dàng</a:t>
            </a:r>
            <a:r>
              <a:rPr lang="en-US" baseline="0" dirty="0"/>
              <a:t> </a:t>
            </a:r>
            <a:r>
              <a:rPr lang="en-US" baseline="0" dirty="0" err="1"/>
              <a:t>vận</a:t>
            </a:r>
            <a:r>
              <a:rPr lang="en-US" baseline="0" dirty="0"/>
              <a:t> </a:t>
            </a:r>
            <a:r>
              <a:rPr lang="en-US" baseline="0" dirty="0" err="1"/>
              <a:t>chuyện</a:t>
            </a:r>
            <a:r>
              <a:rPr lang="en-US" baseline="0" dirty="0"/>
              <a:t> (deliver) từ </a:t>
            </a:r>
            <a:r>
              <a:rPr lang="en-US" baseline="0" dirty="0" err="1"/>
              <a:t>nơi</a:t>
            </a:r>
            <a:r>
              <a:rPr lang="en-US" baseline="0" dirty="0"/>
              <a:t> này </a:t>
            </a:r>
            <a:r>
              <a:rPr lang="en-US" baseline="0" dirty="0" err="1"/>
              <a:t>tới</a:t>
            </a:r>
            <a:r>
              <a:rPr lang="en-US" baseline="0" dirty="0"/>
              <a:t> </a:t>
            </a:r>
            <a:r>
              <a:rPr lang="en-US" baseline="0" dirty="0" err="1"/>
              <a:t>nơi</a:t>
            </a:r>
            <a:r>
              <a:rPr lang="en-US" baseline="0" dirty="0"/>
              <a:t> khác, dễ </a:t>
            </a:r>
            <a:r>
              <a:rPr lang="en-US" baseline="0" dirty="0" err="1"/>
              <a:t>dàng</a:t>
            </a:r>
            <a:r>
              <a:rPr lang="en-US" baseline="0" dirty="0"/>
              <a:t> </a:t>
            </a:r>
            <a:r>
              <a:rPr lang="en-US" baseline="0" dirty="0" err="1"/>
              <a:t>lắp</a:t>
            </a:r>
            <a:r>
              <a:rPr lang="en-US" baseline="0" dirty="0"/>
              <a:t> </a:t>
            </a:r>
            <a:r>
              <a:rPr lang="en-US" baseline="0" dirty="0" err="1"/>
              <a:t>đặt</a:t>
            </a:r>
            <a:r>
              <a:rPr lang="en-US" baseline="0" dirty="0"/>
              <a:t> </a:t>
            </a:r>
            <a:r>
              <a:rPr lang="en-US" baseline="0" dirty="0" err="1"/>
              <a:t>triển</a:t>
            </a:r>
            <a:r>
              <a:rPr lang="en-US" baseline="0" dirty="0"/>
              <a:t> </a:t>
            </a:r>
            <a:r>
              <a:rPr lang="en-US" baseline="0" dirty="0" err="1"/>
              <a:t>khai</a:t>
            </a:r>
            <a:r>
              <a:rPr lang="en-US" baseline="0" dirty="0"/>
              <a:t> như thế nào,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phụ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vào OS, môi trường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2B03-05D2-48AC-968C-14EF05FF19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32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004B-90E9-4E6E-A01A-4F96C6A248D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28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004B-90E9-4E6E-A01A-4F96C6A248D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9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baseline="0" dirty="0"/>
              <a:t> hỏi </a:t>
            </a:r>
            <a:r>
              <a:rPr lang="en-US" baseline="0" dirty="0" err="1"/>
              <a:t>đặt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là, </a:t>
            </a:r>
            <a:r>
              <a:rPr lang="en-US" baseline="0" dirty="0" err="1"/>
              <a:t>chúng</a:t>
            </a:r>
            <a:r>
              <a:rPr lang="en-US" baseline="0" dirty="0"/>
              <a:t> ta đã biết cách chạy </a:t>
            </a:r>
            <a:r>
              <a:rPr lang="en-US" baseline="0" dirty="0" err="1"/>
              <a:t>từng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trên </a:t>
            </a:r>
            <a:r>
              <a:rPr lang="en-US" baseline="0" dirty="0" err="1"/>
              <a:t>nền</a:t>
            </a:r>
            <a:r>
              <a:rPr lang="en-US" baseline="0" dirty="0"/>
              <a:t> </a:t>
            </a:r>
            <a:r>
              <a:rPr lang="en-US" baseline="0" dirty="0" err="1"/>
              <a:t>docker</a:t>
            </a:r>
            <a:r>
              <a:rPr lang="en-US" baseline="0" dirty="0"/>
              <a:t>, vậy, với các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microservice</a:t>
            </a:r>
            <a:r>
              <a:rPr lang="en-US" baseline="0" dirty="0"/>
              <a:t> trong đó bao </a:t>
            </a:r>
            <a:r>
              <a:rPr lang="en-US" baseline="0" dirty="0" err="1"/>
              <a:t>gồm</a:t>
            </a:r>
            <a:r>
              <a:rPr lang="en-US" baseline="0" dirty="0"/>
              <a:t> </a:t>
            </a:r>
            <a:r>
              <a:rPr lang="en-US" baseline="0" dirty="0" err="1"/>
              <a:t>rất</a:t>
            </a:r>
            <a:r>
              <a:rPr lang="en-US" baseline="0" dirty="0"/>
              <a:t> nhiều các service khác nhau thì chạy </a:t>
            </a:r>
            <a:r>
              <a:rPr lang="en-US" baseline="0" dirty="0" err="1"/>
              <a:t>chúng</a:t>
            </a:r>
            <a:r>
              <a:rPr lang="en-US" baseline="0" dirty="0"/>
              <a:t> trên </a:t>
            </a:r>
            <a:r>
              <a:rPr lang="en-US" baseline="0" dirty="0" err="1"/>
              <a:t>nền</a:t>
            </a:r>
            <a:r>
              <a:rPr lang="en-US" baseline="0" dirty="0"/>
              <a:t> </a:t>
            </a:r>
            <a:r>
              <a:rPr lang="en-US" baseline="0" dirty="0" err="1"/>
              <a:t>docker</a:t>
            </a:r>
            <a:r>
              <a:rPr lang="en-US" baseline="0" dirty="0"/>
              <a:t> như thế nào mà vẫn </a:t>
            </a:r>
            <a:r>
              <a:rPr lang="en-US" baseline="0" dirty="0" err="1"/>
              <a:t>đảm</a:t>
            </a:r>
            <a:r>
              <a:rPr lang="en-US" baseline="0" dirty="0"/>
              <a:t> bảo tính </a:t>
            </a:r>
            <a:r>
              <a:rPr lang="en-US" baseline="0" dirty="0" err="1"/>
              <a:t>khả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của </a:t>
            </a:r>
            <a:r>
              <a:rPr lang="en-US" baseline="0" dirty="0" err="1"/>
              <a:t>từng</a:t>
            </a:r>
            <a:r>
              <a:rPr lang="en-US" baseline="0" dirty="0"/>
              <a:t> service?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hãy</a:t>
            </a:r>
            <a:r>
              <a:rPr lang="en-US" baseline="0" dirty="0"/>
              <a:t> đến với Docker Compose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2B03-05D2-48AC-968C-14EF05FF19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Hình</a:t>
            </a:r>
            <a:r>
              <a:rPr lang="en-US" baseline="0" dirty="0"/>
              <a:t> ảnh </a:t>
            </a:r>
            <a:r>
              <a:rPr lang="en-US" baseline="0" dirty="0" err="1"/>
              <a:t>docker</a:t>
            </a:r>
            <a:r>
              <a:rPr lang="en-US" baseline="0" dirty="0"/>
              <a:t> compose, </a:t>
            </a:r>
            <a:r>
              <a:rPr lang="en-US" baseline="0" dirty="0" err="1"/>
              <a:t>rất</a:t>
            </a:r>
            <a:r>
              <a:rPr lang="en-US" baseline="0" dirty="0"/>
              <a:t> nhiều các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khác nhau cũng chạy trên </a:t>
            </a:r>
            <a:r>
              <a:rPr lang="en-US" baseline="0" dirty="0" err="1"/>
              <a:t>nền</a:t>
            </a:r>
            <a:r>
              <a:rPr lang="en-US" baseline="0" dirty="0"/>
              <a:t> </a:t>
            </a:r>
            <a:r>
              <a:rPr lang="en-US" baseline="0" dirty="0" err="1"/>
              <a:t>docker</a:t>
            </a:r>
            <a:r>
              <a:rPr lang="en-US" baseline="0" dirty="0"/>
              <a:t> (containers) được </a:t>
            </a:r>
            <a:r>
              <a:rPr lang="en-US" baseline="0" dirty="0" err="1"/>
              <a:t>phối</a:t>
            </a:r>
            <a:r>
              <a:rPr lang="en-US" baseline="0" dirty="0"/>
              <a:t> hợp với nhau thành một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duy</a:t>
            </a:r>
            <a:r>
              <a:rPr lang="en-US" baseline="0" dirty="0"/>
              <a:t> </a:t>
            </a:r>
            <a:r>
              <a:rPr lang="en-US" baseline="0" dirty="0" err="1"/>
              <a:t>nhaast</a:t>
            </a:r>
            <a:endParaRPr lang="en-US" baseline="0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tool for defining and running multi-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applications =&gt; Compose là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một công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để định nghĩa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chạy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với 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2B03-05D2-48AC-968C-14EF05FF19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3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Một project có</a:t>
            </a:r>
            <a:r>
              <a:rPr lang="en-US" baseline="0" dirty="0"/>
              <a:t> thể có nhiều file .</a:t>
            </a:r>
            <a:r>
              <a:rPr lang="en-US" baseline="0" dirty="0" err="1"/>
              <a:t>yml</a:t>
            </a:r>
            <a:r>
              <a:rPr lang="en-US" baseline="0" dirty="0"/>
              <a:t>, </a:t>
            </a:r>
            <a:r>
              <a:rPr lang="en-US" baseline="0" dirty="0" err="1"/>
              <a:t>môt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dev, một </a:t>
            </a:r>
            <a:r>
              <a:rPr lang="en-US" baseline="0" dirty="0" err="1"/>
              <a:t>cho</a:t>
            </a:r>
            <a:r>
              <a:rPr lang="en-US" baseline="0" dirty="0"/>
              <a:t> test, một </a:t>
            </a:r>
            <a:r>
              <a:rPr lang="en-US" baseline="0" dirty="0" err="1"/>
              <a:t>cho</a:t>
            </a:r>
            <a:r>
              <a:rPr lang="en-US" baseline="0" dirty="0"/>
              <a:t> production (</a:t>
            </a:r>
            <a:r>
              <a:rPr lang="en-US" baseline="0" dirty="0" err="1"/>
              <a:t>không</a:t>
            </a:r>
            <a:r>
              <a:rPr lang="en-US" baseline="0" dirty="0"/>
              <a:t> được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khích</a:t>
            </a:r>
            <a:r>
              <a:rPr lang="en-US" baseline="0" dirty="0"/>
              <a:t>). </a:t>
            </a:r>
            <a:r>
              <a:rPr lang="en-US" baseline="0" dirty="0" err="1"/>
              <a:t>Mặc</a:t>
            </a:r>
            <a:r>
              <a:rPr lang="en-US" baseline="0" dirty="0"/>
              <a:t> định ,  Compose sẽ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docker-compse.yml</a:t>
            </a:r>
            <a:r>
              <a:rPr lang="en-US" baseline="0" dirty="0"/>
              <a:t>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2B03-05D2-48AC-968C-14EF05FF19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0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</a:t>
            </a:r>
            <a:r>
              <a:rPr lang="en-US" baseline="0" dirty="0"/>
              <a:t> CLI là </a:t>
            </a:r>
            <a:r>
              <a:rPr lang="en-US" baseline="0" dirty="0" err="1"/>
              <a:t>tập</a:t>
            </a:r>
            <a:r>
              <a:rPr lang="en-US" baseline="0" dirty="0"/>
              <a:t> lệnh để </a:t>
            </a:r>
            <a:r>
              <a:rPr lang="en-US" baseline="0" dirty="0" err="1"/>
              <a:t>thao</a:t>
            </a:r>
            <a:r>
              <a:rPr lang="en-US" baseline="0" dirty="0"/>
              <a:t> tác với </a:t>
            </a:r>
            <a:r>
              <a:rPr lang="en-US" baseline="0" dirty="0" err="1"/>
              <a:t>docker</a:t>
            </a:r>
            <a:r>
              <a:rPr lang="en-US" baseline="0" dirty="0"/>
              <a:t> compose </a:t>
            </a:r>
            <a:r>
              <a:rPr lang="en-US" baseline="0" dirty="0" err="1"/>
              <a:t>thông</a:t>
            </a:r>
            <a:r>
              <a:rPr lang="en-US" baseline="0" dirty="0"/>
              <a:t> qua giao </a:t>
            </a:r>
            <a:r>
              <a:rPr lang="en-US" baseline="0" dirty="0" err="1"/>
              <a:t>diện</a:t>
            </a:r>
            <a:r>
              <a:rPr lang="en-US" baseline="0" dirty="0"/>
              <a:t> </a:t>
            </a:r>
            <a:r>
              <a:rPr lang="en-US" baseline="0" dirty="0" err="1"/>
              <a:t>dòng</a:t>
            </a:r>
            <a:r>
              <a:rPr lang="en-US" baseline="0" dirty="0"/>
              <a:t> lệnh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2B03-05D2-48AC-968C-14EF05FF19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5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baseline="0" dirty="0"/>
              <a:t> ta đã đi qua các hiểu biết về </a:t>
            </a:r>
            <a:r>
              <a:rPr lang="en-US" baseline="0" dirty="0" err="1"/>
              <a:t>docker</a:t>
            </a:r>
            <a:r>
              <a:rPr lang="en-US" baseline="0" dirty="0"/>
              <a:t>, cách </a:t>
            </a:r>
            <a:r>
              <a:rPr lang="en-US" baseline="0" dirty="0" err="1"/>
              <a:t>đóng</a:t>
            </a:r>
            <a:r>
              <a:rPr lang="en-US" baseline="0" dirty="0"/>
              <a:t> </a:t>
            </a:r>
            <a:r>
              <a:rPr lang="en-US" baseline="0" dirty="0" err="1"/>
              <a:t>gói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thành image </a:t>
            </a:r>
            <a:r>
              <a:rPr lang="en-US" baseline="0" dirty="0" err="1"/>
              <a:t>docker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chạy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docker</a:t>
            </a:r>
            <a:r>
              <a:rPr lang="en-US" baseline="0" dirty="0"/>
              <a:t> trong container. </a:t>
            </a:r>
            <a:r>
              <a:rPr lang="en-US" baseline="0" dirty="0" err="1"/>
              <a:t>Chúng</a:t>
            </a:r>
            <a:r>
              <a:rPr lang="en-US" baseline="0" dirty="0"/>
              <a:t> ta cũng đi qua </a:t>
            </a:r>
            <a:r>
              <a:rPr lang="en-US" baseline="0" dirty="0" err="1"/>
              <a:t>khái</a:t>
            </a:r>
            <a:r>
              <a:rPr lang="en-US" baseline="0" dirty="0"/>
              <a:t> </a:t>
            </a:r>
            <a:r>
              <a:rPr lang="en-US" baseline="0" dirty="0" err="1"/>
              <a:t>niệm</a:t>
            </a:r>
            <a:r>
              <a:rPr lang="en-US" baseline="0" dirty="0"/>
              <a:t> Docker Compose, là một công </a:t>
            </a:r>
            <a:r>
              <a:rPr lang="en-US" baseline="0" dirty="0" err="1"/>
              <a:t>cụ</a:t>
            </a:r>
            <a:r>
              <a:rPr lang="en-US" baseline="0" dirty="0"/>
              <a:t> giúp </a:t>
            </a:r>
            <a:r>
              <a:rPr lang="en-US" baseline="0" dirty="0" err="1"/>
              <a:t>chúng</a:t>
            </a:r>
            <a:r>
              <a:rPr lang="en-US" baseline="0" dirty="0"/>
              <a:t> ta define </a:t>
            </a:r>
            <a:r>
              <a:rPr lang="en-US" baseline="0" dirty="0" err="1"/>
              <a:t>và</a:t>
            </a:r>
            <a:r>
              <a:rPr lang="en-US" baseline="0" dirty="0"/>
              <a:t> chạy nhiều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dockers</a:t>
            </a:r>
            <a:r>
              <a:rPr lang="en-US" baseline="0" dirty="0"/>
              <a:t>. Với compose,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1 file YAML để </a:t>
            </a:r>
            <a:r>
              <a:rPr lang="en-US" baseline="0" dirty="0" err="1"/>
              <a:t>cấu</a:t>
            </a:r>
            <a:r>
              <a:rPr lang="en-US" baseline="0" dirty="0"/>
              <a:t> hình </a:t>
            </a:r>
            <a:r>
              <a:rPr lang="en-US" baseline="0" dirty="0" err="1"/>
              <a:t>tất</a:t>
            </a:r>
            <a:r>
              <a:rPr lang="en-US" baseline="0" dirty="0"/>
              <a:t> cả các service, </a:t>
            </a:r>
            <a:r>
              <a:rPr lang="en-US" baseline="0" dirty="0" err="1"/>
              <a:t>và</a:t>
            </a:r>
            <a:r>
              <a:rPr lang="en-US" baseline="0" dirty="0"/>
              <a:t> với một </a:t>
            </a:r>
            <a:r>
              <a:rPr lang="en-US" baseline="0" dirty="0" err="1"/>
              <a:t>dòng</a:t>
            </a:r>
            <a:r>
              <a:rPr lang="en-US" baseline="0" dirty="0"/>
              <a:t> lệnh, compose up </a:t>
            </a:r>
            <a:r>
              <a:rPr lang="en-US" baseline="0" dirty="0" err="1"/>
              <a:t>chúng</a:t>
            </a:r>
            <a:r>
              <a:rPr lang="en-US" baseline="0" dirty="0"/>
              <a:t> ta có thể tạo </a:t>
            </a:r>
            <a:r>
              <a:rPr lang="en-US" baseline="0" dirty="0" err="1"/>
              <a:t>và</a:t>
            </a:r>
            <a:r>
              <a:rPr lang="en-US" baseline="0" dirty="0"/>
              <a:t> chạy các services trên cũng lúc với nhau, </a:t>
            </a:r>
            <a:r>
              <a:rPr lang="en-US" baseline="0" dirty="0" err="1"/>
              <a:t>móc</a:t>
            </a:r>
            <a:r>
              <a:rPr lang="en-US" baseline="0" dirty="0"/>
              <a:t> </a:t>
            </a:r>
            <a:r>
              <a:rPr lang="en-US" baseline="0" dirty="0" err="1"/>
              <a:t>nối</a:t>
            </a:r>
            <a:r>
              <a:rPr lang="en-US" baseline="0" dirty="0"/>
              <a:t> nhau thành một hệ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hoàn</a:t>
            </a:r>
            <a:r>
              <a:rPr lang="en-US" baseline="0" dirty="0"/>
              <a:t> </a:t>
            </a:r>
            <a:r>
              <a:rPr lang="en-US" baseline="0" dirty="0" err="1"/>
              <a:t>chỉnh</a:t>
            </a:r>
            <a:r>
              <a:rPr lang="en-US" baseline="0" dirty="0"/>
              <a:t>. </a:t>
            </a:r>
            <a:r>
              <a:rPr lang="en-US" baseline="0" dirty="0" err="1"/>
              <a:t>Tuy</a:t>
            </a:r>
            <a:r>
              <a:rPr lang="en-US" baseline="0" dirty="0"/>
              <a:t> </a:t>
            </a:r>
            <a:r>
              <a:rPr lang="en-US" baseline="0" dirty="0" err="1"/>
              <a:t>nhiên</a:t>
            </a:r>
            <a:r>
              <a:rPr lang="en-US" baseline="0" dirty="0"/>
              <a:t>, docker compose chỉ thích hợp để chạy các services trên môi trường dev </a:t>
            </a:r>
            <a:r>
              <a:rPr lang="en-US" baseline="0" dirty="0" err="1"/>
              <a:t>và</a:t>
            </a:r>
            <a:r>
              <a:rPr lang="en-US" baseline="0" dirty="0"/>
              <a:t> test, nó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hỗ</a:t>
            </a:r>
            <a:r>
              <a:rPr lang="en-US" baseline="0" dirty="0"/>
              <a:t> </a:t>
            </a:r>
            <a:r>
              <a:rPr lang="en-US" baseline="0" dirty="0" err="1"/>
              <a:t>trợ</a:t>
            </a:r>
            <a:r>
              <a:rPr lang="en-US" baseline="0" dirty="0"/>
              <a:t> giải </a:t>
            </a:r>
            <a:r>
              <a:rPr lang="en-US" baseline="0" dirty="0" err="1"/>
              <a:t>quyết</a:t>
            </a:r>
            <a:r>
              <a:rPr lang="en-US" baseline="0" dirty="0"/>
              <a:t> nhiều vấn đề khi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 chạy trên môi trường production, như là optimize resource, update/rollback version without any downtime…</a:t>
            </a:r>
          </a:p>
          <a:p>
            <a:r>
              <a:rPr lang="en-US" baseline="0" dirty="0"/>
              <a:t>Để giải </a:t>
            </a:r>
            <a:r>
              <a:rPr lang="en-US" baseline="0" dirty="0" err="1"/>
              <a:t>quyết</a:t>
            </a:r>
            <a:r>
              <a:rPr lang="en-US" baseline="0" dirty="0"/>
              <a:t> các vấn đề đó, </a:t>
            </a:r>
            <a:r>
              <a:rPr lang="en-US" baseline="0" dirty="0" err="1"/>
              <a:t>khai</a:t>
            </a:r>
            <a:r>
              <a:rPr lang="en-US" baseline="0" dirty="0"/>
              <a:t> </a:t>
            </a:r>
            <a:r>
              <a:rPr lang="en-US" baseline="0" dirty="0" err="1"/>
              <a:t>niệm</a:t>
            </a:r>
            <a:r>
              <a:rPr lang="en-US" baseline="0" dirty="0"/>
              <a:t> “docker orchestration” </a:t>
            </a:r>
            <a:r>
              <a:rPr lang="en-US" baseline="0" dirty="0" err="1"/>
              <a:t>xuất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2B03-05D2-48AC-968C-14EF05FF19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30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Đây là hình ảnh “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c </a:t>
            </a:r>
            <a:r>
              <a:rPr lang="en-US" dirty="0" err="1"/>
              <a:t>tế</a:t>
            </a:r>
            <a:r>
              <a:rPr lang="en-US" dirty="0"/>
              <a:t>” của một container orchestration: các container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sắp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nắp</a:t>
            </a:r>
            <a:r>
              <a:rPr lang="en-US" dirty="0"/>
              <a:t> vào đúng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một cách tối </a:t>
            </a:r>
            <a:r>
              <a:rPr lang="vi-VN" dirty="0"/>
              <a:t>ư</a:t>
            </a:r>
            <a:r>
              <a:rPr lang="en-US" dirty="0"/>
              <a:t>u nhất có thể.</a:t>
            </a:r>
          </a:p>
          <a:p>
            <a:r>
              <a:rPr lang="en-US" dirty="0"/>
              <a:t>Có</a:t>
            </a:r>
            <a:r>
              <a:rPr lang="en-US" baseline="0" dirty="0"/>
              <a:t> </a:t>
            </a:r>
            <a:r>
              <a:rPr lang="en-US" baseline="0" dirty="0" err="1"/>
              <a:t>rất</a:t>
            </a:r>
            <a:r>
              <a:rPr lang="en-US" baseline="0" dirty="0"/>
              <a:t> nhiều Docker Orchestration. Docker Swarm là một native orchestration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chạy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quản</a:t>
            </a:r>
            <a:r>
              <a:rPr lang="en-US" baseline="0" dirty="0"/>
              <a:t> lí các services </a:t>
            </a:r>
            <a:r>
              <a:rPr lang="en-US" baseline="0" dirty="0" err="1"/>
              <a:t>docker</a:t>
            </a:r>
            <a:r>
              <a:rPr lang="en-US" baseline="0" dirty="0"/>
              <a:t> trên multi hosts. Nó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làm </a:t>
            </a:r>
            <a:r>
              <a:rPr lang="en-US" baseline="0" dirty="0" err="1"/>
              <a:t>những</a:t>
            </a:r>
            <a:r>
              <a:rPr lang="en-US" baseline="0" dirty="0"/>
              <a:t> việc như scale, start một container khi nó bị crash,. </a:t>
            </a:r>
          </a:p>
          <a:p>
            <a:r>
              <a:rPr lang="en-US" baseline="0" dirty="0"/>
              <a:t>Bên </a:t>
            </a:r>
            <a:r>
              <a:rPr lang="en-US" baseline="0" dirty="0" err="1"/>
              <a:t>cạnh</a:t>
            </a:r>
            <a:r>
              <a:rPr lang="en-US" baseline="0" dirty="0"/>
              <a:t> đó còn nhiều các công </a:t>
            </a:r>
            <a:r>
              <a:rPr lang="en-US" baseline="0" dirty="0" err="1"/>
              <a:t>cụ</a:t>
            </a:r>
            <a:r>
              <a:rPr lang="en-US" baseline="0" dirty="0"/>
              <a:t> khác như </a:t>
            </a:r>
            <a:r>
              <a:rPr lang="en-US" baseline="0" dirty="0" err="1"/>
              <a:t>Mesos</a:t>
            </a:r>
            <a:r>
              <a:rPr lang="en-US" baseline="0" dirty="0"/>
              <a:t> Marathon, Amazon ECS…</a:t>
            </a:r>
          </a:p>
          <a:p>
            <a:endParaRPr lang="en-US" baseline="0" dirty="0"/>
          </a:p>
          <a:p>
            <a:r>
              <a:rPr lang="en-US" dirty="0"/>
              <a:t>K8S</a:t>
            </a:r>
            <a:r>
              <a:rPr lang="en-US" baseline="0" dirty="0"/>
              <a:t> là một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Orchestration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opensource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giúp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tự </a:t>
            </a:r>
            <a:r>
              <a:rPr lang="en-US" sz="1200" b="1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deploy, scale </a:t>
            </a:r>
            <a:r>
              <a:rPr lang="en-US" sz="1200" b="1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lí các </a:t>
            </a:r>
            <a:r>
              <a:rPr lang="en-US" sz="1200" b="1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chạy trên </a:t>
            </a:r>
            <a:r>
              <a:rPr lang="en-US" sz="1200" b="1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2B03-05D2-48AC-968C-14EF05FF19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/docs/concepts/workloads/controllers/deployment/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/docs/concepts/workloads/controllers/</a:t>
            </a:r>
            <a:r>
              <a:rPr lang="en-US" dirty="0" err="1"/>
              <a:t>replicaset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/docs/user-guide/</a:t>
            </a:r>
            <a:r>
              <a:rPr lang="en-US" dirty="0" err="1"/>
              <a:t>kubectl</a:t>
            </a:r>
            <a:r>
              <a:rPr lang="en-US" dirty="0"/>
              <a:t>/v1.6/#rollout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/docs/user-guide/</a:t>
            </a:r>
            <a:r>
              <a:rPr lang="en-US" dirty="0" err="1"/>
              <a:t>kubectl</a:t>
            </a:r>
            <a:r>
              <a:rPr lang="en-US" dirty="0"/>
              <a:t>/v1.6/#rolling-update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/docs/concepts/cluster-administration/manage-deployment/#canary-deployments</a:t>
            </a:r>
          </a:p>
          <a:p>
            <a:endParaRPr lang="en-US" dirty="0"/>
          </a:p>
          <a:p>
            <a:r>
              <a:rPr lang="en-US" dirty="0"/>
              <a:t>Blue-green deployment isn’t built-in to Kubernetes (as</a:t>
            </a:r>
            <a:r>
              <a:rPr lang="en-US" baseline="0" dirty="0"/>
              <a:t> of July 2017). Some examples others have built:</a:t>
            </a:r>
          </a:p>
          <a:p>
            <a:r>
              <a:rPr lang="en-US" baseline="0" dirty="0"/>
              <a:t>https://</a:t>
            </a:r>
            <a:r>
              <a:rPr lang="en-US" baseline="0" dirty="0" err="1"/>
              <a:t>techbeacon.com</a:t>
            </a:r>
            <a:r>
              <a:rPr lang="en-US" baseline="0" dirty="0"/>
              <a:t>/one-year-using-</a:t>
            </a:r>
            <a:r>
              <a:rPr lang="en-US" baseline="0" dirty="0" err="1"/>
              <a:t>kubernetes</a:t>
            </a:r>
            <a:r>
              <a:rPr lang="en-US" baseline="0" dirty="0"/>
              <a:t>-production-lessons-learned</a:t>
            </a:r>
          </a:p>
          <a:p>
            <a:r>
              <a:rPr lang="en-US" baseline="0" dirty="0"/>
              <a:t>http://</a:t>
            </a:r>
            <a:r>
              <a:rPr lang="en-US" baseline="0" dirty="0" err="1"/>
              <a:t>www.devoperandi.com</a:t>
            </a:r>
            <a:r>
              <a:rPr lang="en-US" baseline="0" dirty="0"/>
              <a:t>/</a:t>
            </a:r>
            <a:r>
              <a:rPr lang="en-US" baseline="0" dirty="0" err="1"/>
              <a:t>kubernetes</a:t>
            </a:r>
            <a:r>
              <a:rPr lang="en-US" baseline="0" dirty="0"/>
              <a:t>-deployment-resource-</a:t>
            </a:r>
            <a:r>
              <a:rPr lang="en-US" baseline="0" dirty="0" err="1"/>
              <a:t>bluegreen</a:t>
            </a:r>
            <a:r>
              <a:rPr lang="en-US" baseline="0" dirty="0"/>
              <a:t>-deploys-for-everyone/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1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/docs/tasks/run-application/horizontal-pod-</a:t>
            </a:r>
            <a:r>
              <a:rPr lang="en-US" dirty="0" err="1"/>
              <a:t>autoscale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/docs/tasks/run-application/horizontal-pod-</a:t>
            </a:r>
            <a:r>
              <a:rPr lang="en-US" dirty="0" err="1"/>
              <a:t>autoscale</a:t>
            </a:r>
            <a:r>
              <a:rPr lang="en-US" dirty="0"/>
              <a:t>-walkthrough/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/docs/user-guide/</a:t>
            </a:r>
            <a:r>
              <a:rPr lang="en-US" dirty="0" err="1"/>
              <a:t>kubectl</a:t>
            </a:r>
            <a:r>
              <a:rPr lang="en-US" dirty="0"/>
              <a:t>/v1.6/#</a:t>
            </a:r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kubernetes</a:t>
            </a:r>
            <a:r>
              <a:rPr lang="en-US" dirty="0"/>
              <a:t>/community/blob/master/contributors/design-proposals/horizontal-pod-</a:t>
            </a:r>
            <a:r>
              <a:rPr lang="en-US" dirty="0" err="1"/>
              <a:t>autoscaler.md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F254C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F254C"/>
                </a:solidFill>
                <a:latin typeface="Montserra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1pPr>
          </a:lstStyle>
          <a:p>
            <a:fld id="{BCFDDB1E-3191-46D1-A350-5925D3912FD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1pPr>
          </a:lstStyle>
          <a:p>
            <a:fld id="{18D62D07-C5A8-45B7-A54C-A1BB4C4AD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B1E-3191-46D1-A350-5925D3912FD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2D07-C5A8-45B7-A54C-A1BB4C4A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B1E-3191-46D1-A350-5925D3912FD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2D07-C5A8-45B7-A54C-A1BB4C4A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B1E-3191-46D1-A350-5925D3912FD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2D07-C5A8-45B7-A54C-A1BB4C4A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4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B1E-3191-46D1-A350-5925D3912FD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2D07-C5A8-45B7-A54C-A1BB4C4A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0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072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607274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0789" y="1203089"/>
            <a:ext cx="10886813" cy="5080068"/>
          </a:xfrm>
        </p:spPr>
        <p:txBody>
          <a:bodyPr/>
          <a:lstStyle>
            <a:lvl2pPr marL="529343" indent="-210890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788723" indent="-229940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842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CAA6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1pPr>
            <a:lvl2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1pPr>
          </a:lstStyle>
          <a:p>
            <a:fld id="{BCFDDB1E-3191-46D1-A350-5925D3912FD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1pPr>
          </a:lstStyle>
          <a:p>
            <a:fld id="{18D62D07-C5A8-45B7-A54C-A1BB4C4AD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012"/>
            <a:ext cx="10515600" cy="1325563"/>
          </a:xfrm>
        </p:spPr>
        <p:txBody>
          <a:bodyPr/>
          <a:lstStyle>
            <a:lvl1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738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1pPr>
          </a:lstStyle>
          <a:p>
            <a:fld id="{BCFDDB1E-3191-46D1-A350-5925D3912FD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1pPr>
          </a:lstStyle>
          <a:p>
            <a:fld id="{18D62D07-C5A8-45B7-A54C-A1BB4C4AD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CAA6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1pPr>
          </a:lstStyle>
          <a:p>
            <a:fld id="{BCFDDB1E-3191-46D1-A350-5925D3912FD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F254C"/>
                </a:solidFill>
                <a:latin typeface="Montserrat" panose="00000500000000000000" pitchFamily="2" charset="0"/>
              </a:defRPr>
            </a:lvl1pPr>
          </a:lstStyle>
          <a:p>
            <a:fld id="{18D62D07-C5A8-45B7-A54C-A1BB4C4AD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0375"/>
            <a:ext cx="12192000" cy="2202198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F254C"/>
                </a:solidFill>
                <a:latin typeface="Montserrat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BCFDDB1E-3191-46D1-A350-5925D3912FD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18D62D07-C5A8-45B7-A54C-A1BB4C4AD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8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B1E-3191-46D1-A350-5925D3912FD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2D07-C5A8-45B7-A54C-A1BB4C4A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B1E-3191-46D1-A350-5925D3912FD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2D07-C5A8-45B7-A54C-A1BB4C4A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9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B1E-3191-46D1-A350-5925D3912FD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2D07-C5A8-45B7-A54C-A1BB4C4A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B1E-3191-46D1-A350-5925D3912FD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2D07-C5A8-45B7-A54C-A1BB4C4A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9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DB1E-3191-46D1-A350-5925D3912FD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62D07-C5A8-45B7-A54C-A1BB4C4A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5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g.sh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25.png"/><Relationship Id="rId4" Type="http://schemas.openxmlformats.org/officeDocument/2006/relationships/image" Target="../media/image32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5" y="209605"/>
            <a:ext cx="3267332" cy="14478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62844" y="1802718"/>
            <a:ext cx="5109284" cy="614526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Hanoi 7/2018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E73CC-FD97-4C77-BA9F-CB3B3D5113AB}"/>
              </a:ext>
            </a:extLst>
          </p:cNvPr>
          <p:cNvSpPr txBox="1"/>
          <p:nvPr/>
        </p:nvSpPr>
        <p:spPr>
          <a:xfrm rot="2397027">
            <a:off x="7764779" y="5126994"/>
            <a:ext cx="2194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3CAA61"/>
                </a:solidFill>
                <a:latin typeface="Montserrat" panose="00000500000000000000" pitchFamily="2" charset="0"/>
              </a:rPr>
              <a:t>Henry Ford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3CF0B6-EF27-45E1-A056-9DBE5BFB5B7D}"/>
              </a:ext>
            </a:extLst>
          </p:cNvPr>
          <p:cNvSpPr/>
          <p:nvPr/>
        </p:nvSpPr>
        <p:spPr>
          <a:xfrm>
            <a:off x="2677244" y="3168723"/>
            <a:ext cx="7437120" cy="16435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spc="160" dirty="0">
                <a:solidFill>
                  <a:srgbClr val="0F254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500" b="1" spc="16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ICP</a:t>
            </a:r>
            <a:r>
              <a:rPr lang="en-US" sz="3500" b="1" spc="16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TECHNOLOGY SHARING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100" b="1" spc="16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2677243" y="4949203"/>
            <a:ext cx="6245083" cy="614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F254C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VIẾT ANH – DEVELOPER</a:t>
            </a:r>
          </a:p>
          <a:p>
            <a:pPr algn="l"/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DEVELOPER</a:t>
            </a:r>
          </a:p>
        </p:txBody>
      </p:sp>
    </p:spTree>
    <p:extLst>
      <p:ext uri="{BB962C8B-B14F-4D97-AF65-F5344CB8AC3E}">
        <p14:creationId xmlns:p14="http://schemas.microsoft.com/office/powerpoint/2010/main" val="4015800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480" y="1193800"/>
            <a:ext cx="11115040" cy="4978400"/>
          </a:xfrm>
        </p:spPr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engine is a client-server application with these major components:</a:t>
            </a:r>
          </a:p>
          <a:p>
            <a:pPr lvl="1"/>
            <a:r>
              <a:rPr lang="en-US" sz="1600" dirty="0"/>
              <a:t>A server which is type op long-running program called a daemon process (the </a:t>
            </a:r>
            <a:r>
              <a:rPr lang="en-US" sz="1600" dirty="0" err="1"/>
              <a:t>dockerd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A REST API </a:t>
            </a:r>
            <a:r>
              <a:rPr lang="en-US" sz="1600" dirty="0" err="1"/>
              <a:t>whichs</a:t>
            </a:r>
            <a:r>
              <a:rPr lang="en-US" sz="1600" dirty="0"/>
              <a:t> specifies interfaces that programs can use to talk to the daemon and instruct it what to do.</a:t>
            </a:r>
          </a:p>
          <a:p>
            <a:pPr lvl="1"/>
            <a:r>
              <a:rPr lang="en-US" sz="1600" dirty="0"/>
              <a:t>A command line interface (CLI) client</a:t>
            </a:r>
          </a:p>
          <a:p>
            <a:r>
              <a:rPr lang="en-US" dirty="0"/>
              <a:t>The CLI uses the </a:t>
            </a:r>
            <a:r>
              <a:rPr lang="en-US" dirty="0" err="1"/>
              <a:t>Docker</a:t>
            </a:r>
            <a:r>
              <a:rPr lang="en-US" dirty="0"/>
              <a:t> REST API to control or interact with the </a:t>
            </a:r>
            <a:r>
              <a:rPr lang="en-US" dirty="0" err="1"/>
              <a:t>Docker</a:t>
            </a:r>
            <a:r>
              <a:rPr lang="en-US" dirty="0"/>
              <a:t> daemon through scripting or direct CLI commands. Many other </a:t>
            </a:r>
            <a:r>
              <a:rPr lang="en-US" dirty="0" err="1"/>
              <a:t>Docker</a:t>
            </a:r>
            <a:r>
              <a:rPr lang="en-US" dirty="0"/>
              <a:t> applications use the underlying API and CLI.</a:t>
            </a:r>
          </a:p>
          <a:p>
            <a:r>
              <a:rPr lang="en-US" dirty="0"/>
              <a:t>The daemon creates and manages </a:t>
            </a:r>
            <a:r>
              <a:rPr lang="en-US" dirty="0" err="1"/>
              <a:t>Docker</a:t>
            </a:r>
            <a:r>
              <a:rPr lang="en-US" dirty="0"/>
              <a:t> </a:t>
            </a:r>
            <a:r>
              <a:rPr lang="en-US" i="1" dirty="0"/>
              <a:t>objects</a:t>
            </a:r>
            <a:r>
              <a:rPr lang="en-US" dirty="0"/>
              <a:t>, such as images, containers, networks, and volumes.</a:t>
            </a:r>
          </a:p>
          <a:p>
            <a:pPr lvl="1"/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Docker</a:t>
            </a:r>
            <a:r>
              <a:rPr lang="en-US" dirty="0"/>
              <a:t> engine</a:t>
            </a:r>
          </a:p>
        </p:txBody>
      </p:sp>
    </p:spTree>
    <p:extLst>
      <p:ext uri="{BB962C8B-B14F-4D97-AF65-F5344CB8AC3E}">
        <p14:creationId xmlns:p14="http://schemas.microsoft.com/office/powerpoint/2010/main" val="356615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480" y="1193800"/>
            <a:ext cx="11115040" cy="4978400"/>
          </a:xfrm>
        </p:spPr>
        <p:txBody>
          <a:bodyPr>
            <a:normAutofit/>
          </a:bodyPr>
          <a:lstStyle/>
          <a:p>
            <a:r>
              <a:rPr lang="en-US" sz="1867" dirty="0"/>
              <a:t>Fast, consistent delivery of your applications</a:t>
            </a:r>
          </a:p>
          <a:p>
            <a:pPr lvl="1"/>
            <a:r>
              <a:rPr lang="en-US" sz="1600" dirty="0"/>
              <a:t>Containers are great for continuous integration and continuous development (CI/CD) workflows.</a:t>
            </a:r>
          </a:p>
          <a:p>
            <a:pPr lvl="1"/>
            <a:r>
              <a:rPr lang="en-US" sz="1600" dirty="0"/>
              <a:t>Your developers write code locally and share their work with their colleagues using </a:t>
            </a:r>
            <a:r>
              <a:rPr lang="en-US" sz="1600" dirty="0" err="1"/>
              <a:t>Docker</a:t>
            </a:r>
            <a:r>
              <a:rPr lang="en-US" sz="1600" dirty="0"/>
              <a:t> containers.</a:t>
            </a:r>
          </a:p>
          <a:p>
            <a:pPr lvl="1"/>
            <a:r>
              <a:rPr lang="en-US" sz="1600" dirty="0"/>
              <a:t>They use </a:t>
            </a:r>
            <a:r>
              <a:rPr lang="en-US" sz="1600" dirty="0" err="1"/>
              <a:t>Docker</a:t>
            </a:r>
            <a:r>
              <a:rPr lang="en-US" sz="1600" dirty="0"/>
              <a:t> to push their applications into a test environment and execute automated and manual tests.</a:t>
            </a:r>
          </a:p>
          <a:p>
            <a:pPr lvl="1"/>
            <a:r>
              <a:rPr lang="en-US" sz="1600" dirty="0"/>
              <a:t>When developers find bugs, they can fix them in the development environment and redeploy them to the test environment for testing and validation.</a:t>
            </a:r>
          </a:p>
          <a:p>
            <a:pPr lvl="1"/>
            <a:r>
              <a:rPr lang="en-US" sz="1600" dirty="0"/>
              <a:t>When testing is complete, getting the fix to the customer is as simple as pushing the updated image to the production environment.</a:t>
            </a:r>
          </a:p>
          <a:p>
            <a:pPr marL="457189" lvl="1" indent="-457189"/>
            <a:r>
              <a:rPr lang="en-US" sz="1867" dirty="0"/>
              <a:t>Responsive deployment and scaling</a:t>
            </a:r>
          </a:p>
          <a:p>
            <a:pPr marL="457189" lvl="1" indent="-457189"/>
            <a:r>
              <a:rPr lang="en-US" sz="1867" dirty="0"/>
              <a:t>Running more workloads on the same hardware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I use </a:t>
            </a:r>
            <a:r>
              <a:rPr lang="en-US" dirty="0" err="1"/>
              <a:t>Docker</a:t>
            </a:r>
            <a:r>
              <a:rPr lang="en-US" dirty="0"/>
              <a:t> for?</a:t>
            </a:r>
          </a:p>
        </p:txBody>
      </p:sp>
    </p:spTree>
    <p:extLst>
      <p:ext uri="{BB962C8B-B14F-4D97-AF65-F5344CB8AC3E}">
        <p14:creationId xmlns:p14="http://schemas.microsoft.com/office/powerpoint/2010/main" val="185459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156" y="1193800"/>
            <a:ext cx="9655688" cy="4978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Docker</a:t>
            </a:r>
            <a:r>
              <a:rPr lang="en-US" dirty="0"/>
              <a:t>  architecture</a:t>
            </a:r>
          </a:p>
        </p:txBody>
      </p:sp>
    </p:spTree>
    <p:extLst>
      <p:ext uri="{BB962C8B-B14F-4D97-AF65-F5344CB8AC3E}">
        <p14:creationId xmlns:p14="http://schemas.microsoft.com/office/powerpoint/2010/main" val="49300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480" y="1193800"/>
            <a:ext cx="11115040" cy="4978400"/>
          </a:xfrm>
        </p:spPr>
        <p:txBody>
          <a:bodyPr/>
          <a:lstStyle/>
          <a:p>
            <a:r>
              <a:rPr lang="en-US" sz="1867" dirty="0" err="1"/>
              <a:t>Docker</a:t>
            </a:r>
            <a:r>
              <a:rPr lang="en-US" sz="1867" dirty="0"/>
              <a:t> uses a client-server architecture</a:t>
            </a:r>
            <a:endParaRPr lang="en-US" dirty="0"/>
          </a:p>
          <a:p>
            <a:r>
              <a:rPr lang="en-US" sz="1867" dirty="0"/>
              <a:t>The </a:t>
            </a:r>
            <a:r>
              <a:rPr lang="en-US" sz="1867" dirty="0" err="1"/>
              <a:t>Docker</a:t>
            </a:r>
            <a:r>
              <a:rPr lang="en-US" sz="1867" dirty="0"/>
              <a:t> </a:t>
            </a:r>
            <a:r>
              <a:rPr lang="en-US" sz="1867" i="1" dirty="0"/>
              <a:t>client</a:t>
            </a:r>
            <a:r>
              <a:rPr lang="en-US" sz="1867" dirty="0"/>
              <a:t> talks to the </a:t>
            </a:r>
            <a:r>
              <a:rPr lang="en-US" sz="1867" dirty="0" err="1"/>
              <a:t>Docker</a:t>
            </a:r>
            <a:r>
              <a:rPr lang="en-US" sz="1867" dirty="0"/>
              <a:t> </a:t>
            </a:r>
            <a:r>
              <a:rPr lang="en-US" sz="1867" i="1" dirty="0"/>
              <a:t>daemon</a:t>
            </a:r>
            <a:r>
              <a:rPr lang="en-US" sz="1867" dirty="0"/>
              <a:t>, which does the heavy lifting of building, running, and distributing your </a:t>
            </a:r>
            <a:r>
              <a:rPr lang="en-US" sz="1867" dirty="0" err="1"/>
              <a:t>Docker</a:t>
            </a:r>
            <a:r>
              <a:rPr lang="en-US" sz="1867" dirty="0"/>
              <a:t> containers</a:t>
            </a:r>
          </a:p>
          <a:p>
            <a:r>
              <a:rPr lang="en-US" sz="1867" dirty="0"/>
              <a:t>The </a:t>
            </a:r>
            <a:r>
              <a:rPr lang="en-US" sz="1867" dirty="0" err="1"/>
              <a:t>Docker</a:t>
            </a:r>
            <a:r>
              <a:rPr lang="en-US" sz="1867" dirty="0"/>
              <a:t> client and daemon communicate using a REST API, over UNIX sockets or a network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Docker</a:t>
            </a:r>
            <a:r>
              <a:rPr lang="en-US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87186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480" y="1193800"/>
            <a:ext cx="11115040" cy="4978400"/>
          </a:xfrm>
        </p:spPr>
        <p:txBody>
          <a:bodyPr>
            <a:normAutofit/>
          </a:bodyPr>
          <a:lstStyle/>
          <a:p>
            <a:r>
              <a:rPr lang="en-US" sz="1867" dirty="0"/>
              <a:t>The </a:t>
            </a:r>
            <a:r>
              <a:rPr lang="en-US" sz="1867" dirty="0" err="1"/>
              <a:t>Docker</a:t>
            </a:r>
            <a:r>
              <a:rPr lang="en-US" sz="1867" dirty="0"/>
              <a:t> daemon (</a:t>
            </a:r>
            <a:r>
              <a:rPr lang="en-US" sz="1867" dirty="0" err="1"/>
              <a:t>dockerd</a:t>
            </a:r>
            <a:r>
              <a:rPr lang="en-US" sz="1867" dirty="0"/>
              <a:t>) listens for </a:t>
            </a:r>
            <a:r>
              <a:rPr lang="en-US" sz="1867" dirty="0" err="1"/>
              <a:t>Docker</a:t>
            </a:r>
            <a:r>
              <a:rPr lang="en-US" sz="1867" dirty="0"/>
              <a:t> API requests and manages </a:t>
            </a:r>
            <a:r>
              <a:rPr lang="en-US" sz="1867" dirty="0" err="1"/>
              <a:t>Docker</a:t>
            </a:r>
            <a:r>
              <a:rPr lang="en-US" sz="1867" dirty="0"/>
              <a:t> objects such as images, containers, networks, and volumes</a:t>
            </a:r>
          </a:p>
          <a:p>
            <a:r>
              <a:rPr lang="en-US" sz="1867" dirty="0"/>
              <a:t> A daemon can also communicate with other daemons to manage </a:t>
            </a:r>
            <a:r>
              <a:rPr lang="en-US" sz="1867" dirty="0" err="1"/>
              <a:t>Docker</a:t>
            </a:r>
            <a:r>
              <a:rPr lang="en-US" sz="1867" dirty="0"/>
              <a:t> services.</a:t>
            </a:r>
          </a:p>
          <a:p>
            <a:endParaRPr lang="en-US" sz="186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Docker</a:t>
            </a:r>
            <a:r>
              <a:rPr lang="en-US" dirty="0"/>
              <a:t> daemon	</a:t>
            </a:r>
          </a:p>
        </p:txBody>
      </p:sp>
    </p:spTree>
    <p:extLst>
      <p:ext uri="{BB962C8B-B14F-4D97-AF65-F5344CB8AC3E}">
        <p14:creationId xmlns:p14="http://schemas.microsoft.com/office/powerpoint/2010/main" val="389724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480" y="1193800"/>
            <a:ext cx="11115040" cy="4978400"/>
          </a:xfrm>
        </p:spPr>
        <p:txBody>
          <a:bodyPr>
            <a:normAutofit/>
          </a:bodyPr>
          <a:lstStyle/>
          <a:p>
            <a:r>
              <a:rPr lang="en-US" sz="1867" dirty="0"/>
              <a:t>The </a:t>
            </a:r>
            <a:r>
              <a:rPr lang="en-US" sz="1867" dirty="0" err="1"/>
              <a:t>Docker</a:t>
            </a:r>
            <a:r>
              <a:rPr lang="en-US" sz="1867" dirty="0"/>
              <a:t> client is the primary way that many </a:t>
            </a:r>
            <a:r>
              <a:rPr lang="en-US" sz="1867" dirty="0" err="1"/>
              <a:t>Docker</a:t>
            </a:r>
            <a:r>
              <a:rPr lang="en-US" sz="1867" dirty="0"/>
              <a:t> users interact with </a:t>
            </a:r>
            <a:r>
              <a:rPr lang="en-US" sz="1867" dirty="0" err="1"/>
              <a:t>Docker</a:t>
            </a:r>
            <a:endParaRPr lang="en-US" sz="1867" dirty="0"/>
          </a:p>
          <a:p>
            <a:r>
              <a:rPr lang="en-US" sz="1867" dirty="0"/>
              <a:t>When you use commands such as </a:t>
            </a:r>
            <a:r>
              <a:rPr lang="en-US" sz="1867" dirty="0" err="1"/>
              <a:t>docker</a:t>
            </a:r>
            <a:r>
              <a:rPr lang="en-US" sz="1867" dirty="0"/>
              <a:t> run, the client sends these commands to </a:t>
            </a:r>
            <a:r>
              <a:rPr lang="en-US" sz="1867" dirty="0" err="1"/>
              <a:t>dockerd</a:t>
            </a:r>
            <a:endParaRPr lang="en-US" sz="1867" dirty="0"/>
          </a:p>
          <a:p>
            <a:r>
              <a:rPr lang="en-US" sz="1867" dirty="0"/>
              <a:t>The </a:t>
            </a:r>
            <a:r>
              <a:rPr lang="en-US" sz="1867" dirty="0" err="1"/>
              <a:t>Docker</a:t>
            </a:r>
            <a:r>
              <a:rPr lang="en-US" sz="1867" dirty="0"/>
              <a:t> client can communicate with more than one daemon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Docker</a:t>
            </a:r>
            <a:r>
              <a:rPr lang="en-US" dirty="0"/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427139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480" y="1193800"/>
            <a:ext cx="11115040" cy="4978400"/>
          </a:xfrm>
        </p:spPr>
        <p:txBody>
          <a:bodyPr>
            <a:normAutofit/>
          </a:bodyPr>
          <a:lstStyle/>
          <a:p>
            <a:r>
              <a:rPr lang="en-US" sz="1867" dirty="0"/>
              <a:t>A </a:t>
            </a:r>
            <a:r>
              <a:rPr lang="en-US" sz="1867" dirty="0" err="1"/>
              <a:t>Docker</a:t>
            </a:r>
            <a:r>
              <a:rPr lang="en-US" sz="1867" dirty="0"/>
              <a:t> registry stores </a:t>
            </a:r>
            <a:r>
              <a:rPr lang="en-US" sz="1867" dirty="0" err="1"/>
              <a:t>Docker</a:t>
            </a:r>
            <a:r>
              <a:rPr lang="en-US" sz="1867" dirty="0"/>
              <a:t> images</a:t>
            </a:r>
          </a:p>
          <a:p>
            <a:r>
              <a:rPr lang="en-US" sz="1867" dirty="0" err="1"/>
              <a:t>Docker</a:t>
            </a:r>
            <a:r>
              <a:rPr lang="en-US" sz="1867" dirty="0"/>
              <a:t> Hub and </a:t>
            </a:r>
            <a:r>
              <a:rPr lang="en-US" sz="1867" dirty="0" err="1"/>
              <a:t>Docker</a:t>
            </a:r>
            <a:r>
              <a:rPr lang="en-US" sz="1867" dirty="0"/>
              <a:t> Cloud are public registries that anyone can use, and </a:t>
            </a:r>
            <a:r>
              <a:rPr lang="en-US" sz="1867" dirty="0" err="1"/>
              <a:t>Docker</a:t>
            </a:r>
            <a:r>
              <a:rPr lang="en-US" sz="1867" dirty="0"/>
              <a:t> is configured to look for images on </a:t>
            </a:r>
            <a:r>
              <a:rPr lang="en-US" sz="1867" dirty="0" err="1"/>
              <a:t>Docker</a:t>
            </a:r>
            <a:r>
              <a:rPr lang="en-US" sz="1867" dirty="0"/>
              <a:t> Hub by default</a:t>
            </a:r>
          </a:p>
          <a:p>
            <a:r>
              <a:rPr lang="en-US" sz="1867" dirty="0"/>
              <a:t>You can even run your own private registry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Docker</a:t>
            </a:r>
            <a:r>
              <a:rPr lang="en-US" dirty="0"/>
              <a:t> registries</a:t>
            </a:r>
          </a:p>
        </p:txBody>
      </p:sp>
    </p:spTree>
    <p:extLst>
      <p:ext uri="{BB962C8B-B14F-4D97-AF65-F5344CB8AC3E}">
        <p14:creationId xmlns:p14="http://schemas.microsoft.com/office/powerpoint/2010/main" val="252007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480" y="1193800"/>
            <a:ext cx="11115040" cy="4978400"/>
          </a:xfrm>
        </p:spPr>
        <p:txBody>
          <a:bodyPr>
            <a:normAutofit/>
          </a:bodyPr>
          <a:lstStyle/>
          <a:p>
            <a:r>
              <a:rPr lang="en-US" sz="1867" dirty="0"/>
              <a:t>An image is a read-only template with instructions for creating a </a:t>
            </a:r>
            <a:r>
              <a:rPr lang="en-US" sz="1867" dirty="0" err="1"/>
              <a:t>Docker</a:t>
            </a:r>
            <a:r>
              <a:rPr lang="en-US" sz="1867" dirty="0"/>
              <a:t> container</a:t>
            </a:r>
          </a:p>
          <a:p>
            <a:r>
              <a:rPr lang="en-US" sz="1867" dirty="0"/>
              <a:t>Often, an image is based on another image, with some additional customization</a:t>
            </a:r>
          </a:p>
          <a:p>
            <a:r>
              <a:rPr lang="en-US" sz="1867" dirty="0"/>
              <a:t>You might create your own images or you might only use those created by others and published in a registry</a:t>
            </a:r>
          </a:p>
          <a:p>
            <a:r>
              <a:rPr lang="en-US" sz="1867" dirty="0"/>
              <a:t> Each instruction in a </a:t>
            </a:r>
            <a:r>
              <a:rPr lang="en-US" sz="1867" dirty="0" err="1"/>
              <a:t>Dockerfile</a:t>
            </a:r>
            <a:r>
              <a:rPr lang="en-US" sz="1867" dirty="0"/>
              <a:t> creates a layer in the image. When you change the </a:t>
            </a:r>
            <a:r>
              <a:rPr lang="en-US" sz="1867" dirty="0" err="1"/>
              <a:t>Dockerfile</a:t>
            </a:r>
            <a:r>
              <a:rPr lang="en-US" sz="1867" dirty="0"/>
              <a:t> and rebuild the image, only those layers which have changed are rebuilt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Docker</a:t>
            </a:r>
            <a:r>
              <a:rPr lang="en-US" dirty="0"/>
              <a:t> Object - Images</a:t>
            </a:r>
          </a:p>
        </p:txBody>
      </p:sp>
    </p:spTree>
    <p:extLst>
      <p:ext uri="{BB962C8B-B14F-4D97-AF65-F5344CB8AC3E}">
        <p14:creationId xmlns:p14="http://schemas.microsoft.com/office/powerpoint/2010/main" val="335175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480" y="1193800"/>
            <a:ext cx="11115040" cy="4978400"/>
          </a:xfrm>
        </p:spPr>
        <p:txBody>
          <a:bodyPr>
            <a:normAutofit/>
          </a:bodyPr>
          <a:lstStyle/>
          <a:p>
            <a:r>
              <a:rPr lang="en-US" sz="1867" dirty="0"/>
              <a:t>A container is a runnable instance of an image</a:t>
            </a:r>
          </a:p>
          <a:p>
            <a:r>
              <a:rPr lang="en-US" sz="1867" dirty="0"/>
              <a:t>You can create, start, stop, move, or delete a container using the </a:t>
            </a:r>
            <a:r>
              <a:rPr lang="en-US" sz="1867" dirty="0" err="1"/>
              <a:t>Docker</a:t>
            </a:r>
            <a:r>
              <a:rPr lang="en-US" sz="1867" dirty="0"/>
              <a:t> API or CLI</a:t>
            </a:r>
          </a:p>
          <a:p>
            <a:r>
              <a:rPr lang="en-US" sz="1867" dirty="0"/>
              <a:t>You can connect a container to one or more networks, attach storage to it, or even create a new image based on its current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Docker</a:t>
            </a:r>
            <a:r>
              <a:rPr lang="en-US" dirty="0"/>
              <a:t> Object - Containers</a:t>
            </a:r>
          </a:p>
        </p:txBody>
      </p:sp>
    </p:spTree>
    <p:extLst>
      <p:ext uri="{BB962C8B-B14F-4D97-AF65-F5344CB8AC3E}">
        <p14:creationId xmlns:p14="http://schemas.microsoft.com/office/powerpoint/2010/main" val="116649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480" y="1193800"/>
            <a:ext cx="11115040" cy="4978400"/>
          </a:xfrm>
        </p:spPr>
        <p:txBody>
          <a:bodyPr>
            <a:normAutofit/>
          </a:bodyPr>
          <a:lstStyle/>
          <a:p>
            <a:r>
              <a:rPr lang="en-US" sz="1867" dirty="0"/>
              <a:t>Services allow you to scale containers across multiple </a:t>
            </a:r>
            <a:r>
              <a:rPr lang="en-US" sz="1867" dirty="0" err="1"/>
              <a:t>Docker</a:t>
            </a:r>
            <a:r>
              <a:rPr lang="en-US" sz="1867" dirty="0"/>
              <a:t> daemons, which all work together as a swarm with multiple managers and workers</a:t>
            </a:r>
          </a:p>
          <a:p>
            <a:r>
              <a:rPr lang="en-US" sz="1867" dirty="0"/>
              <a:t>Each member of a swarm is a </a:t>
            </a:r>
            <a:r>
              <a:rPr lang="en-US" sz="1867" dirty="0" err="1"/>
              <a:t>Docker</a:t>
            </a:r>
            <a:r>
              <a:rPr lang="en-US" sz="1867" dirty="0"/>
              <a:t> daemon, and the daemons all communicate using the </a:t>
            </a:r>
            <a:r>
              <a:rPr lang="en-US" sz="1867" dirty="0" err="1"/>
              <a:t>Docker</a:t>
            </a:r>
            <a:r>
              <a:rPr lang="en-US" sz="1867" dirty="0"/>
              <a:t> API</a:t>
            </a:r>
          </a:p>
          <a:p>
            <a:endParaRPr lang="en-US" sz="1867" dirty="0"/>
          </a:p>
          <a:p>
            <a:endParaRPr lang="en-US" sz="186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Docker</a:t>
            </a:r>
            <a:r>
              <a:rPr lang="en-US" dirty="0"/>
              <a:t> Components - Services</a:t>
            </a:r>
          </a:p>
        </p:txBody>
      </p:sp>
    </p:spTree>
    <p:extLst>
      <p:ext uri="{BB962C8B-B14F-4D97-AF65-F5344CB8AC3E}">
        <p14:creationId xmlns:p14="http://schemas.microsoft.com/office/powerpoint/2010/main" val="64651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7F57-A993-424E-9AD7-C2631879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DOCKER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K8S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NGHỆ IBM CLOUD PRIVATE (ICP)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TRÚC TRIỂN KHAI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QUY TRÌNH TRIỂN KHAI ỨNG DỤNG TỰ ĐỘNG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077818-9C71-40F5-95BC-327AC3F2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100" b="1" spc="160" dirty="0">
                <a:latin typeface="Arial" panose="020B0604020202020204" pitchFamily="34" charset="0"/>
                <a:cs typeface="Arial" panose="020B0604020202020204" pitchFamily="34" charset="0"/>
              </a:rPr>
              <a:t>POC DEMOSTRATION</a:t>
            </a:r>
          </a:p>
        </p:txBody>
      </p:sp>
    </p:spTree>
    <p:extLst>
      <p:ext uri="{BB962C8B-B14F-4D97-AF65-F5344CB8AC3E}">
        <p14:creationId xmlns:p14="http://schemas.microsoft.com/office/powerpoint/2010/main" val="377319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480" y="1193800"/>
            <a:ext cx="11115040" cy="4978400"/>
          </a:xfrm>
        </p:spPr>
        <p:txBody>
          <a:bodyPr>
            <a:normAutofit/>
          </a:bodyPr>
          <a:lstStyle/>
          <a:p>
            <a:r>
              <a:rPr lang="en-US" sz="1867" dirty="0" err="1"/>
              <a:t>Docker</a:t>
            </a:r>
            <a:r>
              <a:rPr lang="en-US" sz="1867" dirty="0"/>
              <a:t> can build images automatically by reading the instructions from a </a:t>
            </a:r>
            <a:r>
              <a:rPr lang="en-US" sz="1867" dirty="0" err="1"/>
              <a:t>Dockerfile</a:t>
            </a:r>
            <a:endParaRPr lang="en-US" sz="1867" dirty="0"/>
          </a:p>
          <a:p>
            <a:r>
              <a:rPr lang="en-US" sz="1867" dirty="0"/>
              <a:t>A </a:t>
            </a:r>
            <a:r>
              <a:rPr lang="en-US" sz="1867" dirty="0" err="1"/>
              <a:t>Dockerfile</a:t>
            </a:r>
            <a:r>
              <a:rPr lang="en-US" sz="1867" dirty="0"/>
              <a:t> is a text document that contains all the commands a user could call on the command line to assemble an image</a:t>
            </a:r>
          </a:p>
          <a:p>
            <a:r>
              <a:rPr lang="en-US" sz="1867" dirty="0"/>
              <a:t>Using </a:t>
            </a:r>
            <a:r>
              <a:rPr lang="en-US" sz="1867" dirty="0" err="1"/>
              <a:t>docker</a:t>
            </a:r>
            <a:r>
              <a:rPr lang="en-US" sz="1867" dirty="0"/>
              <a:t> build users can create an automated build that executes several command-line instructions in succession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480" y="1193800"/>
            <a:ext cx="11115040" cy="4978400"/>
          </a:xfrm>
        </p:spPr>
        <p:txBody>
          <a:bodyPr>
            <a:normAutofit/>
          </a:bodyPr>
          <a:lstStyle/>
          <a:p>
            <a:r>
              <a:rPr lang="en-US" sz="2133" dirty="0"/>
              <a:t>Sample:</a:t>
            </a:r>
          </a:p>
          <a:p>
            <a:pPr marL="53338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tomcat:latest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38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MAINTAINER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anhnv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anhnv@five9.vn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33387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38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Update Apt and then install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editor (RUN can be removed)</a:t>
            </a:r>
          </a:p>
          <a:p>
            <a:pPr marL="53338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 apt-get update &amp;&amp; apt-get install -y \</a:t>
            </a:r>
          </a:p>
          <a:p>
            <a:pPr marL="53338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53338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-p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387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38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Copy configurations (Tomcat users, Manager app)</a:t>
            </a:r>
          </a:p>
          <a:p>
            <a:pPr marL="53338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COPY tomcat-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users.xml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53338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context.xml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/manager/META-INF/</a:t>
            </a:r>
          </a:p>
          <a:p>
            <a:pPr marL="533387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38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Copy file deploy to Tomcat</a:t>
            </a:r>
          </a:p>
          <a:p>
            <a:pPr marL="53338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counterservice.war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8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480" y="1193800"/>
            <a:ext cx="11115040" cy="4978400"/>
          </a:xfrm>
        </p:spPr>
        <p:txBody>
          <a:bodyPr>
            <a:normAutofit/>
          </a:bodyPr>
          <a:lstStyle/>
          <a:p>
            <a:r>
              <a:rPr lang="en-US" sz="1867" dirty="0"/>
              <a:t>Find an image from </a:t>
            </a:r>
            <a:r>
              <a:rPr lang="en-US" sz="1867" dirty="0" err="1"/>
              <a:t>Docker</a:t>
            </a:r>
            <a:r>
              <a:rPr lang="en-US" sz="1867" dirty="0"/>
              <a:t> Hub: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search &lt;image&gt;</a:t>
            </a:r>
          </a:p>
          <a:p>
            <a:r>
              <a:rPr lang="en-US" sz="1867" dirty="0"/>
              <a:t>By default, </a:t>
            </a:r>
            <a:r>
              <a:rPr lang="en-US" sz="1867" dirty="0" err="1"/>
              <a:t>Docker</a:t>
            </a:r>
            <a:r>
              <a:rPr lang="en-US" sz="1867" dirty="0"/>
              <a:t> will run a command in the foreground. To run in the background, the option -d needs to be specified: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run -d &lt;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image_name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67" dirty="0"/>
              <a:t>Command lists all running containers, the image used to start the container and uptime: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67" dirty="0"/>
              <a:t>Find out information about individual containers: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inspect &lt;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friendly-name|container-id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67" dirty="0"/>
              <a:t>Display messages the container has written to standard error or standard out: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logs &lt;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friendly-name|container-id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67" dirty="0"/>
              <a:t>Using 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-p &lt;host-port&gt;:&lt;container-port&gt;</a:t>
            </a:r>
            <a:r>
              <a:rPr lang="en-US" sz="1867" dirty="0"/>
              <a:t> option to expose port, example: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redisHostPort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-p 6379:6379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redis:latest</a:t>
            </a:r>
            <a:endParaRPr lang="en-US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67" dirty="0"/>
              <a:t>Expose </a:t>
            </a:r>
            <a:r>
              <a:rPr lang="en-US" sz="1867" dirty="0" err="1"/>
              <a:t>Redis</a:t>
            </a:r>
            <a:r>
              <a:rPr lang="en-US" sz="1867" dirty="0"/>
              <a:t> but on a randomly available port: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redisDynamic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-p 6379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redis:latest</a:t>
            </a:r>
            <a:endParaRPr lang="en-US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Docker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32217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480" y="1193800"/>
            <a:ext cx="11115040" cy="4978400"/>
          </a:xfrm>
        </p:spPr>
        <p:txBody>
          <a:bodyPr>
            <a:normAutofit/>
          </a:bodyPr>
          <a:lstStyle/>
          <a:p>
            <a:r>
              <a:rPr lang="en-US" sz="1867" dirty="0"/>
              <a:t>Command line discovered expose port: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port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redisDynamic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6379</a:t>
            </a:r>
          </a:p>
          <a:p>
            <a:r>
              <a:rPr lang="en-US" sz="1867" dirty="0"/>
              <a:t>Persisting data, command line: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&lt;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container_name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&gt; -v &lt;host-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&gt;:&lt;container-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image_name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commit [OPTIONS] CONTAINER [REPOSITORY[:TAG]]</a:t>
            </a:r>
            <a:r>
              <a:rPr lang="en-US" sz="1867" dirty="0"/>
              <a:t>: Create a new image from a container’s changes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Docker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29578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0" y="2794000"/>
            <a:ext cx="10515600" cy="1325563"/>
          </a:xfrm>
        </p:spPr>
        <p:txBody>
          <a:bodyPr/>
          <a:lstStyle/>
          <a:p>
            <a:r>
              <a:rPr lang="en-US" dirty="0"/>
              <a:t>Docker Compose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2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separating from the next chap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9" y="-103717"/>
            <a:ext cx="10442575" cy="696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12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Docker Compose</a:t>
            </a:r>
          </a:p>
        </p:txBody>
      </p:sp>
      <p:pic>
        <p:nvPicPr>
          <p:cNvPr id="4" name="Picture 2" descr="Docker Compo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67" y="105533"/>
            <a:ext cx="1270065" cy="139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976630" y="1496254"/>
            <a:ext cx="11115040" cy="497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F254C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F254C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F254C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254C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254C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dirty="0"/>
              <a:t>Previously </a:t>
            </a:r>
            <a:r>
              <a:rPr lang="en-US" sz="2133" dirty="0">
                <a:hlinkClick r:id="rId3"/>
              </a:rPr>
              <a:t>Fig</a:t>
            </a:r>
            <a:endParaRPr lang="en-US" sz="2133" dirty="0"/>
          </a:p>
          <a:p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Initially, main purpose is to create fast, isolated development environments using Docker</a:t>
            </a:r>
          </a:p>
          <a:p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But now, is to defining and running complex applications. One command to rule them all </a:t>
            </a:r>
            <a:r>
              <a:rPr lang="en-US" sz="2133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(just more beautiful words)</a:t>
            </a:r>
          </a:p>
          <a:p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Great for dev, test, CI. Not ready for production.</a:t>
            </a:r>
            <a:endParaRPr lang="en-US" sz="2133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69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compose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docker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run -d -it --name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redis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redis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docker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run -d -it --name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postgres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dientm/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postgres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docker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run -d -it --name web \ -v ~/Dev/gitlab.com/dientm/test-project:/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/www/html \ --link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postgres:db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--link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redis:redis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dientm/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php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-web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docker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run -d -it -p 80:80 --name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nginx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\ --link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web:web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--volumes-from web dientm/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php-nginx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docker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run -d -it --name node --link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web:web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\ --volumes-from web dientm/gulp-bower</a:t>
            </a:r>
          </a:p>
        </p:txBody>
      </p:sp>
    </p:spTree>
    <p:extLst>
      <p:ext uri="{BB962C8B-B14F-4D97-AF65-F5344CB8AC3E}">
        <p14:creationId xmlns:p14="http://schemas.microsoft.com/office/powerpoint/2010/main" val="1735500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YML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Compose, you define all your containers configuration in a </a:t>
            </a:r>
            <a:r>
              <a:rPr lang="en-US" dirty="0" err="1"/>
              <a:t>yml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3001876"/>
            <a:ext cx="6700837" cy="31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14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CLI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of interesting ones</a:t>
            </a:r>
          </a:p>
          <a:p>
            <a:pPr lvl="1"/>
            <a:r>
              <a:rPr lang="en-US" dirty="0"/>
              <a:t>Create and start containers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Scale containers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33723" y="2402284"/>
            <a:ext cx="4676775" cy="6191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	$</a:t>
            </a:r>
            <a:r>
              <a:rPr lang="en-US" dirty="0" err="1">
                <a:solidFill>
                  <a:schemeClr val="bg1"/>
                </a:solidFill>
              </a:rPr>
              <a:t>docker</a:t>
            </a:r>
            <a:r>
              <a:rPr lang="en-US" dirty="0">
                <a:solidFill>
                  <a:schemeClr val="bg1"/>
                </a:solidFill>
              </a:rPr>
              <a:t>-compose --help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3724" y="4217194"/>
            <a:ext cx="4676775" cy="6191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	$</a:t>
            </a:r>
            <a:r>
              <a:rPr lang="en-US" dirty="0" err="1">
                <a:solidFill>
                  <a:schemeClr val="bg1"/>
                </a:solidFill>
              </a:rPr>
              <a:t>docker</a:t>
            </a:r>
            <a:r>
              <a:rPr lang="en-US" dirty="0">
                <a:solidFill>
                  <a:schemeClr val="bg1"/>
                </a:solidFill>
              </a:rPr>
              <a:t>-compose up</a:t>
            </a:r>
          </a:p>
        </p:txBody>
      </p:sp>
      <p:sp>
        <p:nvSpPr>
          <p:cNvPr id="8" name="Rectangle 7"/>
          <p:cNvSpPr/>
          <p:nvPr/>
        </p:nvSpPr>
        <p:spPr>
          <a:xfrm>
            <a:off x="3133723" y="5484813"/>
            <a:ext cx="4676775" cy="6191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	$</a:t>
            </a:r>
            <a:r>
              <a:rPr lang="en-US" dirty="0" err="1">
                <a:solidFill>
                  <a:schemeClr val="bg1"/>
                </a:solidFill>
              </a:rPr>
              <a:t>docker</a:t>
            </a:r>
            <a:r>
              <a:rPr lang="en-US" dirty="0">
                <a:solidFill>
                  <a:schemeClr val="bg1"/>
                </a:solidFill>
              </a:rPr>
              <a:t>-compose scale web=3</a:t>
            </a:r>
          </a:p>
        </p:txBody>
      </p:sp>
    </p:spTree>
    <p:extLst>
      <p:ext uri="{BB962C8B-B14F-4D97-AF65-F5344CB8AC3E}">
        <p14:creationId xmlns:p14="http://schemas.microsoft.com/office/powerpoint/2010/main" val="356684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667" y="414075"/>
            <a:ext cx="11182165" cy="6270809"/>
          </a:xfrm>
        </p:spPr>
        <p:txBody>
          <a:bodyPr/>
          <a:lstStyle/>
          <a:p>
            <a:r>
              <a:rPr lang="en-US" b="1" dirty="0"/>
              <a:t>Logistics</a:t>
            </a:r>
          </a:p>
          <a:p>
            <a:r>
              <a:rPr lang="en-US" dirty="0"/>
              <a:t>Hi!</a:t>
            </a:r>
          </a:p>
          <a:p>
            <a:r>
              <a:rPr lang="en-US" dirty="0"/>
              <a:t>This will run from 1:30pm to 3:30pm</a:t>
            </a:r>
          </a:p>
          <a:p>
            <a:r>
              <a:rPr lang="en-US" dirty="0"/>
              <a:t>We'll have a coffee break around 2:30pm</a:t>
            </a:r>
          </a:p>
          <a:p>
            <a:r>
              <a:rPr lang="en-US" dirty="0"/>
              <a:t>Food will be served (to be confirmed)</a:t>
            </a:r>
          </a:p>
          <a:p>
            <a:r>
              <a:rPr lang="en-US" dirty="0"/>
              <a:t>Feel free (please do) interrupt me to ask questions</a:t>
            </a:r>
          </a:p>
          <a:p>
            <a:r>
              <a:rPr lang="en-US" dirty="0"/>
              <a:t>There is a Slack channel for questions: #</a:t>
            </a:r>
            <a:r>
              <a:rPr lang="en-US" dirty="0" err="1"/>
              <a:t>kube</a:t>
            </a:r>
            <a:endParaRPr lang="en-US" dirty="0"/>
          </a:p>
          <a:p>
            <a:r>
              <a:rPr lang="en-US" dirty="0"/>
              <a:t>Chapters are separated by pictures of containers</a:t>
            </a:r>
          </a:p>
          <a:p>
            <a:r>
              <a:rPr lang="en-US" dirty="0"/>
              <a:t>The slides are targeting a wide audience</a:t>
            </a:r>
          </a:p>
          <a:p>
            <a:pPr marL="0" indent="0">
              <a:buNone/>
            </a:pPr>
            <a:r>
              <a:rPr lang="en-US" dirty="0"/>
              <a:t>(i.e. people who might not have the Docker expertise that you have)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11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3275"/>
          </a:xfrm>
        </p:spPr>
        <p:txBody>
          <a:bodyPr/>
          <a:lstStyle/>
          <a:p>
            <a:pPr algn="ctr"/>
            <a:r>
              <a:rPr lang="en-US" dirty="0"/>
              <a:t>Docker + Kubernetes = </a:t>
            </a:r>
            <a:r>
              <a:rPr lang="en-US" dirty="0">
                <a:solidFill>
                  <a:srgbClr val="FF0000"/>
                </a:solidFill>
              </a:rPr>
              <a:t>❤️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579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separating from the next chap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-431006"/>
            <a:ext cx="9718674" cy="72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22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Kubernetes</a:t>
            </a:r>
          </a:p>
        </p:txBody>
      </p:sp>
      <p:pic>
        <p:nvPicPr>
          <p:cNvPr id="5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035" y="2571046"/>
            <a:ext cx="2548792" cy="251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160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>
          <a:xfrm>
            <a:off x="838200" y="59071"/>
            <a:ext cx="10515600" cy="1325563"/>
          </a:xfrm>
        </p:spPr>
        <p:txBody>
          <a:bodyPr/>
          <a:lstStyle/>
          <a:p>
            <a:r>
              <a:rPr lang="en-US" dirty="0"/>
              <a:t>What is container orchestration?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sz="quarter" idx="11"/>
          </p:nvPr>
        </p:nvSpPr>
        <p:spPr>
          <a:xfrm>
            <a:off x="390789" y="1203089"/>
            <a:ext cx="5159301" cy="5080068"/>
          </a:xfrm>
        </p:spPr>
        <p:txBody>
          <a:bodyPr/>
          <a:lstStyle/>
          <a:p>
            <a:r>
              <a:rPr lang="en-US" sz="1667" b="1" dirty="0"/>
              <a:t>Container orchestration </a:t>
            </a:r>
          </a:p>
          <a:p>
            <a:pPr lvl="1"/>
            <a:r>
              <a:rPr lang="en-US" sz="1667" dirty="0"/>
              <a:t>Manages the deployment, placement, and lifecycle of workload containers</a:t>
            </a:r>
          </a:p>
          <a:p>
            <a:r>
              <a:rPr lang="en-US" sz="1667" b="1" dirty="0"/>
              <a:t>Cluster management</a:t>
            </a:r>
          </a:p>
          <a:p>
            <a:pPr lvl="1"/>
            <a:r>
              <a:rPr lang="en-US" sz="1667" dirty="0"/>
              <a:t>Federates multiple hosts into one target</a:t>
            </a:r>
          </a:p>
          <a:p>
            <a:r>
              <a:rPr lang="en-US" sz="1667" b="1" dirty="0"/>
              <a:t>Scheduling</a:t>
            </a:r>
          </a:p>
          <a:p>
            <a:pPr lvl="1"/>
            <a:r>
              <a:rPr lang="en-US" sz="1667" dirty="0"/>
              <a:t>Distributes containers across nodes</a:t>
            </a:r>
          </a:p>
          <a:p>
            <a:r>
              <a:rPr lang="en-US" sz="1667" b="1" dirty="0"/>
              <a:t>Service discovery</a:t>
            </a:r>
          </a:p>
          <a:p>
            <a:pPr lvl="1"/>
            <a:r>
              <a:rPr lang="en-US" sz="1667" dirty="0"/>
              <a:t>Knows where the containers are located</a:t>
            </a:r>
          </a:p>
          <a:p>
            <a:pPr lvl="1"/>
            <a:r>
              <a:rPr lang="en-US" sz="1667" dirty="0"/>
              <a:t>Distributes client requests across the containers</a:t>
            </a:r>
          </a:p>
          <a:p>
            <a:r>
              <a:rPr lang="en-US" sz="1667" b="1" dirty="0"/>
              <a:t>Replication</a:t>
            </a:r>
          </a:p>
          <a:p>
            <a:pPr lvl="1"/>
            <a:r>
              <a:rPr lang="en-US" sz="1667" dirty="0"/>
              <a:t>Ensures the right number of nodes and containers</a:t>
            </a:r>
          </a:p>
          <a:p>
            <a:r>
              <a:rPr lang="en-US" sz="1667" b="1" dirty="0"/>
              <a:t>Health management</a:t>
            </a:r>
          </a:p>
          <a:p>
            <a:pPr lvl="1"/>
            <a:r>
              <a:rPr lang="en-US" sz="1667" dirty="0"/>
              <a:t>Replaces unhealthy containers and nodes</a:t>
            </a:r>
          </a:p>
          <a:p>
            <a:endParaRPr lang="en-US" sz="1667" dirty="0"/>
          </a:p>
        </p:txBody>
      </p:sp>
      <p:sp>
        <p:nvSpPr>
          <p:cNvPr id="66" name="Content Placeholder 65"/>
          <p:cNvSpPr>
            <a:spLocks noGrp="1"/>
          </p:cNvSpPr>
          <p:nvPr>
            <p:ph sz="half" idx="4294967295"/>
          </p:nvPr>
        </p:nvSpPr>
        <p:spPr>
          <a:xfrm>
            <a:off x="6492839" y="1170782"/>
            <a:ext cx="4573201" cy="45557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Container Orchestrator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6171524" y="1730626"/>
            <a:ext cx="5732848" cy="4247648"/>
            <a:chOff x="5930744" y="1722474"/>
            <a:chExt cx="5731355" cy="4247648"/>
          </a:xfrm>
        </p:grpSpPr>
        <p:sp>
          <p:nvSpPr>
            <p:cNvPr id="9" name="Rectangle 8"/>
            <p:cNvSpPr/>
            <p:nvPr/>
          </p:nvSpPr>
          <p:spPr bwMode="auto">
            <a:xfrm>
              <a:off x="7685289" y="1722474"/>
              <a:ext cx="1499017" cy="170037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</a:rPr>
                <a:t>Manager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60801" y="2174834"/>
              <a:ext cx="1139252" cy="50966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83" dirty="0">
                  <a:latin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60801" y="2795389"/>
              <a:ext cx="1139252" cy="50966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83" dirty="0">
                  <a:latin typeface="Arial" panose="020B0604020202020204" pitchFamily="34" charset="0"/>
                </a:rPr>
                <a:t>Replicator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954547" y="4177884"/>
              <a:ext cx="1499017" cy="1792238"/>
            </a:xfrm>
            <a:prstGeom prst="rect">
              <a:avLst/>
            </a:prstGeom>
            <a:solidFill>
              <a:srgbClr val="D48B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</a:rPr>
                <a:t>Node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133809" y="4610365"/>
              <a:ext cx="1139252" cy="509666"/>
            </a:xfrm>
            <a:prstGeom prst="rect">
              <a:avLst/>
            </a:prstGeom>
            <a:solidFill>
              <a:srgbClr val="E9B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83" dirty="0">
                  <a:latin typeface="Arial" panose="020B0604020202020204" pitchFamily="34" charset="0"/>
                </a:rPr>
                <a:t>Daemon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081346" y="5233370"/>
              <a:ext cx="1244178" cy="603751"/>
              <a:chOff x="5748109" y="3235641"/>
              <a:chExt cx="1244178" cy="603751"/>
            </a:xfrm>
            <a:solidFill>
              <a:srgbClr val="E9BFFF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5853035" y="3329726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76200" tIns="38100" rIns="76200" bIns="381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1444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583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5796822" y="3285608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76200" tIns="38100" rIns="76200" bIns="381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1444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583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5748109" y="3235641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76200" tIns="38100" rIns="76200" bIns="381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1444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83" dirty="0">
                    <a:latin typeface="Arial" panose="020B0604020202020204" pitchFamily="34" charset="0"/>
                  </a:rPr>
                  <a:t>Containers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 bwMode="auto">
            <a:xfrm>
              <a:off x="7685289" y="4159602"/>
              <a:ext cx="1499017" cy="1792238"/>
            </a:xfrm>
            <a:prstGeom prst="rect">
              <a:avLst/>
            </a:prstGeom>
            <a:solidFill>
              <a:srgbClr val="D48B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</a:rPr>
                <a:t>Node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864551" y="4592083"/>
              <a:ext cx="1139252" cy="509666"/>
            </a:xfrm>
            <a:prstGeom prst="rect">
              <a:avLst/>
            </a:prstGeom>
            <a:solidFill>
              <a:srgbClr val="E9B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83" dirty="0">
                  <a:latin typeface="Arial" panose="020B0604020202020204" pitchFamily="34" charset="0"/>
                </a:rPr>
                <a:t>Daemon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812088" y="5215088"/>
              <a:ext cx="1244178" cy="603751"/>
              <a:chOff x="5748109" y="3235641"/>
              <a:chExt cx="1244178" cy="603751"/>
            </a:xfrm>
            <a:solidFill>
              <a:srgbClr val="E9BFFF"/>
            </a:solidFill>
          </p:grpSpPr>
          <p:sp>
            <p:nvSpPr>
              <p:cNvPr id="26" name="Rectangle 25"/>
              <p:cNvSpPr/>
              <p:nvPr/>
            </p:nvSpPr>
            <p:spPr bwMode="auto">
              <a:xfrm>
                <a:off x="5853035" y="3329726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76200" tIns="38100" rIns="76200" bIns="381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1444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583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796822" y="3285608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76200" tIns="38100" rIns="76200" bIns="381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1444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583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748109" y="3235641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76200" tIns="38100" rIns="76200" bIns="381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1444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83" dirty="0">
                    <a:latin typeface="Arial" panose="020B0604020202020204" pitchFamily="34" charset="0"/>
                  </a:rPr>
                  <a:t>Containers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 bwMode="auto">
            <a:xfrm>
              <a:off x="9416031" y="4154484"/>
              <a:ext cx="1499017" cy="1792238"/>
            </a:xfrm>
            <a:prstGeom prst="rect">
              <a:avLst/>
            </a:prstGeom>
            <a:solidFill>
              <a:srgbClr val="D48B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</a:rPr>
                <a:t>Node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9595293" y="4586965"/>
              <a:ext cx="1139252" cy="509666"/>
            </a:xfrm>
            <a:prstGeom prst="rect">
              <a:avLst/>
            </a:prstGeom>
            <a:solidFill>
              <a:srgbClr val="E9B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83" dirty="0">
                  <a:latin typeface="Arial" panose="020B0604020202020204" pitchFamily="34" charset="0"/>
                </a:rPr>
                <a:t>Daemon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9542830" y="5209970"/>
              <a:ext cx="1244178" cy="603751"/>
              <a:chOff x="5748109" y="3235641"/>
              <a:chExt cx="1244178" cy="603751"/>
            </a:xfrm>
            <a:solidFill>
              <a:srgbClr val="E9BFFF"/>
            </a:solidFill>
          </p:grpSpPr>
          <p:sp>
            <p:nvSpPr>
              <p:cNvPr id="33" name="Rectangle 32"/>
              <p:cNvSpPr/>
              <p:nvPr/>
            </p:nvSpPr>
            <p:spPr bwMode="auto">
              <a:xfrm>
                <a:off x="5853035" y="3329726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76200" tIns="38100" rIns="76200" bIns="381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1444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583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5796822" y="3285608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76200" tIns="38100" rIns="76200" bIns="381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1444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583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5748109" y="3235641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76200" tIns="38100" rIns="76200" bIns="381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1444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83" dirty="0">
                    <a:latin typeface="Arial" panose="020B0604020202020204" pitchFamily="34" charset="0"/>
                  </a:rPr>
                  <a:t>Containers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 bwMode="auto">
            <a:xfrm>
              <a:off x="10522847" y="2226669"/>
              <a:ext cx="1139252" cy="691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83">
                  <a:latin typeface="Arial" panose="020B0604020202020204" pitchFamily="34" charset="0"/>
                </a:rPr>
                <a:t>Discovery DB</a:t>
              </a:r>
              <a:endParaRPr lang="en-US" sz="1583" dirty="0">
                <a:latin typeface="Arial" panose="020B0604020202020204" pitchFamily="34" charset="0"/>
              </a:endParaRPr>
            </a:p>
          </p:txBody>
        </p:sp>
        <p:cxnSp>
          <p:nvCxnSpPr>
            <p:cNvPr id="43" name="Elbow Connector 42"/>
            <p:cNvCxnSpPr>
              <a:stCxn id="9" idx="2"/>
              <a:endCxn id="30" idx="0"/>
            </p:cNvCxnSpPr>
            <p:nvPr/>
          </p:nvCxnSpPr>
          <p:spPr bwMode="auto">
            <a:xfrm rot="16200000" flipH="1">
              <a:off x="8934352" y="2923296"/>
              <a:ext cx="731634" cy="1730742"/>
            </a:xfrm>
            <a:prstGeom prst="bentConnector3">
              <a:avLst>
                <a:gd name="adj1" fmla="val 51615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Elbow Connector 44"/>
            <p:cNvCxnSpPr>
              <a:stCxn id="9" idx="2"/>
              <a:endCxn id="12" idx="0"/>
            </p:cNvCxnSpPr>
            <p:nvPr/>
          </p:nvCxnSpPr>
          <p:spPr bwMode="auto">
            <a:xfrm rot="5400000">
              <a:off x="7191910" y="2934996"/>
              <a:ext cx="755034" cy="1730742"/>
            </a:xfrm>
            <a:prstGeom prst="bentConnector3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>
              <a:stCxn id="9" idx="2"/>
              <a:endCxn id="23" idx="0"/>
            </p:cNvCxnSpPr>
            <p:nvPr/>
          </p:nvCxnSpPr>
          <p:spPr bwMode="auto">
            <a:xfrm>
              <a:off x="8434798" y="3422850"/>
              <a:ext cx="0" cy="736752"/>
            </a:xfrm>
            <a:prstGeom prst="line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Elbow Connector 54"/>
            <p:cNvCxnSpPr>
              <a:stCxn id="30" idx="3"/>
              <a:endCxn id="36" idx="2"/>
            </p:cNvCxnSpPr>
            <p:nvPr/>
          </p:nvCxnSpPr>
          <p:spPr bwMode="auto">
            <a:xfrm flipV="1">
              <a:off x="10915048" y="2918655"/>
              <a:ext cx="177425" cy="2131948"/>
            </a:xfrm>
            <a:prstGeom prst="bent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/>
            <p:cNvCxnSpPr>
              <a:stCxn id="9" idx="3"/>
              <a:endCxn id="36" idx="1"/>
            </p:cNvCxnSpPr>
            <p:nvPr/>
          </p:nvCxnSpPr>
          <p:spPr bwMode="auto">
            <a:xfrm>
              <a:off x="9184306" y="2572662"/>
              <a:ext cx="1338541" cy="0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Rectangle 66"/>
            <p:cNvSpPr/>
            <p:nvPr/>
          </p:nvSpPr>
          <p:spPr bwMode="auto">
            <a:xfrm>
              <a:off x="5930744" y="2226669"/>
              <a:ext cx="1139252" cy="6919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38100" rIns="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83">
                  <a:latin typeface="Arial" panose="020B0604020202020204" pitchFamily="34" charset="0"/>
                </a:rPr>
                <a:t>Image Repository</a:t>
              </a:r>
              <a:endParaRPr lang="en-US" sz="1583" dirty="0">
                <a:latin typeface="Arial" panose="020B0604020202020204" pitchFamily="34" charset="0"/>
              </a:endParaRPr>
            </a:p>
          </p:txBody>
        </p:sp>
        <p:cxnSp>
          <p:nvCxnSpPr>
            <p:cNvPr id="68" name="Straight Arrow Connector 67"/>
            <p:cNvCxnSpPr>
              <a:stCxn id="9" idx="1"/>
              <a:endCxn id="67" idx="3"/>
            </p:cNvCxnSpPr>
            <p:nvPr/>
          </p:nvCxnSpPr>
          <p:spPr bwMode="auto">
            <a:xfrm flipH="1">
              <a:off x="7069996" y="2572662"/>
              <a:ext cx="615293" cy="0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23636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D88F-91E1-463F-AC5D-6AFE9C8D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45AB-F5FE-405E-8F24-6B550E002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67" b="1" dirty="0"/>
              <a:t>Container orchestrator</a:t>
            </a:r>
          </a:p>
          <a:p>
            <a:pPr lvl="1"/>
            <a:r>
              <a:rPr lang="en-US" sz="1667" dirty="0"/>
              <a:t>Runs and manages containers</a:t>
            </a:r>
          </a:p>
          <a:p>
            <a:pPr lvl="1"/>
            <a:r>
              <a:rPr lang="en-US" sz="1667" dirty="0"/>
              <a:t>Unified API for deploying web applications, batch jobs, and databases</a:t>
            </a:r>
          </a:p>
          <a:p>
            <a:pPr lvl="1"/>
            <a:r>
              <a:rPr lang="en-US" sz="1667" dirty="0"/>
              <a:t>Maintains and tracks the global view of the cluster </a:t>
            </a:r>
          </a:p>
          <a:p>
            <a:pPr lvl="1"/>
            <a:r>
              <a:rPr lang="en-US" sz="1667" dirty="0"/>
              <a:t>Supports multiple cloud and bare-metal environments</a:t>
            </a:r>
          </a:p>
          <a:p>
            <a:r>
              <a:rPr lang="en-US" sz="1667" b="1" dirty="0"/>
              <a:t>Manage applications, not machines</a:t>
            </a:r>
          </a:p>
          <a:p>
            <a:pPr lvl="1"/>
            <a:r>
              <a:rPr lang="en-US" sz="1667" dirty="0"/>
              <a:t>Rolling updates, canary deploys, and blue-green deployments </a:t>
            </a:r>
          </a:p>
          <a:p>
            <a:r>
              <a:rPr lang="en-US" sz="1667" b="1" dirty="0"/>
              <a:t>Designed for extensibility</a:t>
            </a:r>
          </a:p>
          <a:p>
            <a:pPr lvl="1"/>
            <a:r>
              <a:rPr lang="en-US" sz="1667" dirty="0"/>
              <a:t>Rich ecosystem of plug-ins for scheduling, storage, networking</a:t>
            </a:r>
          </a:p>
          <a:p>
            <a:r>
              <a:rPr lang="en-US" sz="1667" b="1" dirty="0"/>
              <a:t>Open source project managed by the Linux Foundation</a:t>
            </a:r>
            <a:r>
              <a:rPr lang="en-US" sz="1667" dirty="0"/>
              <a:t> </a:t>
            </a:r>
          </a:p>
          <a:p>
            <a:pPr lvl="1"/>
            <a:r>
              <a:rPr lang="en-US" sz="1667" dirty="0"/>
              <a:t>Inspired and informed by Google's experiences and internal systems</a:t>
            </a:r>
          </a:p>
          <a:p>
            <a:pPr lvl="1"/>
            <a:r>
              <a:rPr lang="en-US" sz="1667" dirty="0"/>
              <a:t>100% open source, written in Go</a:t>
            </a:r>
          </a:p>
          <a:p>
            <a:endParaRPr lang="en-US" dirty="0"/>
          </a:p>
        </p:txBody>
      </p:sp>
      <p:pic>
        <p:nvPicPr>
          <p:cNvPr id="4" name="image49.png" descr="ttps://avatars3.githubusercontent.com/u/13629408?v=3&amp;s=400">
            <a:extLst>
              <a:ext uri="{FF2B5EF4-FFF2-40B4-BE49-F238E27FC236}">
                <a16:creationId xmlns:a16="http://schemas.microsoft.com/office/drawing/2014/main" id="{C786075D-D446-4107-838E-A67185D24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3537" y="186182"/>
            <a:ext cx="1286210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76622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Kubernetes Strengths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0" fontAlgn="base"/>
            <a:r>
              <a:rPr lang="en-US" b="1" dirty="0"/>
              <a:t>Kubernetes has a clear governance model </a:t>
            </a:r>
            <a:r>
              <a:rPr lang="en-US" dirty="0"/>
              <a:t>managed by the Linux Foundation. Google is actively driving the product features and roadmap, while allowing the rest of the ecosystem to participate. </a:t>
            </a:r>
          </a:p>
          <a:p>
            <a:pPr eaLnBrk="0" fontAlgn="base"/>
            <a:r>
              <a:rPr lang="en-US" b="1" dirty="0"/>
              <a:t>A growing and vibrant Kubernetes ecosystem </a:t>
            </a:r>
            <a:r>
              <a:rPr lang="en-US" dirty="0"/>
              <a:t>provides confidence to enterprises about its long-term viability.  IBM, Huawei, Intel, and Red Hat are some of the companies making prominent contributions to the project. </a:t>
            </a:r>
          </a:p>
          <a:p>
            <a:pPr eaLnBrk="0" fontAlgn="base"/>
            <a:r>
              <a:rPr lang="en-US" b="1" dirty="0"/>
              <a:t>The commercial viability of Kubernetes makes it an interesting choice for vendors.  </a:t>
            </a:r>
            <a:r>
              <a:rPr lang="en-US" dirty="0"/>
              <a:t>We expect to see new offerings announced over the next several months. </a:t>
            </a:r>
          </a:p>
          <a:p>
            <a:pPr eaLnBrk="0" fontAlgn="base"/>
            <a:r>
              <a:rPr lang="en-US" b="1" dirty="0"/>
              <a:t>Despite the expected growth in commercial distributions, Kubernetes avoids dependency and vendor lock-in </a:t>
            </a:r>
            <a:r>
              <a:rPr lang="en-US" dirty="0"/>
              <a:t>through active community participation and ecosystem support. </a:t>
            </a:r>
          </a:p>
          <a:p>
            <a:pPr eaLnBrk="0" fontAlgn="base"/>
            <a:r>
              <a:rPr lang="en-US" b="1" dirty="0"/>
              <a:t>Kubernetes supports a wide range of deployment options. </a:t>
            </a:r>
            <a:r>
              <a:rPr lang="en-US" dirty="0"/>
              <a:t>Customers can choose between bare metal, virtualization, private, public, and hybrid cloud deployments. It enjoys a wide range of delivery models across on-premises and cloud-based services. </a:t>
            </a:r>
          </a:p>
          <a:p>
            <a:pPr eaLnBrk="0" fontAlgn="base"/>
            <a:r>
              <a:rPr lang="en-US" b="1" dirty="0"/>
              <a:t>The design of Kubernetes is more operations-centric </a:t>
            </a:r>
            <a:r>
              <a:rPr lang="en-US" dirty="0"/>
              <a:t>than developer-orientated, which makes it the first choice of DevOps teams.</a:t>
            </a: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eaLnBrk="0" fontAlgn="base"/>
            <a:endParaRPr lang="en-US" dirty="0"/>
          </a:p>
        </p:txBody>
      </p:sp>
      <p:pic>
        <p:nvPicPr>
          <p:cNvPr id="6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6879" y="0"/>
            <a:ext cx="1286210" cy="128587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7A9D1CC9-DD61-4A9E-BF28-BFF8E01B9857}"/>
              </a:ext>
            </a:extLst>
          </p:cNvPr>
          <p:cNvSpPr txBox="1">
            <a:spLocks/>
          </p:cNvSpPr>
          <p:nvPr/>
        </p:nvSpPr>
        <p:spPr>
          <a:xfrm>
            <a:off x="11383213" y="6441553"/>
            <a:ext cx="533845" cy="365125"/>
          </a:xfrm>
        </p:spPr>
        <p:txBody>
          <a:bodyPr/>
          <a:lstStyle>
            <a:defPPr>
              <a:defRPr lang="en-US"/>
            </a:defPPr>
            <a:lvl1pPr marL="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7274"/>
            <a:fld id="{E9549862-13E2-C34D-815E-8545BD36FC59}" type="slidenum">
              <a:rPr lang="en-US" sz="1333">
                <a:solidFill>
                  <a:srgbClr val="6D7777"/>
                </a:solidFill>
              </a:rPr>
              <a:pPr defTabSz="607274"/>
              <a:t>35</a:t>
            </a:fld>
            <a:endParaRPr lang="en-US" sz="1333" dirty="0">
              <a:solidFill>
                <a:srgbClr val="6D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91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roup 1012"/>
          <p:cNvGrpSpPr/>
          <p:nvPr/>
        </p:nvGrpSpPr>
        <p:grpSpPr>
          <a:xfrm>
            <a:off x="7649210" y="4398751"/>
            <a:ext cx="4342119" cy="2126375"/>
            <a:chOff x="7647217" y="4398750"/>
            <a:chExt cx="4340988" cy="2126375"/>
          </a:xfrm>
        </p:grpSpPr>
        <p:sp>
          <p:nvSpPr>
            <p:cNvPr id="161" name="Rectangle 160"/>
            <p:cNvSpPr/>
            <p:nvPr/>
          </p:nvSpPr>
          <p:spPr bwMode="auto">
            <a:xfrm>
              <a:off x="7647217" y="4398750"/>
              <a:ext cx="4340988" cy="21263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 dirty="0">
                  <a:latin typeface="Arial" panose="020B0604020202020204" pitchFamily="34" charset="0"/>
                </a:rPr>
                <a:t>Worker node</a:t>
              </a:r>
            </a:p>
          </p:txBody>
        </p:sp>
        <p:sp>
          <p:nvSpPr>
            <p:cNvPr id="162" name="Rounded Rectangle 161"/>
            <p:cNvSpPr/>
            <p:nvPr/>
          </p:nvSpPr>
          <p:spPr bwMode="auto">
            <a:xfrm>
              <a:off x="10154381" y="4468014"/>
              <a:ext cx="761040" cy="242421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83" dirty="0" err="1">
                  <a:latin typeface="Arial" panose="020B0604020202020204" pitchFamily="34" charset="0"/>
                </a:rPr>
                <a:t>kube</a:t>
              </a:r>
              <a:r>
                <a:rPr lang="en-US" sz="1083" dirty="0">
                  <a:latin typeface="Arial" panose="020B0604020202020204" pitchFamily="34" charset="0"/>
                </a:rPr>
                <a:t>-proxy</a:t>
              </a: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7856382" y="5080773"/>
              <a:ext cx="3987017" cy="12919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 dirty="0" err="1">
                  <a:latin typeface="Arial" panose="020B0604020202020204" pitchFamily="34" charset="0"/>
                </a:rPr>
                <a:t>docker</a:t>
              </a:r>
              <a:endParaRPr lang="en-US" sz="1167" dirty="0">
                <a:latin typeface="Arial" panose="020B0604020202020204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8046243" y="4720608"/>
              <a:ext cx="868841" cy="2285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>
                  <a:latin typeface="Arial" panose="020B0604020202020204" pitchFamily="34" charset="0"/>
                </a:rPr>
                <a:t>kubelet</a:t>
              </a:r>
              <a:endParaRPr lang="en-US" sz="1167" dirty="0">
                <a:latin typeface="Arial" panose="020B0604020202020204" pitchFamily="34" charset="0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8079126" y="5372388"/>
              <a:ext cx="3508605" cy="880601"/>
              <a:chOff x="8079126" y="3119228"/>
              <a:chExt cx="3508605" cy="880601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9270663" y="311923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8" name="Rounded Rectangle 187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83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67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9354330" y="3201844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6" name="Rounded Rectangle 185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83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7" name="Rectangle 186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67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9429950" y="3292092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4" name="Rounded Rectangle 183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83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5" name="Rectangle 184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67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8079126" y="311923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2" name="Rounded Rectangle 181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83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3" name="Rectangle 182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440"/>
                  <a:r>
                    <a:rPr lang="en-US" sz="1167" dirty="0" err="1"/>
                    <a:t>cAdvisor</a:t>
                  </a:r>
                  <a:endParaRPr lang="en-US" sz="1167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10496032" y="3119228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0" name="Rounded Rectangle 179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83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1" name="Rectangle 180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67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10579699" y="320184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78" name="Rounded Rectangle 177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83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79" name="Rectangle 178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67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</p:grpSp>
        <p:cxnSp>
          <p:nvCxnSpPr>
            <p:cNvPr id="166" name="Curved Connector 165"/>
            <p:cNvCxnSpPr>
              <a:stCxn id="164" idx="3"/>
              <a:endCxn id="182" idx="0"/>
            </p:cNvCxnSpPr>
            <p:nvPr/>
          </p:nvCxnSpPr>
          <p:spPr bwMode="auto">
            <a:xfrm flipH="1">
              <a:off x="8583142" y="4834892"/>
              <a:ext cx="331942" cy="537499"/>
            </a:xfrm>
            <a:prstGeom prst="curvedConnector4">
              <a:avLst>
                <a:gd name="adj1" fmla="val -68867"/>
                <a:gd name="adj2" fmla="val 60631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Curved Connector 166"/>
            <p:cNvCxnSpPr>
              <a:stCxn id="164" idx="3"/>
              <a:endCxn id="188" idx="0"/>
            </p:cNvCxnSpPr>
            <p:nvPr/>
          </p:nvCxnSpPr>
          <p:spPr bwMode="auto">
            <a:xfrm>
              <a:off x="8915084" y="4834892"/>
              <a:ext cx="859595" cy="537499"/>
            </a:xfrm>
            <a:prstGeom prst="curved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Curved Connector 167"/>
            <p:cNvCxnSpPr>
              <a:stCxn id="164" idx="3"/>
              <a:endCxn id="180" idx="0"/>
            </p:cNvCxnSpPr>
            <p:nvPr/>
          </p:nvCxnSpPr>
          <p:spPr bwMode="auto">
            <a:xfrm>
              <a:off x="8915084" y="4834892"/>
              <a:ext cx="2084964" cy="537496"/>
            </a:xfrm>
            <a:prstGeom prst="curved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Arrow Connector 168"/>
            <p:cNvCxnSpPr>
              <a:stCxn id="162" idx="2"/>
              <a:endCxn id="188" idx="0"/>
            </p:cNvCxnSpPr>
            <p:nvPr/>
          </p:nvCxnSpPr>
          <p:spPr bwMode="auto">
            <a:xfrm flipH="1">
              <a:off x="9774679" y="4710435"/>
              <a:ext cx="760222" cy="661956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Straight Arrow Connector 169"/>
            <p:cNvCxnSpPr>
              <a:stCxn id="162" idx="2"/>
              <a:endCxn id="180" idx="0"/>
            </p:cNvCxnSpPr>
            <p:nvPr/>
          </p:nvCxnSpPr>
          <p:spPr bwMode="auto">
            <a:xfrm>
              <a:off x="10534901" y="4710435"/>
              <a:ext cx="465147" cy="661953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Curved Connector 170"/>
            <p:cNvCxnSpPr>
              <a:stCxn id="164" idx="2"/>
              <a:endCxn id="183" idx="0"/>
            </p:cNvCxnSpPr>
            <p:nvPr/>
          </p:nvCxnSpPr>
          <p:spPr bwMode="auto">
            <a:xfrm rot="16200000" flipH="1">
              <a:off x="8169601" y="5260239"/>
              <a:ext cx="735062" cy="112936"/>
            </a:xfrm>
            <a:prstGeom prst="curvedConnector3">
              <a:avLst>
                <a:gd name="adj1" fmla="val 50000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Straight Arrow Connector 194"/>
            <p:cNvCxnSpPr>
              <a:stCxn id="162" idx="2"/>
              <a:endCxn id="182" idx="0"/>
            </p:cNvCxnSpPr>
            <p:nvPr/>
          </p:nvCxnSpPr>
          <p:spPr bwMode="auto">
            <a:xfrm flipH="1">
              <a:off x="8583142" y="4710435"/>
              <a:ext cx="1951759" cy="661956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Rectangle 14"/>
          <p:cNvSpPr/>
          <p:nvPr/>
        </p:nvSpPr>
        <p:spPr bwMode="auto">
          <a:xfrm>
            <a:off x="4227662" y="1882394"/>
            <a:ext cx="7889199" cy="47583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55" tIns="45728" rIns="91455" bIns="45728" numCol="1" rtlCol="0" anchor="t" anchorCtr="0" compatLnSpc="1">
            <a:prstTxWarp prst="textNoShape">
              <a:avLst/>
            </a:prstTxWarp>
          </a:bodyPr>
          <a:lstStyle/>
          <a:p>
            <a:pPr defTabSz="614440" fontAlgn="base">
              <a:spcBef>
                <a:spcPct val="0"/>
              </a:spcBef>
              <a:spcAft>
                <a:spcPct val="0"/>
              </a:spcAft>
            </a:pPr>
            <a:r>
              <a:rPr lang="en-US" sz="1583" b="1" dirty="0">
                <a:latin typeface="Arial" panose="020B0604020202020204" pitchFamily="34" charset="0"/>
              </a:rPr>
              <a:t>Kubernetes </a:t>
            </a:r>
            <a:br>
              <a:rPr lang="en-US" sz="1583" b="1" dirty="0">
                <a:latin typeface="Arial" panose="020B0604020202020204" pitchFamily="34" charset="0"/>
              </a:rPr>
            </a:br>
            <a:r>
              <a:rPr lang="en-US" sz="1583" b="1" dirty="0">
                <a:latin typeface="Arial" panose="020B0604020202020204" pitchFamily="34" charset="0"/>
              </a:rPr>
              <a:t>cluster</a:t>
            </a:r>
          </a:p>
        </p:txBody>
      </p:sp>
      <p:cxnSp>
        <p:nvCxnSpPr>
          <p:cNvPr id="18" name="Straight Arrow Connector 17"/>
          <p:cNvCxnSpPr>
            <a:stCxn id="162" idx="0"/>
            <a:endCxn id="22" idx="2"/>
          </p:cNvCxnSpPr>
          <p:nvPr/>
        </p:nvCxnSpPr>
        <p:spPr bwMode="auto">
          <a:xfrm flipH="1" flipV="1">
            <a:off x="10322801" y="2000139"/>
            <a:ext cx="214844" cy="2467876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66589" y="59909"/>
            <a:ext cx="10515600" cy="1325563"/>
          </a:xfrm>
        </p:spPr>
        <p:txBody>
          <a:bodyPr/>
          <a:lstStyle/>
          <a:p>
            <a:r>
              <a:rPr lang="en-US" sz="3667" dirty="0"/>
              <a:t>Kubernetes Cluster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3ADA-2D06-4A19-9D78-9198AF6FF26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391031" y="1385472"/>
            <a:ext cx="3836873" cy="5397690"/>
          </a:xfrm>
        </p:spPr>
        <p:txBody>
          <a:bodyPr/>
          <a:lstStyle/>
          <a:p>
            <a:r>
              <a:rPr lang="en-US" sz="2000" b="1" dirty="0"/>
              <a:t>Master node</a:t>
            </a:r>
          </a:p>
          <a:p>
            <a:pPr lvl="1"/>
            <a:r>
              <a:rPr lang="en-US" sz="1500" dirty="0"/>
              <a:t>Node that manages the cluster</a:t>
            </a:r>
          </a:p>
          <a:p>
            <a:pPr lvl="1"/>
            <a:r>
              <a:rPr lang="en-US" sz="1500" dirty="0"/>
              <a:t>Scheduling, replication &amp; control</a:t>
            </a:r>
          </a:p>
          <a:p>
            <a:pPr lvl="1"/>
            <a:r>
              <a:rPr lang="en-US" sz="1500" dirty="0"/>
              <a:t>Multiple nodes for HA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Worker nodes</a:t>
            </a:r>
          </a:p>
          <a:p>
            <a:pPr lvl="1"/>
            <a:r>
              <a:rPr lang="en-US" sz="1667" dirty="0"/>
              <a:t>Node where pods are run</a:t>
            </a:r>
          </a:p>
          <a:p>
            <a:pPr lvl="1"/>
            <a:r>
              <a:rPr lang="en-US" sz="1667" dirty="0"/>
              <a:t>Docker engine</a:t>
            </a:r>
          </a:p>
          <a:p>
            <a:pPr lvl="1"/>
            <a:r>
              <a:rPr lang="en-US" sz="1667" dirty="0" err="1"/>
              <a:t>kubelet</a:t>
            </a:r>
            <a:r>
              <a:rPr lang="en-US" sz="1667" dirty="0"/>
              <a:t> agent accepts &amp; executes commands from the master to manage pods</a:t>
            </a:r>
          </a:p>
          <a:p>
            <a:pPr lvl="1"/>
            <a:r>
              <a:rPr lang="en-US" sz="1667" dirty="0" err="1">
                <a:sym typeface="Helvetica Light"/>
              </a:rPr>
              <a:t>cAdvisor</a:t>
            </a:r>
            <a:r>
              <a:rPr lang="en-US" sz="1667" dirty="0">
                <a:sym typeface="Helvetica Light"/>
              </a:rPr>
              <a:t> </a:t>
            </a:r>
            <a:r>
              <a:rPr lang="mr-IN" sz="1667" dirty="0">
                <a:sym typeface="Helvetica Light"/>
              </a:rPr>
              <a:t>–</a:t>
            </a:r>
            <a:r>
              <a:rPr lang="en-US" sz="1667" dirty="0">
                <a:sym typeface="Helvetica Light"/>
              </a:rPr>
              <a:t> Container Advisor provides resource usage and performance statistics</a:t>
            </a:r>
          </a:p>
          <a:p>
            <a:pPr lvl="1"/>
            <a:r>
              <a:rPr lang="en-US" sz="1667" dirty="0" err="1"/>
              <a:t>kube</a:t>
            </a:r>
            <a:r>
              <a:rPr lang="en-US" sz="1667" dirty="0"/>
              <a:t>-proxy – routes inbound or ingress traffic</a:t>
            </a:r>
          </a:p>
        </p:txBody>
      </p:sp>
      <p:pic>
        <p:nvPicPr>
          <p:cNvPr id="983" name="image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8305801"/>
            <a:ext cx="3586835" cy="3586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984" name="image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400" y="8458201"/>
            <a:ext cx="3586835" cy="35868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" name="Group 15"/>
          <p:cNvGrpSpPr/>
          <p:nvPr/>
        </p:nvGrpSpPr>
        <p:grpSpPr>
          <a:xfrm>
            <a:off x="4362850" y="3208779"/>
            <a:ext cx="3080361" cy="2251049"/>
            <a:chOff x="6242858" y="2410691"/>
            <a:chExt cx="2651760" cy="2701636"/>
          </a:xfrm>
        </p:grpSpPr>
        <p:sp>
          <p:nvSpPr>
            <p:cNvPr id="72" name="Rectangle 71"/>
            <p:cNvSpPr/>
            <p:nvPr/>
          </p:nvSpPr>
          <p:spPr bwMode="auto">
            <a:xfrm>
              <a:off x="6242858" y="2410691"/>
              <a:ext cx="2651760" cy="25520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 dirty="0">
                  <a:latin typeface="Arial" panose="020B0604020202020204" pitchFamily="34" charset="0"/>
                </a:rPr>
                <a:t>Master node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375862" y="3035330"/>
              <a:ext cx="2272145" cy="1054529"/>
            </a:xfrm>
            <a:prstGeom prst="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 dirty="0">
                  <a:latin typeface="Arial" panose="020B0604020202020204" pitchFamily="34" charset="0"/>
                </a:rPr>
                <a:t>APIs</a:t>
              </a:r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6600305" y="3404660"/>
              <a:ext cx="814648" cy="427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>
                  <a:latin typeface="Arial" panose="020B0604020202020204" pitchFamily="34" charset="0"/>
                </a:rPr>
                <a:t>scheduling</a:t>
              </a:r>
              <a:endParaRPr lang="en-US" sz="1167" dirty="0">
                <a:latin typeface="Arial" panose="020B0604020202020204" pitchFamily="34" charset="0"/>
              </a:endParaRPr>
            </a:p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 dirty="0"/>
                <a:t>actuator</a:t>
              </a:r>
              <a:endParaRPr lang="en-US" sz="1167" dirty="0">
                <a:latin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 bwMode="auto">
            <a:xfrm>
              <a:off x="7567353" y="3404660"/>
              <a:ext cx="814648" cy="427504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 dirty="0"/>
                <a:t>REST</a:t>
              </a:r>
              <a:endParaRPr lang="en-US" sz="1167" dirty="0">
                <a:latin typeface="Arial" panose="020B0604020202020204" pitchFamily="34" charset="0"/>
              </a:endParaRP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7567353" y="2821578"/>
              <a:ext cx="814648" cy="427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83" dirty="0"/>
                <a:t>authentication</a:t>
              </a:r>
              <a:br>
                <a:rPr lang="en-US" sz="1083" dirty="0"/>
              </a:br>
              <a:r>
                <a:rPr lang="en-US" sz="1083" dirty="0"/>
                <a:t>authorization</a:t>
              </a: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6600305" y="4133804"/>
              <a:ext cx="814648" cy="427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 dirty="0">
                  <a:latin typeface="Arial" panose="020B0604020202020204" pitchFamily="34" charset="0"/>
                </a:rPr>
                <a:t>controller</a:t>
              </a:r>
              <a:br>
                <a:rPr lang="en-US" sz="1167" dirty="0">
                  <a:latin typeface="Arial" panose="020B0604020202020204" pitchFamily="34" charset="0"/>
                </a:rPr>
              </a:br>
              <a:r>
                <a:rPr lang="en-US" sz="1167" dirty="0">
                  <a:latin typeface="Arial" panose="020B0604020202020204" pitchFamily="34" charset="0"/>
                </a:rPr>
                <a:t>manager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567353" y="4347556"/>
              <a:ext cx="1080654" cy="764771"/>
            </a:xfrm>
            <a:prstGeom prst="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83" dirty="0">
                  <a:latin typeface="Arial" panose="020B0604020202020204" pitchFamily="34" charset="0"/>
                </a:rPr>
                <a:t>Distributed</a:t>
              </a:r>
              <a:br>
                <a:rPr lang="en-US" sz="1083" dirty="0">
                  <a:latin typeface="Arial" panose="020B0604020202020204" pitchFamily="34" charset="0"/>
                </a:rPr>
              </a:br>
              <a:r>
                <a:rPr lang="en-US" sz="1083" dirty="0">
                  <a:latin typeface="Arial" panose="020B0604020202020204" pitchFamily="34" charset="0"/>
                </a:rPr>
                <a:t>watchable</a:t>
              </a:r>
              <a:br>
                <a:rPr lang="en-US" sz="1083" dirty="0">
                  <a:latin typeface="Arial" panose="020B0604020202020204" pitchFamily="34" charset="0"/>
                </a:rPr>
              </a:br>
              <a:r>
                <a:rPr lang="en-US" sz="1083" dirty="0">
                  <a:latin typeface="Arial" panose="020B0604020202020204" pitchFamily="34" charset="0"/>
                </a:rPr>
                <a:t>storage</a:t>
              </a:r>
              <a:br>
                <a:rPr lang="en-US" sz="1083" dirty="0">
                  <a:latin typeface="Arial" panose="020B0604020202020204" pitchFamily="34" charset="0"/>
                </a:rPr>
              </a:br>
              <a:r>
                <a:rPr lang="en-US" sz="1083" dirty="0">
                  <a:latin typeface="Arial" panose="020B0604020202020204" pitchFamily="34" charset="0"/>
                </a:rPr>
                <a:t>(</a:t>
              </a:r>
              <a:r>
                <a:rPr lang="en-US" sz="1083" dirty="0" err="1">
                  <a:latin typeface="Arial" panose="020B0604020202020204" pitchFamily="34" charset="0"/>
                </a:rPr>
                <a:t>etcd</a:t>
              </a:r>
              <a:r>
                <a:rPr lang="en-US" sz="1083" dirty="0">
                  <a:latin typeface="Arial" panose="020B0604020202020204" pitchFamily="34" charset="0"/>
                </a:rPr>
                <a:t>)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7974677" y="3249082"/>
              <a:ext cx="0" cy="155578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Arrow Connector 79"/>
            <p:cNvCxnSpPr/>
            <p:nvPr/>
          </p:nvCxnSpPr>
          <p:spPr bwMode="auto">
            <a:xfrm>
              <a:off x="7414953" y="3618412"/>
              <a:ext cx="152400" cy="0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 flipH="1" flipV="1">
              <a:off x="7974677" y="3832164"/>
              <a:ext cx="133003" cy="515392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/>
            <p:cNvCxnSpPr/>
            <p:nvPr/>
          </p:nvCxnSpPr>
          <p:spPr bwMode="auto">
            <a:xfrm flipV="1">
              <a:off x="7007629" y="3832164"/>
              <a:ext cx="706582" cy="301640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Rounded Rectangle 21"/>
          <p:cNvSpPr/>
          <p:nvPr/>
        </p:nvSpPr>
        <p:spPr bwMode="auto">
          <a:xfrm>
            <a:off x="9736382" y="1736942"/>
            <a:ext cx="1172838" cy="263197"/>
          </a:xfrm>
          <a:prstGeom prst="roundRect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5" tIns="45728" rIns="91455" bIns="45728" numCol="1" rtlCol="0" anchor="ctr" anchorCtr="0" compatLnSpc="1">
            <a:prstTxWarp prst="textNoShape">
              <a:avLst/>
            </a:prstTxWarp>
          </a:bodyPr>
          <a:lstStyle/>
          <a:p>
            <a:pPr algn="ctr" defTabSz="614440" fontAlgn="base">
              <a:spcBef>
                <a:spcPct val="0"/>
              </a:spcBef>
              <a:spcAft>
                <a:spcPct val="0"/>
              </a:spcAft>
            </a:pPr>
            <a:r>
              <a:rPr lang="en-US" sz="1167" dirty="0">
                <a:latin typeface="Arial" panose="020B0604020202020204" pitchFamily="34" charset="0"/>
              </a:rPr>
              <a:t>firewall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5875672" y="1556857"/>
            <a:ext cx="997818" cy="1800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5" tIns="45728" rIns="91455" bIns="45728" numCol="1" rtlCol="0" anchor="ctr" anchorCtr="0" compatLnSpc="1">
            <a:prstTxWarp prst="textNoShape">
              <a:avLst/>
            </a:prstTxWarp>
          </a:bodyPr>
          <a:lstStyle/>
          <a:p>
            <a:pPr algn="ctr" defTabSz="614440" fontAlgn="base">
              <a:spcBef>
                <a:spcPct val="0"/>
              </a:spcBef>
              <a:spcAft>
                <a:spcPct val="0"/>
              </a:spcAft>
            </a:pPr>
            <a:r>
              <a:rPr lang="en-US" sz="1167" dirty="0" err="1">
                <a:latin typeface="Arial" panose="020B0604020202020204" pitchFamily="34" charset="0"/>
              </a:rPr>
              <a:t>kubect</a:t>
            </a:r>
            <a:r>
              <a:rPr lang="en-US" sz="1167" dirty="0" err="1"/>
              <a:t>l</a:t>
            </a:r>
            <a:endParaRPr lang="en-US" sz="1167" dirty="0"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6374580" y="1736942"/>
            <a:ext cx="0" cy="1814195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Cloud 25"/>
          <p:cNvSpPr/>
          <p:nvPr/>
        </p:nvSpPr>
        <p:spPr bwMode="auto">
          <a:xfrm>
            <a:off x="9351739" y="703207"/>
            <a:ext cx="1942124" cy="752559"/>
          </a:xfrm>
          <a:prstGeom prst="cloud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5" tIns="45728" rIns="91455" bIns="45728" numCol="1" rtlCol="0" anchor="ctr" anchorCtr="0" compatLnSpc="1">
            <a:prstTxWarp prst="textNoShape">
              <a:avLst/>
            </a:prstTxWarp>
          </a:bodyPr>
          <a:lstStyle/>
          <a:p>
            <a:pPr algn="ctr" defTabSz="614440" fontAlgn="base">
              <a:spcBef>
                <a:spcPct val="0"/>
              </a:spcBef>
              <a:spcAft>
                <a:spcPct val="0"/>
              </a:spcAft>
            </a:pPr>
            <a:r>
              <a:rPr lang="en-US" sz="1167" dirty="0"/>
              <a:t>internet</a:t>
            </a:r>
            <a:endParaRPr lang="en-US" sz="1167" dirty="0">
              <a:latin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>
            <a:stCxn id="26" idx="1"/>
            <a:endCxn id="22" idx="0"/>
          </p:cNvCxnSpPr>
          <p:nvPr/>
        </p:nvCxnSpPr>
        <p:spPr bwMode="auto">
          <a:xfrm>
            <a:off x="10322801" y="1454965"/>
            <a:ext cx="1" cy="281977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3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43272" y="597310"/>
            <a:ext cx="684213" cy="6840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5" name="Group 1014"/>
          <p:cNvGrpSpPr/>
          <p:nvPr/>
        </p:nvGrpSpPr>
        <p:grpSpPr>
          <a:xfrm>
            <a:off x="7649210" y="2145591"/>
            <a:ext cx="4342119" cy="2126375"/>
            <a:chOff x="7647217" y="2145590"/>
            <a:chExt cx="4340988" cy="212637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7647217" y="2145590"/>
              <a:ext cx="4340988" cy="21263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 dirty="0">
                  <a:latin typeface="Arial" panose="020B0604020202020204" pitchFamily="34" charset="0"/>
                </a:rPr>
                <a:t>Worker node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10154381" y="2214854"/>
              <a:ext cx="761040" cy="242421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83" dirty="0" err="1">
                  <a:latin typeface="Arial" panose="020B0604020202020204" pitchFamily="34" charset="0"/>
                </a:rPr>
                <a:t>kube</a:t>
              </a:r>
              <a:r>
                <a:rPr lang="en-US" sz="1083" dirty="0">
                  <a:latin typeface="Arial" panose="020B0604020202020204" pitchFamily="34" charset="0"/>
                </a:rPr>
                <a:t>-proxy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856382" y="2827613"/>
              <a:ext cx="3987017" cy="12919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 dirty="0" err="1">
                  <a:latin typeface="Arial" panose="020B0604020202020204" pitchFamily="34" charset="0"/>
                </a:rPr>
                <a:t>docker</a:t>
              </a:r>
              <a:endParaRPr lang="en-US" sz="1167" dirty="0">
                <a:latin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46243" y="2467448"/>
              <a:ext cx="868841" cy="2285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>
                  <a:latin typeface="Arial" panose="020B0604020202020204" pitchFamily="34" charset="0"/>
                </a:rPr>
                <a:t>kubelet</a:t>
              </a:r>
              <a:endParaRPr lang="en-US" sz="1167" dirty="0">
                <a:latin typeface="Arial" panose="020B0604020202020204" pitchFamily="34" charset="0"/>
              </a:endParaRPr>
            </a:p>
          </p:txBody>
        </p:sp>
        <p:grpSp>
          <p:nvGrpSpPr>
            <p:cNvPr id="979" name="Group 978"/>
            <p:cNvGrpSpPr/>
            <p:nvPr/>
          </p:nvGrpSpPr>
          <p:grpSpPr>
            <a:xfrm>
              <a:off x="8079126" y="3119228"/>
              <a:ext cx="3508605" cy="880601"/>
              <a:chOff x="8079126" y="3119228"/>
              <a:chExt cx="3508605" cy="880601"/>
            </a:xfrm>
          </p:grpSpPr>
          <p:grpSp>
            <p:nvGrpSpPr>
              <p:cNvPr id="973" name="Group 972"/>
              <p:cNvGrpSpPr/>
              <p:nvPr/>
            </p:nvGrpSpPr>
            <p:grpSpPr>
              <a:xfrm>
                <a:off x="9270663" y="311923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40" name="Rounded Rectangle 39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83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67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9354330" y="3201844"/>
                <a:ext cx="1008032" cy="707737"/>
                <a:chOff x="9270663" y="3119231"/>
                <a:chExt cx="1008032" cy="707737"/>
              </a:xfrm>
            </p:grpSpPr>
            <p:sp>
              <p:nvSpPr>
                <p:cNvPr id="87" name="Rounded Rectangle 86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83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67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9429950" y="3292092"/>
                <a:ext cx="1008032" cy="707737"/>
                <a:chOff x="9270663" y="3119231"/>
                <a:chExt cx="1008032" cy="707737"/>
              </a:xfrm>
            </p:grpSpPr>
            <p:sp>
              <p:nvSpPr>
                <p:cNvPr id="90" name="Rounded Rectangle 89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83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67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8079126" y="311923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97" name="Rounded Rectangle 96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83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440"/>
                  <a:r>
                    <a:rPr lang="en-US" sz="1167" dirty="0" err="1"/>
                    <a:t>cAdvisor</a:t>
                  </a:r>
                  <a:endParaRPr lang="en-US" sz="1167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96032" y="3119228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08" name="Rounded Rectangle 107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83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67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10579699" y="320184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11" name="Rounded Rectangle 110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83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67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</p:grpSp>
        <p:cxnSp>
          <p:nvCxnSpPr>
            <p:cNvPr id="33" name="Curved Connector 32"/>
            <p:cNvCxnSpPr>
              <a:stCxn id="31" idx="3"/>
              <a:endCxn id="97" idx="0"/>
            </p:cNvCxnSpPr>
            <p:nvPr/>
          </p:nvCxnSpPr>
          <p:spPr bwMode="auto">
            <a:xfrm flipH="1">
              <a:off x="8583142" y="2581732"/>
              <a:ext cx="331942" cy="537499"/>
            </a:xfrm>
            <a:prstGeom prst="curvedConnector4">
              <a:avLst>
                <a:gd name="adj1" fmla="val -68867"/>
                <a:gd name="adj2" fmla="val 60631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Curved Connector 33"/>
            <p:cNvCxnSpPr>
              <a:stCxn id="31" idx="3"/>
              <a:endCxn id="40" idx="0"/>
            </p:cNvCxnSpPr>
            <p:nvPr/>
          </p:nvCxnSpPr>
          <p:spPr bwMode="auto">
            <a:xfrm>
              <a:off x="8915084" y="2581732"/>
              <a:ext cx="859595" cy="537499"/>
            </a:xfrm>
            <a:prstGeom prst="curved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Curved Connector 34"/>
            <p:cNvCxnSpPr>
              <a:stCxn id="31" idx="3"/>
              <a:endCxn id="108" idx="0"/>
            </p:cNvCxnSpPr>
            <p:nvPr/>
          </p:nvCxnSpPr>
          <p:spPr bwMode="auto">
            <a:xfrm>
              <a:off x="8915084" y="2581732"/>
              <a:ext cx="2084964" cy="537496"/>
            </a:xfrm>
            <a:prstGeom prst="curved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>
              <a:stCxn id="29" idx="2"/>
              <a:endCxn id="40" idx="0"/>
            </p:cNvCxnSpPr>
            <p:nvPr/>
          </p:nvCxnSpPr>
          <p:spPr bwMode="auto">
            <a:xfrm flipH="1">
              <a:off x="9774679" y="2457275"/>
              <a:ext cx="760222" cy="661956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Arrow Connector 37"/>
            <p:cNvCxnSpPr>
              <a:stCxn id="29" idx="2"/>
              <a:endCxn id="108" idx="0"/>
            </p:cNvCxnSpPr>
            <p:nvPr/>
          </p:nvCxnSpPr>
          <p:spPr bwMode="auto">
            <a:xfrm>
              <a:off x="10534901" y="2457275"/>
              <a:ext cx="465147" cy="661953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Curved Connector 35"/>
            <p:cNvCxnSpPr>
              <a:stCxn id="31" idx="2"/>
              <a:endCxn id="98" idx="0"/>
            </p:cNvCxnSpPr>
            <p:nvPr/>
          </p:nvCxnSpPr>
          <p:spPr bwMode="auto">
            <a:xfrm rot="16200000" flipH="1">
              <a:off x="8169601" y="3007079"/>
              <a:ext cx="735062" cy="112936"/>
            </a:xfrm>
            <a:prstGeom prst="curvedConnector3">
              <a:avLst>
                <a:gd name="adj1" fmla="val 50000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9" name="Straight Arrow Connector 198"/>
            <p:cNvCxnSpPr>
              <a:stCxn id="29" idx="2"/>
              <a:endCxn id="97" idx="0"/>
            </p:cNvCxnSpPr>
            <p:nvPr/>
          </p:nvCxnSpPr>
          <p:spPr bwMode="auto">
            <a:xfrm flipH="1">
              <a:off x="8583142" y="2457275"/>
              <a:ext cx="1951759" cy="661956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" name="Curved Connector 19"/>
          <p:cNvCxnSpPr>
            <a:stCxn id="75" idx="3"/>
            <a:endCxn id="31" idx="1"/>
          </p:cNvCxnSpPr>
          <p:nvPr/>
        </p:nvCxnSpPr>
        <p:spPr bwMode="auto">
          <a:xfrm flipV="1">
            <a:off x="6847740" y="2581732"/>
            <a:ext cx="1200600" cy="1633340"/>
          </a:xfrm>
          <a:prstGeom prst="curvedConnector3">
            <a:avLst>
              <a:gd name="adj1" fmla="val 50000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urved Connector 20"/>
          <p:cNvCxnSpPr>
            <a:stCxn id="75" idx="3"/>
            <a:endCxn id="164" idx="1"/>
          </p:cNvCxnSpPr>
          <p:nvPr/>
        </p:nvCxnSpPr>
        <p:spPr bwMode="auto">
          <a:xfrm>
            <a:off x="6847740" y="4215072"/>
            <a:ext cx="1200600" cy="619820"/>
          </a:xfrm>
          <a:prstGeom prst="curvedConnector3">
            <a:avLst>
              <a:gd name="adj1" fmla="val 50000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22" idx="2"/>
          </p:cNvCxnSpPr>
          <p:nvPr/>
        </p:nvCxnSpPr>
        <p:spPr bwMode="auto">
          <a:xfrm>
            <a:off x="10322802" y="2000138"/>
            <a:ext cx="214843" cy="214717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2841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89" y="127000"/>
            <a:ext cx="10515600" cy="1325563"/>
          </a:xfrm>
        </p:spPr>
        <p:txBody>
          <a:bodyPr/>
          <a:lstStyle/>
          <a:p>
            <a:r>
              <a:rPr lang="en-US" sz="3667" dirty="0"/>
              <a:t>Master Node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67" b="1" dirty="0" err="1">
                <a:sym typeface="Helvetica Light"/>
              </a:rPr>
              <a:t>Etcd</a:t>
            </a:r>
            <a:endParaRPr lang="en-US" sz="1667" b="1" dirty="0">
              <a:sym typeface="Helvetica Light"/>
            </a:endParaRPr>
          </a:p>
          <a:p>
            <a:pPr lvl="1"/>
            <a:r>
              <a:rPr lang="en-US" sz="1667" dirty="0">
                <a:sym typeface="Helvetica Light"/>
              </a:rPr>
              <a:t>A highly-available key value store</a:t>
            </a:r>
          </a:p>
          <a:p>
            <a:pPr lvl="1"/>
            <a:r>
              <a:rPr lang="en-US" sz="1667" dirty="0"/>
              <a:t>All cluster data is stored here</a:t>
            </a:r>
            <a:endParaRPr lang="en-US" sz="1667" dirty="0">
              <a:sym typeface="Helvetica Light"/>
            </a:endParaRPr>
          </a:p>
          <a:p>
            <a:r>
              <a:rPr lang="en-US" sz="1667" b="1" dirty="0">
                <a:sym typeface="Helvetica Light"/>
              </a:rPr>
              <a:t>API Server</a:t>
            </a:r>
          </a:p>
          <a:p>
            <a:pPr lvl="1"/>
            <a:r>
              <a:rPr lang="en-US" sz="1667" dirty="0">
                <a:sym typeface="Helvetica Light"/>
              </a:rPr>
              <a:t>Exposes API for managing Kubernetes</a:t>
            </a:r>
          </a:p>
          <a:p>
            <a:pPr lvl="1"/>
            <a:r>
              <a:rPr lang="en-US" sz="1667" dirty="0">
                <a:sym typeface="Helvetica Light"/>
              </a:rPr>
              <a:t>Used by </a:t>
            </a:r>
            <a:r>
              <a:rPr lang="en-US" sz="1667" dirty="0" err="1">
                <a:sym typeface="Helvetica Light"/>
              </a:rPr>
              <a:t>kubectrl</a:t>
            </a:r>
            <a:r>
              <a:rPr lang="en-US" sz="1667" dirty="0">
                <a:sym typeface="Helvetica Light"/>
              </a:rPr>
              <a:t> CLI</a:t>
            </a:r>
          </a:p>
          <a:p>
            <a:r>
              <a:rPr lang="en-US" sz="1667" b="1" dirty="0"/>
              <a:t>Controller manager</a:t>
            </a:r>
          </a:p>
          <a:p>
            <a:pPr lvl="1"/>
            <a:r>
              <a:rPr lang="en-US" sz="1667" dirty="0"/>
              <a:t>Daemon that runs controllers, which are the background threads that handle routine tasks in the cluster</a:t>
            </a:r>
          </a:p>
          <a:p>
            <a:pPr lvl="1"/>
            <a:r>
              <a:rPr lang="en-US" sz="1667" dirty="0"/>
              <a:t>Node Controller </a:t>
            </a:r>
            <a:r>
              <a:rPr lang="mr-IN" sz="1667" dirty="0"/>
              <a:t>–</a:t>
            </a:r>
            <a:r>
              <a:rPr lang="en-US" sz="1667" dirty="0"/>
              <a:t> Responsible for noticing and responding when nodes go down</a:t>
            </a:r>
          </a:p>
          <a:p>
            <a:pPr lvl="1"/>
            <a:r>
              <a:rPr lang="en-US" sz="1667" dirty="0"/>
              <a:t>Replication Controller </a:t>
            </a:r>
            <a:r>
              <a:rPr lang="mr-IN" sz="1667" dirty="0"/>
              <a:t>–</a:t>
            </a:r>
            <a:r>
              <a:rPr lang="en-US" sz="1667" dirty="0"/>
              <a:t> Replaced by </a:t>
            </a:r>
            <a:r>
              <a:rPr lang="en-US" sz="1667" dirty="0" err="1"/>
              <a:t>ReplicaSet</a:t>
            </a:r>
            <a:endParaRPr lang="en-US" sz="1667" dirty="0"/>
          </a:p>
          <a:p>
            <a:pPr lvl="1"/>
            <a:r>
              <a:rPr lang="en-US" sz="1667" dirty="0"/>
              <a:t>Endpoints Controller </a:t>
            </a:r>
            <a:r>
              <a:rPr lang="mr-IN" sz="1667" dirty="0"/>
              <a:t>–</a:t>
            </a:r>
            <a:r>
              <a:rPr lang="en-US" sz="1667" dirty="0"/>
              <a:t> Populates the Endpoints object (that is, joins services and pods)</a:t>
            </a:r>
          </a:p>
          <a:p>
            <a:pPr lvl="1"/>
            <a:r>
              <a:rPr lang="en-US" sz="1667" dirty="0"/>
              <a:t>Service Account &amp; Token Controllers </a:t>
            </a:r>
            <a:r>
              <a:rPr lang="mr-IN" sz="1667" dirty="0"/>
              <a:t>–</a:t>
            </a:r>
            <a:r>
              <a:rPr lang="en-US" sz="1667" dirty="0"/>
              <a:t> Create default accounts and API access tokens for new namespaces</a:t>
            </a:r>
          </a:p>
          <a:p>
            <a:r>
              <a:rPr lang="en-US" sz="1667" b="1" dirty="0">
                <a:sym typeface="Helvetica Light"/>
              </a:rPr>
              <a:t>Scheduler</a:t>
            </a:r>
          </a:p>
          <a:p>
            <a:pPr lvl="1"/>
            <a:r>
              <a:rPr lang="en-US" sz="1667" dirty="0">
                <a:sym typeface="Helvetica Light"/>
              </a:rPr>
              <a:t>Selects the worker node each pods runs in</a:t>
            </a:r>
          </a:p>
          <a:p>
            <a:endParaRPr lang="en-US" sz="1667" dirty="0"/>
          </a:p>
        </p:txBody>
      </p:sp>
      <p:pic>
        <p:nvPicPr>
          <p:cNvPr id="22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1392" y="1027810"/>
            <a:ext cx="1286210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37482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0788" y="97835"/>
            <a:ext cx="10515600" cy="1325563"/>
          </a:xfrm>
        </p:spPr>
        <p:txBody>
          <a:bodyPr/>
          <a:lstStyle/>
          <a:p>
            <a:r>
              <a:rPr lang="en-US" sz="3667" dirty="0"/>
              <a:t>Kubernetes Architecture: How apps are accessed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5" name="Content Placeholder 54"/>
          <p:cNvSpPr>
            <a:spLocks noGrp="1"/>
          </p:cNvSpPr>
          <p:nvPr>
            <p:ph sz="quarter" idx="11"/>
          </p:nvPr>
        </p:nvSpPr>
        <p:spPr>
          <a:xfrm>
            <a:off x="390788" y="1479661"/>
            <a:ext cx="4527267" cy="5080068"/>
          </a:xfrm>
        </p:spPr>
        <p:txBody>
          <a:bodyPr/>
          <a:lstStyle/>
          <a:p>
            <a:r>
              <a:rPr lang="en-US" sz="1500" b="1" dirty="0"/>
              <a:t>Pod</a:t>
            </a:r>
          </a:p>
          <a:p>
            <a:pPr lvl="1"/>
            <a:r>
              <a:rPr lang="en-US" sz="1500" dirty="0">
                <a:sym typeface="Helvetica Light"/>
              </a:rPr>
              <a:t>Smallest deployment unit – runs containers</a:t>
            </a:r>
          </a:p>
          <a:p>
            <a:pPr lvl="1"/>
            <a:r>
              <a:rPr lang="en-US" sz="1500" dirty="0"/>
              <a:t>Each pod has its own IP</a:t>
            </a:r>
          </a:p>
          <a:p>
            <a:pPr lvl="1"/>
            <a:r>
              <a:rPr lang="en-US" sz="1500" dirty="0"/>
              <a:t>Shares a PID namespace, network, and hostname</a:t>
            </a:r>
          </a:p>
          <a:p>
            <a:r>
              <a:rPr lang="en-US" sz="1500" b="1" dirty="0"/>
              <a:t>Service</a:t>
            </a:r>
          </a:p>
          <a:p>
            <a:pPr lvl="1"/>
            <a:r>
              <a:rPr lang="en-US" sz="1500" dirty="0"/>
              <a:t>Collection of pods exposed as an endpoint</a:t>
            </a:r>
          </a:p>
          <a:p>
            <a:pPr lvl="2"/>
            <a:r>
              <a:rPr lang="en-US" sz="1233" dirty="0"/>
              <a:t>state and networking info propagated to all worker nodes</a:t>
            </a:r>
          </a:p>
          <a:p>
            <a:pPr lvl="1"/>
            <a:r>
              <a:rPr lang="en-US" sz="1500" dirty="0"/>
              <a:t>Types of service exposure</a:t>
            </a:r>
          </a:p>
          <a:p>
            <a:pPr lvl="2"/>
            <a:r>
              <a:rPr lang="en-US" sz="1500" dirty="0" err="1"/>
              <a:t>ClusterIP</a:t>
            </a:r>
            <a:r>
              <a:rPr lang="en-US" sz="1500" dirty="0"/>
              <a:t> </a:t>
            </a:r>
            <a:r>
              <a:rPr lang="mr-IN" sz="1500" dirty="0"/>
              <a:t>–</a:t>
            </a:r>
            <a:r>
              <a:rPr lang="en-US" sz="1500" dirty="0"/>
              <a:t> Exposes cluster-internal IP</a:t>
            </a:r>
          </a:p>
          <a:p>
            <a:pPr lvl="2"/>
            <a:r>
              <a:rPr lang="en-US" sz="1500" dirty="0" err="1"/>
              <a:t>NodePort</a:t>
            </a:r>
            <a:r>
              <a:rPr lang="en-US" sz="1500" dirty="0"/>
              <a:t> </a:t>
            </a:r>
            <a:r>
              <a:rPr lang="mr-IN" sz="1500" dirty="0"/>
              <a:t>–</a:t>
            </a:r>
            <a:r>
              <a:rPr lang="en-US" sz="1500" dirty="0"/>
              <a:t> Exposes the service on each Node’s IP at a static port</a:t>
            </a:r>
          </a:p>
          <a:p>
            <a:pPr lvl="2"/>
            <a:r>
              <a:rPr lang="en-US" sz="1500" dirty="0" err="1"/>
              <a:t>LoadBalancer</a:t>
            </a:r>
            <a:r>
              <a:rPr lang="en-US" sz="1500" dirty="0"/>
              <a:t> </a:t>
            </a:r>
            <a:r>
              <a:rPr lang="mr-IN" sz="1500" dirty="0"/>
              <a:t>–</a:t>
            </a:r>
            <a:r>
              <a:rPr lang="en-US" sz="1500" dirty="0"/>
              <a:t> Exposes externally using a cloud provider’s load balancer</a:t>
            </a:r>
          </a:p>
          <a:p>
            <a:pPr lvl="2"/>
            <a:r>
              <a:rPr lang="en-US" sz="1500" dirty="0" err="1"/>
              <a:t>ExternalName</a:t>
            </a:r>
            <a:r>
              <a:rPr lang="en-US" sz="1500" dirty="0"/>
              <a:t> </a:t>
            </a:r>
            <a:r>
              <a:rPr lang="mr-IN" sz="1500" dirty="0"/>
              <a:t>–</a:t>
            </a:r>
            <a:r>
              <a:rPr lang="en-US" sz="1500" dirty="0"/>
              <a:t> Maps to an external name (such as foo.bar.example.com)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6133978" y="1010922"/>
            <a:ext cx="5681349" cy="5368037"/>
          </a:xfrm>
          <a:prstGeom prst="roundRect">
            <a:avLst>
              <a:gd name="adj" fmla="val 6284"/>
            </a:avLst>
          </a:prstGeom>
          <a:solidFill>
            <a:srgbClr val="FFFFFF">
              <a:lumMod val="95000"/>
              <a:alpha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2" tIns="34296" rIns="68592" bIns="34296" numCol="1" rtlCol="0" anchor="b" anchorCtr="0" compatLnSpc="1">
            <a:prstTxWarp prst="textNoShape">
              <a:avLst/>
            </a:prstTxWarp>
          </a:bodyPr>
          <a:lstStyle/>
          <a:p>
            <a:pPr defTabSz="460831">
              <a:defRPr/>
            </a:pPr>
            <a:r>
              <a:rPr lang="en-US" sz="20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Kubernetes</a:t>
            </a:r>
            <a:br>
              <a:rPr lang="en-US" sz="2000" kern="0" dirty="0">
                <a:solidFill>
                  <a:srgbClr val="191919"/>
                </a:solidFill>
                <a:latin typeface="HelvNeue Light for IBM"/>
                <a:cs typeface="Arial" charset="0"/>
              </a:rPr>
            </a:br>
            <a:r>
              <a:rPr lang="en-US" sz="20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components</a:t>
            </a:r>
            <a:endParaRPr lang="en-US" sz="20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8974860" y="2908111"/>
            <a:ext cx="2765441" cy="1581475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2" tIns="34296" rIns="68592" bIns="34296" numCol="1" rtlCol="0" anchor="b" anchorCtr="0" compatLnSpc="1">
            <a:prstTxWarp prst="textNoShape">
              <a:avLst/>
            </a:prstTxWarp>
          </a:bodyPr>
          <a:lstStyle/>
          <a:p>
            <a:pPr algn="r" defTabSz="460831">
              <a:defRPr/>
            </a:pPr>
            <a:r>
              <a:rPr lang="en-US" sz="1583" kern="0" dirty="0">
                <a:solidFill>
                  <a:srgbClr val="FFFFFF"/>
                </a:solidFill>
                <a:cs typeface="Arial" charset="0"/>
              </a:rPr>
              <a:t>Worker Node 2</a:t>
            </a:r>
          </a:p>
        </p:txBody>
      </p:sp>
      <p:sp>
        <p:nvSpPr>
          <p:cNvPr id="88" name="Rounded Rectangle 87"/>
          <p:cNvSpPr/>
          <p:nvPr/>
        </p:nvSpPr>
        <p:spPr bwMode="auto">
          <a:xfrm>
            <a:off x="9109290" y="3050008"/>
            <a:ext cx="1178518" cy="96968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2" tIns="34296" rIns="68592" bIns="34296" numCol="1" rtlCol="0" anchor="b" anchorCtr="0" compatLnSpc="1">
            <a:prstTxWarp prst="textNoShape">
              <a:avLst/>
            </a:prstTxWarp>
          </a:bodyPr>
          <a:lstStyle/>
          <a:p>
            <a:pPr algn="r" defTabSz="460831">
              <a:defRPr/>
            </a:pPr>
            <a:r>
              <a:rPr lang="en-US" sz="1583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89" name="Rounded Rectangle 88"/>
          <p:cNvSpPr/>
          <p:nvPr/>
        </p:nvSpPr>
        <p:spPr bwMode="auto">
          <a:xfrm>
            <a:off x="9257853" y="3200381"/>
            <a:ext cx="895508" cy="358905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2" tIns="34296" rIns="68592" bIns="34296" numCol="1" rtlCol="0" anchor="ctr" anchorCtr="0" compatLnSpc="1">
            <a:prstTxWarp prst="textNoShape">
              <a:avLst/>
            </a:prstTxWarp>
          </a:bodyPr>
          <a:lstStyle/>
          <a:p>
            <a:pPr algn="ctr" defTabSz="460831">
              <a:defRPr/>
            </a:pPr>
            <a:r>
              <a:rPr lang="en-US" sz="1583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B</a:t>
            </a:r>
            <a:endParaRPr lang="en-US" sz="1583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10403406" y="3056782"/>
            <a:ext cx="1178518" cy="96545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2" tIns="34296" rIns="68592" bIns="34296" numCol="1" rtlCol="0" anchor="b" anchorCtr="0" compatLnSpc="1">
            <a:prstTxWarp prst="textNoShape">
              <a:avLst/>
            </a:prstTxWarp>
          </a:bodyPr>
          <a:lstStyle/>
          <a:p>
            <a:pPr algn="r" defTabSz="460831">
              <a:defRPr/>
            </a:pPr>
            <a:r>
              <a:rPr lang="en-US" sz="1583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10551969" y="3207156"/>
            <a:ext cx="895508" cy="358905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2" tIns="34296" rIns="68592" bIns="34296" numCol="1" rtlCol="0" anchor="ctr" anchorCtr="0" compatLnSpc="1">
            <a:prstTxWarp prst="textNoShape">
              <a:avLst/>
            </a:prstTxWarp>
          </a:bodyPr>
          <a:lstStyle/>
          <a:p>
            <a:pPr algn="ctr" defTabSz="460831">
              <a:defRPr/>
            </a:pPr>
            <a:r>
              <a:rPr lang="en-US" sz="1583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A</a:t>
            </a:r>
            <a:endParaRPr lang="en-US" sz="1583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6457008" y="2422567"/>
            <a:ext cx="909627" cy="826977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92" tIns="34296" rIns="68592" bIns="34296" numCol="1" rtlCol="0" anchor="ctr" anchorCtr="0" compatLnSpc="1">
            <a:prstTxWarp prst="textNoShape">
              <a:avLst/>
            </a:prstTxWarp>
          </a:bodyPr>
          <a:lstStyle/>
          <a:p>
            <a:pPr algn="ctr" defTabSz="460831">
              <a:defRPr/>
            </a:pPr>
            <a:r>
              <a:rPr lang="en-US" sz="1583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A Service</a:t>
            </a:r>
            <a:endParaRPr lang="en-US" sz="1583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6220461" y="1153184"/>
            <a:ext cx="1382720" cy="1089933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2" tIns="34296" rIns="68592" bIns="34296" numCol="1" rtlCol="0" anchor="ctr" anchorCtr="0" compatLnSpc="1">
            <a:prstTxWarp prst="textNoShape">
              <a:avLst/>
            </a:prstTxWarp>
          </a:bodyPr>
          <a:lstStyle/>
          <a:p>
            <a:pPr algn="ctr" defTabSz="460831">
              <a:defRPr/>
            </a:pPr>
            <a:r>
              <a:rPr lang="en-US" sz="1833" kern="0" dirty="0">
                <a:solidFill>
                  <a:srgbClr val="FFFFFF"/>
                </a:solidFill>
                <a:cs typeface="Arial" charset="0"/>
              </a:rPr>
              <a:t>Master Node</a:t>
            </a:r>
          </a:p>
        </p:txBody>
      </p:sp>
      <p:sp>
        <p:nvSpPr>
          <p:cNvPr id="96" name="Rounded Rectangle 95"/>
          <p:cNvSpPr/>
          <p:nvPr/>
        </p:nvSpPr>
        <p:spPr bwMode="auto">
          <a:xfrm>
            <a:off x="6462178" y="4170775"/>
            <a:ext cx="909627" cy="826977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92" tIns="34296" rIns="68592" bIns="34296" numCol="1" rtlCol="0" anchor="ctr" anchorCtr="0" compatLnSpc="1">
            <a:prstTxWarp prst="textNoShape">
              <a:avLst/>
            </a:prstTxWarp>
          </a:bodyPr>
          <a:lstStyle/>
          <a:p>
            <a:pPr algn="ctr" defTabSz="460831">
              <a:defRPr/>
            </a:pPr>
            <a:r>
              <a:rPr lang="en-US" sz="1583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B Service</a:t>
            </a:r>
            <a:endParaRPr lang="en-US" sz="1583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4918055" y="2422567"/>
            <a:ext cx="909627" cy="826977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92" tIns="34296" rIns="68592" bIns="34296" numCol="1" rtlCol="0" anchor="ctr" anchorCtr="0" compatLnSpc="1">
            <a:prstTxWarp prst="textNoShape">
              <a:avLst/>
            </a:prstTxWarp>
          </a:bodyPr>
          <a:lstStyle/>
          <a:p>
            <a:pPr algn="ctr" defTabSz="460831">
              <a:defRPr/>
            </a:pPr>
            <a:r>
              <a:rPr lang="en-US" sz="1583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A Client</a:t>
            </a:r>
            <a:endParaRPr lang="en-US" sz="1583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4923225" y="4170775"/>
            <a:ext cx="909627" cy="826977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92" tIns="34296" rIns="68592" bIns="34296" numCol="1" rtlCol="0" anchor="ctr" anchorCtr="0" compatLnSpc="1">
            <a:prstTxWarp prst="textNoShape">
              <a:avLst/>
            </a:prstTxWarp>
          </a:bodyPr>
          <a:lstStyle/>
          <a:p>
            <a:pPr algn="ctr" defTabSz="460831">
              <a:defRPr/>
            </a:pPr>
            <a:r>
              <a:rPr lang="en-US" sz="1583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B Client</a:t>
            </a:r>
            <a:endParaRPr lang="en-US" sz="1583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8974860" y="1157704"/>
            <a:ext cx="2765441" cy="1581475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2" tIns="34296" rIns="68592" bIns="34296" numCol="1" rtlCol="0" anchor="b" anchorCtr="0" compatLnSpc="1">
            <a:prstTxWarp prst="textNoShape">
              <a:avLst/>
            </a:prstTxWarp>
          </a:bodyPr>
          <a:lstStyle/>
          <a:p>
            <a:pPr algn="r" defTabSz="460831">
              <a:defRPr/>
            </a:pPr>
            <a:r>
              <a:rPr lang="en-US" sz="1583" kern="0" dirty="0">
                <a:solidFill>
                  <a:srgbClr val="FFFFFF"/>
                </a:solidFill>
                <a:cs typeface="Arial" charset="0"/>
              </a:rPr>
              <a:t>Worker Node 1</a:t>
            </a: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9109290" y="1299603"/>
            <a:ext cx="1178518" cy="96968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2" tIns="34296" rIns="68592" bIns="34296" numCol="1" rtlCol="0" anchor="b" anchorCtr="0" compatLnSpc="1">
            <a:prstTxWarp prst="textNoShape">
              <a:avLst/>
            </a:prstTxWarp>
          </a:bodyPr>
          <a:lstStyle/>
          <a:p>
            <a:pPr algn="r" defTabSz="460831">
              <a:defRPr/>
            </a:pPr>
            <a:r>
              <a:rPr lang="en-US" sz="1583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9257853" y="1449977"/>
            <a:ext cx="895508" cy="358905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2" tIns="34296" rIns="68592" bIns="34296" numCol="1" rtlCol="0" anchor="ctr" anchorCtr="0" compatLnSpc="1">
            <a:prstTxWarp prst="textNoShape">
              <a:avLst/>
            </a:prstTxWarp>
          </a:bodyPr>
          <a:lstStyle/>
          <a:p>
            <a:pPr algn="ctr" defTabSz="460831">
              <a:defRPr/>
            </a:pPr>
            <a:r>
              <a:rPr lang="en-US" sz="1583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A</a:t>
            </a:r>
            <a:endParaRPr lang="en-US" sz="1583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10403406" y="1306378"/>
            <a:ext cx="1178518" cy="96545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2" tIns="34296" rIns="68592" bIns="34296" numCol="1" rtlCol="0" anchor="b" anchorCtr="0" compatLnSpc="1">
            <a:prstTxWarp prst="textNoShape">
              <a:avLst/>
            </a:prstTxWarp>
          </a:bodyPr>
          <a:lstStyle/>
          <a:p>
            <a:pPr algn="r" defTabSz="460831">
              <a:defRPr/>
            </a:pPr>
            <a:r>
              <a:rPr lang="en-US" sz="1583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10551969" y="1456751"/>
            <a:ext cx="895508" cy="358905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2" tIns="34296" rIns="68592" bIns="34296" numCol="1" rtlCol="0" anchor="ctr" anchorCtr="0" compatLnSpc="1">
            <a:prstTxWarp prst="textNoShape">
              <a:avLst/>
            </a:prstTxWarp>
          </a:bodyPr>
          <a:lstStyle/>
          <a:p>
            <a:pPr algn="ctr" defTabSz="460831">
              <a:defRPr/>
            </a:pPr>
            <a:r>
              <a:rPr lang="en-US" sz="1583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B</a:t>
            </a:r>
            <a:endParaRPr lang="en-US" sz="1583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8974860" y="4658516"/>
            <a:ext cx="2765441" cy="1581475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2" tIns="34296" rIns="68592" bIns="34296" numCol="1" rtlCol="0" anchor="b" anchorCtr="0" compatLnSpc="1">
            <a:prstTxWarp prst="textNoShape">
              <a:avLst/>
            </a:prstTxWarp>
          </a:bodyPr>
          <a:lstStyle/>
          <a:p>
            <a:pPr algn="r" defTabSz="460831">
              <a:defRPr/>
            </a:pPr>
            <a:r>
              <a:rPr lang="en-US" sz="1583" kern="0" dirty="0">
                <a:solidFill>
                  <a:srgbClr val="FFFFFF"/>
                </a:solidFill>
                <a:cs typeface="Arial" charset="0"/>
              </a:rPr>
              <a:t>Worker Node 3</a:t>
            </a: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9109290" y="4800412"/>
            <a:ext cx="1178518" cy="96968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2" tIns="34296" rIns="68592" bIns="34296" numCol="1" rtlCol="0" anchor="b" anchorCtr="0" compatLnSpc="1">
            <a:prstTxWarp prst="textNoShape">
              <a:avLst/>
            </a:prstTxWarp>
          </a:bodyPr>
          <a:lstStyle/>
          <a:p>
            <a:pPr algn="r" defTabSz="460831">
              <a:defRPr/>
            </a:pPr>
            <a:r>
              <a:rPr lang="en-US" sz="1583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9257853" y="4950786"/>
            <a:ext cx="895508" cy="358905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2" tIns="34296" rIns="68592" bIns="34296" numCol="1" rtlCol="0" anchor="ctr" anchorCtr="0" compatLnSpc="1">
            <a:prstTxWarp prst="textNoShape">
              <a:avLst/>
            </a:prstTxWarp>
          </a:bodyPr>
          <a:lstStyle/>
          <a:p>
            <a:pPr algn="ctr" defTabSz="460831">
              <a:defRPr/>
            </a:pPr>
            <a:r>
              <a:rPr lang="en-US" sz="1583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A</a:t>
            </a:r>
            <a:endParaRPr lang="en-US" sz="1583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10403406" y="4807188"/>
            <a:ext cx="1178518" cy="96545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2" tIns="34296" rIns="68592" bIns="34296" numCol="1" rtlCol="0" anchor="b" anchorCtr="0" compatLnSpc="1">
            <a:prstTxWarp prst="textNoShape">
              <a:avLst/>
            </a:prstTxWarp>
          </a:bodyPr>
          <a:lstStyle/>
          <a:p>
            <a:pPr algn="r" defTabSz="460831">
              <a:defRPr/>
            </a:pPr>
            <a:r>
              <a:rPr lang="en-US" sz="1583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10551969" y="4957562"/>
            <a:ext cx="895508" cy="358905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2" tIns="34296" rIns="68592" bIns="34296" numCol="1" rtlCol="0" anchor="ctr" anchorCtr="0" compatLnSpc="1">
            <a:prstTxWarp prst="textNoShape">
              <a:avLst/>
            </a:prstTxWarp>
          </a:bodyPr>
          <a:lstStyle/>
          <a:p>
            <a:pPr algn="ctr" defTabSz="460831">
              <a:defRPr/>
            </a:pPr>
            <a:r>
              <a:rPr lang="en-US" sz="1583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B</a:t>
            </a:r>
            <a:endParaRPr lang="en-US" sz="1583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cxnSp>
        <p:nvCxnSpPr>
          <p:cNvPr id="114" name="Straight Connector 113"/>
          <p:cNvCxnSpPr>
            <a:stCxn id="92" idx="3"/>
            <a:endCxn id="105" idx="1"/>
          </p:cNvCxnSpPr>
          <p:nvPr/>
        </p:nvCxnSpPr>
        <p:spPr bwMode="auto">
          <a:xfrm flipV="1">
            <a:off x="7366636" y="1784447"/>
            <a:ext cx="1742654" cy="1051608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Connector 114"/>
          <p:cNvCxnSpPr>
            <a:stCxn id="92" idx="3"/>
            <a:endCxn id="90" idx="1"/>
          </p:cNvCxnSpPr>
          <p:nvPr/>
        </p:nvCxnSpPr>
        <p:spPr bwMode="auto">
          <a:xfrm>
            <a:off x="7366636" y="2836055"/>
            <a:ext cx="3036770" cy="703456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>
            <a:stCxn id="92" idx="3"/>
            <a:endCxn id="110" idx="1"/>
          </p:cNvCxnSpPr>
          <p:nvPr/>
        </p:nvCxnSpPr>
        <p:spPr bwMode="auto">
          <a:xfrm>
            <a:off x="7366636" y="2836056"/>
            <a:ext cx="1742654" cy="2449201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>
            <a:stCxn id="96" idx="3"/>
            <a:endCxn id="107" idx="1"/>
          </p:cNvCxnSpPr>
          <p:nvPr/>
        </p:nvCxnSpPr>
        <p:spPr bwMode="auto">
          <a:xfrm flipV="1">
            <a:off x="7371805" y="1789108"/>
            <a:ext cx="3031601" cy="2795156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96" idx="3"/>
            <a:endCxn id="88" idx="1"/>
          </p:cNvCxnSpPr>
          <p:nvPr/>
        </p:nvCxnSpPr>
        <p:spPr bwMode="auto">
          <a:xfrm flipV="1">
            <a:off x="7371806" y="3534853"/>
            <a:ext cx="1737484" cy="1049411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>
            <a:endCxn id="112" idx="1"/>
          </p:cNvCxnSpPr>
          <p:nvPr/>
        </p:nvCxnSpPr>
        <p:spPr bwMode="auto">
          <a:xfrm>
            <a:off x="7371805" y="4584264"/>
            <a:ext cx="3031601" cy="705654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Connector 119"/>
          <p:cNvCxnSpPr>
            <a:stCxn id="92" idx="1"/>
            <a:endCxn id="102" idx="3"/>
          </p:cNvCxnSpPr>
          <p:nvPr/>
        </p:nvCxnSpPr>
        <p:spPr bwMode="auto">
          <a:xfrm flipH="1">
            <a:off x="5827682" y="2836055"/>
            <a:ext cx="629327" cy="0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96" idx="1"/>
            <a:endCxn id="103" idx="3"/>
          </p:cNvCxnSpPr>
          <p:nvPr/>
        </p:nvCxnSpPr>
        <p:spPr bwMode="auto">
          <a:xfrm flipH="1">
            <a:off x="5832852" y="4584263"/>
            <a:ext cx="629326" cy="0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3331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89" y="63260"/>
            <a:ext cx="10515600" cy="1325563"/>
          </a:xfrm>
        </p:spPr>
        <p:txBody>
          <a:bodyPr/>
          <a:lstStyle/>
          <a:p>
            <a:r>
              <a:rPr lang="en-US" sz="3667" dirty="0"/>
              <a:t>Deployments &amp; </a:t>
            </a:r>
            <a:r>
              <a:rPr lang="en-US" sz="3667" dirty="0" err="1"/>
              <a:t>ReplicaSets</a:t>
            </a:r>
            <a:endParaRPr lang="en-US" sz="3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90788" y="1009743"/>
            <a:ext cx="9025065" cy="3658133"/>
          </a:xfrm>
        </p:spPr>
        <p:txBody>
          <a:bodyPr/>
          <a:lstStyle/>
          <a:p>
            <a:r>
              <a:rPr lang="en-US" sz="1500" b="1" dirty="0"/>
              <a:t>Deployment</a:t>
            </a:r>
          </a:p>
          <a:p>
            <a:pPr lvl="1"/>
            <a:r>
              <a:rPr lang="en-US" sz="1500" dirty="0"/>
              <a:t>A set of pods to be deployed together, such as an application</a:t>
            </a:r>
          </a:p>
          <a:p>
            <a:pPr lvl="1"/>
            <a:r>
              <a:rPr lang="en-US" sz="1500" dirty="0"/>
              <a:t>Declarative: Revising a Deployment creates a </a:t>
            </a:r>
            <a:r>
              <a:rPr lang="en-US" sz="1500" dirty="0" err="1"/>
              <a:t>ReplicaSet</a:t>
            </a:r>
            <a:r>
              <a:rPr lang="en-US" sz="1500" dirty="0"/>
              <a:t> describing the desired state</a:t>
            </a:r>
          </a:p>
          <a:p>
            <a:pPr lvl="1"/>
            <a:r>
              <a:rPr lang="en-US" sz="1500" dirty="0"/>
              <a:t>Rollout: Deployment controller changes the actual state to the desired state at a controlled rate</a:t>
            </a:r>
          </a:p>
          <a:p>
            <a:pPr lvl="1"/>
            <a:r>
              <a:rPr lang="en-US" sz="1500" dirty="0"/>
              <a:t>Rollback: Each Deployment revision can be rolled back</a:t>
            </a:r>
          </a:p>
          <a:p>
            <a:pPr lvl="1"/>
            <a:r>
              <a:rPr lang="en-US" sz="1500" dirty="0"/>
              <a:t>Scale and </a:t>
            </a:r>
            <a:r>
              <a:rPr lang="en-US" sz="1500" dirty="0" err="1"/>
              <a:t>autoscale</a:t>
            </a:r>
            <a:r>
              <a:rPr lang="en-US" sz="1500" dirty="0"/>
              <a:t>: A Deployment can be scaled</a:t>
            </a:r>
          </a:p>
          <a:p>
            <a:r>
              <a:rPr lang="en-US" sz="1500" b="1" dirty="0" err="1"/>
              <a:t>ReplicaSet</a:t>
            </a:r>
            <a:endParaRPr lang="en-US" sz="1500" b="1" dirty="0"/>
          </a:p>
          <a:p>
            <a:pPr lvl="1"/>
            <a:r>
              <a:rPr lang="en-US" sz="1500" dirty="0"/>
              <a:t>The next-generation </a:t>
            </a:r>
            <a:r>
              <a:rPr lang="en-US" sz="1500" dirty="0" err="1"/>
              <a:t>ReplicationController</a:t>
            </a:r>
            <a:endParaRPr lang="en-US" sz="1500" dirty="0"/>
          </a:p>
          <a:p>
            <a:pPr lvl="1"/>
            <a:r>
              <a:rPr lang="en-US" sz="1500" dirty="0"/>
              <a:t>A set of pod templates that describe a set of pod replicas</a:t>
            </a:r>
          </a:p>
          <a:p>
            <a:pPr lvl="1"/>
            <a:r>
              <a:rPr lang="en-US" sz="1500" dirty="0"/>
              <a:t>Uses a template that describes specifically what each pod should contain</a:t>
            </a:r>
          </a:p>
          <a:p>
            <a:pPr lvl="1"/>
            <a:r>
              <a:rPr lang="en-US" sz="1500" dirty="0"/>
              <a:t>Ensures that a specified number of pod replicas are running at any given time</a:t>
            </a:r>
          </a:p>
          <a:p>
            <a:endParaRPr lang="en-US" sz="1500" dirty="0"/>
          </a:p>
        </p:txBody>
      </p:sp>
      <p:pic>
        <p:nvPicPr>
          <p:cNvPr id="10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159" y="230583"/>
            <a:ext cx="1286210" cy="12858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5"/>
          <p:cNvGrpSpPr/>
          <p:nvPr/>
        </p:nvGrpSpPr>
        <p:grpSpPr>
          <a:xfrm>
            <a:off x="1526528" y="4763524"/>
            <a:ext cx="6618898" cy="1716857"/>
            <a:chOff x="1536486" y="4719112"/>
            <a:chExt cx="6617174" cy="1716857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536486" y="4719112"/>
              <a:ext cx="6617174" cy="17168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>
                  <a:latin typeface="Arial" panose="020B0604020202020204" pitchFamily="34" charset="0"/>
                </a:rPr>
                <a:t>Deployment </a:t>
              </a:r>
              <a:endParaRPr lang="en-US" sz="1167" dirty="0">
                <a:latin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694007" y="5001892"/>
              <a:ext cx="2443832" cy="1291974"/>
              <a:chOff x="1084407" y="2375922"/>
              <a:chExt cx="2443832" cy="1291974"/>
            </a:xfrm>
          </p:grpSpPr>
          <p:sp>
            <p:nvSpPr>
              <p:cNvPr id="30" name="Rectangle 5"/>
              <p:cNvSpPr/>
              <p:nvPr/>
            </p:nvSpPr>
            <p:spPr bwMode="auto">
              <a:xfrm>
                <a:off x="1084407" y="2375922"/>
                <a:ext cx="2443832" cy="1291974"/>
              </a:xfrm>
              <a:prstGeom prst="round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76200" tIns="38100" rIns="76200" bIns="381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1444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67" dirty="0" err="1">
                    <a:latin typeface="Arial" panose="020B0604020202020204" pitchFamily="34" charset="0"/>
                  </a:rPr>
                  <a:t>ReplicaSet</a:t>
                </a:r>
                <a:r>
                  <a:rPr lang="en-US" sz="1167" dirty="0">
                    <a:latin typeface="Arial" panose="020B0604020202020204" pitchFamily="34" charset="0"/>
                  </a:rPr>
                  <a:t> 1</a:t>
                </a: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1781033" y="2740320"/>
                <a:ext cx="1008032" cy="707737"/>
                <a:chOff x="9809806" y="3119231"/>
                <a:chExt cx="1008032" cy="707737"/>
              </a:xfrm>
            </p:grpSpPr>
            <p:sp>
              <p:nvSpPr>
                <p:cNvPr id="32" name="Rounded Rectangle 31"/>
                <p:cNvSpPr/>
                <p:nvPr/>
              </p:nvSpPr>
              <p:spPr bwMode="auto">
                <a:xfrm>
                  <a:off x="9809806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83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33" name="Rectangle 20"/>
                <p:cNvSpPr/>
                <p:nvPr/>
              </p:nvSpPr>
              <p:spPr bwMode="auto">
                <a:xfrm>
                  <a:off x="9889857" y="3431078"/>
                  <a:ext cx="868845" cy="228567"/>
                </a:xfrm>
                <a:prstGeom prst="round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67" dirty="0" err="1">
                      <a:latin typeface="Arial" panose="020B0604020202020204" pitchFamily="34" charset="0"/>
                    </a:rPr>
                    <a:t>svcA</a:t>
                  </a:r>
                  <a:endParaRPr lang="en-US" sz="1167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5553704" y="5001892"/>
              <a:ext cx="2443832" cy="1291974"/>
              <a:chOff x="4467025" y="2375922"/>
              <a:chExt cx="2443832" cy="1291974"/>
            </a:xfrm>
          </p:grpSpPr>
          <p:sp>
            <p:nvSpPr>
              <p:cNvPr id="23" name="Rectangle 27"/>
              <p:cNvSpPr/>
              <p:nvPr/>
            </p:nvSpPr>
            <p:spPr bwMode="auto">
              <a:xfrm>
                <a:off x="4467025" y="2375922"/>
                <a:ext cx="2443832" cy="1291974"/>
              </a:xfrm>
              <a:prstGeom prst="round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76200" tIns="38100" rIns="76200" bIns="381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1444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67" dirty="0" err="1">
                    <a:latin typeface="Arial" panose="020B0604020202020204" pitchFamily="34" charset="0"/>
                  </a:rPr>
                  <a:t>ReplicaSet</a:t>
                </a:r>
                <a:r>
                  <a:rPr lang="en-US" sz="1167" dirty="0">
                    <a:latin typeface="Arial" panose="020B0604020202020204" pitchFamily="34" charset="0"/>
                  </a:rPr>
                  <a:t> 2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745129" y="2740320"/>
                <a:ext cx="1008032" cy="707737"/>
                <a:chOff x="9270663" y="3119231"/>
                <a:chExt cx="1008032" cy="707737"/>
              </a:xfrm>
            </p:grpSpPr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83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29" name="Rectangle 30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ound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67" dirty="0" err="1">
                      <a:latin typeface="Arial" panose="020B0604020202020204" pitchFamily="34" charset="0"/>
                    </a:rPr>
                    <a:t>svcB</a:t>
                  </a:r>
                  <a:endParaRPr lang="en-US" sz="1167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624508" y="2740320"/>
                <a:ext cx="1008032" cy="707737"/>
                <a:chOff x="9270663" y="3119231"/>
                <a:chExt cx="1008032" cy="707737"/>
              </a:xfrm>
            </p:grpSpPr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83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27" name="Rectangle 33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ound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76200" tIns="38100" rIns="76200" bIns="381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44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67" dirty="0" err="1">
                      <a:latin typeface="Arial" panose="020B0604020202020204" pitchFamily="34" charset="0"/>
                    </a:rPr>
                    <a:t>svcA</a:t>
                  </a:r>
                  <a:endParaRPr lang="en-US" sz="1167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" name="Right Arrow 19"/>
            <p:cNvSpPr/>
            <p:nvPr/>
          </p:nvSpPr>
          <p:spPr bwMode="auto">
            <a:xfrm>
              <a:off x="4295322" y="5228409"/>
              <a:ext cx="1145793" cy="838938"/>
            </a:xfrm>
            <a:prstGeom prst="rightArrow">
              <a:avLst>
                <a:gd name="adj1" fmla="val 55589"/>
                <a:gd name="adj2" fmla="val 5000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 b="1" dirty="0"/>
                <a:t>rolling update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415853" y="2771560"/>
            <a:ext cx="2132952" cy="3483650"/>
            <a:chOff x="9036666" y="1437832"/>
            <a:chExt cx="2132396" cy="348365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9036666" y="1437832"/>
              <a:ext cx="2130503" cy="6956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 dirty="0">
                  <a:latin typeface="Arial" panose="020B0604020202020204" pitchFamily="34" charset="0"/>
                </a:rPr>
                <a:t>Deployment </a:t>
              </a:r>
            </a:p>
          </p:txBody>
        </p:sp>
        <p:sp>
          <p:nvSpPr>
            <p:cNvPr id="36" name="Rectangle 5"/>
            <p:cNvSpPr/>
            <p:nvPr/>
          </p:nvSpPr>
          <p:spPr bwMode="auto">
            <a:xfrm>
              <a:off x="9036666" y="2831819"/>
              <a:ext cx="2132396" cy="69567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 dirty="0" err="1">
                  <a:latin typeface="Arial" panose="020B0604020202020204" pitchFamily="34" charset="0"/>
                </a:rPr>
                <a:t>ReplicaSet</a:t>
              </a:r>
              <a:r>
                <a:rPr lang="en-US" sz="1167" dirty="0">
                  <a:latin typeface="Arial" panose="020B0604020202020204" pitchFamily="34" charset="0"/>
                </a:rPr>
                <a:t> 1</a:t>
              </a:r>
            </a:p>
          </p:txBody>
        </p:sp>
        <p:sp>
          <p:nvSpPr>
            <p:cNvPr id="37" name="Rectangle 5"/>
            <p:cNvSpPr/>
            <p:nvPr/>
          </p:nvSpPr>
          <p:spPr bwMode="auto">
            <a:xfrm>
              <a:off x="9036666" y="4225806"/>
              <a:ext cx="2132396" cy="69567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 dirty="0" err="1">
                  <a:latin typeface="Arial" panose="020B0604020202020204" pitchFamily="34" charset="0"/>
                </a:rPr>
                <a:t>ReplicaSet</a:t>
              </a:r>
              <a:r>
                <a:rPr lang="en-US" sz="1167" dirty="0">
                  <a:latin typeface="Arial" panose="020B0604020202020204" pitchFamily="34" charset="0"/>
                </a:rPr>
                <a:t> 2</a:t>
              </a:r>
            </a:p>
          </p:txBody>
        </p:sp>
        <p:sp>
          <p:nvSpPr>
            <p:cNvPr id="38" name="Arc 37"/>
            <p:cNvSpPr/>
            <p:nvPr/>
          </p:nvSpPr>
          <p:spPr bwMode="auto">
            <a:xfrm>
              <a:off x="10110651" y="3467262"/>
              <a:ext cx="737860" cy="819150"/>
            </a:xfrm>
            <a:prstGeom prst="arc">
              <a:avLst>
                <a:gd name="adj1" fmla="val 17950175"/>
                <a:gd name="adj2" fmla="val 365318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 dirty="0">
                  <a:latin typeface="Arial" panose="020B0604020202020204" pitchFamily="34" charset="0"/>
                </a:rPr>
                <a:t>rollout</a:t>
              </a:r>
            </a:p>
          </p:txBody>
        </p:sp>
        <p:sp>
          <p:nvSpPr>
            <p:cNvPr id="39" name="Arc 38"/>
            <p:cNvSpPr/>
            <p:nvPr/>
          </p:nvSpPr>
          <p:spPr bwMode="auto">
            <a:xfrm>
              <a:off x="9364057" y="3467263"/>
              <a:ext cx="737860" cy="819149"/>
            </a:xfrm>
            <a:prstGeom prst="arc">
              <a:avLst>
                <a:gd name="adj1" fmla="val 7165740"/>
                <a:gd name="adj2" fmla="val 1456068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defTabSz="61444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67" dirty="0">
                  <a:latin typeface="Arial" panose="020B0604020202020204" pitchFamily="34" charset="0"/>
                </a:rPr>
                <a:t>rollback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10101918" y="2133508"/>
              <a:ext cx="946" cy="698311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Box 40"/>
            <p:cNvSpPr txBox="1"/>
            <p:nvPr/>
          </p:nvSpPr>
          <p:spPr>
            <a:xfrm>
              <a:off x="10140004" y="2344164"/>
              <a:ext cx="937846" cy="271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67" dirty="0"/>
                <a:t>create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57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97382" y="1228497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\</a:t>
            </a:r>
          </a:p>
        </p:txBody>
      </p:sp>
      <p:pic>
        <p:nvPicPr>
          <p:cNvPr id="1026" name="Picture 2" descr="Image separating from the next chap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06" y="-406399"/>
            <a:ext cx="10244194" cy="739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314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830" y="0"/>
            <a:ext cx="10515600" cy="1325563"/>
          </a:xfrm>
        </p:spPr>
        <p:txBody>
          <a:bodyPr/>
          <a:lstStyle/>
          <a:p>
            <a:r>
              <a:rPr lang="en-US" sz="3667" dirty="0"/>
              <a:t>Kubernetes </a:t>
            </a:r>
            <a:r>
              <a:rPr lang="en-US" sz="3667" dirty="0" err="1"/>
              <a:t>Autoscaling</a:t>
            </a:r>
            <a:endParaRPr lang="en-US" sz="3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90789" y="1112103"/>
            <a:ext cx="10886813" cy="5080068"/>
          </a:xfrm>
        </p:spPr>
        <p:txBody>
          <a:bodyPr/>
          <a:lstStyle/>
          <a:p>
            <a:r>
              <a:rPr lang="en-US" sz="1667" b="1" dirty="0"/>
              <a:t>Horizontal Pod </a:t>
            </a:r>
            <a:r>
              <a:rPr lang="en-US" sz="1667" b="1" dirty="0" err="1"/>
              <a:t>Autoscaling</a:t>
            </a:r>
            <a:r>
              <a:rPr lang="en-US" sz="1667" b="1" dirty="0"/>
              <a:t> (HPA)</a:t>
            </a:r>
          </a:p>
          <a:p>
            <a:pPr lvl="1"/>
            <a:r>
              <a:rPr lang="en-US" sz="1667" dirty="0"/>
              <a:t>Automatically scales the number of pods in a replication controller, deployment, or replica set</a:t>
            </a:r>
          </a:p>
          <a:p>
            <a:pPr lvl="1"/>
            <a:r>
              <a:rPr lang="en-US" sz="1667" dirty="0"/>
              <a:t>Matches the observed average CPU utilization to the specified target</a:t>
            </a:r>
          </a:p>
          <a:p>
            <a:pPr lvl="1"/>
            <a:r>
              <a:rPr lang="en-US" sz="1667" dirty="0"/>
              <a:t>Fetches metrics in two different ways: direct </a:t>
            </a:r>
            <a:r>
              <a:rPr lang="en-US" sz="1667" dirty="0" err="1"/>
              <a:t>Heapster</a:t>
            </a:r>
            <a:r>
              <a:rPr lang="en-US" sz="1667" dirty="0"/>
              <a:t> access and REST client access</a:t>
            </a:r>
          </a:p>
          <a:p>
            <a:pPr lvl="1"/>
            <a:r>
              <a:rPr lang="en-US" sz="1667" dirty="0"/>
              <a:t>Kubernetes </a:t>
            </a:r>
            <a:r>
              <a:rPr lang="en-US" sz="1667" dirty="0" err="1"/>
              <a:t>Heapster</a:t>
            </a:r>
            <a:r>
              <a:rPr lang="en-US" sz="1667" dirty="0"/>
              <a:t> enables container cluster monitoring and performance analysis</a:t>
            </a:r>
          </a:p>
          <a:p>
            <a:pPr lvl="1"/>
            <a:r>
              <a:rPr lang="en-US" sz="1667" dirty="0"/>
              <a:t>Default </a:t>
            </a:r>
            <a:r>
              <a:rPr lang="en-US" sz="1667" dirty="0" err="1"/>
              <a:t>config</a:t>
            </a:r>
            <a:r>
              <a:rPr lang="en-US" sz="1667" dirty="0"/>
              <a:t>: query every 30 sec, maintain 10% tolerance, wait 3 min after scale-up, wait 5 min after scale-down</a:t>
            </a:r>
          </a:p>
          <a:p>
            <a:endParaRPr lang="en-US" sz="1667" dirty="0"/>
          </a:p>
          <a:p>
            <a:pPr marL="0" indent="0">
              <a:buNone/>
            </a:pPr>
            <a:r>
              <a:rPr lang="en-US" sz="1667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667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67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67" dirty="0" err="1">
                <a:latin typeface="Courier" charset="0"/>
                <a:ea typeface="Courier" charset="0"/>
                <a:cs typeface="Courier" charset="0"/>
              </a:rPr>
              <a:t>autoscale</a:t>
            </a:r>
            <a:r>
              <a:rPr lang="en-US" sz="1667" dirty="0">
                <a:latin typeface="Courier" charset="0"/>
                <a:ea typeface="Courier" charset="0"/>
                <a:cs typeface="Courier" charset="0"/>
              </a:rPr>
              <a:t> deployment </a:t>
            </a:r>
            <a:r>
              <a:rPr lang="en-US" sz="1667" i="1" dirty="0">
                <a:latin typeface="Courier" charset="0"/>
                <a:ea typeface="Courier" charset="0"/>
                <a:cs typeface="Courier" charset="0"/>
              </a:rPr>
              <a:t>&lt;deployment-name&gt;</a:t>
            </a:r>
            <a:r>
              <a:rPr lang="en-US" sz="1667" dirty="0">
                <a:latin typeface="Courier" charset="0"/>
                <a:ea typeface="Courier" charset="0"/>
                <a:cs typeface="Courier" charset="0"/>
              </a:rPr>
              <a:t> --</a:t>
            </a:r>
            <a:r>
              <a:rPr lang="en-US" sz="1667" dirty="0" err="1">
                <a:latin typeface="Courier" charset="0"/>
                <a:ea typeface="Courier" charset="0"/>
                <a:cs typeface="Courier" charset="0"/>
              </a:rPr>
              <a:t>cpu</a:t>
            </a:r>
            <a:r>
              <a:rPr lang="en-US" sz="1667" dirty="0">
                <a:latin typeface="Courier" charset="0"/>
                <a:ea typeface="Courier" charset="0"/>
                <a:cs typeface="Courier" charset="0"/>
              </a:rPr>
              <a:t>-percent=50</a:t>
            </a:r>
            <a:br>
              <a:rPr lang="en-US" sz="1667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67" dirty="0">
                <a:latin typeface="Courier" charset="0"/>
                <a:ea typeface="Courier" charset="0"/>
                <a:cs typeface="Courier" charset="0"/>
              </a:rPr>
              <a:t>  --min=1 --max=10 deployment ”</a:t>
            </a:r>
            <a:r>
              <a:rPr lang="en-US" sz="1667" i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67" i="1" dirty="0" err="1">
                <a:latin typeface="Courier" charset="0"/>
                <a:ea typeface="Courier" charset="0"/>
                <a:cs typeface="Courier" charset="0"/>
              </a:rPr>
              <a:t>hpa</a:t>
            </a:r>
            <a:r>
              <a:rPr lang="en-US" sz="1667" i="1" dirty="0">
                <a:latin typeface="Courier" charset="0"/>
                <a:ea typeface="Courier" charset="0"/>
                <a:cs typeface="Courier" charset="0"/>
              </a:rPr>
              <a:t>-name&gt;</a:t>
            </a:r>
            <a:r>
              <a:rPr lang="en-US" sz="1667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sz="1667" dirty="0" err="1">
                <a:latin typeface="Courier" charset="0"/>
                <a:ea typeface="Courier" charset="0"/>
                <a:cs typeface="Courier" charset="0"/>
              </a:rPr>
              <a:t>autoscaled</a:t>
            </a:r>
            <a:endParaRPr lang="en-US" sz="1667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67" dirty="0"/>
          </a:p>
          <a:p>
            <a:r>
              <a:rPr lang="en-US" sz="1667" b="1" dirty="0"/>
              <a:t>Creates a horizontal pod </a:t>
            </a:r>
            <a:r>
              <a:rPr lang="en-US" sz="1667" b="1" dirty="0" err="1"/>
              <a:t>autoscaler</a:t>
            </a:r>
            <a:endParaRPr lang="en-US" sz="1667" b="1" dirty="0"/>
          </a:p>
          <a:p>
            <a:pPr lvl="1"/>
            <a:r>
              <a:rPr lang="en-US" sz="1667" dirty="0"/>
              <a:t>An HPA instance</a:t>
            </a:r>
          </a:p>
          <a:p>
            <a:pPr lvl="1"/>
            <a:r>
              <a:rPr lang="en-US" sz="1667" dirty="0"/>
              <a:t>Maintains between 1 and 10 replicas of the pods controlled by the deployment</a:t>
            </a:r>
          </a:p>
          <a:p>
            <a:pPr lvl="1"/>
            <a:r>
              <a:rPr lang="en-US" sz="1667" dirty="0"/>
              <a:t>Maintains an average CPU utilization across all pods of 50%</a:t>
            </a:r>
          </a:p>
          <a:p>
            <a:endParaRPr lang="en-US" dirty="0"/>
          </a:p>
        </p:txBody>
      </p:sp>
      <p:pic>
        <p:nvPicPr>
          <p:cNvPr id="6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5220" y="144912"/>
            <a:ext cx="1286210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37273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395" y="-59133"/>
            <a:ext cx="10515600" cy="1325563"/>
          </a:xfrm>
        </p:spPr>
        <p:txBody>
          <a:bodyPr/>
          <a:lstStyle/>
          <a:p>
            <a:r>
              <a:rPr lang="en-US" sz="3667" dirty="0"/>
              <a:t>Naming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90789" y="998369"/>
            <a:ext cx="10886813" cy="5443183"/>
          </a:xfrm>
        </p:spPr>
        <p:txBody>
          <a:bodyPr>
            <a:noAutofit/>
          </a:bodyPr>
          <a:lstStyle/>
          <a:p>
            <a:r>
              <a:rPr lang="en-US" sz="1500" b="1" dirty="0"/>
              <a:t>Name</a:t>
            </a:r>
          </a:p>
          <a:p>
            <a:pPr lvl="1"/>
            <a:r>
              <a:rPr lang="en-US" sz="1500" dirty="0"/>
              <a:t>Each resource object by type has a unique name</a:t>
            </a:r>
          </a:p>
          <a:p>
            <a:r>
              <a:rPr lang="en-US" sz="1500" b="1" dirty="0"/>
              <a:t>Namespace</a:t>
            </a:r>
          </a:p>
          <a:p>
            <a:pPr lvl="1"/>
            <a:r>
              <a:rPr lang="en-US" sz="1500" dirty="0"/>
              <a:t>Resource isolation: Each namespace is a virtual cluster within the physical cluster</a:t>
            </a:r>
          </a:p>
          <a:p>
            <a:pPr lvl="2"/>
            <a:r>
              <a:rPr lang="en-US" sz="1500" dirty="0"/>
              <a:t>Resource objects are scoped within namespaces</a:t>
            </a:r>
          </a:p>
          <a:p>
            <a:pPr lvl="2"/>
            <a:r>
              <a:rPr lang="en-US" sz="1500" dirty="0"/>
              <a:t>Low-level resources are not in namespaces: nodes, persistent volumes, and namespaces themselves</a:t>
            </a:r>
          </a:p>
          <a:p>
            <a:pPr lvl="2"/>
            <a:r>
              <a:rPr lang="en-US" sz="1500" dirty="0"/>
              <a:t>Names of resources need to be unique within a namespace, but not across namespaces</a:t>
            </a:r>
          </a:p>
          <a:p>
            <a:pPr lvl="1"/>
            <a:r>
              <a:rPr lang="en-US" sz="1500" dirty="0"/>
              <a:t>Resource quotas: Namespaces can divide cluster resources</a:t>
            </a:r>
          </a:p>
          <a:p>
            <a:pPr lvl="1"/>
            <a:r>
              <a:rPr lang="en-US" sz="1500" dirty="0"/>
              <a:t>Initial namespaces</a:t>
            </a:r>
          </a:p>
          <a:p>
            <a:pPr lvl="2"/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en-US" sz="1500" dirty="0"/>
              <a:t> </a:t>
            </a:r>
            <a:r>
              <a:rPr lang="mr-IN" sz="1500" dirty="0"/>
              <a:t>–</a:t>
            </a:r>
            <a:r>
              <a:rPr lang="en-US" sz="1500" dirty="0"/>
              <a:t> The default namespace for objects with no other namespace    </a:t>
            </a:r>
          </a:p>
          <a:p>
            <a:pPr lvl="2"/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kube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-system</a:t>
            </a:r>
            <a:r>
              <a:rPr lang="en-US" sz="1500" dirty="0"/>
              <a:t> </a:t>
            </a:r>
            <a:r>
              <a:rPr lang="mr-IN" sz="1500" dirty="0"/>
              <a:t>–</a:t>
            </a:r>
            <a:r>
              <a:rPr lang="en-US" sz="1500" dirty="0"/>
              <a:t> The namespace for objects created by the Kubernetes system</a:t>
            </a:r>
          </a:p>
          <a:p>
            <a:r>
              <a:rPr lang="en-US" sz="1500" b="1" dirty="0"/>
              <a:t>Resource Quota</a:t>
            </a:r>
          </a:p>
          <a:p>
            <a:pPr lvl="1"/>
            <a:r>
              <a:rPr lang="en-US" sz="1500" dirty="0"/>
              <a:t>Limits resource consumption per namespace</a:t>
            </a:r>
          </a:p>
          <a:p>
            <a:pPr lvl="1"/>
            <a:r>
              <a:rPr lang="en-US" sz="1500" dirty="0"/>
              <a:t>Limit can be number of resource objects by type (pods, services, etc.)</a:t>
            </a:r>
          </a:p>
          <a:p>
            <a:pPr lvl="1"/>
            <a:r>
              <a:rPr lang="en-US" sz="1500" dirty="0"/>
              <a:t>Limit can be total amount of compute resources (CPU, memory, etc.)</a:t>
            </a:r>
          </a:p>
          <a:p>
            <a:pPr lvl="1"/>
            <a:r>
              <a:rPr lang="en-US" sz="1500" dirty="0"/>
              <a:t>Overcommit is allowed; contention is handled on a first-come, first-served basis</a:t>
            </a:r>
          </a:p>
          <a:p>
            <a:endParaRPr lang="en-US" dirty="0"/>
          </a:p>
        </p:txBody>
      </p:sp>
      <p:pic>
        <p:nvPicPr>
          <p:cNvPr id="6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1392" y="208928"/>
            <a:ext cx="1286210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31239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23" y="4410"/>
            <a:ext cx="10515600" cy="1325563"/>
          </a:xfrm>
        </p:spPr>
        <p:txBody>
          <a:bodyPr/>
          <a:lstStyle/>
          <a:p>
            <a:r>
              <a:rPr lang="en-US" sz="3667" dirty="0"/>
              <a:t>Configuring Resources and Containers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67" b="1" dirty="0">
                <a:sym typeface="Helvetica Light"/>
              </a:rPr>
              <a:t>Label</a:t>
            </a:r>
          </a:p>
          <a:p>
            <a:pPr lvl="1"/>
            <a:r>
              <a:rPr lang="en-US" sz="1667" dirty="0">
                <a:sym typeface="Helvetica Light"/>
              </a:rPr>
              <a:t>Metadata assigned to Kubernetes resources </a:t>
            </a:r>
            <a:r>
              <a:rPr lang="en-US" sz="1667" dirty="0"/>
              <a:t>(pods, services, etc.)</a:t>
            </a:r>
          </a:p>
          <a:p>
            <a:pPr lvl="1"/>
            <a:r>
              <a:rPr lang="en-US" sz="1667" dirty="0">
                <a:sym typeface="Helvetica Light"/>
              </a:rPr>
              <a:t>Key-value pairs for identification</a:t>
            </a:r>
          </a:p>
          <a:p>
            <a:pPr lvl="1"/>
            <a:r>
              <a:rPr lang="en-US" sz="1667" dirty="0">
                <a:sym typeface="Helvetica Light"/>
              </a:rPr>
              <a:t>Critical to Kubernetes as it relies on querying the cluster for resources that have certain labels</a:t>
            </a:r>
          </a:p>
          <a:p>
            <a:r>
              <a:rPr lang="en-US" sz="1667" b="1" dirty="0"/>
              <a:t>Selector</a:t>
            </a:r>
          </a:p>
          <a:p>
            <a:pPr lvl="1"/>
            <a:r>
              <a:rPr lang="en-US" sz="1667" dirty="0"/>
              <a:t>An expression that matches labels to identify related resources</a:t>
            </a:r>
          </a:p>
          <a:p>
            <a:endParaRPr lang="en-US" sz="1667" dirty="0">
              <a:sym typeface="Helvetica Light"/>
            </a:endParaRPr>
          </a:p>
          <a:p>
            <a:r>
              <a:rPr lang="en-US" sz="1667" b="1" dirty="0" err="1"/>
              <a:t>ConfigMap</a:t>
            </a:r>
            <a:endParaRPr lang="en-US" sz="1667" b="1" dirty="0"/>
          </a:p>
          <a:p>
            <a:pPr lvl="1"/>
            <a:r>
              <a:rPr lang="en-US" sz="1667" dirty="0"/>
              <a:t>Configuration values to be used by containers in a pod</a:t>
            </a:r>
          </a:p>
          <a:p>
            <a:pPr lvl="1"/>
            <a:r>
              <a:rPr lang="en-US" sz="1667" dirty="0"/>
              <a:t>Stores configuration outside of the container image, making containers more reusable</a:t>
            </a:r>
          </a:p>
          <a:p>
            <a:endParaRPr lang="en-US" sz="1667" dirty="0">
              <a:sym typeface="Helvetica Light"/>
            </a:endParaRPr>
          </a:p>
          <a:p>
            <a:r>
              <a:rPr lang="en-US" sz="1667" b="1" dirty="0">
                <a:sym typeface="Helvetica Light"/>
              </a:rPr>
              <a:t>Secret</a:t>
            </a:r>
          </a:p>
          <a:p>
            <a:pPr lvl="1"/>
            <a:r>
              <a:rPr lang="en-US" sz="1667" dirty="0">
                <a:sym typeface="Helvetica Light"/>
              </a:rPr>
              <a:t>Sensitive info that containers need to read or consume</a:t>
            </a:r>
          </a:p>
          <a:p>
            <a:pPr lvl="1"/>
            <a:r>
              <a:rPr lang="en-US" sz="1667" dirty="0">
                <a:sym typeface="Helvetica Light"/>
              </a:rPr>
              <a:t>Encrypted in special volumes mounted automatically </a:t>
            </a:r>
          </a:p>
          <a:p>
            <a:endParaRPr lang="en-US" sz="1667" dirty="0"/>
          </a:p>
        </p:txBody>
      </p:sp>
      <p:pic>
        <p:nvPicPr>
          <p:cNvPr id="14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0713" y="845824"/>
            <a:ext cx="1286210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94388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itle 770"/>
          <p:cNvSpPr>
            <a:spLocks noGrp="1"/>
          </p:cNvSpPr>
          <p:nvPr>
            <p:ph type="title"/>
          </p:nvPr>
        </p:nvSpPr>
        <p:spPr>
          <a:xfrm>
            <a:off x="416828" y="135051"/>
            <a:ext cx="10515600" cy="1325563"/>
          </a:xfrm>
        </p:spPr>
        <p:txBody>
          <a:bodyPr/>
          <a:lstStyle/>
          <a:p>
            <a:r>
              <a:rPr lang="en-US" sz="3667" dirty="0"/>
              <a:t>Kubernetes Management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88167" y="1643212"/>
            <a:ext cx="1817717" cy="3659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 hangingPunct="1"/>
            <a:r>
              <a:rPr lang="en-US" sz="1500" dirty="0">
                <a:solidFill>
                  <a:srgbClr val="FFFFFF"/>
                </a:solidFill>
              </a:rPr>
              <a:t>Master Node</a:t>
            </a:r>
          </a:p>
        </p:txBody>
      </p:sp>
      <p:cxnSp>
        <p:nvCxnSpPr>
          <p:cNvPr id="11" name="Straight Arrow Connector 10"/>
          <p:cNvCxnSpPr>
            <a:stCxn id="6" idx="6"/>
            <a:endCxn id="10" idx="1"/>
          </p:cNvCxnSpPr>
          <p:nvPr/>
        </p:nvCxnSpPr>
        <p:spPr>
          <a:xfrm flipV="1">
            <a:off x="2833990" y="3473153"/>
            <a:ext cx="554177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570457" y="2869253"/>
            <a:ext cx="1263533" cy="12078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 hangingPunct="1"/>
            <a:r>
              <a:rPr lang="en-US" sz="15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" name="Oval 6"/>
          <p:cNvSpPr/>
          <p:nvPr/>
        </p:nvSpPr>
        <p:spPr>
          <a:xfrm>
            <a:off x="218256" y="1678406"/>
            <a:ext cx="1263533" cy="12078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 hangingPunct="1"/>
            <a:r>
              <a:rPr lang="en-US" sz="15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9" name="Oval 8"/>
          <p:cNvSpPr/>
          <p:nvPr/>
        </p:nvSpPr>
        <p:spPr>
          <a:xfrm>
            <a:off x="250049" y="4060100"/>
            <a:ext cx="1263533" cy="12078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 hangingPunct="1"/>
            <a:r>
              <a:rPr lang="en-US" sz="1500" dirty="0">
                <a:solidFill>
                  <a:schemeClr val="tx1"/>
                </a:solidFill>
              </a:rPr>
              <a:t>CLI</a:t>
            </a:r>
          </a:p>
        </p:txBody>
      </p:sp>
      <p:cxnSp>
        <p:nvCxnSpPr>
          <p:cNvPr id="12" name="Straight Arrow Connector 11"/>
          <p:cNvCxnSpPr>
            <a:stCxn id="7" idx="5"/>
            <a:endCxn id="6" idx="1"/>
          </p:cNvCxnSpPr>
          <p:nvPr/>
        </p:nvCxnSpPr>
        <p:spPr>
          <a:xfrm>
            <a:off x="1296749" y="2709328"/>
            <a:ext cx="458748" cy="336802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7"/>
            <a:endCxn id="6" idx="3"/>
          </p:cNvCxnSpPr>
          <p:nvPr/>
        </p:nvCxnSpPr>
        <p:spPr>
          <a:xfrm flipV="1">
            <a:off x="1328542" y="3900175"/>
            <a:ext cx="426956" cy="336802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64413" y="1670556"/>
            <a:ext cx="1817717" cy="7521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 hangingPunct="1"/>
            <a:r>
              <a:rPr lang="en-US" sz="1833">
                <a:solidFill>
                  <a:srgbClr val="FFFFFF"/>
                </a:solidFill>
              </a:rPr>
              <a:t>Worker Node 1</a:t>
            </a:r>
            <a:endParaRPr lang="en-US" sz="1833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64413" y="2616933"/>
            <a:ext cx="1817717" cy="6575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 hangingPunct="1"/>
            <a:r>
              <a:rPr lang="en-US" sz="1833" dirty="0">
                <a:solidFill>
                  <a:srgbClr val="FFFFFF"/>
                </a:solidFill>
              </a:rPr>
              <a:t>Worker Node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64413" y="3515856"/>
            <a:ext cx="1817717" cy="7172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 hangingPunct="1"/>
            <a:r>
              <a:rPr lang="en-US" sz="1833" dirty="0">
                <a:solidFill>
                  <a:srgbClr val="FFFFFF"/>
                </a:solidFill>
              </a:rPr>
              <a:t>Worker Node 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64413" y="4444336"/>
            <a:ext cx="1817717" cy="71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 hangingPunct="1"/>
            <a:r>
              <a:rPr lang="en-US" sz="1833" dirty="0">
                <a:solidFill>
                  <a:srgbClr val="FFFFFF"/>
                </a:solidFill>
              </a:rPr>
              <a:t>Worker Node 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65202" y="1670556"/>
            <a:ext cx="1817717" cy="3659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 hangingPunct="1"/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30" idx="1"/>
          </p:cNvCxnSpPr>
          <p:nvPr/>
        </p:nvCxnSpPr>
        <p:spPr>
          <a:xfrm>
            <a:off x="5205886" y="2046608"/>
            <a:ext cx="165852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1"/>
          </p:cNvCxnSpPr>
          <p:nvPr/>
        </p:nvCxnSpPr>
        <p:spPr>
          <a:xfrm flipV="1">
            <a:off x="5231743" y="2945703"/>
            <a:ext cx="1632670" cy="243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1"/>
          </p:cNvCxnSpPr>
          <p:nvPr/>
        </p:nvCxnSpPr>
        <p:spPr>
          <a:xfrm>
            <a:off x="5224355" y="3871238"/>
            <a:ext cx="1640058" cy="32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1"/>
          </p:cNvCxnSpPr>
          <p:nvPr/>
        </p:nvCxnSpPr>
        <p:spPr>
          <a:xfrm>
            <a:off x="5216968" y="4783553"/>
            <a:ext cx="1647446" cy="1582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52426" y="4928792"/>
            <a:ext cx="1440873" cy="425838"/>
          </a:xfrm>
          <a:prstGeom prst="rect">
            <a:avLst/>
          </a:prstGeom>
          <a:noFill/>
          <a:ln>
            <a:noFill/>
          </a:ln>
        </p:spPr>
        <p:txBody>
          <a:bodyPr wrap="square" lIns="91455" tIns="45728" rIns="91455" bIns="45728" rtlCol="0">
            <a:spAutoFit/>
          </a:bodyPr>
          <a:lstStyle/>
          <a:p>
            <a:pPr hangingPunct="1"/>
            <a:r>
              <a:rPr lang="en-US" sz="2167">
                <a:solidFill>
                  <a:srgbClr val="FFFFFF"/>
                </a:solidFill>
              </a:rPr>
              <a:t>Registry</a:t>
            </a:r>
            <a:endParaRPr lang="en-US" sz="2167" dirty="0">
              <a:solidFill>
                <a:srgbClr val="FFFFFF"/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10215685" y="2046610"/>
            <a:ext cx="716743" cy="570324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 hangingPunct="1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10219379" y="3041567"/>
            <a:ext cx="716743" cy="570324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 hangingPunct="1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10215685" y="3987946"/>
            <a:ext cx="716743" cy="570324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 hangingPunct="1"/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30" idx="3"/>
          </p:cNvCxnSpPr>
          <p:nvPr/>
        </p:nvCxnSpPr>
        <p:spPr>
          <a:xfrm>
            <a:off x="8682128" y="2046608"/>
            <a:ext cx="983072" cy="14538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3"/>
            <a:endCxn id="18" idx="1"/>
          </p:cNvCxnSpPr>
          <p:nvPr/>
        </p:nvCxnSpPr>
        <p:spPr>
          <a:xfrm>
            <a:off x="8682129" y="2945704"/>
            <a:ext cx="983072" cy="5547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3"/>
            <a:endCxn id="18" idx="1"/>
          </p:cNvCxnSpPr>
          <p:nvPr/>
        </p:nvCxnSpPr>
        <p:spPr>
          <a:xfrm flipV="1">
            <a:off x="8682129" y="3500496"/>
            <a:ext cx="983072" cy="3739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682128" y="3500497"/>
            <a:ext cx="983072" cy="129888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99497" y="5307198"/>
            <a:ext cx="3590774" cy="1118527"/>
          </a:xfrm>
          <a:prstGeom prst="rect">
            <a:avLst/>
          </a:prstGeom>
          <a:noFill/>
          <a:ln>
            <a:noFill/>
          </a:ln>
        </p:spPr>
        <p:txBody>
          <a:bodyPr wrap="square" lIns="91455" tIns="45728" rIns="91455" bIns="45728" rtlCol="0">
            <a:spAutoFit/>
          </a:bodyPr>
          <a:lstStyle/>
          <a:p>
            <a:pPr marL="380962" indent="-380962">
              <a:buFont typeface="Arial" charset="0"/>
              <a:buChar char="•"/>
            </a:pPr>
            <a:r>
              <a:rPr lang="en-US" sz="1667" dirty="0" err="1"/>
              <a:t>Etcd</a:t>
            </a:r>
            <a:endParaRPr lang="en-US" sz="1667" dirty="0"/>
          </a:p>
          <a:p>
            <a:pPr marL="380962" indent="-380962">
              <a:buFont typeface="Arial" charset="0"/>
              <a:buChar char="•"/>
            </a:pPr>
            <a:r>
              <a:rPr lang="en-US" sz="1667" dirty="0"/>
              <a:t>API Server</a:t>
            </a:r>
          </a:p>
          <a:p>
            <a:pPr marL="380962" indent="-380962">
              <a:buFont typeface="Arial" charset="0"/>
              <a:buChar char="•"/>
            </a:pPr>
            <a:r>
              <a:rPr lang="en-US" sz="1667" dirty="0"/>
              <a:t>Controller Manager Server</a:t>
            </a:r>
          </a:p>
          <a:p>
            <a:pPr marL="380962" indent="-380962">
              <a:buFont typeface="Arial" charset="0"/>
              <a:buChar char="•"/>
            </a:pPr>
            <a:r>
              <a:rPr lang="en-US" sz="1667" dirty="0"/>
              <a:t>Scheduler</a:t>
            </a:r>
          </a:p>
        </p:txBody>
      </p:sp>
      <p:pic>
        <p:nvPicPr>
          <p:cNvPr id="32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1392" y="208928"/>
            <a:ext cx="1286210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84322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96841"/>
            <a:ext cx="10515600" cy="1325563"/>
          </a:xfrm>
        </p:spPr>
        <p:txBody>
          <a:bodyPr/>
          <a:lstStyle/>
          <a:p>
            <a:r>
              <a:rPr lang="en-US" sz="3667" dirty="0" err="1"/>
              <a:t>Kubectl</a:t>
            </a:r>
            <a:r>
              <a:rPr lang="en-US" sz="3667" dirty="0"/>
              <a:t> Commands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90789" y="1498796"/>
            <a:ext cx="5830316" cy="508006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Get the state of your cluster</a:t>
            </a:r>
          </a:p>
          <a:p>
            <a:pPr marL="374678">
              <a:spcBef>
                <a:spcPts val="0"/>
              </a:spcBef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cluster-info </a:t>
            </a:r>
          </a:p>
          <a:p>
            <a:pPr marL="831798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000" dirty="0"/>
              <a:t>Get all the nodes of your cluster</a:t>
            </a:r>
          </a:p>
          <a:p>
            <a:pPr marL="374678">
              <a:spcBef>
                <a:spcPts val="0"/>
              </a:spcBef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get nodes -o wide</a:t>
            </a:r>
          </a:p>
          <a:p>
            <a:pPr marL="831798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000" dirty="0"/>
              <a:t>Get info about the pods of your cluster</a:t>
            </a:r>
          </a:p>
          <a:p>
            <a:pPr marL="374678">
              <a:spcBef>
                <a:spcPts val="0"/>
              </a:spcBef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get pods -o wide</a:t>
            </a:r>
          </a:p>
          <a:p>
            <a:pPr marL="831798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000" dirty="0"/>
              <a:t>Get info about the replication controllers of your cluster</a:t>
            </a:r>
          </a:p>
          <a:p>
            <a:pPr marL="374678">
              <a:spcBef>
                <a:spcPts val="0"/>
              </a:spcBef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get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rc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-o wide</a:t>
            </a:r>
          </a:p>
          <a:p>
            <a:pPr marL="831798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000" dirty="0"/>
              <a:t>Get info about the services of your cluster</a:t>
            </a:r>
          </a:p>
          <a:p>
            <a:pPr marL="374678">
              <a:spcBef>
                <a:spcPts val="0"/>
              </a:spcBef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get services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515365" y="1466489"/>
            <a:ext cx="5676635" cy="536707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Get full </a:t>
            </a:r>
            <a:r>
              <a:rPr lang="en-US" sz="2000" dirty="0" err="1"/>
              <a:t>config</a:t>
            </a:r>
            <a:r>
              <a:rPr lang="en-US" sz="2000" dirty="0"/>
              <a:t> info about a Service </a:t>
            </a:r>
          </a:p>
          <a:p>
            <a:pPr marL="374678">
              <a:spcBef>
                <a:spcPts val="0"/>
              </a:spcBef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get service NAME_OF_SERVICE -o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json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831798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000" dirty="0"/>
              <a:t>Get the IP of a Pod</a:t>
            </a:r>
          </a:p>
          <a:p>
            <a:pPr marL="374678">
              <a:spcBef>
                <a:spcPts val="0"/>
              </a:spcBef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get pod NAME_OF_POD -template={{.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status.podIP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 marL="831798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000" dirty="0"/>
              <a:t>Delete a Pod</a:t>
            </a:r>
          </a:p>
          <a:p>
            <a:pPr marL="374678">
              <a:spcBef>
                <a:spcPts val="0"/>
              </a:spcBef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delete pod NAME</a:t>
            </a:r>
          </a:p>
          <a:p>
            <a:pPr marL="831798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000" dirty="0"/>
              <a:t>Delete a Service</a:t>
            </a:r>
          </a:p>
          <a:p>
            <a:pPr marL="374678">
              <a:spcBef>
                <a:spcPts val="0"/>
              </a:spcBef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delete service NAME_OF_SERVICE</a:t>
            </a:r>
            <a:r>
              <a:rPr lang="en-US" sz="2000" dirty="0"/>
              <a:t> </a:t>
            </a:r>
          </a:p>
          <a:p>
            <a:endParaRPr lang="en-US" dirty="0"/>
          </a:p>
        </p:txBody>
      </p:sp>
      <p:pic>
        <p:nvPicPr>
          <p:cNvPr id="7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1392" y="208928"/>
            <a:ext cx="1286210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97159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7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7" y="76024"/>
            <a:ext cx="8204571" cy="562049"/>
          </a:xfrm>
          <a:ln w="12700">
            <a:miter lim="400000"/>
          </a:ln>
        </p:spPr>
        <p:txBody>
          <a:bodyPr vert="horz" lIns="45719" tIns="37980" rIns="45719" bIns="0" rtlCol="0" anchor="ctr" anchorCtr="0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90790" y="1045430"/>
            <a:ext cx="10886814" cy="5080069"/>
          </a:xfrm>
        </p:spPr>
        <p:txBody>
          <a:bodyPr/>
          <a:lstStyle/>
          <a:p>
            <a:pPr marL="457182" indent="-457182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Consolidate Source code repositories into one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GitHub Enterprise</a:t>
            </a:r>
          </a:p>
          <a:p>
            <a:pPr marL="986536" lvl="1" indent="-457182">
              <a:buClrTx/>
              <a:buSzPct val="100000"/>
              <a:buFont typeface="Arial" charset="0"/>
              <a:buChar char="•"/>
            </a:pPr>
            <a:r>
              <a:rPr lang="en-AU" sz="2200" dirty="0">
                <a:latin typeface="Arial" charset="0"/>
                <a:ea typeface="Arial" charset="0"/>
                <a:cs typeface="Arial" charset="0"/>
              </a:rPr>
              <a:t>Currently there are SCM, Subversion, CVS, and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GHE</a:t>
            </a:r>
          </a:p>
          <a:p>
            <a:pPr marL="457182" indent="-457182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Use GHE for Code review process </a:t>
            </a:r>
          </a:p>
          <a:p>
            <a:pPr marL="457182" indent="-457182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SonarQube</a:t>
            </a:r>
            <a:r>
              <a:rPr lang="en-AU" sz="2400" dirty="0">
                <a:latin typeface="Arial" charset="0"/>
                <a:ea typeface="Arial" charset="0"/>
                <a:cs typeface="Arial" charset="0"/>
              </a:rPr>
              <a:t> for continuous inspection of code quality to perform automatic reviews</a:t>
            </a:r>
          </a:p>
          <a:p>
            <a:pPr marL="457182" indent="-457182">
              <a:buFont typeface="Arial" charset="0"/>
              <a:buChar char="•"/>
            </a:pPr>
            <a:r>
              <a:rPr lang="en-AU" sz="2400" dirty="0">
                <a:latin typeface="Arial" charset="0"/>
                <a:ea typeface="Arial" charset="0"/>
                <a:cs typeface="Arial" charset="0"/>
              </a:rPr>
              <a:t>Develop DevOps Automation for Kubernetes clusters and App deployment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457182" indent="-457182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Infrastructure Automation, use IBM Schematics/Terraform templates</a:t>
            </a:r>
          </a:p>
          <a:p>
            <a:pPr marL="457182" indent="-457182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Deploy Micro services using toolchain through Jenkins and UCD  </a:t>
            </a:r>
          </a:p>
          <a:p>
            <a:pPr marL="457182" indent="-457182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For DevOps governance Urban Code Deploy is strongly recommended for hybrid cloud environment (e.g.,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on-p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rem and Cloud)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07287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607287"/>
              <a:t>46</a:t>
            </a:fld>
            <a:endParaRPr lang="en-US">
              <a:solidFill>
                <a:srgbClr val="6D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83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328">
            <a:extLst>
              <a:ext uri="{FF2B5EF4-FFF2-40B4-BE49-F238E27FC236}">
                <a16:creationId xmlns:a16="http://schemas.microsoft.com/office/drawing/2014/main" id="{97BCE6EA-403E-43D2-BCDF-4A6D39052465}"/>
              </a:ext>
            </a:extLst>
          </p:cNvPr>
          <p:cNvCxnSpPr>
            <a:cxnSpLocks/>
            <a:stCxn id="46" idx="3"/>
            <a:endCxn id="47" idx="2"/>
          </p:cNvCxnSpPr>
          <p:nvPr/>
        </p:nvCxnSpPr>
        <p:spPr>
          <a:xfrm flipV="1">
            <a:off x="9318382" y="4465944"/>
            <a:ext cx="99123" cy="84648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Shape 322">
            <a:extLst>
              <a:ext uri="{FF2B5EF4-FFF2-40B4-BE49-F238E27FC236}">
                <a16:creationId xmlns:a16="http://schemas.microsoft.com/office/drawing/2014/main" id="{0046E375-F2E8-4BA4-8959-18273BBCA064}"/>
              </a:ext>
            </a:extLst>
          </p:cNvPr>
          <p:cNvSpPr/>
          <p:nvPr/>
        </p:nvSpPr>
        <p:spPr>
          <a:xfrm>
            <a:off x="7203821" y="2741128"/>
            <a:ext cx="1096376" cy="1693143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76200" anchor="b" anchorCtr="1">
            <a:no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 </a:t>
            </a:r>
          </a:p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Prod</a:t>
            </a:r>
          </a:p>
        </p:txBody>
      </p:sp>
      <p:sp>
        <p:nvSpPr>
          <p:cNvPr id="39" name="Shape 322">
            <a:extLst>
              <a:ext uri="{FF2B5EF4-FFF2-40B4-BE49-F238E27FC236}">
                <a16:creationId xmlns:a16="http://schemas.microsoft.com/office/drawing/2014/main" id="{2C9C6878-D1DE-4C1F-96BB-F4BA519AD013}"/>
              </a:ext>
            </a:extLst>
          </p:cNvPr>
          <p:cNvSpPr/>
          <p:nvPr/>
        </p:nvSpPr>
        <p:spPr>
          <a:xfrm>
            <a:off x="5792319" y="2741223"/>
            <a:ext cx="1096376" cy="1693143"/>
          </a:xfrm>
          <a:prstGeom prst="rect">
            <a:avLst/>
          </a:prstGeom>
          <a:solidFill>
            <a:srgbClr val="FFFF00">
              <a:alpha val="68000"/>
            </a:srgb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76200" anchor="b" anchorCtr="1">
            <a:no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QA</a:t>
            </a:r>
          </a:p>
        </p:txBody>
      </p:sp>
      <p:sp>
        <p:nvSpPr>
          <p:cNvPr id="37" name="Shape 322">
            <a:extLst>
              <a:ext uri="{FF2B5EF4-FFF2-40B4-BE49-F238E27FC236}">
                <a16:creationId xmlns:a16="http://schemas.microsoft.com/office/drawing/2014/main" id="{37595376-93A0-4153-A59A-E3C927AEA2DC}"/>
              </a:ext>
            </a:extLst>
          </p:cNvPr>
          <p:cNvSpPr/>
          <p:nvPr/>
        </p:nvSpPr>
        <p:spPr>
          <a:xfrm>
            <a:off x="3005364" y="2741228"/>
            <a:ext cx="1096376" cy="1693143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76200" anchor="b" anchorCtr="1">
            <a:no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 </a:t>
            </a:r>
          </a:p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Dev</a:t>
            </a:r>
          </a:p>
        </p:txBody>
      </p:sp>
      <p:sp>
        <p:nvSpPr>
          <p:cNvPr id="5" name="Shape 322">
            <a:extLst>
              <a:ext uri="{FF2B5EF4-FFF2-40B4-BE49-F238E27FC236}">
                <a16:creationId xmlns:a16="http://schemas.microsoft.com/office/drawing/2014/main" id="{F2E6B260-F845-4D64-9464-657A0D013F80}"/>
              </a:ext>
            </a:extLst>
          </p:cNvPr>
          <p:cNvSpPr/>
          <p:nvPr/>
        </p:nvSpPr>
        <p:spPr>
          <a:xfrm>
            <a:off x="284959" y="2956614"/>
            <a:ext cx="939239" cy="48280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Code/config change</a:t>
            </a:r>
          </a:p>
        </p:txBody>
      </p:sp>
      <p:sp>
        <p:nvSpPr>
          <p:cNvPr id="7" name="Shape 322">
            <a:extLst>
              <a:ext uri="{FF2B5EF4-FFF2-40B4-BE49-F238E27FC236}">
                <a16:creationId xmlns:a16="http://schemas.microsoft.com/office/drawing/2014/main" id="{C8DBB72F-231C-4684-8561-CFBB26AF046B}"/>
              </a:ext>
            </a:extLst>
          </p:cNvPr>
          <p:cNvSpPr/>
          <p:nvPr/>
        </p:nvSpPr>
        <p:spPr>
          <a:xfrm>
            <a:off x="1684446" y="2956614"/>
            <a:ext cx="939239" cy="48280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Build</a:t>
            </a:r>
          </a:p>
        </p:txBody>
      </p:sp>
      <p:sp>
        <p:nvSpPr>
          <p:cNvPr id="8" name="Shape 322">
            <a:extLst>
              <a:ext uri="{FF2B5EF4-FFF2-40B4-BE49-F238E27FC236}">
                <a16:creationId xmlns:a16="http://schemas.microsoft.com/office/drawing/2014/main" id="{029552AA-F15B-4ACB-8084-463261952403}"/>
              </a:ext>
            </a:extLst>
          </p:cNvPr>
          <p:cNvSpPr/>
          <p:nvPr/>
        </p:nvSpPr>
        <p:spPr>
          <a:xfrm>
            <a:off x="3083933" y="2956614"/>
            <a:ext cx="939239" cy="48280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Test</a:t>
            </a:r>
          </a:p>
        </p:txBody>
      </p:sp>
      <p:sp>
        <p:nvSpPr>
          <p:cNvPr id="9" name="Shape 322">
            <a:extLst>
              <a:ext uri="{FF2B5EF4-FFF2-40B4-BE49-F238E27FC236}">
                <a16:creationId xmlns:a16="http://schemas.microsoft.com/office/drawing/2014/main" id="{CCB4D728-9008-454A-A500-7228788F0FA8}"/>
              </a:ext>
            </a:extLst>
          </p:cNvPr>
          <p:cNvSpPr/>
          <p:nvPr/>
        </p:nvSpPr>
        <p:spPr>
          <a:xfrm>
            <a:off x="4483419" y="2956614"/>
            <a:ext cx="939239" cy="48280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Deploy Helm Chart</a:t>
            </a:r>
          </a:p>
        </p:txBody>
      </p:sp>
      <p:sp>
        <p:nvSpPr>
          <p:cNvPr id="10" name="Shape 322">
            <a:extLst>
              <a:ext uri="{FF2B5EF4-FFF2-40B4-BE49-F238E27FC236}">
                <a16:creationId xmlns:a16="http://schemas.microsoft.com/office/drawing/2014/main" id="{8217CC16-19E5-4865-B3D0-8A1478D1D229}"/>
              </a:ext>
            </a:extLst>
          </p:cNvPr>
          <p:cNvSpPr/>
          <p:nvPr/>
        </p:nvSpPr>
        <p:spPr>
          <a:xfrm>
            <a:off x="5882906" y="2956614"/>
            <a:ext cx="939239" cy="48280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Staging/QA Deployment</a:t>
            </a:r>
          </a:p>
        </p:txBody>
      </p:sp>
      <p:sp>
        <p:nvSpPr>
          <p:cNvPr id="11" name="Shape 322">
            <a:extLst>
              <a:ext uri="{FF2B5EF4-FFF2-40B4-BE49-F238E27FC236}">
                <a16:creationId xmlns:a16="http://schemas.microsoft.com/office/drawing/2014/main" id="{762F7030-1F72-4266-A9DB-6523470CAF1E}"/>
              </a:ext>
            </a:extLst>
          </p:cNvPr>
          <p:cNvSpPr/>
          <p:nvPr/>
        </p:nvSpPr>
        <p:spPr>
          <a:xfrm>
            <a:off x="7282392" y="2956614"/>
            <a:ext cx="939239" cy="48280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Production Deployment</a:t>
            </a:r>
          </a:p>
        </p:txBody>
      </p:sp>
      <p:pic>
        <p:nvPicPr>
          <p:cNvPr id="12" name="Shape 333" descr="Image result for github logo">
            <a:extLst>
              <a:ext uri="{FF2B5EF4-FFF2-40B4-BE49-F238E27FC236}">
                <a16:creationId xmlns:a16="http://schemas.microsoft.com/office/drawing/2014/main" id="{23CFE25B-E68D-4F75-8284-05861003F3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89" y="2207926"/>
            <a:ext cx="533200" cy="53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328">
            <a:extLst>
              <a:ext uri="{FF2B5EF4-FFF2-40B4-BE49-F238E27FC236}">
                <a16:creationId xmlns:a16="http://schemas.microsoft.com/office/drawing/2014/main" id="{E82607FD-8326-4E57-A28B-7825E6F6DE8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224197" y="3198014"/>
            <a:ext cx="460248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328">
            <a:extLst>
              <a:ext uri="{FF2B5EF4-FFF2-40B4-BE49-F238E27FC236}">
                <a16:creationId xmlns:a16="http://schemas.microsoft.com/office/drawing/2014/main" id="{48BC76A4-D8F9-4192-BC83-4D515EDD71A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623684" y="3198014"/>
            <a:ext cx="460248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328">
            <a:extLst>
              <a:ext uri="{FF2B5EF4-FFF2-40B4-BE49-F238E27FC236}">
                <a16:creationId xmlns:a16="http://schemas.microsoft.com/office/drawing/2014/main" id="{23CCC9E5-9BC9-42F3-B995-5C0EED73A13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023171" y="3198014"/>
            <a:ext cx="460248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328">
            <a:extLst>
              <a:ext uri="{FF2B5EF4-FFF2-40B4-BE49-F238E27FC236}">
                <a16:creationId xmlns:a16="http://schemas.microsoft.com/office/drawing/2014/main" id="{3A4FEB56-2C23-4510-8063-31C3F47ADC7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822145" y="3198014"/>
            <a:ext cx="460247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" name="Shape 328">
            <a:extLst>
              <a:ext uri="{FF2B5EF4-FFF2-40B4-BE49-F238E27FC236}">
                <a16:creationId xmlns:a16="http://schemas.microsoft.com/office/drawing/2014/main" id="{CFE89BC7-BF39-4D33-B12B-9B5D4C7BB99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422657" y="3198014"/>
            <a:ext cx="460248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9" name="Shape 334" descr="Image result for jenkins logo">
            <a:extLst>
              <a:ext uri="{FF2B5EF4-FFF2-40B4-BE49-F238E27FC236}">
                <a16:creationId xmlns:a16="http://schemas.microsoft.com/office/drawing/2014/main" id="{89CDFBAE-F750-4234-9038-ABB7730AD10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3989"/>
          <a:stretch/>
        </p:blipFill>
        <p:spPr>
          <a:xfrm>
            <a:off x="4758344" y="5045726"/>
            <a:ext cx="411823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Shape 328">
            <a:extLst>
              <a:ext uri="{FF2B5EF4-FFF2-40B4-BE49-F238E27FC236}">
                <a16:creationId xmlns:a16="http://schemas.microsoft.com/office/drawing/2014/main" id="{3DC21863-BFDD-4BCE-9E0A-E88D5672414F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H="1" flipV="1">
            <a:off x="2154066" y="3439414"/>
            <a:ext cx="2810191" cy="160631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328">
            <a:extLst>
              <a:ext uri="{FF2B5EF4-FFF2-40B4-BE49-F238E27FC236}">
                <a16:creationId xmlns:a16="http://schemas.microsoft.com/office/drawing/2014/main" id="{7203CFDE-0D60-40A3-9179-25C36E859899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>
          <a:xfrm flipH="1" flipV="1">
            <a:off x="3553552" y="3439414"/>
            <a:ext cx="1410704" cy="160631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" name="Shape 328">
            <a:extLst>
              <a:ext uri="{FF2B5EF4-FFF2-40B4-BE49-F238E27FC236}">
                <a16:creationId xmlns:a16="http://schemas.microsoft.com/office/drawing/2014/main" id="{28CC8858-F82E-43A3-BCF7-532F7011BAB3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H="1" flipV="1">
            <a:off x="4953038" y="3439414"/>
            <a:ext cx="11218" cy="160631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328">
            <a:extLst>
              <a:ext uri="{FF2B5EF4-FFF2-40B4-BE49-F238E27FC236}">
                <a16:creationId xmlns:a16="http://schemas.microsoft.com/office/drawing/2014/main" id="{8172CB55-B7A4-4D33-9B7D-D4CD56A3B268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4964257" y="3439414"/>
            <a:ext cx="1388269" cy="160631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328">
            <a:extLst>
              <a:ext uri="{FF2B5EF4-FFF2-40B4-BE49-F238E27FC236}">
                <a16:creationId xmlns:a16="http://schemas.microsoft.com/office/drawing/2014/main" id="{6938AFCE-2C06-4B8F-88E7-AF19E3C48387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7752011" y="4434269"/>
            <a:ext cx="1566371" cy="79741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E9D07DB7-FCD9-4CD7-BE47-16B1E56F1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389" y="3755524"/>
            <a:ext cx="536970" cy="7470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DBF67A8-62BE-4C98-84FD-3E4F641C8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309" y="3596723"/>
            <a:ext cx="643944" cy="76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1C3345-A1E9-46FB-8B37-878EA39CF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610" y="3006005"/>
            <a:ext cx="157884" cy="4078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8D53587-0039-4683-9A4E-89E71D8719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5509" y="2991891"/>
            <a:ext cx="157884" cy="407868"/>
          </a:xfrm>
          <a:prstGeom prst="rect">
            <a:avLst/>
          </a:prstGeom>
        </p:spPr>
      </p:pic>
      <p:cxnSp>
        <p:nvCxnSpPr>
          <p:cNvPr id="31" name="Shape 328">
            <a:extLst>
              <a:ext uri="{FF2B5EF4-FFF2-40B4-BE49-F238E27FC236}">
                <a16:creationId xmlns:a16="http://schemas.microsoft.com/office/drawing/2014/main" id="{9D7DDF0F-391E-4CB5-887F-EAF2A53AE743}"/>
              </a:ext>
            </a:extLst>
          </p:cNvPr>
          <p:cNvCxnSpPr>
            <a:cxnSpLocks/>
            <a:stCxn id="19" idx="0"/>
            <a:endCxn id="28" idx="2"/>
          </p:cNvCxnSpPr>
          <p:nvPr/>
        </p:nvCxnSpPr>
        <p:spPr>
          <a:xfrm flipH="1" flipV="1">
            <a:off x="4214552" y="3413874"/>
            <a:ext cx="749704" cy="1631854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34" name="Shape 328">
            <a:extLst>
              <a:ext uri="{FF2B5EF4-FFF2-40B4-BE49-F238E27FC236}">
                <a16:creationId xmlns:a16="http://schemas.microsoft.com/office/drawing/2014/main" id="{6613DBE6-6C40-453C-A0E0-1237626766B8}"/>
              </a:ext>
            </a:extLst>
          </p:cNvPr>
          <p:cNvCxnSpPr>
            <a:cxnSpLocks/>
            <a:stCxn id="19" idx="0"/>
            <a:endCxn id="30" idx="2"/>
          </p:cNvCxnSpPr>
          <p:nvPr/>
        </p:nvCxnSpPr>
        <p:spPr>
          <a:xfrm flipV="1">
            <a:off x="4964256" y="3399759"/>
            <a:ext cx="2030194" cy="164596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triangle" w="lg" len="lg"/>
            <a:tailEnd type="triangle" w="lg" len="lg"/>
          </a:ln>
        </p:spPr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BAD69503-96E6-4E0D-B86B-CDF4CDF8AC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2021" y="5231678"/>
            <a:ext cx="686361" cy="16149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2D535C8-7E95-40D1-B68C-D6569C23C318}"/>
              </a:ext>
            </a:extLst>
          </p:cNvPr>
          <p:cNvGrpSpPr/>
          <p:nvPr/>
        </p:nvGrpSpPr>
        <p:grpSpPr>
          <a:xfrm>
            <a:off x="8869315" y="2741201"/>
            <a:ext cx="1096376" cy="1724744"/>
            <a:chOff x="8644586" y="191884"/>
            <a:chExt cx="1315651" cy="348803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7" name="Shape 322">
              <a:extLst>
                <a:ext uri="{FF2B5EF4-FFF2-40B4-BE49-F238E27FC236}">
                  <a16:creationId xmlns:a16="http://schemas.microsoft.com/office/drawing/2014/main" id="{BAD265BA-540B-4890-893D-E631E41E3C9D}"/>
                </a:ext>
              </a:extLst>
            </p:cNvPr>
            <p:cNvSpPr/>
            <p:nvPr/>
          </p:nvSpPr>
          <p:spPr>
            <a:xfrm>
              <a:off x="8644586" y="191884"/>
              <a:ext cx="1315651" cy="3488032"/>
            </a:xfrm>
            <a:prstGeom prst="rect">
              <a:avLst/>
            </a:prstGeom>
            <a:grpFill/>
            <a:ln w="1905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76200" anchor="b" anchorCtr="1">
              <a:noAutofit/>
            </a:bodyPr>
            <a:lstStyle/>
            <a:p>
              <a:pPr algn="ctr" defTabSz="412607" hangingPunct="0"/>
              <a:r>
                <a:rPr lang="en-US" sz="1000" kern="0" dirty="0">
                  <a:solidFill>
                    <a:srgbClr val="737373"/>
                  </a:solidFill>
                  <a:sym typeface="Helvetica Light"/>
                </a:rPr>
                <a:t>Other Environment</a:t>
              </a:r>
            </a:p>
            <a:p>
              <a:pPr algn="ctr" defTabSz="412607" hangingPunct="0"/>
              <a:r>
                <a:rPr lang="en-US" sz="1000" kern="0" dirty="0">
                  <a:solidFill>
                    <a:srgbClr val="737373"/>
                  </a:solidFill>
                  <a:sym typeface="Helvetica Light"/>
                </a:rPr>
                <a:t>Prod</a:t>
              </a:r>
            </a:p>
          </p:txBody>
        </p:sp>
        <p:sp>
          <p:nvSpPr>
            <p:cNvPr id="48" name="Shape 322">
              <a:extLst>
                <a:ext uri="{FF2B5EF4-FFF2-40B4-BE49-F238E27FC236}">
                  <a16:creationId xmlns:a16="http://schemas.microsoft.com/office/drawing/2014/main" id="{C0036F9A-9D02-48F0-A1DB-E725AB183ECE}"/>
                </a:ext>
              </a:extLst>
            </p:cNvPr>
            <p:cNvSpPr/>
            <p:nvPr/>
          </p:nvSpPr>
          <p:spPr>
            <a:xfrm>
              <a:off x="8738869" y="450470"/>
              <a:ext cx="1127087" cy="1217302"/>
            </a:xfrm>
            <a:prstGeom prst="rect">
              <a:avLst/>
            </a:prstGeom>
            <a:grp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 defTabSz="412607" hangingPunct="0"/>
              <a:r>
                <a:rPr lang="en-US" sz="1000" kern="0" dirty="0">
                  <a:solidFill>
                    <a:srgbClr val="737373"/>
                  </a:solidFill>
                  <a:sym typeface="Helvetica Light"/>
                </a:rPr>
                <a:t>Production Deployment</a:t>
              </a:r>
            </a:p>
          </p:txBody>
        </p:sp>
      </p:grp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54B3D294-D89C-4D61-B5D5-7F381579FE7E}"/>
              </a:ext>
            </a:extLst>
          </p:cNvPr>
          <p:cNvSpPr/>
          <p:nvPr/>
        </p:nvSpPr>
        <p:spPr>
          <a:xfrm>
            <a:off x="5991799" y="5471395"/>
            <a:ext cx="2345914" cy="657222"/>
          </a:xfrm>
          <a:prstGeom prst="wedgeRoundRectCallout">
            <a:avLst>
              <a:gd name="adj1" fmla="val 78203"/>
              <a:gd name="adj2" fmla="val -49167"/>
              <a:gd name="adj3" fmla="val 16667"/>
            </a:avLst>
          </a:prstGeom>
          <a:solidFill>
            <a:srgbClr val="71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00540" indent="-100540" defTabSz="412607" hangingPunct="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rgbClr val="1D3649"/>
                </a:solidFill>
                <a:sym typeface="Helvetica Light"/>
              </a:rPr>
              <a:t>Production releases of other hybrid applications / services from other SCM systems</a:t>
            </a:r>
            <a:endParaRPr lang="en-US" sz="1000" kern="0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44" name="Shape 328">
            <a:extLst>
              <a:ext uri="{FF2B5EF4-FFF2-40B4-BE49-F238E27FC236}">
                <a16:creationId xmlns:a16="http://schemas.microsoft.com/office/drawing/2014/main" id="{FD02CB39-FF21-4DEF-83FA-FEA9F0B62E97}"/>
              </a:ext>
            </a:extLst>
          </p:cNvPr>
          <p:cNvCxnSpPr>
            <a:cxnSpLocks/>
            <a:stCxn id="19" idx="3"/>
            <a:endCxn id="46" idx="1"/>
          </p:cNvCxnSpPr>
          <p:nvPr/>
        </p:nvCxnSpPr>
        <p:spPr>
          <a:xfrm>
            <a:off x="5170166" y="5312426"/>
            <a:ext cx="3461854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43F6208-3E30-40FD-BE77-922525B7A697}"/>
              </a:ext>
            </a:extLst>
          </p:cNvPr>
          <p:cNvSpPr txBox="1"/>
          <p:nvPr/>
        </p:nvSpPr>
        <p:spPr>
          <a:xfrm>
            <a:off x="6188351" y="5011933"/>
            <a:ext cx="1347294" cy="24622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1D3649"/>
                </a:solidFill>
                <a:sym typeface="Helvetica Light"/>
              </a:rPr>
              <a:t>Triggers deployment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EA334DA-2B44-4815-BBDF-18546802542E}"/>
              </a:ext>
            </a:extLst>
          </p:cNvPr>
          <p:cNvGrpSpPr/>
          <p:nvPr/>
        </p:nvGrpSpPr>
        <p:grpSpPr>
          <a:xfrm>
            <a:off x="10092691" y="2757002"/>
            <a:ext cx="1096376" cy="1724744"/>
            <a:chOff x="8644586" y="191884"/>
            <a:chExt cx="1315651" cy="348803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2" name="Shape 322">
              <a:extLst>
                <a:ext uri="{FF2B5EF4-FFF2-40B4-BE49-F238E27FC236}">
                  <a16:creationId xmlns:a16="http://schemas.microsoft.com/office/drawing/2014/main" id="{B33422C2-3766-4327-B0F8-248FADCE8D72}"/>
                </a:ext>
              </a:extLst>
            </p:cNvPr>
            <p:cNvSpPr/>
            <p:nvPr/>
          </p:nvSpPr>
          <p:spPr>
            <a:xfrm>
              <a:off x="8644586" y="191884"/>
              <a:ext cx="1315651" cy="3488032"/>
            </a:xfrm>
            <a:prstGeom prst="rect">
              <a:avLst/>
            </a:prstGeom>
            <a:grpFill/>
            <a:ln w="1905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76200" anchor="b" anchorCtr="1">
              <a:noAutofit/>
            </a:bodyPr>
            <a:lstStyle/>
            <a:p>
              <a:pPr algn="ctr" defTabSz="412607" hangingPunct="0"/>
              <a:r>
                <a:rPr lang="en-US" sz="1000" kern="0" dirty="0">
                  <a:solidFill>
                    <a:srgbClr val="737373"/>
                  </a:solidFill>
                  <a:sym typeface="Helvetica Light"/>
                </a:rPr>
                <a:t>Other Environment</a:t>
              </a:r>
            </a:p>
            <a:p>
              <a:pPr algn="ctr" defTabSz="412607" hangingPunct="0"/>
              <a:r>
                <a:rPr lang="en-US" sz="1000" kern="0" dirty="0">
                  <a:solidFill>
                    <a:srgbClr val="737373"/>
                  </a:solidFill>
                  <a:sym typeface="Helvetica Light"/>
                </a:rPr>
                <a:t>Prod</a:t>
              </a:r>
            </a:p>
          </p:txBody>
        </p:sp>
        <p:sp>
          <p:nvSpPr>
            <p:cNvPr id="53" name="Shape 322">
              <a:extLst>
                <a:ext uri="{FF2B5EF4-FFF2-40B4-BE49-F238E27FC236}">
                  <a16:creationId xmlns:a16="http://schemas.microsoft.com/office/drawing/2014/main" id="{04DF441B-6C00-4A66-8645-BCF602004CD7}"/>
                </a:ext>
              </a:extLst>
            </p:cNvPr>
            <p:cNvSpPr/>
            <p:nvPr/>
          </p:nvSpPr>
          <p:spPr>
            <a:xfrm>
              <a:off x="8738869" y="450470"/>
              <a:ext cx="1127087" cy="1217302"/>
            </a:xfrm>
            <a:prstGeom prst="rect">
              <a:avLst/>
            </a:prstGeom>
            <a:grp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 defTabSz="412607" hangingPunct="0"/>
              <a:r>
                <a:rPr lang="en-US" sz="1000" kern="0" dirty="0">
                  <a:solidFill>
                    <a:srgbClr val="737373"/>
                  </a:solidFill>
                  <a:sym typeface="Helvetica Light"/>
                </a:rPr>
                <a:t>Production Deployment</a:t>
              </a:r>
            </a:p>
          </p:txBody>
        </p:sp>
      </p:grpSp>
      <p:cxnSp>
        <p:nvCxnSpPr>
          <p:cNvPr id="55" name="Shape 328">
            <a:extLst>
              <a:ext uri="{FF2B5EF4-FFF2-40B4-BE49-F238E27FC236}">
                <a16:creationId xmlns:a16="http://schemas.microsoft.com/office/drawing/2014/main" id="{376DC435-74C1-460F-9875-C662657716D7}"/>
              </a:ext>
            </a:extLst>
          </p:cNvPr>
          <p:cNvCxnSpPr>
            <a:cxnSpLocks/>
            <a:stCxn id="46" idx="3"/>
            <a:endCxn id="52" idx="2"/>
          </p:cNvCxnSpPr>
          <p:nvPr/>
        </p:nvCxnSpPr>
        <p:spPr>
          <a:xfrm flipV="1">
            <a:off x="9318381" y="4481747"/>
            <a:ext cx="1322499" cy="83068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79790CCB-6269-42CD-AE80-54143EECB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4495" y="3745581"/>
            <a:ext cx="213899" cy="2571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A063B4F-DB81-4722-BB28-18D02D2C17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3557" y="3720293"/>
            <a:ext cx="213899" cy="25718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2F89AC8-5A3E-4D62-A15F-8F7F07FD48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0033" y="3759366"/>
            <a:ext cx="213899" cy="25718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E29EADF-02A8-4882-B7F4-671F3C688221}"/>
              </a:ext>
            </a:extLst>
          </p:cNvPr>
          <p:cNvSpPr txBox="1"/>
          <p:nvPr/>
        </p:nvSpPr>
        <p:spPr>
          <a:xfrm>
            <a:off x="187314" y="5665852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D7777"/>
                </a:solidFill>
                <a:cs typeface="Arial" panose="020B0604020202020204" pitchFamily="34" charset="0"/>
                <a:sym typeface="Helvetica Light"/>
              </a:rPr>
              <a:t>Pre-integrated Jenkins image out of the box with (multiple installed plugins including Kubernetes and Nexus Repository Manager OSS)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7E18D3-913F-4020-AF7C-E4EDEDCD9388}"/>
              </a:ext>
            </a:extLst>
          </p:cNvPr>
          <p:cNvSpPr/>
          <p:nvPr/>
        </p:nvSpPr>
        <p:spPr>
          <a:xfrm>
            <a:off x="8837769" y="5516994"/>
            <a:ext cx="32399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D7777"/>
                </a:solidFill>
                <a:cs typeface="Arial" panose="020B0604020202020204" pitchFamily="34" charset="0"/>
                <a:sym typeface="Helvetica Light"/>
              </a:rPr>
              <a:t>Production releases of hybrid applications and services across enterprise with </a:t>
            </a:r>
            <a:r>
              <a:rPr lang="en-US" sz="1400" dirty="0" err="1">
                <a:solidFill>
                  <a:srgbClr val="6D7777"/>
                </a:solidFill>
                <a:cs typeface="Arial" panose="020B0604020202020204" pitchFamily="34" charset="0"/>
                <a:sym typeface="Helvetica Light"/>
              </a:rPr>
              <a:t>UrbanCode</a:t>
            </a:r>
            <a:r>
              <a:rPr lang="en-US" sz="1400" dirty="0">
                <a:solidFill>
                  <a:srgbClr val="6D7777"/>
                </a:solidFill>
                <a:cs typeface="Arial" panose="020B0604020202020204" pitchFamily="34" charset="0"/>
                <a:sym typeface="Helvetica Light"/>
              </a:rPr>
              <a:t> Deploy</a:t>
            </a:r>
          </a:p>
        </p:txBody>
      </p:sp>
      <p:pic>
        <p:nvPicPr>
          <p:cNvPr id="79" name="Shape 333" descr="Image result for github logo">
            <a:extLst>
              <a:ext uri="{FF2B5EF4-FFF2-40B4-BE49-F238E27FC236}">
                <a16:creationId xmlns:a16="http://schemas.microsoft.com/office/drawing/2014/main" id="{0A793967-CA7C-434B-981A-DB1740B58C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89" y="2234304"/>
            <a:ext cx="533200" cy="5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338" descr="Image result for kubernetes logo">
            <a:extLst>
              <a:ext uri="{FF2B5EF4-FFF2-40B4-BE49-F238E27FC236}">
                <a16:creationId xmlns:a16="http://schemas.microsoft.com/office/drawing/2014/main" id="{81F6E0DD-A3F6-4BDF-9B33-C366F18F2BF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30517" y="2549238"/>
            <a:ext cx="292214" cy="29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328">
            <a:extLst>
              <a:ext uri="{FF2B5EF4-FFF2-40B4-BE49-F238E27FC236}">
                <a16:creationId xmlns:a16="http://schemas.microsoft.com/office/drawing/2014/main" id="{31F50455-08E6-4DA4-A76A-C7C9FC87C411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3553554" y="1492304"/>
            <a:ext cx="1381560" cy="124892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82" name="Shape 328">
            <a:extLst>
              <a:ext uri="{FF2B5EF4-FFF2-40B4-BE49-F238E27FC236}">
                <a16:creationId xmlns:a16="http://schemas.microsoft.com/office/drawing/2014/main" id="{815F15C2-B754-41AC-8950-FD31BE01D2CF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4935114" y="1492303"/>
            <a:ext cx="1405392" cy="124891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83" name="Shape 328">
            <a:extLst>
              <a:ext uri="{FF2B5EF4-FFF2-40B4-BE49-F238E27FC236}">
                <a16:creationId xmlns:a16="http://schemas.microsoft.com/office/drawing/2014/main" id="{1B7916AA-4F5E-4743-A848-CBC93E707A9A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4935115" y="1492303"/>
            <a:ext cx="2059336" cy="149958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84" name="Shape 328">
            <a:extLst>
              <a:ext uri="{FF2B5EF4-FFF2-40B4-BE49-F238E27FC236}">
                <a16:creationId xmlns:a16="http://schemas.microsoft.com/office/drawing/2014/main" id="{AB022CD0-70A6-4EF6-AA85-7B94CFE7EE74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4935115" y="1492304"/>
            <a:ext cx="2816896" cy="124882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85" name="Shape 328">
            <a:extLst>
              <a:ext uri="{FF2B5EF4-FFF2-40B4-BE49-F238E27FC236}">
                <a16:creationId xmlns:a16="http://schemas.microsoft.com/office/drawing/2014/main" id="{783037D1-A14A-4F1F-8FA6-87785240E82A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2154069" y="1492303"/>
            <a:ext cx="2781046" cy="1464312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triangle" w="lg" len="lg"/>
            <a:tailEnd type="triangle" w="lg" len="lg"/>
          </a:ln>
        </p:spPr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035A4CC-9D0F-41F7-B15E-81DF606285C3}"/>
              </a:ext>
            </a:extLst>
          </p:cNvPr>
          <p:cNvGrpSpPr/>
          <p:nvPr/>
        </p:nvGrpSpPr>
        <p:grpSpPr>
          <a:xfrm>
            <a:off x="4023171" y="502808"/>
            <a:ext cx="1823887" cy="989496"/>
            <a:chOff x="4827011" y="1082612"/>
            <a:chExt cx="2181476" cy="1152707"/>
          </a:xfrm>
        </p:grpSpPr>
        <p:sp>
          <p:nvSpPr>
            <p:cNvPr id="87" name="Shape 322">
              <a:extLst>
                <a:ext uri="{FF2B5EF4-FFF2-40B4-BE49-F238E27FC236}">
                  <a16:creationId xmlns:a16="http://schemas.microsoft.com/office/drawing/2014/main" id="{48C746BF-9F13-4936-90E5-29755D0457D1}"/>
                </a:ext>
              </a:extLst>
            </p:cNvPr>
            <p:cNvSpPr/>
            <p:nvPr/>
          </p:nvSpPr>
          <p:spPr>
            <a:xfrm>
              <a:off x="4827011" y="1082612"/>
              <a:ext cx="2181476" cy="1152707"/>
            </a:xfrm>
            <a:prstGeom prst="rect">
              <a:avLst/>
            </a:prstGeom>
            <a:solidFill>
              <a:schemeClr val="bg1">
                <a:lumMod val="95000"/>
                <a:alpha val="68000"/>
              </a:scheme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76200" anchor="b" anchorCtr="1">
              <a:noAutofit/>
            </a:bodyPr>
            <a:lstStyle/>
            <a:p>
              <a:pPr algn="ctr" defTabSz="412607" hangingPunct="0"/>
              <a:r>
                <a:rPr lang="en-US" sz="1000" kern="0" dirty="0">
                  <a:solidFill>
                    <a:srgbClr val="1D3649"/>
                  </a:solidFill>
                  <a:sym typeface="Helvetica Light"/>
                </a:rPr>
                <a:t>Capabilities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0B5E48A-9959-4E74-8828-EE68288441CB}"/>
                </a:ext>
              </a:extLst>
            </p:cNvPr>
            <p:cNvGrpSpPr/>
            <p:nvPr/>
          </p:nvGrpSpPr>
          <p:grpSpPr>
            <a:xfrm>
              <a:off x="5376664" y="1160193"/>
              <a:ext cx="975069" cy="788077"/>
              <a:chOff x="4905230" y="1098174"/>
              <a:chExt cx="975069" cy="788077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018A05B-AA9A-4A21-891B-2F7FA4268B04}"/>
                  </a:ext>
                </a:extLst>
              </p:cNvPr>
              <p:cNvSpPr/>
              <p:nvPr/>
            </p:nvSpPr>
            <p:spPr>
              <a:xfrm>
                <a:off x="4905230" y="1098174"/>
                <a:ext cx="975069" cy="788077"/>
              </a:xfrm>
              <a:prstGeom prst="rect">
                <a:avLst/>
              </a:prstGeom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tx2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 defTabSz="412607" hangingPunct="0"/>
                <a:r>
                  <a:rPr lang="en-US" sz="834" kern="0" dirty="0">
                    <a:solidFill>
                      <a:srgbClr val="1D3649"/>
                    </a:solidFill>
                    <a:sym typeface="Helvetica Light"/>
                  </a:rPr>
                  <a:t>Vulnerability Advisor</a:t>
                </a:r>
              </a:p>
            </p:txBody>
          </p:sp>
          <p:pic>
            <p:nvPicPr>
              <p:cNvPr id="91" name="pasted-image.pdf">
                <a:extLst>
                  <a:ext uri="{FF2B5EF4-FFF2-40B4-BE49-F238E27FC236}">
                    <a16:creationId xmlns:a16="http://schemas.microsoft.com/office/drawing/2014/main" id="{2C7E9A93-03B3-4C2F-9257-9035090DE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5255484" y="1204170"/>
                <a:ext cx="274561" cy="274634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94" name="Speech Bubble: Rectangle with Corners Rounded 93">
            <a:extLst>
              <a:ext uri="{FF2B5EF4-FFF2-40B4-BE49-F238E27FC236}">
                <a16:creationId xmlns:a16="http://schemas.microsoft.com/office/drawing/2014/main" id="{AA9C2FF9-8A8A-455B-AEB1-3898F166F2BB}"/>
              </a:ext>
            </a:extLst>
          </p:cNvPr>
          <p:cNvSpPr/>
          <p:nvPr/>
        </p:nvSpPr>
        <p:spPr>
          <a:xfrm>
            <a:off x="1224197" y="796764"/>
            <a:ext cx="2215904" cy="719190"/>
          </a:xfrm>
          <a:prstGeom prst="wedgeRoundRectCallout">
            <a:avLst>
              <a:gd name="adj1" fmla="val 82990"/>
              <a:gd name="adj2" fmla="val -19368"/>
              <a:gd name="adj3" fmla="val 16667"/>
            </a:avLst>
          </a:prstGeom>
          <a:solidFill>
            <a:srgbClr val="71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00540" indent="-100540" defTabSz="412607" hangingPunct="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rgbClr val="1D3649"/>
                </a:solidFill>
                <a:sym typeface="Helvetica Light"/>
              </a:rPr>
              <a:t>Examines running containers in various container environments for potential security issues and best practices</a:t>
            </a:r>
          </a:p>
        </p:txBody>
      </p:sp>
      <p:pic>
        <p:nvPicPr>
          <p:cNvPr id="93" name="Picture 2" descr="mage result for kubernetes helm logo">
            <a:extLst>
              <a:ext uri="{FF2B5EF4-FFF2-40B4-BE49-F238E27FC236}">
                <a16:creationId xmlns:a16="http://schemas.microsoft.com/office/drawing/2014/main" id="{2E476090-CC63-4ED8-A237-C1B8096970D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53" y="2123325"/>
            <a:ext cx="270979" cy="2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Shape 328">
            <a:extLst>
              <a:ext uri="{FF2B5EF4-FFF2-40B4-BE49-F238E27FC236}">
                <a16:creationId xmlns:a16="http://schemas.microsoft.com/office/drawing/2014/main" id="{935BC730-3473-4AB3-BA5D-7CB40C76E17A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4214551" y="1498862"/>
            <a:ext cx="838432" cy="1507144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97" name="Shape 328">
            <a:extLst>
              <a:ext uri="{FF2B5EF4-FFF2-40B4-BE49-F238E27FC236}">
                <a16:creationId xmlns:a16="http://schemas.microsoft.com/office/drawing/2014/main" id="{C98BBDB2-F04E-496D-A0D8-0C47AB12349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077175" y="1497762"/>
            <a:ext cx="4340328" cy="124343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98" name="Shape 328">
            <a:extLst>
              <a:ext uri="{FF2B5EF4-FFF2-40B4-BE49-F238E27FC236}">
                <a16:creationId xmlns:a16="http://schemas.microsoft.com/office/drawing/2014/main" id="{D29FED78-9752-4034-8408-459E9DB70AC3}"/>
              </a:ext>
            </a:extLst>
          </p:cNvPr>
          <p:cNvCxnSpPr>
            <a:cxnSpLocks/>
            <a:stCxn id="87" idx="2"/>
            <a:endCxn id="52" idx="0"/>
          </p:cNvCxnSpPr>
          <p:nvPr/>
        </p:nvCxnSpPr>
        <p:spPr>
          <a:xfrm>
            <a:off x="4935114" y="1492304"/>
            <a:ext cx="5705765" cy="126469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99" name="Shape 192">
            <a:extLst>
              <a:ext uri="{FF2B5EF4-FFF2-40B4-BE49-F238E27FC236}">
                <a16:creationId xmlns:a16="http://schemas.microsoft.com/office/drawing/2014/main" id="{FBE0BEAB-2A51-42E4-826D-B0F451A4ECA9}"/>
              </a:ext>
            </a:extLst>
          </p:cNvPr>
          <p:cNvSpPr/>
          <p:nvPr/>
        </p:nvSpPr>
        <p:spPr>
          <a:xfrm>
            <a:off x="805814" y="3676015"/>
            <a:ext cx="479235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push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changes</a:t>
            </a:r>
            <a:endParaRPr sz="1000" b="0" kern="0" spc="-36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</p:txBody>
      </p:sp>
      <p:sp>
        <p:nvSpPr>
          <p:cNvPr id="101" name="Shape 284">
            <a:extLst>
              <a:ext uri="{FF2B5EF4-FFF2-40B4-BE49-F238E27FC236}">
                <a16:creationId xmlns:a16="http://schemas.microsoft.com/office/drawing/2014/main" id="{128D423B-50F7-4DA8-9C61-4F7DC69F3FF1}"/>
              </a:ext>
            </a:extLst>
          </p:cNvPr>
          <p:cNvSpPr/>
          <p:nvPr/>
        </p:nvSpPr>
        <p:spPr>
          <a:xfrm>
            <a:off x="298936" y="4089111"/>
            <a:ext cx="865294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  <a:sym typeface="Helvetica Light"/>
              </a:rPr>
              <a:t>Remote Desktop</a:t>
            </a:r>
          </a:p>
        </p:txBody>
      </p:sp>
      <p:sp>
        <p:nvSpPr>
          <p:cNvPr id="102" name="Rounded Rectangle 142">
            <a:extLst>
              <a:ext uri="{FF2B5EF4-FFF2-40B4-BE49-F238E27FC236}">
                <a16:creationId xmlns:a16="http://schemas.microsoft.com/office/drawing/2014/main" id="{BD1DDAA3-7D7D-4DAB-946F-F1C41BB8D889}"/>
              </a:ext>
            </a:extLst>
          </p:cNvPr>
          <p:cNvSpPr/>
          <p:nvPr/>
        </p:nvSpPr>
        <p:spPr>
          <a:xfrm>
            <a:off x="273834" y="4079488"/>
            <a:ext cx="890395" cy="1093047"/>
          </a:xfrm>
          <a:prstGeom prst="round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103" name="Shape 328">
            <a:extLst>
              <a:ext uri="{FF2B5EF4-FFF2-40B4-BE49-F238E27FC236}">
                <a16:creationId xmlns:a16="http://schemas.microsoft.com/office/drawing/2014/main" id="{E2FAC68F-5D39-430E-9489-AA684FE45F79}"/>
              </a:ext>
            </a:extLst>
          </p:cNvPr>
          <p:cNvCxnSpPr>
            <a:cxnSpLocks/>
          </p:cNvCxnSpPr>
          <p:nvPr/>
        </p:nvCxnSpPr>
        <p:spPr>
          <a:xfrm flipV="1">
            <a:off x="693865" y="3413873"/>
            <a:ext cx="0" cy="665615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4" name="Rounded Rectangle 142">
            <a:extLst>
              <a:ext uri="{FF2B5EF4-FFF2-40B4-BE49-F238E27FC236}">
                <a16:creationId xmlns:a16="http://schemas.microsoft.com/office/drawing/2014/main" id="{66A984F4-9219-47A2-87BF-8EEFABB842E3}"/>
              </a:ext>
            </a:extLst>
          </p:cNvPr>
          <p:cNvSpPr/>
          <p:nvPr/>
        </p:nvSpPr>
        <p:spPr>
          <a:xfrm>
            <a:off x="298936" y="2180966"/>
            <a:ext cx="696265" cy="651882"/>
          </a:xfrm>
          <a:prstGeom prst="round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05" name="Cylinder 74">
            <a:extLst>
              <a:ext uri="{FF2B5EF4-FFF2-40B4-BE49-F238E27FC236}">
                <a16:creationId xmlns:a16="http://schemas.microsoft.com/office/drawing/2014/main" id="{90E46282-590F-442F-B66A-D3C8446A903C}"/>
              </a:ext>
            </a:extLst>
          </p:cNvPr>
          <p:cNvSpPr/>
          <p:nvPr/>
        </p:nvSpPr>
        <p:spPr>
          <a:xfrm>
            <a:off x="10283947" y="3710651"/>
            <a:ext cx="739140" cy="664570"/>
          </a:xfrm>
          <a:prstGeom prst="can">
            <a:avLst/>
          </a:prstGeom>
          <a:solidFill>
            <a:schemeClr val="bg1">
              <a:lumMod val="85000"/>
              <a:alpha val="68000"/>
            </a:schemeClr>
          </a:solidFill>
          <a:ln w="19050" cap="flat" cmpd="sng">
            <a:solidFill>
              <a:srgbClr val="009EE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76200" anchor="ctr" anchorCtr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737373"/>
              </a:solidFill>
              <a:cs typeface="Arial" panose="020B0604020202020204" pitchFamily="34" charset="0"/>
              <a:sym typeface="Helvetica Light"/>
            </a:endParaRPr>
          </a:p>
        </p:txBody>
      </p:sp>
      <p:pic>
        <p:nvPicPr>
          <p:cNvPr id="106" name="Shape 1019">
            <a:extLst>
              <a:ext uri="{FF2B5EF4-FFF2-40B4-BE49-F238E27FC236}">
                <a16:creationId xmlns:a16="http://schemas.microsoft.com/office/drawing/2014/main" id="{2E9D1FB1-3244-4D9D-A8DE-74CA72C6EB26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21758" t="30892" r="25710" b="31867"/>
          <a:stretch/>
        </p:blipFill>
        <p:spPr>
          <a:xfrm>
            <a:off x="10231781" y="3860518"/>
            <a:ext cx="501564" cy="266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12">
            <a:extLst>
              <a:ext uri="{FF2B5EF4-FFF2-40B4-BE49-F238E27FC236}">
                <a16:creationId xmlns:a16="http://schemas.microsoft.com/office/drawing/2014/main" id="{DEFE56C2-70ED-4DFC-BE23-B71A2C1A8C61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615450" y="3957212"/>
            <a:ext cx="388491" cy="43011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Cylinder 74">
            <a:extLst>
              <a:ext uri="{FF2B5EF4-FFF2-40B4-BE49-F238E27FC236}">
                <a16:creationId xmlns:a16="http://schemas.microsoft.com/office/drawing/2014/main" id="{23FE8AD4-D165-4ACD-A92B-F48BB2E9CB97}"/>
              </a:ext>
            </a:extLst>
          </p:cNvPr>
          <p:cNvSpPr/>
          <p:nvPr/>
        </p:nvSpPr>
        <p:spPr>
          <a:xfrm>
            <a:off x="9065370" y="3698851"/>
            <a:ext cx="739140" cy="664570"/>
          </a:xfrm>
          <a:prstGeom prst="can">
            <a:avLst/>
          </a:prstGeom>
          <a:solidFill>
            <a:schemeClr val="bg1">
              <a:lumMod val="85000"/>
              <a:alpha val="68000"/>
            </a:schemeClr>
          </a:solidFill>
          <a:ln w="19050" cap="flat" cmpd="sng">
            <a:solidFill>
              <a:srgbClr val="009EE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76200" anchor="ctr" anchorCtr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737373"/>
              </a:solidFill>
              <a:cs typeface="Arial" panose="020B0604020202020204" pitchFamily="34" charset="0"/>
              <a:sym typeface="Helvetica Light"/>
            </a:endParaRPr>
          </a:p>
        </p:txBody>
      </p:sp>
      <p:pic>
        <p:nvPicPr>
          <p:cNvPr id="109" name="Shape 1019">
            <a:extLst>
              <a:ext uri="{FF2B5EF4-FFF2-40B4-BE49-F238E27FC236}">
                <a16:creationId xmlns:a16="http://schemas.microsoft.com/office/drawing/2014/main" id="{E6A2C4A5-8A59-4B88-99C5-60C6B17DB40E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21758" t="30892" r="25710" b="31867"/>
          <a:stretch/>
        </p:blipFill>
        <p:spPr>
          <a:xfrm>
            <a:off x="9013204" y="3848718"/>
            <a:ext cx="501564" cy="266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012">
            <a:extLst>
              <a:ext uri="{FF2B5EF4-FFF2-40B4-BE49-F238E27FC236}">
                <a16:creationId xmlns:a16="http://schemas.microsoft.com/office/drawing/2014/main" id="{48E3C198-4146-4D52-9DE7-84652D6E5DB4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396873" y="3945412"/>
            <a:ext cx="388491" cy="43011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Cylinder 74">
            <a:extLst>
              <a:ext uri="{FF2B5EF4-FFF2-40B4-BE49-F238E27FC236}">
                <a16:creationId xmlns:a16="http://schemas.microsoft.com/office/drawing/2014/main" id="{CB0EDFA0-B1C8-4ACB-BD15-E2D027BF8081}"/>
              </a:ext>
            </a:extLst>
          </p:cNvPr>
          <p:cNvSpPr/>
          <p:nvPr/>
        </p:nvSpPr>
        <p:spPr>
          <a:xfrm>
            <a:off x="7433836" y="3691792"/>
            <a:ext cx="739140" cy="664570"/>
          </a:xfrm>
          <a:prstGeom prst="can">
            <a:avLst/>
          </a:prstGeom>
          <a:solidFill>
            <a:schemeClr val="bg1">
              <a:lumMod val="85000"/>
              <a:alpha val="68000"/>
            </a:schemeClr>
          </a:solidFill>
          <a:ln w="19050" cap="flat" cmpd="sng">
            <a:solidFill>
              <a:srgbClr val="009EE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76200" anchor="ctr" anchorCtr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737373"/>
              </a:solidFill>
              <a:cs typeface="Arial" panose="020B0604020202020204" pitchFamily="34" charset="0"/>
              <a:sym typeface="Helvetica Light"/>
            </a:endParaRPr>
          </a:p>
        </p:txBody>
      </p:sp>
      <p:pic>
        <p:nvPicPr>
          <p:cNvPr id="112" name="Shape 1019">
            <a:extLst>
              <a:ext uri="{FF2B5EF4-FFF2-40B4-BE49-F238E27FC236}">
                <a16:creationId xmlns:a16="http://schemas.microsoft.com/office/drawing/2014/main" id="{B870ECE9-8FFF-48E4-8076-E05B8317ACF3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21758" t="30892" r="25710" b="31867"/>
          <a:stretch/>
        </p:blipFill>
        <p:spPr>
          <a:xfrm>
            <a:off x="7381670" y="3841658"/>
            <a:ext cx="501564" cy="266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012">
            <a:extLst>
              <a:ext uri="{FF2B5EF4-FFF2-40B4-BE49-F238E27FC236}">
                <a16:creationId xmlns:a16="http://schemas.microsoft.com/office/drawing/2014/main" id="{B60AEA3E-5ECE-4001-8EE4-B20A55167689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765339" y="3938352"/>
            <a:ext cx="388491" cy="43011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Cylinder 74">
            <a:extLst>
              <a:ext uri="{FF2B5EF4-FFF2-40B4-BE49-F238E27FC236}">
                <a16:creationId xmlns:a16="http://schemas.microsoft.com/office/drawing/2014/main" id="{0A4918BE-3425-4582-AEDE-730554506203}"/>
              </a:ext>
            </a:extLst>
          </p:cNvPr>
          <p:cNvSpPr/>
          <p:nvPr/>
        </p:nvSpPr>
        <p:spPr>
          <a:xfrm>
            <a:off x="5999483" y="3691203"/>
            <a:ext cx="739140" cy="664570"/>
          </a:xfrm>
          <a:prstGeom prst="can">
            <a:avLst/>
          </a:prstGeom>
          <a:solidFill>
            <a:schemeClr val="bg1">
              <a:lumMod val="85000"/>
              <a:alpha val="68000"/>
            </a:schemeClr>
          </a:solidFill>
          <a:ln w="19050" cap="flat" cmpd="sng">
            <a:solidFill>
              <a:srgbClr val="009EE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76200" anchor="ctr" anchorCtr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737373"/>
              </a:solidFill>
              <a:cs typeface="Arial" panose="020B0604020202020204" pitchFamily="34" charset="0"/>
              <a:sym typeface="Helvetica Light"/>
            </a:endParaRPr>
          </a:p>
        </p:txBody>
      </p:sp>
      <p:pic>
        <p:nvPicPr>
          <p:cNvPr id="115" name="Shape 1019">
            <a:extLst>
              <a:ext uri="{FF2B5EF4-FFF2-40B4-BE49-F238E27FC236}">
                <a16:creationId xmlns:a16="http://schemas.microsoft.com/office/drawing/2014/main" id="{E2C87E31-953C-41BB-ACBC-57E7EA3659C3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21758" t="30892" r="25710" b="31867"/>
          <a:stretch/>
        </p:blipFill>
        <p:spPr>
          <a:xfrm>
            <a:off x="5947316" y="3841071"/>
            <a:ext cx="501564" cy="266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012">
            <a:extLst>
              <a:ext uri="{FF2B5EF4-FFF2-40B4-BE49-F238E27FC236}">
                <a16:creationId xmlns:a16="http://schemas.microsoft.com/office/drawing/2014/main" id="{23EB194F-B643-4ED3-87CC-550899365870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330986" y="3937765"/>
            <a:ext cx="388491" cy="43011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Title 174">
            <a:extLst>
              <a:ext uri="{FF2B5EF4-FFF2-40B4-BE49-F238E27FC236}">
                <a16:creationId xmlns:a16="http://schemas.microsoft.com/office/drawing/2014/main" id="{0CAEC83A-EE08-4F40-A118-9FEFFAE7EDC6}"/>
              </a:ext>
            </a:extLst>
          </p:cNvPr>
          <p:cNvSpPr txBox="1">
            <a:spLocks/>
          </p:cNvSpPr>
          <p:nvPr/>
        </p:nvSpPr>
        <p:spPr>
          <a:xfrm>
            <a:off x="787344" y="109145"/>
            <a:ext cx="10319943" cy="44160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Autofit/>
          </a:bodyPr>
          <a:lstStyle>
            <a:lvl1pPr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70C0"/>
                </a:solidFill>
                <a:uFillTx/>
                <a:latin typeface="Arial" panose="020B0604020202020204" pitchFamily="34" charset="0"/>
                <a:ea typeface="Calibri Light"/>
                <a:cs typeface="Arial" panose="020B0604020202020204" pitchFamily="34" charset="0"/>
                <a:sym typeface="Calibri Light"/>
              </a:defRPr>
            </a:lvl1pPr>
            <a:lvl2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r>
              <a:rPr lang="en-AU" dirty="0">
                <a:sym typeface="Helvetica Light"/>
              </a:rPr>
              <a:t>Proposed DevOps solution</a:t>
            </a:r>
            <a:endParaRPr lang="en-US" dirty="0">
              <a:sym typeface="Helvetica Light"/>
            </a:endParaRPr>
          </a:p>
        </p:txBody>
      </p:sp>
      <p:sp>
        <p:nvSpPr>
          <p:cNvPr id="120" name="Shape 995">
            <a:extLst>
              <a:ext uri="{FF2B5EF4-FFF2-40B4-BE49-F238E27FC236}">
                <a16:creationId xmlns:a16="http://schemas.microsoft.com/office/drawing/2014/main" id="{2A9E37BC-034F-471F-8FD0-0567613D8681}"/>
              </a:ext>
            </a:extLst>
          </p:cNvPr>
          <p:cNvSpPr/>
          <p:nvPr/>
        </p:nvSpPr>
        <p:spPr>
          <a:xfrm rot="16200000">
            <a:off x="8579810" y="3557340"/>
            <a:ext cx="455931" cy="5684066"/>
          </a:xfrm>
          <a:prstGeom prst="leftBracket">
            <a:avLst>
              <a:gd name="adj" fmla="val 0"/>
            </a:avLst>
          </a:prstGeom>
          <a:noFill/>
          <a:ln w="25400" cap="flat" cmpd="sng">
            <a:solidFill>
              <a:srgbClr val="009EE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 eaLnBrk="0" fontAlgn="base" hangingPunct="0">
              <a:buClr>
                <a:srgbClr val="000000"/>
              </a:buClr>
            </a:pPr>
            <a:endParaRPr sz="1000">
              <a:solidFill>
                <a:srgbClr val="6D777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1" name="Shape 996">
            <a:extLst>
              <a:ext uri="{FF2B5EF4-FFF2-40B4-BE49-F238E27FC236}">
                <a16:creationId xmlns:a16="http://schemas.microsoft.com/office/drawing/2014/main" id="{E95847B0-BB4D-4C00-BCF4-93E9012371FB}"/>
              </a:ext>
            </a:extLst>
          </p:cNvPr>
          <p:cNvSpPr/>
          <p:nvPr/>
        </p:nvSpPr>
        <p:spPr>
          <a:xfrm rot="16200000">
            <a:off x="2789221" y="3568510"/>
            <a:ext cx="455931" cy="5659742"/>
          </a:xfrm>
          <a:prstGeom prst="leftBracket">
            <a:avLst>
              <a:gd name="adj" fmla="val 0"/>
            </a:avLst>
          </a:prstGeom>
          <a:noFill/>
          <a:ln w="25400" cap="flat" cmpd="sng">
            <a:solidFill>
              <a:srgbClr val="009EE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 eaLnBrk="0" fontAlgn="base" hangingPunct="0">
              <a:buClr>
                <a:srgbClr val="000000"/>
              </a:buClr>
            </a:pPr>
            <a:endParaRPr sz="1000">
              <a:solidFill>
                <a:srgbClr val="6D777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2" name="Shape 997">
            <a:extLst>
              <a:ext uri="{FF2B5EF4-FFF2-40B4-BE49-F238E27FC236}">
                <a16:creationId xmlns:a16="http://schemas.microsoft.com/office/drawing/2014/main" id="{1C4EC1D6-6C66-4F22-ACD8-2EA554A632B7}"/>
              </a:ext>
            </a:extLst>
          </p:cNvPr>
          <p:cNvSpPr/>
          <p:nvPr/>
        </p:nvSpPr>
        <p:spPr>
          <a:xfrm>
            <a:off x="1787398" y="6246716"/>
            <a:ext cx="2711263" cy="348812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 eaLnBrk="0" fontAlgn="base" hangingPunct="0">
              <a:buClr>
                <a:srgbClr val="1C2B30"/>
              </a:buClr>
              <a:buSzPct val="25000"/>
            </a:pPr>
            <a:r>
              <a:rPr lang="en-US" sz="1200" b="1" dirty="0">
                <a:solidFill>
                  <a:srgbClr val="00B0F0"/>
                </a:solidFill>
                <a:ea typeface="Arial"/>
                <a:cs typeface="Arial"/>
                <a:sym typeface="Arial"/>
              </a:rPr>
              <a:t>Continuous Integration</a:t>
            </a:r>
            <a:endParaRPr lang="en" sz="1200" b="1" dirty="0">
              <a:solidFill>
                <a:srgbClr val="00B0F0"/>
              </a:solidFill>
              <a:ea typeface="Arial"/>
              <a:cs typeface="Arial"/>
              <a:sym typeface="Arial"/>
            </a:endParaRPr>
          </a:p>
          <a:p>
            <a:pPr algn="ctr" eaLnBrk="0" fontAlgn="base" hangingPunct="0">
              <a:buClr>
                <a:srgbClr val="1C2B30"/>
              </a:buClr>
            </a:pPr>
            <a:endParaRPr sz="1200" dirty="0">
              <a:solidFill>
                <a:srgbClr val="00B0F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3" name="Shape 998">
            <a:extLst>
              <a:ext uri="{FF2B5EF4-FFF2-40B4-BE49-F238E27FC236}">
                <a16:creationId xmlns:a16="http://schemas.microsoft.com/office/drawing/2014/main" id="{B0138CE4-AA25-4112-81DC-83C0FABEA54C}"/>
              </a:ext>
            </a:extLst>
          </p:cNvPr>
          <p:cNvSpPr/>
          <p:nvPr/>
        </p:nvSpPr>
        <p:spPr>
          <a:xfrm>
            <a:off x="6516807" y="6243660"/>
            <a:ext cx="2633967" cy="348812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 eaLnBrk="0" fontAlgn="base" hangingPunct="0">
              <a:buClr>
                <a:srgbClr val="1C2B30"/>
              </a:buClr>
              <a:buSzPct val="25000"/>
            </a:pPr>
            <a:r>
              <a:rPr lang="en-US" sz="1200" b="1" dirty="0">
                <a:solidFill>
                  <a:srgbClr val="00B0F0"/>
                </a:solidFill>
                <a:ea typeface="Arial"/>
                <a:cs typeface="Arial"/>
                <a:sym typeface="Arial"/>
              </a:rPr>
              <a:t>Continuous Deployment</a:t>
            </a:r>
            <a:endParaRPr lang="en" sz="1200" b="1" dirty="0">
              <a:solidFill>
                <a:srgbClr val="00B0F0"/>
              </a:solidFill>
              <a:ea typeface="Arial"/>
              <a:cs typeface="Arial"/>
              <a:sym typeface="Arial"/>
            </a:endParaRPr>
          </a:p>
          <a:p>
            <a:pPr algn="ctr" eaLnBrk="0" fontAlgn="base" hangingPunct="0">
              <a:buClr>
                <a:srgbClr val="1C2B30"/>
              </a:buClr>
            </a:pPr>
            <a:endParaRPr sz="1200" dirty="0">
              <a:solidFill>
                <a:srgbClr val="00B0F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4" name="Shape 1020">
            <a:extLst>
              <a:ext uri="{FF2B5EF4-FFF2-40B4-BE49-F238E27FC236}">
                <a16:creationId xmlns:a16="http://schemas.microsoft.com/office/drawing/2014/main" id="{4E6D4232-4C71-4B8D-BCB7-30F523163C31}"/>
              </a:ext>
            </a:extLst>
          </p:cNvPr>
          <p:cNvSpPr txBox="1"/>
          <p:nvPr/>
        </p:nvSpPr>
        <p:spPr>
          <a:xfrm>
            <a:off x="66416" y="6215303"/>
            <a:ext cx="3164036" cy="478333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 eaLnBrk="0" fontAlgn="base" hangingPunct="0">
              <a:buClr>
                <a:srgbClr val="000000"/>
              </a:buClr>
              <a:buSzPct val="25000"/>
            </a:pPr>
            <a:r>
              <a:rPr lang="en" sz="1000" b="1" dirty="0">
                <a:solidFill>
                  <a:srgbClr val="6D7777"/>
                </a:solidFill>
                <a:ea typeface="Arial"/>
                <a:cs typeface="Arial"/>
                <a:sym typeface="Arial"/>
              </a:rPr>
              <a:t>BUILD</a:t>
            </a:r>
          </a:p>
          <a:p>
            <a:pPr algn="ctr" eaLnBrk="0" fontAlgn="base" hangingPunct="0">
              <a:buClr>
                <a:srgbClr val="000000"/>
              </a:buClr>
              <a:buSzPct val="25000"/>
            </a:pPr>
            <a:r>
              <a:rPr lang="en" sz="1000" dirty="0">
                <a:solidFill>
                  <a:srgbClr val="6D7777"/>
                </a:solidFill>
                <a:ea typeface="Arial"/>
                <a:cs typeface="Arial"/>
                <a:sym typeface="Arial"/>
              </a:rPr>
              <a:t>Development Environments</a:t>
            </a:r>
          </a:p>
        </p:txBody>
      </p:sp>
      <p:sp>
        <p:nvSpPr>
          <p:cNvPr id="125" name="Shape 1021">
            <a:extLst>
              <a:ext uri="{FF2B5EF4-FFF2-40B4-BE49-F238E27FC236}">
                <a16:creationId xmlns:a16="http://schemas.microsoft.com/office/drawing/2014/main" id="{4E5C95A7-08C2-4135-B921-00E4FF0F1AB8}"/>
              </a:ext>
            </a:extLst>
          </p:cNvPr>
          <p:cNvSpPr txBox="1"/>
          <p:nvPr/>
        </p:nvSpPr>
        <p:spPr>
          <a:xfrm>
            <a:off x="4862643" y="6164440"/>
            <a:ext cx="2236077" cy="49346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 eaLnBrk="0" fontAlgn="base" hangingPunct="0">
              <a:buClr>
                <a:srgbClr val="000000"/>
              </a:buClr>
              <a:buSzPct val="25000"/>
            </a:pPr>
            <a:r>
              <a:rPr lang="en" sz="1000" b="1" dirty="0">
                <a:solidFill>
                  <a:srgbClr val="6D7777"/>
                </a:solidFill>
                <a:ea typeface="Arial"/>
                <a:cs typeface="Arial"/>
                <a:sym typeface="Arial"/>
              </a:rPr>
              <a:t>SHIP</a:t>
            </a:r>
          </a:p>
          <a:p>
            <a:pPr algn="ctr" eaLnBrk="0" fontAlgn="base" hangingPunct="0">
              <a:buClr>
                <a:srgbClr val="000000"/>
              </a:buClr>
              <a:buSzPct val="25000"/>
            </a:pPr>
            <a:r>
              <a:rPr lang="en" sz="1000" dirty="0">
                <a:solidFill>
                  <a:srgbClr val="6D7777"/>
                </a:solidFill>
                <a:ea typeface="Arial"/>
                <a:cs typeface="Arial"/>
                <a:sym typeface="Arial"/>
              </a:rPr>
              <a:t>Secure </a:t>
            </a:r>
            <a:r>
              <a:rPr lang="en-US" sz="1000" dirty="0">
                <a:solidFill>
                  <a:srgbClr val="6D7777"/>
                </a:solidFill>
                <a:ea typeface="Arial"/>
                <a:cs typeface="Arial"/>
                <a:sym typeface="Arial"/>
              </a:rPr>
              <a:t>Package Repo</a:t>
            </a:r>
            <a:endParaRPr lang="en" sz="1000" dirty="0">
              <a:solidFill>
                <a:srgbClr val="6D777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6" name="Shape 1022">
            <a:extLst>
              <a:ext uri="{FF2B5EF4-FFF2-40B4-BE49-F238E27FC236}">
                <a16:creationId xmlns:a16="http://schemas.microsoft.com/office/drawing/2014/main" id="{085776C7-8E41-438A-A9DF-D7DA2C52CBA3}"/>
              </a:ext>
            </a:extLst>
          </p:cNvPr>
          <p:cNvSpPr txBox="1"/>
          <p:nvPr/>
        </p:nvSpPr>
        <p:spPr>
          <a:xfrm>
            <a:off x="8068814" y="6164441"/>
            <a:ext cx="3164033" cy="470445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 eaLnBrk="0" fontAlgn="base" hangingPunct="0">
              <a:buClr>
                <a:srgbClr val="000000"/>
              </a:buClr>
              <a:buSzPct val="25000"/>
            </a:pPr>
            <a:r>
              <a:rPr lang="en" sz="1000" b="1" dirty="0">
                <a:solidFill>
                  <a:srgbClr val="6D7777"/>
                </a:solidFill>
                <a:ea typeface="Arial"/>
                <a:cs typeface="Arial"/>
                <a:sym typeface="Arial"/>
              </a:rPr>
              <a:t>RUN</a:t>
            </a:r>
          </a:p>
          <a:p>
            <a:pPr algn="ctr" eaLnBrk="0" fontAlgn="base" hangingPunct="0">
              <a:buClr>
                <a:srgbClr val="000000"/>
              </a:buClr>
              <a:buSzPct val="25000"/>
            </a:pPr>
            <a:r>
              <a:rPr lang="en" sz="1000" dirty="0">
                <a:solidFill>
                  <a:srgbClr val="6D7777"/>
                </a:solidFill>
                <a:ea typeface="Arial"/>
                <a:cs typeface="Arial"/>
                <a:sym typeface="Arial"/>
              </a:rPr>
              <a:t>Deploy, Manage, Scale</a:t>
            </a:r>
          </a:p>
        </p:txBody>
      </p:sp>
      <p:pic>
        <p:nvPicPr>
          <p:cNvPr id="127" name="Picture 2" descr="\\psf\Home\Desktop\Graphic Tank\vector_v-trans-01.png">
            <a:extLst>
              <a:ext uri="{FF2B5EF4-FFF2-40B4-BE49-F238E27FC236}">
                <a16:creationId xmlns:a16="http://schemas.microsoft.com/office/drawing/2014/main" id="{69D2C98C-0A57-4AE2-8AC0-827B8B47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25758" y="6227110"/>
            <a:ext cx="460741" cy="34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143B7F2-52F2-4874-8663-096DB91FC05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44537" y="5048837"/>
            <a:ext cx="1234547" cy="648484"/>
          </a:xfrm>
          <a:prstGeom prst="rect">
            <a:avLst/>
          </a:prstGeom>
        </p:spPr>
      </p:pic>
      <p:sp>
        <p:nvSpPr>
          <p:cNvPr id="92" name="Shape 322">
            <a:extLst>
              <a:ext uri="{FF2B5EF4-FFF2-40B4-BE49-F238E27FC236}">
                <a16:creationId xmlns:a16="http://schemas.microsoft.com/office/drawing/2014/main" id="{74A1577B-6045-42E5-A449-53F90496CD8D}"/>
              </a:ext>
            </a:extLst>
          </p:cNvPr>
          <p:cNvSpPr/>
          <p:nvPr/>
        </p:nvSpPr>
        <p:spPr>
          <a:xfrm>
            <a:off x="4308100" y="1771517"/>
            <a:ext cx="1358284" cy="657518"/>
          </a:xfrm>
          <a:prstGeom prst="rect">
            <a:avLst/>
          </a:prstGeom>
          <a:solidFill>
            <a:srgbClr val="92D050">
              <a:alpha val="51000"/>
            </a:srgbClr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76200" anchor="t" anchorCtr="1">
            <a:noAutofit/>
          </a:bodyPr>
          <a:lstStyle/>
          <a:p>
            <a:pPr algn="ctr" defTabSz="412607" hangingPunct="0"/>
            <a:r>
              <a:rPr lang="en-US" sz="834" b="1" kern="0" dirty="0">
                <a:solidFill>
                  <a:srgbClr val="1D3649"/>
                </a:solidFill>
                <a:sym typeface="Helvetica Light"/>
              </a:rPr>
              <a:t>Trusted repo with approved image</a:t>
            </a:r>
          </a:p>
        </p:txBody>
      </p:sp>
      <p:sp>
        <p:nvSpPr>
          <p:cNvPr id="117" name="Speech Bubble: Rectangle with Corners Rounded 116">
            <a:extLst>
              <a:ext uri="{FF2B5EF4-FFF2-40B4-BE49-F238E27FC236}">
                <a16:creationId xmlns:a16="http://schemas.microsoft.com/office/drawing/2014/main" id="{C233E9E7-99F8-4B63-A0B7-EFBFFB49966E}"/>
              </a:ext>
            </a:extLst>
          </p:cNvPr>
          <p:cNvSpPr/>
          <p:nvPr/>
        </p:nvSpPr>
        <p:spPr>
          <a:xfrm>
            <a:off x="1225978" y="1655466"/>
            <a:ext cx="1814148" cy="878461"/>
          </a:xfrm>
          <a:prstGeom prst="wedgeRoundRectCallout">
            <a:avLst>
              <a:gd name="adj1" fmla="val -92"/>
              <a:gd name="adj2" fmla="val 101282"/>
              <a:gd name="adj3" fmla="val 16667"/>
            </a:avLst>
          </a:prstGeom>
          <a:solidFill>
            <a:srgbClr val="71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00540" indent="-100540" defTabSz="412607" hangingPunct="0"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1D3649"/>
                </a:solidFill>
                <a:sym typeface="Helvetica Light"/>
              </a:rPr>
              <a:t>Single build process</a:t>
            </a:r>
          </a:p>
          <a:p>
            <a:pPr marL="100540" indent="-100540" defTabSz="412607" hangingPunct="0"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1D3649"/>
                </a:solidFill>
                <a:sym typeface="Helvetica Light"/>
              </a:rPr>
              <a:t>Environment file to deploy to different environments</a:t>
            </a:r>
          </a:p>
          <a:p>
            <a:pPr marL="100540" indent="-100540" defTabSz="412607" hangingPunct="0"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1D3649"/>
                </a:solidFill>
                <a:sym typeface="Helvetica Light"/>
              </a:rPr>
              <a:t>Scripts, etc. treated as code and stored in Git</a:t>
            </a:r>
          </a:p>
          <a:p>
            <a:pPr defTabSz="412607" hangingPunct="0"/>
            <a:endParaRPr lang="en-US" sz="900" kern="0" dirty="0">
              <a:solidFill>
                <a:srgbClr val="FFFFFF"/>
              </a:solidFill>
              <a:sym typeface="Helvetica Light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47BF685-8BE7-42A1-BD55-CB01B41DF9C7}"/>
              </a:ext>
            </a:extLst>
          </p:cNvPr>
          <p:cNvGrpSpPr/>
          <p:nvPr/>
        </p:nvGrpSpPr>
        <p:grpSpPr>
          <a:xfrm>
            <a:off x="287194" y="4502615"/>
            <a:ext cx="864597" cy="674213"/>
            <a:chOff x="180973" y="3011459"/>
            <a:chExt cx="1235482" cy="963513"/>
          </a:xfrm>
        </p:grpSpPr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F23FE65C-E18D-4154-997A-D1AAEA841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18910" y="3011459"/>
              <a:ext cx="559613" cy="559613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D5DE550-3BA7-4698-BEE4-8AF57F6F655B}"/>
                </a:ext>
              </a:extLst>
            </p:cNvPr>
            <p:cNvSpPr txBox="1"/>
            <p:nvPr/>
          </p:nvSpPr>
          <p:spPr>
            <a:xfrm>
              <a:off x="180973" y="3623099"/>
              <a:ext cx="1235482" cy="35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12607" hangingPunct="0"/>
              <a:r>
                <a:rPr lang="en-US" sz="1000" kern="0" spc="-18" dirty="0">
                  <a:solidFill>
                    <a:srgbClr val="6D7777"/>
                  </a:solidFill>
                  <a:cs typeface="Arial"/>
                  <a:sym typeface="Helvetica Light"/>
                </a:rPr>
                <a:t>Development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B7248C4-6248-4EE0-99AB-DEA9CA8273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48045" y="1433348"/>
            <a:ext cx="464948" cy="4470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A71224-A57A-46B3-8253-5A8C81196C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676186" y="2107429"/>
            <a:ext cx="405157" cy="396153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7218575-95C0-47FF-8578-07D4E20D2B9E}"/>
              </a:ext>
            </a:extLst>
          </p:cNvPr>
          <p:cNvCxnSpPr/>
          <p:nvPr/>
        </p:nvCxnSpPr>
        <p:spPr>
          <a:xfrm rot="5400000" flipH="1" flipV="1">
            <a:off x="7566126" y="1899764"/>
            <a:ext cx="1120564" cy="646002"/>
          </a:xfrm>
          <a:prstGeom prst="bentConnector3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9E9BD7A-7525-4D43-B7EC-73BC2B89C54E}"/>
              </a:ext>
            </a:extLst>
          </p:cNvPr>
          <p:cNvCxnSpPr/>
          <p:nvPr/>
        </p:nvCxnSpPr>
        <p:spPr>
          <a:xfrm rot="5400000" flipH="1" flipV="1">
            <a:off x="9277487" y="1896781"/>
            <a:ext cx="1120564" cy="646002"/>
          </a:xfrm>
          <a:prstGeom prst="bentConnector3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4141A596-A559-4D29-BD54-E69BFF9F2795}"/>
              </a:ext>
            </a:extLst>
          </p:cNvPr>
          <p:cNvCxnSpPr/>
          <p:nvPr/>
        </p:nvCxnSpPr>
        <p:spPr>
          <a:xfrm rot="5400000" flipH="1" flipV="1">
            <a:off x="10403050" y="1906162"/>
            <a:ext cx="1120564" cy="646002"/>
          </a:xfrm>
          <a:prstGeom prst="bentConnector3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30955B-11F4-4218-84DB-EF1BF7DD9B72}"/>
              </a:ext>
            </a:extLst>
          </p:cNvPr>
          <p:cNvCxnSpPr/>
          <p:nvPr/>
        </p:nvCxnSpPr>
        <p:spPr>
          <a:xfrm flipV="1">
            <a:off x="8449409" y="1655466"/>
            <a:ext cx="2836924" cy="1341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940EFED-A023-460A-BF5E-F5FC0D7DC6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143809" y="1799408"/>
            <a:ext cx="585215" cy="30016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42">
            <a:extLst>
              <a:ext uri="{FF2B5EF4-FFF2-40B4-BE49-F238E27FC236}">
                <a16:creationId xmlns:a16="http://schemas.microsoft.com/office/drawing/2014/main" id="{FC753921-EF7D-473D-94C1-406F2DB9EDF2}"/>
              </a:ext>
            </a:extLst>
          </p:cNvPr>
          <p:cNvSpPr/>
          <p:nvPr/>
        </p:nvSpPr>
        <p:spPr>
          <a:xfrm>
            <a:off x="11586498" y="1290438"/>
            <a:ext cx="553337" cy="1450688"/>
          </a:xfrm>
          <a:prstGeom prst="round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34" name="Shape 997">
            <a:extLst>
              <a:ext uri="{FF2B5EF4-FFF2-40B4-BE49-F238E27FC236}">
                <a16:creationId xmlns:a16="http://schemas.microsoft.com/office/drawing/2014/main" id="{2FF6B6CA-683B-473F-9413-384C5F274534}"/>
              </a:ext>
            </a:extLst>
          </p:cNvPr>
          <p:cNvSpPr/>
          <p:nvPr/>
        </p:nvSpPr>
        <p:spPr>
          <a:xfrm>
            <a:off x="11467230" y="913775"/>
            <a:ext cx="679017" cy="348812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 eaLnBrk="0" fontAlgn="base" hangingPunct="0">
              <a:buClr>
                <a:srgbClr val="1C2B30"/>
              </a:buClr>
              <a:buSzPct val="25000"/>
            </a:pPr>
            <a:r>
              <a:rPr lang="en-AU" sz="1200" b="1" dirty="0">
                <a:solidFill>
                  <a:srgbClr val="00B0F0"/>
                </a:solidFill>
                <a:ea typeface="Arial"/>
                <a:cs typeface="Arial"/>
                <a:sym typeface="Arial"/>
              </a:rPr>
              <a:t>Notify</a:t>
            </a:r>
            <a:endParaRPr lang="en" sz="1200" b="1" dirty="0">
              <a:solidFill>
                <a:srgbClr val="00B0F0"/>
              </a:solidFill>
              <a:ea typeface="Arial"/>
              <a:cs typeface="Arial"/>
              <a:sym typeface="Arial"/>
            </a:endParaRPr>
          </a:p>
          <a:p>
            <a:pPr algn="ctr" eaLnBrk="0" fontAlgn="base" hangingPunct="0">
              <a:buClr>
                <a:srgbClr val="1C2B30"/>
              </a:buClr>
            </a:pPr>
            <a:endParaRPr sz="1200" dirty="0">
              <a:solidFill>
                <a:srgbClr val="00B0F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07287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607287"/>
              <a:t>47</a:t>
            </a:fld>
            <a:endParaRPr lang="en-US">
              <a:solidFill>
                <a:srgbClr val="6D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12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2">
            <a:extLst>
              <a:ext uri="{FF2B5EF4-FFF2-40B4-BE49-F238E27FC236}">
                <a16:creationId xmlns:a16="http://schemas.microsoft.com/office/drawing/2014/main" id="{CA81C9D5-75E6-4D10-8F05-12093FFB5212}"/>
              </a:ext>
            </a:extLst>
          </p:cNvPr>
          <p:cNvSpPr/>
          <p:nvPr/>
        </p:nvSpPr>
        <p:spPr>
          <a:xfrm>
            <a:off x="3111173" y="3213844"/>
            <a:ext cx="942142" cy="438623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Code/config change</a:t>
            </a:r>
          </a:p>
        </p:txBody>
      </p:sp>
      <p:pic>
        <p:nvPicPr>
          <p:cNvPr id="7" name="Shape 333" descr="Image result for github logo">
            <a:extLst>
              <a:ext uri="{FF2B5EF4-FFF2-40B4-BE49-F238E27FC236}">
                <a16:creationId xmlns:a16="http://schemas.microsoft.com/office/drawing/2014/main" id="{BC941735-9A70-49B4-8239-CF1B9D49BB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152" y="2533663"/>
            <a:ext cx="468447" cy="484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333" descr="Image result for github logo">
            <a:extLst>
              <a:ext uri="{FF2B5EF4-FFF2-40B4-BE49-F238E27FC236}">
                <a16:creationId xmlns:a16="http://schemas.microsoft.com/office/drawing/2014/main" id="{F846C84D-2580-4F19-B26F-791F6A1AC2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152" y="2557627"/>
            <a:ext cx="468447" cy="4844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92">
            <a:extLst>
              <a:ext uri="{FF2B5EF4-FFF2-40B4-BE49-F238E27FC236}">
                <a16:creationId xmlns:a16="http://schemas.microsoft.com/office/drawing/2014/main" id="{364B3257-365C-46EE-928F-3A38B74E7F8D}"/>
              </a:ext>
            </a:extLst>
          </p:cNvPr>
          <p:cNvSpPr/>
          <p:nvPr/>
        </p:nvSpPr>
        <p:spPr>
          <a:xfrm>
            <a:off x="1841516" y="2947695"/>
            <a:ext cx="508089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Push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Changes</a:t>
            </a:r>
            <a:endParaRPr sz="1000" b="0" kern="0" spc="-36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</p:txBody>
      </p:sp>
      <p:sp>
        <p:nvSpPr>
          <p:cNvPr id="10" name="Shape 284">
            <a:extLst>
              <a:ext uri="{FF2B5EF4-FFF2-40B4-BE49-F238E27FC236}">
                <a16:creationId xmlns:a16="http://schemas.microsoft.com/office/drawing/2014/main" id="{F27BC005-EB4D-459C-BB6C-8B554FAF874F}"/>
              </a:ext>
            </a:extLst>
          </p:cNvPr>
          <p:cNvSpPr/>
          <p:nvPr/>
        </p:nvSpPr>
        <p:spPr>
          <a:xfrm>
            <a:off x="744294" y="2649183"/>
            <a:ext cx="760210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  <a:sym typeface="Helvetica Light"/>
              </a:rPr>
              <a:t>Remote Desktop</a:t>
            </a:r>
          </a:p>
        </p:txBody>
      </p:sp>
      <p:sp>
        <p:nvSpPr>
          <p:cNvPr id="11" name="Rounded Rectangle 142">
            <a:extLst>
              <a:ext uri="{FF2B5EF4-FFF2-40B4-BE49-F238E27FC236}">
                <a16:creationId xmlns:a16="http://schemas.microsoft.com/office/drawing/2014/main" id="{165A42E9-36EE-429E-B7EB-D3AC421E838C}"/>
              </a:ext>
            </a:extLst>
          </p:cNvPr>
          <p:cNvSpPr/>
          <p:nvPr/>
        </p:nvSpPr>
        <p:spPr>
          <a:xfrm>
            <a:off x="722243" y="2640441"/>
            <a:ext cx="782263" cy="993031"/>
          </a:xfrm>
          <a:prstGeom prst="round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12" name="Shape 328">
            <a:extLst>
              <a:ext uri="{FF2B5EF4-FFF2-40B4-BE49-F238E27FC236}">
                <a16:creationId xmlns:a16="http://schemas.microsoft.com/office/drawing/2014/main" id="{10AA0348-B35D-4431-8E24-3CC8E8887685}"/>
              </a:ext>
            </a:extLst>
          </p:cNvPr>
          <p:cNvCxnSpPr>
            <a:cxnSpLocks/>
          </p:cNvCxnSpPr>
          <p:nvPr/>
        </p:nvCxnSpPr>
        <p:spPr>
          <a:xfrm flipV="1">
            <a:off x="1529297" y="3061020"/>
            <a:ext cx="1387855" cy="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Rounded Rectangle 142">
            <a:extLst>
              <a:ext uri="{FF2B5EF4-FFF2-40B4-BE49-F238E27FC236}">
                <a16:creationId xmlns:a16="http://schemas.microsoft.com/office/drawing/2014/main" id="{C369671B-1EB9-4B94-AD17-7D6C21BA3BCE}"/>
              </a:ext>
            </a:extLst>
          </p:cNvPr>
          <p:cNvSpPr/>
          <p:nvPr/>
        </p:nvSpPr>
        <p:spPr>
          <a:xfrm>
            <a:off x="3123453" y="2509169"/>
            <a:ext cx="611708" cy="592233"/>
          </a:xfrm>
          <a:prstGeom prst="round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  <a:sym typeface="Helvetica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630270-2061-4E37-BE2C-C875A79566D8}"/>
              </a:ext>
            </a:extLst>
          </p:cNvPr>
          <p:cNvGrpSpPr/>
          <p:nvPr/>
        </p:nvGrpSpPr>
        <p:grpSpPr>
          <a:xfrm>
            <a:off x="681480" y="3024847"/>
            <a:ext cx="864597" cy="635052"/>
            <a:chOff x="95583" y="3011459"/>
            <a:chExt cx="1406264" cy="99895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2BC4ED-9A55-4BF8-9A9F-593570049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18910" y="3011459"/>
              <a:ext cx="559613" cy="55961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91ECD4-E5A9-4EBF-BE02-B47FD04F1A9D}"/>
                </a:ext>
              </a:extLst>
            </p:cNvPr>
            <p:cNvSpPr txBox="1"/>
            <p:nvPr/>
          </p:nvSpPr>
          <p:spPr>
            <a:xfrm>
              <a:off x="95583" y="3623102"/>
              <a:ext cx="1406264" cy="387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12607" hangingPunct="0"/>
              <a:r>
                <a:rPr lang="en-US" sz="1000" kern="0" spc="-18" dirty="0">
                  <a:solidFill>
                    <a:srgbClr val="6D7777"/>
                  </a:solidFill>
                  <a:cs typeface="Arial"/>
                  <a:sym typeface="Helvetica Light"/>
                </a:rPr>
                <a:t>Development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C4660C-7D7B-4CCE-B59D-4137E7500270}"/>
              </a:ext>
            </a:extLst>
          </p:cNvPr>
          <p:cNvCxnSpPr>
            <a:cxnSpLocks/>
          </p:cNvCxnSpPr>
          <p:nvPr/>
        </p:nvCxnSpPr>
        <p:spPr>
          <a:xfrm flipH="1">
            <a:off x="1511589" y="3497694"/>
            <a:ext cx="1387855" cy="1"/>
          </a:xfrm>
          <a:prstGeom prst="straightConnector1">
            <a:avLst/>
          </a:prstGeom>
          <a:ln>
            <a:solidFill>
              <a:schemeClr val="accent2">
                <a:lumMod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92">
            <a:extLst>
              <a:ext uri="{FF2B5EF4-FFF2-40B4-BE49-F238E27FC236}">
                <a16:creationId xmlns:a16="http://schemas.microsoft.com/office/drawing/2014/main" id="{948583D7-20A2-405B-A3D6-20BFECC41736}"/>
              </a:ext>
            </a:extLst>
          </p:cNvPr>
          <p:cNvSpPr/>
          <p:nvPr/>
        </p:nvSpPr>
        <p:spPr>
          <a:xfrm>
            <a:off x="1974666" y="3612198"/>
            <a:ext cx="194733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AU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Pull</a:t>
            </a:r>
            <a:endParaRPr sz="1000" b="0" kern="0" spc="-36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66C5E8-CC8D-4BF1-A66B-063253D35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491" y="2637400"/>
            <a:ext cx="1084620" cy="589146"/>
          </a:xfrm>
          <a:prstGeom prst="rect">
            <a:avLst/>
          </a:prstGeom>
        </p:spPr>
      </p:pic>
      <p:cxnSp>
        <p:nvCxnSpPr>
          <p:cNvPr id="20" name="Shape 328">
            <a:extLst>
              <a:ext uri="{FF2B5EF4-FFF2-40B4-BE49-F238E27FC236}">
                <a16:creationId xmlns:a16="http://schemas.microsoft.com/office/drawing/2014/main" id="{1B5CD72C-AA58-43C8-B948-DD9DD88408F4}"/>
              </a:ext>
            </a:extLst>
          </p:cNvPr>
          <p:cNvCxnSpPr>
            <a:cxnSpLocks/>
          </p:cNvCxnSpPr>
          <p:nvPr/>
        </p:nvCxnSpPr>
        <p:spPr>
          <a:xfrm flipV="1">
            <a:off x="3764205" y="3027432"/>
            <a:ext cx="1182243" cy="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328">
            <a:extLst>
              <a:ext uri="{FF2B5EF4-FFF2-40B4-BE49-F238E27FC236}">
                <a16:creationId xmlns:a16="http://schemas.microsoft.com/office/drawing/2014/main" id="{37381210-FDF2-44BF-A956-01F2D8B26DFE}"/>
              </a:ext>
            </a:extLst>
          </p:cNvPr>
          <p:cNvCxnSpPr>
            <a:cxnSpLocks/>
          </p:cNvCxnSpPr>
          <p:nvPr/>
        </p:nvCxnSpPr>
        <p:spPr>
          <a:xfrm flipV="1">
            <a:off x="6037794" y="3018074"/>
            <a:ext cx="1182243" cy="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8BDE862-70C0-4831-979B-DC492F7B2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755" y="3354951"/>
            <a:ext cx="408483" cy="4061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67CF9D4-67B6-4E6A-9AFA-DB1F2F57D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479" y="3967352"/>
            <a:ext cx="355953" cy="359904"/>
          </a:xfrm>
          <a:prstGeom prst="rect">
            <a:avLst/>
          </a:prstGeom>
        </p:spPr>
      </p:pic>
      <p:sp>
        <p:nvSpPr>
          <p:cNvPr id="29" name="Rounded Rectangle 142">
            <a:extLst>
              <a:ext uri="{FF2B5EF4-FFF2-40B4-BE49-F238E27FC236}">
                <a16:creationId xmlns:a16="http://schemas.microsoft.com/office/drawing/2014/main" id="{6AECA6F7-0412-4256-A984-365116DA59C9}"/>
              </a:ext>
            </a:extLst>
          </p:cNvPr>
          <p:cNvSpPr/>
          <p:nvPr/>
        </p:nvSpPr>
        <p:spPr>
          <a:xfrm>
            <a:off x="6781682" y="3225119"/>
            <a:ext cx="486138" cy="1317946"/>
          </a:xfrm>
          <a:prstGeom prst="round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32" name="Shape 192">
            <a:extLst>
              <a:ext uri="{FF2B5EF4-FFF2-40B4-BE49-F238E27FC236}">
                <a16:creationId xmlns:a16="http://schemas.microsoft.com/office/drawing/2014/main" id="{2712A24B-3A7C-4B11-AA1D-668695D54EED}"/>
              </a:ext>
            </a:extLst>
          </p:cNvPr>
          <p:cNvSpPr/>
          <p:nvPr/>
        </p:nvSpPr>
        <p:spPr>
          <a:xfrm>
            <a:off x="4087606" y="2875653"/>
            <a:ext cx="273473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Auto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Push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D2CE23-C7F2-4E46-9993-44F31FB0E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027" y="2637400"/>
            <a:ext cx="1084620" cy="5891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73FC170-D9B0-4187-8BC1-DE142C879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9882" y="5018575"/>
            <a:ext cx="1084620" cy="589146"/>
          </a:xfrm>
          <a:prstGeom prst="rect">
            <a:avLst/>
          </a:prstGeom>
        </p:spPr>
      </p:pic>
      <p:sp>
        <p:nvSpPr>
          <p:cNvPr id="36" name="Shape 192">
            <a:extLst>
              <a:ext uri="{FF2B5EF4-FFF2-40B4-BE49-F238E27FC236}">
                <a16:creationId xmlns:a16="http://schemas.microsoft.com/office/drawing/2014/main" id="{6DA72802-D6A0-41F3-8391-3A26D6393090}"/>
              </a:ext>
            </a:extLst>
          </p:cNvPr>
          <p:cNvSpPr/>
          <p:nvPr/>
        </p:nvSpPr>
        <p:spPr>
          <a:xfrm>
            <a:off x="6255034" y="2834554"/>
            <a:ext cx="527709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If Test OK</a:t>
            </a:r>
          </a:p>
        </p:txBody>
      </p:sp>
      <p:sp>
        <p:nvSpPr>
          <p:cNvPr id="37" name="Shape 192">
            <a:extLst>
              <a:ext uri="{FF2B5EF4-FFF2-40B4-BE49-F238E27FC236}">
                <a16:creationId xmlns:a16="http://schemas.microsoft.com/office/drawing/2014/main" id="{FB7C1522-B997-4A56-A047-3D8F8E4E2514}"/>
              </a:ext>
            </a:extLst>
          </p:cNvPr>
          <p:cNvSpPr/>
          <p:nvPr/>
        </p:nvSpPr>
        <p:spPr>
          <a:xfrm>
            <a:off x="8879341" y="2838100"/>
            <a:ext cx="971676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If Build &amp; Push OK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A1CD9EB-27FD-440E-949D-9550786C3EEB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571949" y="3015786"/>
            <a:ext cx="2220244" cy="2002788"/>
          </a:xfrm>
          <a:prstGeom prst="bentConnector2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Shape 322">
            <a:extLst>
              <a:ext uri="{FF2B5EF4-FFF2-40B4-BE49-F238E27FC236}">
                <a16:creationId xmlns:a16="http://schemas.microsoft.com/office/drawing/2014/main" id="{931219F7-D228-47BB-B55C-2D0D80B58BE9}"/>
              </a:ext>
            </a:extLst>
          </p:cNvPr>
          <p:cNvSpPr/>
          <p:nvPr/>
        </p:nvSpPr>
        <p:spPr>
          <a:xfrm>
            <a:off x="5276031" y="3375443"/>
            <a:ext cx="1426184" cy="438623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defTabSz="412607" hangingPunct="0"/>
            <a:r>
              <a:rPr lang="fr-FR" sz="1000" kern="0" dirty="0">
                <a:solidFill>
                  <a:srgbClr val="737373"/>
                </a:solidFill>
                <a:sym typeface="Helvetica Light"/>
              </a:rPr>
              <a:t>Code </a:t>
            </a:r>
            <a:r>
              <a:rPr lang="fr-FR" sz="1000" kern="0" dirty="0" err="1">
                <a:solidFill>
                  <a:srgbClr val="737373"/>
                </a:solidFill>
                <a:sym typeface="Helvetica Light"/>
              </a:rPr>
              <a:t>Analysis</a:t>
            </a:r>
            <a:r>
              <a:rPr lang="fr-FR" sz="1000" kern="0" dirty="0">
                <a:solidFill>
                  <a:srgbClr val="737373"/>
                </a:solidFill>
                <a:sym typeface="Helvetica Light"/>
              </a:rPr>
              <a:t>:</a:t>
            </a:r>
          </a:p>
          <a:p>
            <a:pPr defTabSz="412607" hangingPunct="0"/>
            <a:r>
              <a:rPr lang="fr-FR" sz="1000" kern="0" dirty="0">
                <a:solidFill>
                  <a:srgbClr val="737373"/>
                </a:solidFill>
                <a:sym typeface="Helvetica Light"/>
              </a:rPr>
              <a:t> </a:t>
            </a:r>
            <a:r>
              <a:rPr lang="fr-FR" sz="1000" kern="0" dirty="0" err="1">
                <a:solidFill>
                  <a:srgbClr val="737373"/>
                </a:solidFill>
                <a:sym typeface="Helvetica Light"/>
              </a:rPr>
              <a:t>AppScan</a:t>
            </a:r>
            <a:endParaRPr lang="fr-FR" sz="1000" kern="0" dirty="0">
              <a:solidFill>
                <a:srgbClr val="737373"/>
              </a:solidFill>
              <a:sym typeface="Helvetica Light"/>
            </a:endParaRPr>
          </a:p>
        </p:txBody>
      </p:sp>
      <p:sp>
        <p:nvSpPr>
          <p:cNvPr id="44" name="Shape 322">
            <a:extLst>
              <a:ext uri="{FF2B5EF4-FFF2-40B4-BE49-F238E27FC236}">
                <a16:creationId xmlns:a16="http://schemas.microsoft.com/office/drawing/2014/main" id="{CCA9C289-C64E-48B0-99CA-AFBC213E09A6}"/>
              </a:ext>
            </a:extLst>
          </p:cNvPr>
          <p:cNvSpPr/>
          <p:nvPr/>
        </p:nvSpPr>
        <p:spPr>
          <a:xfrm>
            <a:off x="5414182" y="3926614"/>
            <a:ext cx="825175" cy="438623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Unit Tests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2A8B07D-7B31-4569-BCCE-F4560E917C4F}"/>
              </a:ext>
            </a:extLst>
          </p:cNvPr>
          <p:cNvCxnSpPr>
            <a:endCxn id="43" idx="1"/>
          </p:cNvCxnSpPr>
          <p:nvPr/>
        </p:nvCxnSpPr>
        <p:spPr>
          <a:xfrm rot="16200000" flipH="1">
            <a:off x="4955227" y="3273949"/>
            <a:ext cx="341068" cy="300540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8DA645E-3222-4F0F-B999-DF89E2C3F976}"/>
              </a:ext>
            </a:extLst>
          </p:cNvPr>
          <p:cNvCxnSpPr/>
          <p:nvPr/>
        </p:nvCxnSpPr>
        <p:spPr>
          <a:xfrm rot="16200000" flipH="1">
            <a:off x="5093377" y="3875660"/>
            <a:ext cx="341068" cy="300540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Shape 192">
            <a:extLst>
              <a:ext uri="{FF2B5EF4-FFF2-40B4-BE49-F238E27FC236}">
                <a16:creationId xmlns:a16="http://schemas.microsoft.com/office/drawing/2014/main" id="{98AA1A20-6F94-4C65-A03B-A6F8D371AE06}"/>
              </a:ext>
            </a:extLst>
          </p:cNvPr>
          <p:cNvSpPr/>
          <p:nvPr/>
        </p:nvSpPr>
        <p:spPr>
          <a:xfrm rot="10800000" flipH="1" flipV="1">
            <a:off x="4595799" y="3739977"/>
            <a:ext cx="99245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Run</a:t>
            </a:r>
          </a:p>
        </p:txBody>
      </p:sp>
      <p:sp>
        <p:nvSpPr>
          <p:cNvPr id="51" name="Shape 322">
            <a:extLst>
              <a:ext uri="{FF2B5EF4-FFF2-40B4-BE49-F238E27FC236}">
                <a16:creationId xmlns:a16="http://schemas.microsoft.com/office/drawing/2014/main" id="{A0E50226-6E53-4E41-ADDA-1BC0186FB1B5}"/>
              </a:ext>
            </a:extLst>
          </p:cNvPr>
          <p:cNvSpPr/>
          <p:nvPr/>
        </p:nvSpPr>
        <p:spPr>
          <a:xfrm>
            <a:off x="7981198" y="3369904"/>
            <a:ext cx="825175" cy="438623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Unit Tests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6FD1333-51ED-44DD-B3CB-E49029513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4894" y="3383519"/>
            <a:ext cx="408483" cy="40615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FD313B9-E5DA-4C86-9A1D-2A3E44C0C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9617" y="3995921"/>
            <a:ext cx="355953" cy="359904"/>
          </a:xfrm>
          <a:prstGeom prst="rect">
            <a:avLst/>
          </a:prstGeom>
        </p:spPr>
      </p:pic>
      <p:sp>
        <p:nvSpPr>
          <p:cNvPr id="54" name="Rounded Rectangle 142">
            <a:extLst>
              <a:ext uri="{FF2B5EF4-FFF2-40B4-BE49-F238E27FC236}">
                <a16:creationId xmlns:a16="http://schemas.microsoft.com/office/drawing/2014/main" id="{9926C18B-79CE-476C-A481-D507C8EC32DE}"/>
              </a:ext>
            </a:extLst>
          </p:cNvPr>
          <p:cNvSpPr/>
          <p:nvPr/>
        </p:nvSpPr>
        <p:spPr>
          <a:xfrm>
            <a:off x="9190821" y="3253685"/>
            <a:ext cx="486138" cy="1317946"/>
          </a:xfrm>
          <a:prstGeom prst="round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ADDAF13-7B3F-42D0-BDD5-DB5C43C829FA}"/>
              </a:ext>
            </a:extLst>
          </p:cNvPr>
          <p:cNvCxnSpPr/>
          <p:nvPr/>
        </p:nvCxnSpPr>
        <p:spPr>
          <a:xfrm rot="16200000" flipH="1">
            <a:off x="7608423" y="3331662"/>
            <a:ext cx="341068" cy="300540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CC5452C-AE2E-4551-863B-89600B187EAE}"/>
              </a:ext>
            </a:extLst>
          </p:cNvPr>
          <p:cNvCxnSpPr/>
          <p:nvPr/>
        </p:nvCxnSpPr>
        <p:spPr>
          <a:xfrm rot="16200000" flipH="1">
            <a:off x="7607507" y="3672730"/>
            <a:ext cx="341068" cy="300540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0502261-5F35-4E59-8A91-A607C8A3AD7D}"/>
              </a:ext>
            </a:extLst>
          </p:cNvPr>
          <p:cNvCxnSpPr>
            <a:stCxn id="51" idx="3"/>
          </p:cNvCxnSpPr>
          <p:nvPr/>
        </p:nvCxnSpPr>
        <p:spPr>
          <a:xfrm flipV="1">
            <a:off x="8806373" y="3586598"/>
            <a:ext cx="384449" cy="261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Shape 1019">
            <a:extLst>
              <a:ext uri="{FF2B5EF4-FFF2-40B4-BE49-F238E27FC236}">
                <a16:creationId xmlns:a16="http://schemas.microsoft.com/office/drawing/2014/main" id="{57EC28B2-3EE7-4540-AEED-02A868596A4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1758" t="30892" r="25710" b="31867"/>
          <a:stretch/>
        </p:blipFill>
        <p:spPr>
          <a:xfrm>
            <a:off x="8056942" y="3881563"/>
            <a:ext cx="501564" cy="266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2" descr="\\psf\Home\Desktop\Graphic Tank\vector_v-trans-01.png">
            <a:extLst>
              <a:ext uri="{FF2B5EF4-FFF2-40B4-BE49-F238E27FC236}">
                <a16:creationId xmlns:a16="http://schemas.microsoft.com/office/drawing/2014/main" id="{15783740-8FC7-4988-9DAC-8293E0C6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771" y="4099976"/>
            <a:ext cx="460741" cy="34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4D06D755-1B8D-41F4-9DEA-F30893315860}"/>
              </a:ext>
            </a:extLst>
          </p:cNvPr>
          <p:cNvGrpSpPr/>
          <p:nvPr/>
        </p:nvGrpSpPr>
        <p:grpSpPr>
          <a:xfrm>
            <a:off x="8512162" y="5025392"/>
            <a:ext cx="825175" cy="844062"/>
            <a:chOff x="6645146" y="9161584"/>
            <a:chExt cx="1650349" cy="1688123"/>
          </a:xfrm>
        </p:grpSpPr>
        <p:pic>
          <p:nvPicPr>
            <p:cNvPr id="64" name="Shape 338" descr="Image result for kubernetes logo">
              <a:extLst>
                <a:ext uri="{FF2B5EF4-FFF2-40B4-BE49-F238E27FC236}">
                  <a16:creationId xmlns:a16="http://schemas.microsoft.com/office/drawing/2014/main" id="{9B46BBBD-1660-4794-8E1A-F9657C50CDA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178106" y="9525075"/>
              <a:ext cx="584428" cy="583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Shape 322">
              <a:extLst>
                <a:ext uri="{FF2B5EF4-FFF2-40B4-BE49-F238E27FC236}">
                  <a16:creationId xmlns:a16="http://schemas.microsoft.com/office/drawing/2014/main" id="{B4DFBFDE-230C-416F-B378-EB82BFEAFAEB}"/>
                </a:ext>
              </a:extLst>
            </p:cNvPr>
            <p:cNvSpPr/>
            <p:nvPr/>
          </p:nvSpPr>
          <p:spPr>
            <a:xfrm>
              <a:off x="6645146" y="9161584"/>
              <a:ext cx="1650349" cy="1688123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 defTabSz="412607" hangingPunct="0"/>
              <a:endParaRPr lang="en-AU" sz="1000" kern="0" dirty="0">
                <a:solidFill>
                  <a:srgbClr val="737373"/>
                </a:solidFill>
                <a:sym typeface="Helvetica Light"/>
              </a:endParaRPr>
            </a:p>
            <a:p>
              <a:pPr algn="ctr" defTabSz="412607" hangingPunct="0"/>
              <a:endParaRPr lang="en-US" sz="1000" kern="0" dirty="0">
                <a:solidFill>
                  <a:srgbClr val="737373"/>
                </a:solidFill>
                <a:sym typeface="Helvetica Light"/>
              </a:endParaRPr>
            </a:p>
            <a:p>
              <a:pPr algn="ctr" defTabSz="412607" hangingPunct="0"/>
              <a:r>
                <a:rPr lang="en-US" sz="1000" kern="0" dirty="0">
                  <a:solidFill>
                    <a:srgbClr val="737373"/>
                  </a:solidFill>
                  <a:sym typeface="Helvetica Light"/>
                </a:rPr>
                <a:t>Dev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B17DE3D-D3FB-4302-BEB9-CBDDC5E09814}"/>
              </a:ext>
            </a:extLst>
          </p:cNvPr>
          <p:cNvGrpSpPr/>
          <p:nvPr/>
        </p:nvGrpSpPr>
        <p:grpSpPr>
          <a:xfrm>
            <a:off x="5689753" y="5022464"/>
            <a:ext cx="825175" cy="844062"/>
            <a:chOff x="6645146" y="9161584"/>
            <a:chExt cx="1650349" cy="1688123"/>
          </a:xfrm>
        </p:grpSpPr>
        <p:pic>
          <p:nvPicPr>
            <p:cNvPr id="71" name="Shape 338" descr="Image result for kubernetes logo">
              <a:extLst>
                <a:ext uri="{FF2B5EF4-FFF2-40B4-BE49-F238E27FC236}">
                  <a16:creationId xmlns:a16="http://schemas.microsoft.com/office/drawing/2014/main" id="{C989B437-D598-4B15-85AB-C901649B1D8A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178106" y="9525075"/>
              <a:ext cx="584428" cy="583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Shape 322">
              <a:extLst>
                <a:ext uri="{FF2B5EF4-FFF2-40B4-BE49-F238E27FC236}">
                  <a16:creationId xmlns:a16="http://schemas.microsoft.com/office/drawing/2014/main" id="{5097C67B-CCDB-438A-8FD6-F28A9568E7D4}"/>
                </a:ext>
              </a:extLst>
            </p:cNvPr>
            <p:cNvSpPr/>
            <p:nvPr/>
          </p:nvSpPr>
          <p:spPr>
            <a:xfrm>
              <a:off x="6645146" y="9161584"/>
              <a:ext cx="1650349" cy="1688123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 defTabSz="412607" hangingPunct="0"/>
              <a:endParaRPr lang="en-AU" sz="1000" kern="0" dirty="0">
                <a:solidFill>
                  <a:srgbClr val="737373"/>
                </a:solidFill>
                <a:sym typeface="Helvetica Light"/>
              </a:endParaRPr>
            </a:p>
            <a:p>
              <a:pPr algn="ctr" defTabSz="412607" hangingPunct="0"/>
              <a:endParaRPr lang="en-US" sz="1000" kern="0" dirty="0">
                <a:solidFill>
                  <a:srgbClr val="737373"/>
                </a:solidFill>
                <a:sym typeface="Helvetica Light"/>
              </a:endParaRPr>
            </a:p>
            <a:p>
              <a:pPr algn="ctr" defTabSz="412607" hangingPunct="0"/>
              <a:r>
                <a:rPr lang="en-US" sz="1000" kern="0" dirty="0">
                  <a:solidFill>
                    <a:srgbClr val="737373"/>
                  </a:solidFill>
                  <a:sym typeface="Helvetica Light"/>
                </a:rPr>
                <a:t>QA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A754922-8402-464E-BE1A-E648C696A4A8}"/>
              </a:ext>
            </a:extLst>
          </p:cNvPr>
          <p:cNvGrpSpPr/>
          <p:nvPr/>
        </p:nvGrpSpPr>
        <p:grpSpPr>
          <a:xfrm>
            <a:off x="7109518" y="5025392"/>
            <a:ext cx="825175" cy="844062"/>
            <a:chOff x="6645146" y="9161584"/>
            <a:chExt cx="1650349" cy="1688123"/>
          </a:xfrm>
        </p:grpSpPr>
        <p:pic>
          <p:nvPicPr>
            <p:cNvPr id="74" name="Shape 338" descr="Image result for kubernetes logo">
              <a:extLst>
                <a:ext uri="{FF2B5EF4-FFF2-40B4-BE49-F238E27FC236}">
                  <a16:creationId xmlns:a16="http://schemas.microsoft.com/office/drawing/2014/main" id="{52C8DDA6-50B8-4C5D-8C8B-AFE3030FAF1B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178106" y="9525075"/>
              <a:ext cx="584428" cy="583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Shape 322">
              <a:extLst>
                <a:ext uri="{FF2B5EF4-FFF2-40B4-BE49-F238E27FC236}">
                  <a16:creationId xmlns:a16="http://schemas.microsoft.com/office/drawing/2014/main" id="{A59970E9-808E-4518-88C6-4253D2532DEF}"/>
                </a:ext>
              </a:extLst>
            </p:cNvPr>
            <p:cNvSpPr/>
            <p:nvPr/>
          </p:nvSpPr>
          <p:spPr>
            <a:xfrm>
              <a:off x="6645146" y="9161584"/>
              <a:ext cx="1650349" cy="1688123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 defTabSz="412607" hangingPunct="0"/>
              <a:endParaRPr lang="en-AU" sz="1000" kern="0" dirty="0">
                <a:solidFill>
                  <a:srgbClr val="737373"/>
                </a:solidFill>
                <a:sym typeface="Helvetica Light"/>
              </a:endParaRPr>
            </a:p>
            <a:p>
              <a:pPr algn="ctr" defTabSz="412607" hangingPunct="0"/>
              <a:endParaRPr lang="en-US" sz="1000" kern="0" dirty="0">
                <a:solidFill>
                  <a:srgbClr val="737373"/>
                </a:solidFill>
                <a:sym typeface="Helvetica Light"/>
              </a:endParaRPr>
            </a:p>
            <a:p>
              <a:pPr algn="ctr" defTabSz="412607" hangingPunct="0"/>
              <a:r>
                <a:rPr lang="en-US" sz="1000" kern="0" dirty="0">
                  <a:solidFill>
                    <a:srgbClr val="737373"/>
                  </a:solidFill>
                  <a:sym typeface="Helvetica Light"/>
                </a:rPr>
                <a:t>Test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8F6B4DB-5BA4-49E5-9EAE-DF20C933B96E}"/>
              </a:ext>
            </a:extLst>
          </p:cNvPr>
          <p:cNvGrpSpPr/>
          <p:nvPr/>
        </p:nvGrpSpPr>
        <p:grpSpPr>
          <a:xfrm>
            <a:off x="4243148" y="5022464"/>
            <a:ext cx="852013" cy="844062"/>
            <a:chOff x="6645146" y="9161584"/>
            <a:chExt cx="1704026" cy="1688123"/>
          </a:xfrm>
        </p:grpSpPr>
        <p:pic>
          <p:nvPicPr>
            <p:cNvPr id="77" name="Shape 338" descr="Image result for kubernetes logo">
              <a:extLst>
                <a:ext uri="{FF2B5EF4-FFF2-40B4-BE49-F238E27FC236}">
                  <a16:creationId xmlns:a16="http://schemas.microsoft.com/office/drawing/2014/main" id="{B5737166-5706-4577-B58E-064650C70DE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178106" y="9525075"/>
              <a:ext cx="584428" cy="583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Shape 322">
              <a:extLst>
                <a:ext uri="{FF2B5EF4-FFF2-40B4-BE49-F238E27FC236}">
                  <a16:creationId xmlns:a16="http://schemas.microsoft.com/office/drawing/2014/main" id="{7DF08CC1-F956-4400-8A78-846A3C818D1C}"/>
                </a:ext>
              </a:extLst>
            </p:cNvPr>
            <p:cNvSpPr/>
            <p:nvPr/>
          </p:nvSpPr>
          <p:spPr>
            <a:xfrm>
              <a:off x="6645146" y="9161584"/>
              <a:ext cx="1704026" cy="1688123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 defTabSz="412607" hangingPunct="0"/>
              <a:endParaRPr lang="en-AU" sz="1000" kern="0" dirty="0">
                <a:solidFill>
                  <a:srgbClr val="737373"/>
                </a:solidFill>
                <a:sym typeface="Helvetica Light"/>
              </a:endParaRPr>
            </a:p>
            <a:p>
              <a:pPr algn="ctr" defTabSz="412607" hangingPunct="0"/>
              <a:endParaRPr lang="en-US" sz="1000" kern="0" dirty="0">
                <a:solidFill>
                  <a:srgbClr val="737373"/>
                </a:solidFill>
                <a:sym typeface="Helvetica Light"/>
              </a:endParaRPr>
            </a:p>
            <a:p>
              <a:pPr algn="ctr" defTabSz="412607" hangingPunct="0"/>
              <a:r>
                <a:rPr lang="en-US" sz="1000" kern="0" dirty="0">
                  <a:solidFill>
                    <a:srgbClr val="737373"/>
                  </a:solidFill>
                  <a:sym typeface="Helvetica Light"/>
                </a:rPr>
                <a:t>Stage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C027E39-6953-4EB8-A2E3-5326DB56BA3C}"/>
              </a:ext>
            </a:extLst>
          </p:cNvPr>
          <p:cNvGrpSpPr/>
          <p:nvPr/>
        </p:nvGrpSpPr>
        <p:grpSpPr>
          <a:xfrm>
            <a:off x="2870478" y="5022464"/>
            <a:ext cx="825175" cy="844062"/>
            <a:chOff x="6645146" y="9161584"/>
            <a:chExt cx="1650349" cy="1688123"/>
          </a:xfrm>
        </p:grpSpPr>
        <p:pic>
          <p:nvPicPr>
            <p:cNvPr id="80" name="Shape 338" descr="Image result for kubernetes logo">
              <a:extLst>
                <a:ext uri="{FF2B5EF4-FFF2-40B4-BE49-F238E27FC236}">
                  <a16:creationId xmlns:a16="http://schemas.microsoft.com/office/drawing/2014/main" id="{7F54FCEC-6E37-4DB9-A14F-58E8C0276DEA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178106" y="9525075"/>
              <a:ext cx="584428" cy="583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Shape 322">
              <a:extLst>
                <a:ext uri="{FF2B5EF4-FFF2-40B4-BE49-F238E27FC236}">
                  <a16:creationId xmlns:a16="http://schemas.microsoft.com/office/drawing/2014/main" id="{F3AD242B-6DFB-4ECA-BC7F-34BAB0C4236B}"/>
                </a:ext>
              </a:extLst>
            </p:cNvPr>
            <p:cNvSpPr/>
            <p:nvPr/>
          </p:nvSpPr>
          <p:spPr>
            <a:xfrm>
              <a:off x="6645146" y="9161584"/>
              <a:ext cx="1650349" cy="1688123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 defTabSz="412607" hangingPunct="0"/>
              <a:endParaRPr lang="en-AU" sz="1000" kern="0" dirty="0">
                <a:solidFill>
                  <a:srgbClr val="737373"/>
                </a:solidFill>
                <a:sym typeface="Helvetica Light"/>
              </a:endParaRPr>
            </a:p>
            <a:p>
              <a:pPr algn="ctr" defTabSz="412607" hangingPunct="0"/>
              <a:endParaRPr lang="en-US" sz="1000" kern="0" dirty="0">
                <a:solidFill>
                  <a:srgbClr val="737373"/>
                </a:solidFill>
                <a:sym typeface="Helvetica Light"/>
              </a:endParaRPr>
            </a:p>
            <a:p>
              <a:pPr algn="ctr" defTabSz="412607" hangingPunct="0"/>
              <a:r>
                <a:rPr lang="en-US" sz="1000" kern="0" dirty="0">
                  <a:solidFill>
                    <a:srgbClr val="737373"/>
                  </a:solidFill>
                  <a:sym typeface="Helvetica Light"/>
                </a:rPr>
                <a:t>Prod</a:t>
              </a:r>
            </a:p>
          </p:txBody>
        </p:sp>
      </p:grpSp>
      <p:sp>
        <p:nvSpPr>
          <p:cNvPr id="82" name="Shape 322">
            <a:extLst>
              <a:ext uri="{FF2B5EF4-FFF2-40B4-BE49-F238E27FC236}">
                <a16:creationId xmlns:a16="http://schemas.microsoft.com/office/drawing/2014/main" id="{6974499D-4E5E-4023-8E3D-81579FE6DA3F}"/>
              </a:ext>
            </a:extLst>
          </p:cNvPr>
          <p:cNvSpPr/>
          <p:nvPr/>
        </p:nvSpPr>
        <p:spPr>
          <a:xfrm>
            <a:off x="4669154" y="6025158"/>
            <a:ext cx="577970" cy="438623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Tests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1C221C9-F73F-4F38-BB6C-02DA08845140}"/>
              </a:ext>
            </a:extLst>
          </p:cNvPr>
          <p:cNvCxnSpPr/>
          <p:nvPr/>
        </p:nvCxnSpPr>
        <p:spPr>
          <a:xfrm rot="16200000" flipH="1">
            <a:off x="4334930" y="5874888"/>
            <a:ext cx="341068" cy="300540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Shape 192">
            <a:extLst>
              <a:ext uri="{FF2B5EF4-FFF2-40B4-BE49-F238E27FC236}">
                <a16:creationId xmlns:a16="http://schemas.microsoft.com/office/drawing/2014/main" id="{725A5FFB-F56E-4831-972E-BDAAEA44E382}"/>
              </a:ext>
            </a:extLst>
          </p:cNvPr>
          <p:cNvSpPr/>
          <p:nvPr/>
        </p:nvSpPr>
        <p:spPr>
          <a:xfrm rot="10800000" flipH="1" flipV="1">
            <a:off x="4007150" y="6277379"/>
            <a:ext cx="99245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Run</a:t>
            </a:r>
          </a:p>
        </p:txBody>
      </p:sp>
      <p:sp>
        <p:nvSpPr>
          <p:cNvPr id="85" name="Shape 322">
            <a:extLst>
              <a:ext uri="{FF2B5EF4-FFF2-40B4-BE49-F238E27FC236}">
                <a16:creationId xmlns:a16="http://schemas.microsoft.com/office/drawing/2014/main" id="{166E30C5-3F36-4ACE-8FD8-B2BF47F96928}"/>
              </a:ext>
            </a:extLst>
          </p:cNvPr>
          <p:cNvSpPr/>
          <p:nvPr/>
        </p:nvSpPr>
        <p:spPr>
          <a:xfrm>
            <a:off x="6142638" y="6048272"/>
            <a:ext cx="577970" cy="438623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Tests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F9DE6C6-72D6-4A7E-ADE5-3438109735F4}"/>
              </a:ext>
            </a:extLst>
          </p:cNvPr>
          <p:cNvCxnSpPr/>
          <p:nvPr/>
        </p:nvCxnSpPr>
        <p:spPr>
          <a:xfrm rot="16200000" flipH="1">
            <a:off x="5808414" y="5898001"/>
            <a:ext cx="341068" cy="300540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Shape 322">
            <a:extLst>
              <a:ext uri="{FF2B5EF4-FFF2-40B4-BE49-F238E27FC236}">
                <a16:creationId xmlns:a16="http://schemas.microsoft.com/office/drawing/2014/main" id="{2F696242-BA9B-44A6-A5FB-FE2D6429C9E5}"/>
              </a:ext>
            </a:extLst>
          </p:cNvPr>
          <p:cNvSpPr/>
          <p:nvPr/>
        </p:nvSpPr>
        <p:spPr>
          <a:xfrm>
            <a:off x="7573236" y="6040622"/>
            <a:ext cx="577970" cy="438623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Tests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31E6AAD-88A4-4518-A0BB-10ED2A7DC587}"/>
              </a:ext>
            </a:extLst>
          </p:cNvPr>
          <p:cNvCxnSpPr/>
          <p:nvPr/>
        </p:nvCxnSpPr>
        <p:spPr>
          <a:xfrm rot="16200000" flipH="1">
            <a:off x="7239012" y="5890352"/>
            <a:ext cx="341068" cy="300540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Shape 322">
            <a:extLst>
              <a:ext uri="{FF2B5EF4-FFF2-40B4-BE49-F238E27FC236}">
                <a16:creationId xmlns:a16="http://schemas.microsoft.com/office/drawing/2014/main" id="{9DEED2BD-4A54-48F2-A325-08EFD0132B86}"/>
              </a:ext>
            </a:extLst>
          </p:cNvPr>
          <p:cNvSpPr/>
          <p:nvPr/>
        </p:nvSpPr>
        <p:spPr>
          <a:xfrm>
            <a:off x="9020554" y="6055575"/>
            <a:ext cx="577970" cy="438623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Tests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B2D0A457-C06A-44C9-9520-1EE8D2C29A7F}"/>
              </a:ext>
            </a:extLst>
          </p:cNvPr>
          <p:cNvCxnSpPr/>
          <p:nvPr/>
        </p:nvCxnSpPr>
        <p:spPr>
          <a:xfrm rot="16200000" flipH="1">
            <a:off x="8686330" y="5905305"/>
            <a:ext cx="341068" cy="300540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Shape 192">
            <a:extLst>
              <a:ext uri="{FF2B5EF4-FFF2-40B4-BE49-F238E27FC236}">
                <a16:creationId xmlns:a16="http://schemas.microsoft.com/office/drawing/2014/main" id="{BE89E259-F984-432E-B34A-48604EC9732C}"/>
              </a:ext>
            </a:extLst>
          </p:cNvPr>
          <p:cNvSpPr/>
          <p:nvPr/>
        </p:nvSpPr>
        <p:spPr>
          <a:xfrm rot="10800000" flipH="1" flipV="1">
            <a:off x="5535888" y="6277984"/>
            <a:ext cx="99245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Run</a:t>
            </a:r>
          </a:p>
        </p:txBody>
      </p:sp>
      <p:sp>
        <p:nvSpPr>
          <p:cNvPr id="94" name="Shape 192">
            <a:extLst>
              <a:ext uri="{FF2B5EF4-FFF2-40B4-BE49-F238E27FC236}">
                <a16:creationId xmlns:a16="http://schemas.microsoft.com/office/drawing/2014/main" id="{9DFA01A5-F2D1-4A89-A291-8FC3D359DE7E}"/>
              </a:ext>
            </a:extLst>
          </p:cNvPr>
          <p:cNvSpPr/>
          <p:nvPr/>
        </p:nvSpPr>
        <p:spPr>
          <a:xfrm rot="10800000" flipH="1" flipV="1">
            <a:off x="6879772" y="6305379"/>
            <a:ext cx="99245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Run</a:t>
            </a:r>
          </a:p>
        </p:txBody>
      </p:sp>
      <p:sp>
        <p:nvSpPr>
          <p:cNvPr id="95" name="Shape 192">
            <a:extLst>
              <a:ext uri="{FF2B5EF4-FFF2-40B4-BE49-F238E27FC236}">
                <a16:creationId xmlns:a16="http://schemas.microsoft.com/office/drawing/2014/main" id="{A2343931-A446-49F6-B732-4D5B99B884D8}"/>
              </a:ext>
            </a:extLst>
          </p:cNvPr>
          <p:cNvSpPr/>
          <p:nvPr/>
        </p:nvSpPr>
        <p:spPr>
          <a:xfrm rot="10800000" flipH="1" flipV="1">
            <a:off x="8277164" y="6303034"/>
            <a:ext cx="99245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Run</a:t>
            </a:r>
          </a:p>
        </p:txBody>
      </p:sp>
      <p:pic>
        <p:nvPicPr>
          <p:cNvPr id="96" name="Shape 1019">
            <a:extLst>
              <a:ext uri="{FF2B5EF4-FFF2-40B4-BE49-F238E27FC236}">
                <a16:creationId xmlns:a16="http://schemas.microsoft.com/office/drawing/2014/main" id="{2686D7E7-956B-4A58-A7C2-E7A89AFAD30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1758" t="30892" r="25710" b="31867"/>
          <a:stretch/>
        </p:blipFill>
        <p:spPr>
          <a:xfrm>
            <a:off x="10075419" y="5920083"/>
            <a:ext cx="501564" cy="266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2" descr="\\psf\Home\Desktop\Graphic Tank\vector_v-trans-01.png">
            <a:extLst>
              <a:ext uri="{FF2B5EF4-FFF2-40B4-BE49-F238E27FC236}">
                <a16:creationId xmlns:a16="http://schemas.microsoft.com/office/drawing/2014/main" id="{8CD65E85-492D-452F-B65D-1C74F09A7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6247" y="6138496"/>
            <a:ext cx="460741" cy="34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Shape 192">
            <a:extLst>
              <a:ext uri="{FF2B5EF4-FFF2-40B4-BE49-F238E27FC236}">
                <a16:creationId xmlns:a16="http://schemas.microsoft.com/office/drawing/2014/main" id="{B57890B0-3BD1-4BB9-8C80-A0A49AE23114}"/>
              </a:ext>
            </a:extLst>
          </p:cNvPr>
          <p:cNvSpPr/>
          <p:nvPr/>
        </p:nvSpPr>
        <p:spPr>
          <a:xfrm rot="10800000" flipH="1" flipV="1">
            <a:off x="9892251" y="5757259"/>
            <a:ext cx="99245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Pull Image</a:t>
            </a:r>
          </a:p>
        </p:txBody>
      </p:sp>
      <p:cxnSp>
        <p:nvCxnSpPr>
          <p:cNvPr id="101" name="Shape 328">
            <a:extLst>
              <a:ext uri="{FF2B5EF4-FFF2-40B4-BE49-F238E27FC236}">
                <a16:creationId xmlns:a16="http://schemas.microsoft.com/office/drawing/2014/main" id="{41C0B793-35D9-43A3-AE82-05D04309135E}"/>
              </a:ext>
            </a:extLst>
          </p:cNvPr>
          <p:cNvCxnSpPr>
            <a:cxnSpLocks/>
          </p:cNvCxnSpPr>
          <p:nvPr/>
        </p:nvCxnSpPr>
        <p:spPr>
          <a:xfrm flipH="1" flipV="1">
            <a:off x="9365179" y="5328620"/>
            <a:ext cx="835892" cy="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192">
            <a:extLst>
              <a:ext uri="{FF2B5EF4-FFF2-40B4-BE49-F238E27FC236}">
                <a16:creationId xmlns:a16="http://schemas.microsoft.com/office/drawing/2014/main" id="{2F76968B-5680-4F6D-94CB-AC18FA07A580}"/>
              </a:ext>
            </a:extLst>
          </p:cNvPr>
          <p:cNvSpPr/>
          <p:nvPr/>
        </p:nvSpPr>
        <p:spPr>
          <a:xfrm>
            <a:off x="9598203" y="5143378"/>
            <a:ext cx="369846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Deploy</a:t>
            </a:r>
          </a:p>
        </p:txBody>
      </p:sp>
      <p:cxnSp>
        <p:nvCxnSpPr>
          <p:cNvPr id="104" name="Shape 328">
            <a:extLst>
              <a:ext uri="{FF2B5EF4-FFF2-40B4-BE49-F238E27FC236}">
                <a16:creationId xmlns:a16="http://schemas.microsoft.com/office/drawing/2014/main" id="{02C09849-CD9E-4317-9FB1-713EB4E6648F}"/>
              </a:ext>
            </a:extLst>
          </p:cNvPr>
          <p:cNvCxnSpPr>
            <a:cxnSpLocks/>
          </p:cNvCxnSpPr>
          <p:nvPr/>
        </p:nvCxnSpPr>
        <p:spPr>
          <a:xfrm flipH="1" flipV="1">
            <a:off x="7946691" y="5299310"/>
            <a:ext cx="551319" cy="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5" name="Shape 192">
            <a:extLst>
              <a:ext uri="{FF2B5EF4-FFF2-40B4-BE49-F238E27FC236}">
                <a16:creationId xmlns:a16="http://schemas.microsoft.com/office/drawing/2014/main" id="{66FAE1C0-CA63-4916-B9F1-34C7A56BE497}"/>
              </a:ext>
            </a:extLst>
          </p:cNvPr>
          <p:cNvSpPr/>
          <p:nvPr/>
        </p:nvSpPr>
        <p:spPr>
          <a:xfrm>
            <a:off x="7974173" y="5149239"/>
            <a:ext cx="580801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Deploy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if Tests OK</a:t>
            </a:r>
          </a:p>
        </p:txBody>
      </p:sp>
      <p:cxnSp>
        <p:nvCxnSpPr>
          <p:cNvPr id="107" name="Shape 328">
            <a:extLst>
              <a:ext uri="{FF2B5EF4-FFF2-40B4-BE49-F238E27FC236}">
                <a16:creationId xmlns:a16="http://schemas.microsoft.com/office/drawing/2014/main" id="{AACD749B-8416-40CD-A016-E4B42C282215}"/>
              </a:ext>
            </a:extLst>
          </p:cNvPr>
          <p:cNvCxnSpPr>
            <a:cxnSpLocks/>
          </p:cNvCxnSpPr>
          <p:nvPr/>
        </p:nvCxnSpPr>
        <p:spPr>
          <a:xfrm flipH="1" flipV="1">
            <a:off x="6563366" y="5305170"/>
            <a:ext cx="551319" cy="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8" name="Shape 192">
            <a:extLst>
              <a:ext uri="{FF2B5EF4-FFF2-40B4-BE49-F238E27FC236}">
                <a16:creationId xmlns:a16="http://schemas.microsoft.com/office/drawing/2014/main" id="{F1771B1E-D415-459E-96E2-3AEE73A99792}"/>
              </a:ext>
            </a:extLst>
          </p:cNvPr>
          <p:cNvSpPr/>
          <p:nvPr/>
        </p:nvSpPr>
        <p:spPr>
          <a:xfrm>
            <a:off x="6590848" y="5155099"/>
            <a:ext cx="580801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Deploy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if Tests OK</a:t>
            </a:r>
          </a:p>
        </p:txBody>
      </p:sp>
      <p:cxnSp>
        <p:nvCxnSpPr>
          <p:cNvPr id="109" name="Shape 328">
            <a:extLst>
              <a:ext uri="{FF2B5EF4-FFF2-40B4-BE49-F238E27FC236}">
                <a16:creationId xmlns:a16="http://schemas.microsoft.com/office/drawing/2014/main" id="{3592BBBC-CCAE-4252-9E7B-ADD9FB9CF358}"/>
              </a:ext>
            </a:extLst>
          </p:cNvPr>
          <p:cNvCxnSpPr>
            <a:cxnSpLocks/>
          </p:cNvCxnSpPr>
          <p:nvPr/>
        </p:nvCxnSpPr>
        <p:spPr>
          <a:xfrm flipH="1" flipV="1">
            <a:off x="5103840" y="5305170"/>
            <a:ext cx="551319" cy="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0" name="Shape 192">
            <a:extLst>
              <a:ext uri="{FF2B5EF4-FFF2-40B4-BE49-F238E27FC236}">
                <a16:creationId xmlns:a16="http://schemas.microsoft.com/office/drawing/2014/main" id="{F7A1BA28-7577-43DB-874C-4F057C65D113}"/>
              </a:ext>
            </a:extLst>
          </p:cNvPr>
          <p:cNvSpPr/>
          <p:nvPr/>
        </p:nvSpPr>
        <p:spPr>
          <a:xfrm>
            <a:off x="5131322" y="5155099"/>
            <a:ext cx="580801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Deploy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if Tests OK</a:t>
            </a:r>
          </a:p>
        </p:txBody>
      </p:sp>
      <p:cxnSp>
        <p:nvCxnSpPr>
          <p:cNvPr id="111" name="Shape 328">
            <a:extLst>
              <a:ext uri="{FF2B5EF4-FFF2-40B4-BE49-F238E27FC236}">
                <a16:creationId xmlns:a16="http://schemas.microsoft.com/office/drawing/2014/main" id="{0A047542-4D03-44D1-AF84-C8965CBBC44A}"/>
              </a:ext>
            </a:extLst>
          </p:cNvPr>
          <p:cNvCxnSpPr>
            <a:cxnSpLocks/>
          </p:cNvCxnSpPr>
          <p:nvPr/>
        </p:nvCxnSpPr>
        <p:spPr>
          <a:xfrm flipH="1" flipV="1">
            <a:off x="3702935" y="5302238"/>
            <a:ext cx="551319" cy="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" name="Shape 192">
            <a:extLst>
              <a:ext uri="{FF2B5EF4-FFF2-40B4-BE49-F238E27FC236}">
                <a16:creationId xmlns:a16="http://schemas.microsoft.com/office/drawing/2014/main" id="{FFB7D9BB-7E2D-49D9-9ECA-E4CFBEA1716F}"/>
              </a:ext>
            </a:extLst>
          </p:cNvPr>
          <p:cNvSpPr/>
          <p:nvPr/>
        </p:nvSpPr>
        <p:spPr>
          <a:xfrm>
            <a:off x="3825475" y="5152165"/>
            <a:ext cx="390684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Manual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AU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D</a:t>
            </a:r>
            <a:r>
              <a:rPr lang="en-US" sz="1000" b="0" kern="0" spc="-36" dirty="0" err="1">
                <a:solidFill>
                  <a:srgbClr val="6D7777"/>
                </a:solidFill>
                <a:latin typeface="Arial"/>
                <a:ea typeface=""/>
                <a:cs typeface="Arial"/>
              </a:rPr>
              <a:t>eploy</a:t>
            </a:r>
            <a:endParaRPr lang="en-US" sz="1000" b="0" kern="0" spc="-36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</p:txBody>
      </p:sp>
      <p:sp>
        <p:nvSpPr>
          <p:cNvPr id="114" name="Shape 322">
            <a:extLst>
              <a:ext uri="{FF2B5EF4-FFF2-40B4-BE49-F238E27FC236}">
                <a16:creationId xmlns:a16="http://schemas.microsoft.com/office/drawing/2014/main" id="{233100AA-7CDC-4BFF-84D0-757143AE5168}"/>
              </a:ext>
            </a:extLst>
          </p:cNvPr>
          <p:cNvSpPr/>
          <p:nvPr/>
        </p:nvSpPr>
        <p:spPr>
          <a:xfrm>
            <a:off x="3111173" y="1745515"/>
            <a:ext cx="938165" cy="438623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 defTabSz="412607" hangingPunct="0"/>
            <a:r>
              <a:rPr lang="en-US" sz="1000" kern="0" dirty="0">
                <a:solidFill>
                  <a:srgbClr val="737373"/>
                </a:solidFill>
                <a:sym typeface="Helvetica Light"/>
              </a:rPr>
              <a:t>Code/config change</a:t>
            </a:r>
          </a:p>
        </p:txBody>
      </p:sp>
      <p:pic>
        <p:nvPicPr>
          <p:cNvPr id="115" name="Shape 333" descr="Image result for github logo">
            <a:extLst>
              <a:ext uri="{FF2B5EF4-FFF2-40B4-BE49-F238E27FC236}">
                <a16:creationId xmlns:a16="http://schemas.microsoft.com/office/drawing/2014/main" id="{B2C77BFC-F57F-45C9-8E1D-31BB843E401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152" y="1065335"/>
            <a:ext cx="468447" cy="484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333" descr="Image result for github logo">
            <a:extLst>
              <a:ext uri="{FF2B5EF4-FFF2-40B4-BE49-F238E27FC236}">
                <a16:creationId xmlns:a16="http://schemas.microsoft.com/office/drawing/2014/main" id="{FCD40D66-3491-41BA-9FCE-4CBBCB72CD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152" y="1089299"/>
            <a:ext cx="468447" cy="48441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92">
            <a:extLst>
              <a:ext uri="{FF2B5EF4-FFF2-40B4-BE49-F238E27FC236}">
                <a16:creationId xmlns:a16="http://schemas.microsoft.com/office/drawing/2014/main" id="{7A437586-6219-4BDC-84B4-87ABE75D71CB}"/>
              </a:ext>
            </a:extLst>
          </p:cNvPr>
          <p:cNvSpPr/>
          <p:nvPr/>
        </p:nvSpPr>
        <p:spPr>
          <a:xfrm>
            <a:off x="1841516" y="1505744"/>
            <a:ext cx="508089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Push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Changes</a:t>
            </a:r>
            <a:endParaRPr sz="1000" b="0" kern="0" spc="-36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</p:txBody>
      </p:sp>
      <p:sp>
        <p:nvSpPr>
          <p:cNvPr id="118" name="Shape 284">
            <a:extLst>
              <a:ext uri="{FF2B5EF4-FFF2-40B4-BE49-F238E27FC236}">
                <a16:creationId xmlns:a16="http://schemas.microsoft.com/office/drawing/2014/main" id="{7DE9161D-F913-4A2D-B713-D8585CD6F186}"/>
              </a:ext>
            </a:extLst>
          </p:cNvPr>
          <p:cNvSpPr/>
          <p:nvPr/>
        </p:nvSpPr>
        <p:spPr>
          <a:xfrm>
            <a:off x="744294" y="1145685"/>
            <a:ext cx="760210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  <a:sym typeface="Helvetica Light"/>
              </a:rPr>
              <a:t>Remote Desktop</a:t>
            </a:r>
          </a:p>
        </p:txBody>
      </p:sp>
      <p:sp>
        <p:nvSpPr>
          <p:cNvPr id="119" name="Rounded Rectangle 142">
            <a:extLst>
              <a:ext uri="{FF2B5EF4-FFF2-40B4-BE49-F238E27FC236}">
                <a16:creationId xmlns:a16="http://schemas.microsoft.com/office/drawing/2014/main" id="{8DBFF800-3478-432E-8207-F7808D181533}"/>
              </a:ext>
            </a:extLst>
          </p:cNvPr>
          <p:cNvSpPr/>
          <p:nvPr/>
        </p:nvSpPr>
        <p:spPr>
          <a:xfrm>
            <a:off x="722243" y="1136943"/>
            <a:ext cx="782263" cy="993031"/>
          </a:xfrm>
          <a:prstGeom prst="round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120" name="Shape 328">
            <a:extLst>
              <a:ext uri="{FF2B5EF4-FFF2-40B4-BE49-F238E27FC236}">
                <a16:creationId xmlns:a16="http://schemas.microsoft.com/office/drawing/2014/main" id="{75852B2D-4EB3-4E46-9BE3-3CCE031069AE}"/>
              </a:ext>
            </a:extLst>
          </p:cNvPr>
          <p:cNvCxnSpPr>
            <a:cxnSpLocks/>
          </p:cNvCxnSpPr>
          <p:nvPr/>
        </p:nvCxnSpPr>
        <p:spPr>
          <a:xfrm flipV="1">
            <a:off x="1511589" y="1645551"/>
            <a:ext cx="1387855" cy="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Rounded Rectangle 142">
            <a:extLst>
              <a:ext uri="{FF2B5EF4-FFF2-40B4-BE49-F238E27FC236}">
                <a16:creationId xmlns:a16="http://schemas.microsoft.com/office/drawing/2014/main" id="{BF5BEE48-B764-4320-8B1A-06C062FD2FE0}"/>
              </a:ext>
            </a:extLst>
          </p:cNvPr>
          <p:cNvSpPr/>
          <p:nvPr/>
        </p:nvSpPr>
        <p:spPr>
          <a:xfrm>
            <a:off x="3123453" y="1040842"/>
            <a:ext cx="611708" cy="592233"/>
          </a:xfrm>
          <a:prstGeom prst="round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  <a:sym typeface="Helvetica Light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15D6FD7-BCB1-4268-8F71-02AE10CC83D3}"/>
              </a:ext>
            </a:extLst>
          </p:cNvPr>
          <p:cNvGrpSpPr/>
          <p:nvPr/>
        </p:nvGrpSpPr>
        <p:grpSpPr>
          <a:xfrm>
            <a:off x="681480" y="1521348"/>
            <a:ext cx="864597" cy="635052"/>
            <a:chOff x="95583" y="3011459"/>
            <a:chExt cx="1406264" cy="998956"/>
          </a:xfrm>
        </p:grpSpPr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A4C93787-69D8-4F07-BA10-BD604A079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18910" y="3011459"/>
              <a:ext cx="559613" cy="559613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85969F1-CB79-432A-BCAE-55E96F49ECFE}"/>
                </a:ext>
              </a:extLst>
            </p:cNvPr>
            <p:cNvSpPr txBox="1"/>
            <p:nvPr/>
          </p:nvSpPr>
          <p:spPr>
            <a:xfrm>
              <a:off x="95583" y="3623102"/>
              <a:ext cx="1406264" cy="387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12607" hangingPunct="0"/>
              <a:r>
                <a:rPr lang="en-US" sz="1000" kern="0" spc="-18" dirty="0">
                  <a:solidFill>
                    <a:srgbClr val="6D7777"/>
                  </a:solidFill>
                  <a:cs typeface="Arial"/>
                  <a:sym typeface="Helvetica Light"/>
                </a:rPr>
                <a:t>Development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534D5FD-F9AE-4AD8-9101-B64DFF250242}"/>
              </a:ext>
            </a:extLst>
          </p:cNvPr>
          <p:cNvCxnSpPr>
            <a:cxnSpLocks/>
          </p:cNvCxnSpPr>
          <p:nvPr/>
        </p:nvCxnSpPr>
        <p:spPr>
          <a:xfrm flipH="1">
            <a:off x="1511589" y="1985403"/>
            <a:ext cx="1387855" cy="1"/>
          </a:xfrm>
          <a:prstGeom prst="straightConnector1">
            <a:avLst/>
          </a:prstGeom>
          <a:ln>
            <a:solidFill>
              <a:schemeClr val="accent2">
                <a:lumMod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Shape 192">
            <a:extLst>
              <a:ext uri="{FF2B5EF4-FFF2-40B4-BE49-F238E27FC236}">
                <a16:creationId xmlns:a16="http://schemas.microsoft.com/office/drawing/2014/main" id="{AE2B41BE-8D69-4539-97C4-B52F9C128089}"/>
              </a:ext>
            </a:extLst>
          </p:cNvPr>
          <p:cNvSpPr/>
          <p:nvPr/>
        </p:nvSpPr>
        <p:spPr>
          <a:xfrm>
            <a:off x="1974666" y="2064738"/>
            <a:ext cx="194733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AU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Pull</a:t>
            </a:r>
            <a:endParaRPr sz="1000" b="0" kern="0" spc="-36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5DA45081-0B2F-4EE0-9880-80FB03AFA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491" y="1169073"/>
            <a:ext cx="1084620" cy="589146"/>
          </a:xfrm>
          <a:prstGeom prst="rect">
            <a:avLst/>
          </a:prstGeom>
        </p:spPr>
      </p:pic>
      <p:cxnSp>
        <p:nvCxnSpPr>
          <p:cNvPr id="126" name="Shape 328">
            <a:extLst>
              <a:ext uri="{FF2B5EF4-FFF2-40B4-BE49-F238E27FC236}">
                <a16:creationId xmlns:a16="http://schemas.microsoft.com/office/drawing/2014/main" id="{5E3395EA-4F6C-456A-AFC3-08A2AE18CCCE}"/>
              </a:ext>
            </a:extLst>
          </p:cNvPr>
          <p:cNvCxnSpPr>
            <a:cxnSpLocks/>
          </p:cNvCxnSpPr>
          <p:nvPr/>
        </p:nvCxnSpPr>
        <p:spPr>
          <a:xfrm flipV="1">
            <a:off x="3764205" y="1559104"/>
            <a:ext cx="1182243" cy="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945458C-6C2E-4719-ACFD-A7D9A67F63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0999" y="1535102"/>
            <a:ext cx="528919" cy="529637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101A9984-2419-45E0-B94B-8B8CC7E877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2975" y="1089299"/>
            <a:ext cx="358193" cy="377323"/>
          </a:xfrm>
          <a:prstGeom prst="rect">
            <a:avLst/>
          </a:prstGeom>
        </p:spPr>
      </p:pic>
      <p:cxnSp>
        <p:nvCxnSpPr>
          <p:cNvPr id="129" name="Shape 328">
            <a:extLst>
              <a:ext uri="{FF2B5EF4-FFF2-40B4-BE49-F238E27FC236}">
                <a16:creationId xmlns:a16="http://schemas.microsoft.com/office/drawing/2014/main" id="{EA084447-7364-4994-8464-618956409651}"/>
              </a:ext>
            </a:extLst>
          </p:cNvPr>
          <p:cNvCxnSpPr>
            <a:cxnSpLocks/>
          </p:cNvCxnSpPr>
          <p:nvPr/>
        </p:nvCxnSpPr>
        <p:spPr>
          <a:xfrm flipV="1">
            <a:off x="6037794" y="1549746"/>
            <a:ext cx="1182243" cy="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F70ABAD-021C-4238-B8E5-25DD6B2912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9617" y="1158208"/>
            <a:ext cx="633189" cy="664397"/>
          </a:xfrm>
          <a:prstGeom prst="rect">
            <a:avLst/>
          </a:prstGeom>
        </p:spPr>
      </p:pic>
      <p:cxnSp>
        <p:nvCxnSpPr>
          <p:cNvPr id="131" name="Shape 328">
            <a:extLst>
              <a:ext uri="{FF2B5EF4-FFF2-40B4-BE49-F238E27FC236}">
                <a16:creationId xmlns:a16="http://schemas.microsoft.com/office/drawing/2014/main" id="{90E1FF00-1D9A-4500-BA7D-CC3ACBD145B9}"/>
              </a:ext>
            </a:extLst>
          </p:cNvPr>
          <p:cNvCxnSpPr>
            <a:cxnSpLocks/>
          </p:cNvCxnSpPr>
          <p:nvPr/>
        </p:nvCxnSpPr>
        <p:spPr>
          <a:xfrm flipV="1">
            <a:off x="7631168" y="1515069"/>
            <a:ext cx="1182243" cy="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2" name="Shape 328">
            <a:extLst>
              <a:ext uri="{FF2B5EF4-FFF2-40B4-BE49-F238E27FC236}">
                <a16:creationId xmlns:a16="http://schemas.microsoft.com/office/drawing/2014/main" id="{239786D1-3B2F-4E8A-9761-D7E40470D7CE}"/>
              </a:ext>
            </a:extLst>
          </p:cNvPr>
          <p:cNvCxnSpPr>
            <a:cxnSpLocks/>
          </p:cNvCxnSpPr>
          <p:nvPr/>
        </p:nvCxnSpPr>
        <p:spPr>
          <a:xfrm>
            <a:off x="9500597" y="1505743"/>
            <a:ext cx="571838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33" name="Picture 132">
            <a:extLst>
              <a:ext uri="{FF2B5EF4-FFF2-40B4-BE49-F238E27FC236}">
                <a16:creationId xmlns:a16="http://schemas.microsoft.com/office/drawing/2014/main" id="{B5AD92D5-1C2E-4C80-ABF3-6BF69418F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9382" y="959445"/>
            <a:ext cx="408483" cy="40615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4019D8A5-D39F-49DC-BABE-EAD1BB8FD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4104" y="1571846"/>
            <a:ext cx="355953" cy="359904"/>
          </a:xfrm>
          <a:prstGeom prst="rect">
            <a:avLst/>
          </a:prstGeom>
        </p:spPr>
      </p:pic>
      <p:sp>
        <p:nvSpPr>
          <p:cNvPr id="135" name="Rounded Rectangle 142">
            <a:extLst>
              <a:ext uri="{FF2B5EF4-FFF2-40B4-BE49-F238E27FC236}">
                <a16:creationId xmlns:a16="http://schemas.microsoft.com/office/drawing/2014/main" id="{EB6145D0-451D-4CDC-869E-D3952600A4FD}"/>
              </a:ext>
            </a:extLst>
          </p:cNvPr>
          <p:cNvSpPr/>
          <p:nvPr/>
        </p:nvSpPr>
        <p:spPr>
          <a:xfrm>
            <a:off x="10205308" y="829613"/>
            <a:ext cx="486138" cy="1317946"/>
          </a:xfrm>
          <a:prstGeom prst="round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36" name="Shape 192">
            <a:extLst>
              <a:ext uri="{FF2B5EF4-FFF2-40B4-BE49-F238E27FC236}">
                <a16:creationId xmlns:a16="http://schemas.microsoft.com/office/drawing/2014/main" id="{825FAB73-C625-4DF1-967D-E4582399B529}"/>
              </a:ext>
            </a:extLst>
          </p:cNvPr>
          <p:cNvSpPr/>
          <p:nvPr/>
        </p:nvSpPr>
        <p:spPr>
          <a:xfrm>
            <a:off x="7831238" y="1365938"/>
            <a:ext cx="551754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Terraform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Chef</a:t>
            </a:r>
            <a:endParaRPr sz="1000" b="0" kern="0" spc="-36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</p:txBody>
      </p:sp>
      <p:sp>
        <p:nvSpPr>
          <p:cNvPr id="137" name="Shape 192">
            <a:extLst>
              <a:ext uri="{FF2B5EF4-FFF2-40B4-BE49-F238E27FC236}">
                <a16:creationId xmlns:a16="http://schemas.microsoft.com/office/drawing/2014/main" id="{9FE2E510-0BEF-438D-B70F-9CCE8354BC99}"/>
              </a:ext>
            </a:extLst>
          </p:cNvPr>
          <p:cNvSpPr/>
          <p:nvPr/>
        </p:nvSpPr>
        <p:spPr>
          <a:xfrm>
            <a:off x="9603920" y="1331454"/>
            <a:ext cx="32996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Notify</a:t>
            </a:r>
            <a:endParaRPr sz="1000" b="0" kern="0" spc="-36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</p:txBody>
      </p:sp>
      <p:sp>
        <p:nvSpPr>
          <p:cNvPr id="138" name="Shape 192">
            <a:extLst>
              <a:ext uri="{FF2B5EF4-FFF2-40B4-BE49-F238E27FC236}">
                <a16:creationId xmlns:a16="http://schemas.microsoft.com/office/drawing/2014/main" id="{6B979DCA-CE66-4FDF-B0F2-3597D47C5C90}"/>
              </a:ext>
            </a:extLst>
          </p:cNvPr>
          <p:cNvSpPr/>
          <p:nvPr/>
        </p:nvSpPr>
        <p:spPr>
          <a:xfrm>
            <a:off x="4087606" y="1424910"/>
            <a:ext cx="273473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Auto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1000" b="0" kern="0" spc="-36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Push</a:t>
            </a:r>
          </a:p>
        </p:txBody>
      </p:sp>
      <p:sp>
        <p:nvSpPr>
          <p:cNvPr id="142" name="Shape 997">
            <a:extLst>
              <a:ext uri="{FF2B5EF4-FFF2-40B4-BE49-F238E27FC236}">
                <a16:creationId xmlns:a16="http://schemas.microsoft.com/office/drawing/2014/main" id="{18AB8B6B-B0C8-4021-A9E9-A2A4AC335713}"/>
              </a:ext>
            </a:extLst>
          </p:cNvPr>
          <p:cNvSpPr/>
          <p:nvPr/>
        </p:nvSpPr>
        <p:spPr>
          <a:xfrm>
            <a:off x="79134" y="672587"/>
            <a:ext cx="2158276" cy="348812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 eaLnBrk="0" fontAlgn="base" hangingPunct="0">
              <a:buClr>
                <a:srgbClr val="1C2B30"/>
              </a:buClr>
              <a:buSzPct val="25000"/>
            </a:pPr>
            <a:r>
              <a:rPr lang="en-AU" sz="1200" b="1" dirty="0">
                <a:solidFill>
                  <a:srgbClr val="959F9F">
                    <a:lumMod val="75000"/>
                  </a:srgbClr>
                </a:solidFill>
                <a:ea typeface="Arial"/>
                <a:cs typeface="Arial"/>
                <a:sym typeface="Arial"/>
              </a:rPr>
              <a:t>Infrastructure Toolchain</a:t>
            </a:r>
            <a:endParaRPr lang="en" sz="1200" b="1" dirty="0">
              <a:solidFill>
                <a:srgbClr val="959F9F">
                  <a:lumMod val="75000"/>
                </a:srgbClr>
              </a:solidFill>
              <a:ea typeface="Arial"/>
              <a:cs typeface="Arial"/>
              <a:sym typeface="Arial"/>
            </a:endParaRPr>
          </a:p>
          <a:p>
            <a:pPr algn="ctr" eaLnBrk="0" fontAlgn="base" hangingPunct="0">
              <a:buClr>
                <a:srgbClr val="1C2B30"/>
              </a:buClr>
            </a:pPr>
            <a:endParaRPr sz="1200" dirty="0">
              <a:solidFill>
                <a:srgbClr val="959F9F">
                  <a:lumMod val="75000"/>
                </a:srgb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3" name="Shape 997">
            <a:extLst>
              <a:ext uri="{FF2B5EF4-FFF2-40B4-BE49-F238E27FC236}">
                <a16:creationId xmlns:a16="http://schemas.microsoft.com/office/drawing/2014/main" id="{2DFF0C42-0EFA-4B48-A3D2-6824597F1B3C}"/>
              </a:ext>
            </a:extLst>
          </p:cNvPr>
          <p:cNvSpPr/>
          <p:nvPr/>
        </p:nvSpPr>
        <p:spPr>
          <a:xfrm>
            <a:off x="118275" y="2356730"/>
            <a:ext cx="2158276" cy="348812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 eaLnBrk="0" fontAlgn="base" hangingPunct="0">
              <a:buClr>
                <a:srgbClr val="1C2B30"/>
              </a:buClr>
              <a:buSzPct val="25000"/>
            </a:pPr>
            <a:r>
              <a:rPr lang="en-AU" sz="1200" b="1" dirty="0">
                <a:solidFill>
                  <a:srgbClr val="959F9F">
                    <a:lumMod val="75000"/>
                  </a:srgbClr>
                </a:solidFill>
                <a:ea typeface="Arial"/>
                <a:cs typeface="Arial"/>
                <a:sym typeface="Arial"/>
              </a:rPr>
              <a:t>Microservices Toolchain</a:t>
            </a:r>
            <a:endParaRPr lang="en" sz="1200" b="1" dirty="0">
              <a:solidFill>
                <a:srgbClr val="959F9F">
                  <a:lumMod val="75000"/>
                </a:srgbClr>
              </a:solidFill>
              <a:ea typeface="Arial"/>
              <a:cs typeface="Arial"/>
              <a:sym typeface="Arial"/>
            </a:endParaRPr>
          </a:p>
          <a:p>
            <a:pPr algn="ctr" eaLnBrk="0" fontAlgn="base" hangingPunct="0">
              <a:buClr>
                <a:srgbClr val="1C2B30"/>
              </a:buClr>
            </a:pPr>
            <a:endParaRPr sz="1200" dirty="0">
              <a:solidFill>
                <a:srgbClr val="959F9F">
                  <a:lumMod val="75000"/>
                </a:srgb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A08E24C-9058-4FCE-933F-7EB896D79F30}"/>
              </a:ext>
            </a:extLst>
          </p:cNvPr>
          <p:cNvSpPr/>
          <p:nvPr/>
        </p:nvSpPr>
        <p:spPr>
          <a:xfrm>
            <a:off x="194153" y="718332"/>
            <a:ext cx="11350147" cy="1542935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412607" hangingPunct="0"/>
            <a:endParaRPr lang="en-US" sz="1311" kern="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9FF6A1-71A4-430F-AF75-04887D536D4F}"/>
              </a:ext>
            </a:extLst>
          </p:cNvPr>
          <p:cNvSpPr/>
          <p:nvPr/>
        </p:nvSpPr>
        <p:spPr>
          <a:xfrm>
            <a:off x="203153" y="2418785"/>
            <a:ext cx="11341149" cy="4184240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412607" hangingPunct="0"/>
            <a:endParaRPr lang="en-US" sz="1311" kern="0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A7948F53-41B6-4362-AE1E-40D8DAA72258}"/>
              </a:ext>
            </a:extLst>
          </p:cNvPr>
          <p:cNvCxnSpPr>
            <a:stCxn id="100" idx="3"/>
          </p:cNvCxnSpPr>
          <p:nvPr/>
        </p:nvCxnSpPr>
        <p:spPr>
          <a:xfrm flipH="1">
            <a:off x="10691450" y="5834203"/>
            <a:ext cx="193253" cy="410267"/>
          </a:xfrm>
          <a:prstGeom prst="bentConnector4">
            <a:avLst>
              <a:gd name="adj1" fmla="val -118291"/>
              <a:gd name="adj2" fmla="val 59377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E80CB4C-4008-47D6-BF80-A6F201D24A92}"/>
              </a:ext>
            </a:extLst>
          </p:cNvPr>
          <p:cNvCxnSpPr>
            <a:cxnSpLocks/>
          </p:cNvCxnSpPr>
          <p:nvPr/>
        </p:nvCxnSpPr>
        <p:spPr>
          <a:xfrm>
            <a:off x="6218391" y="4149256"/>
            <a:ext cx="59069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9735AD5-DEBD-4028-AA4E-1F3D085FE66F}"/>
              </a:ext>
            </a:extLst>
          </p:cNvPr>
          <p:cNvCxnSpPr>
            <a:stCxn id="43" idx="3"/>
          </p:cNvCxnSpPr>
          <p:nvPr/>
        </p:nvCxnSpPr>
        <p:spPr>
          <a:xfrm>
            <a:off x="6702215" y="3594753"/>
            <a:ext cx="106874" cy="6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58104" y="4458108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IBM Registry</a:t>
            </a:r>
          </a:p>
          <a:p>
            <a:r>
              <a:rPr lang="en-US" sz="1000" dirty="0"/>
              <a:t>Vulnerability Advisor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90789" y="60121"/>
            <a:ext cx="10886813" cy="53622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Infrastructure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Toolchain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383213" y="6441553"/>
            <a:ext cx="533845" cy="365125"/>
          </a:xfrm>
          <a:prstGeom prst="rect">
            <a:avLst/>
          </a:prstGeom>
        </p:spPr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48</a:t>
            </a:fld>
            <a:endParaRPr lang="en-US" dirty="0">
              <a:solidFill>
                <a:srgbClr val="6D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8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95401"/>
            <a:ext cx="4673600" cy="366713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Virtual Machines vs </a:t>
            </a:r>
            <a:r>
              <a:rPr lang="en-US" dirty="0" err="1"/>
              <a:t>Docker</a:t>
            </a:r>
            <a:r>
              <a:rPr lang="en-US" dirty="0"/>
              <a:t> Containers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1" y="1950713"/>
            <a:ext cx="4831607" cy="23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3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480" y="1193800"/>
            <a:ext cx="11115040" cy="4978400"/>
          </a:xfrm>
        </p:spPr>
        <p:txBody>
          <a:bodyPr/>
          <a:lstStyle/>
          <a:p>
            <a:r>
              <a:rPr lang="en-US" sz="1867" b="1" dirty="0"/>
              <a:t>Virtual Machines</a:t>
            </a:r>
          </a:p>
          <a:p>
            <a:pPr marL="0" indent="0">
              <a:buNone/>
              <a:tabLst>
                <a:tab pos="609585" algn="l"/>
              </a:tabLst>
            </a:pPr>
            <a:r>
              <a:rPr lang="en-US" sz="1600" dirty="0"/>
              <a:t>	Now let’s define those layers from the bottom up of </a:t>
            </a:r>
            <a:r>
              <a:rPr lang="en-US" sz="1600" dirty="0" err="1"/>
              <a:t>VMs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It all begins with some type of infrastructure</a:t>
            </a:r>
          </a:p>
          <a:p>
            <a:pPr lvl="1"/>
            <a:r>
              <a:rPr lang="en-US" sz="1600" dirty="0"/>
              <a:t>On top of that host runs an operating system</a:t>
            </a:r>
          </a:p>
          <a:p>
            <a:pPr lvl="1"/>
            <a:r>
              <a:rPr lang="en-US" sz="1600" dirty="0"/>
              <a:t>Then we have a thing called a hypervisor: </a:t>
            </a:r>
            <a:r>
              <a:rPr lang="en-US" sz="1600" dirty="0" err="1"/>
              <a:t>HyberKit</a:t>
            </a:r>
            <a:r>
              <a:rPr lang="en-US" sz="1600" dirty="0"/>
              <a:t> for </a:t>
            </a:r>
            <a:r>
              <a:rPr lang="en-US" sz="1600" dirty="0" err="1"/>
              <a:t>MacOS</a:t>
            </a:r>
            <a:r>
              <a:rPr lang="en-US" sz="1600" dirty="0"/>
              <a:t>, Hyper-V for Windows and </a:t>
            </a:r>
            <a:r>
              <a:rPr lang="en-US" sz="1600" dirty="0" err="1"/>
              <a:t>KVM</a:t>
            </a:r>
            <a:r>
              <a:rPr lang="en-US" sz="1600" dirty="0"/>
              <a:t> for Linux</a:t>
            </a:r>
          </a:p>
          <a:p>
            <a:pPr lvl="1"/>
            <a:r>
              <a:rPr lang="en-US" sz="1600" dirty="0"/>
              <a:t>The next layer in this delicious server onion are your guest operating systems (Virtual machines come with a lot of baggage. Each guest OS in itself might be 700 MB)</a:t>
            </a:r>
          </a:p>
          <a:p>
            <a:pPr lvl="1"/>
            <a:r>
              <a:rPr lang="en-US" sz="1600" dirty="0"/>
              <a:t>Then on top of that, each guest OS needs its own copy of various binaries and libraries</a:t>
            </a:r>
          </a:p>
          <a:p>
            <a:pPr lvl="1"/>
            <a:r>
              <a:rPr lang="en-US" sz="1600" dirty="0"/>
              <a:t>Finally, we have our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Virtual Machines vs </a:t>
            </a:r>
            <a:r>
              <a:rPr lang="en-US" dirty="0" err="1"/>
              <a:t>Docker</a:t>
            </a:r>
            <a:r>
              <a:rPr lang="en-US" dirty="0"/>
              <a:t> Containers</a:t>
            </a:r>
          </a:p>
        </p:txBody>
      </p:sp>
    </p:spTree>
    <p:extLst>
      <p:ext uri="{BB962C8B-B14F-4D97-AF65-F5344CB8AC3E}">
        <p14:creationId xmlns:p14="http://schemas.microsoft.com/office/powerpoint/2010/main" val="336572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480" y="1193800"/>
            <a:ext cx="11115040" cy="4978400"/>
          </a:xfrm>
        </p:spPr>
        <p:txBody>
          <a:bodyPr>
            <a:normAutofit/>
          </a:bodyPr>
          <a:lstStyle/>
          <a:p>
            <a:r>
              <a:rPr lang="en-US" sz="1867" b="1" dirty="0" err="1"/>
              <a:t>Docker</a:t>
            </a:r>
            <a:r>
              <a:rPr lang="en-US" sz="1867" b="1" dirty="0"/>
              <a:t> Container</a:t>
            </a:r>
          </a:p>
          <a:p>
            <a:pPr marL="0" indent="0">
              <a:buNone/>
              <a:tabLst>
                <a:tab pos="609585" algn="l"/>
              </a:tabLst>
            </a:pPr>
            <a:r>
              <a:rPr lang="en-US" sz="1600" dirty="0"/>
              <a:t>	Now let’s define those layers from the bottom up of </a:t>
            </a:r>
            <a:r>
              <a:rPr lang="en-US" sz="1600" dirty="0" err="1"/>
              <a:t>Docker</a:t>
            </a:r>
            <a:r>
              <a:rPr lang="en-US" sz="1600" dirty="0"/>
              <a:t> Containers:</a:t>
            </a:r>
          </a:p>
          <a:p>
            <a:pPr lvl="1"/>
            <a:r>
              <a:rPr lang="en-US" sz="1600" dirty="0"/>
              <a:t>It all begins with some type of infrastructure</a:t>
            </a:r>
          </a:p>
          <a:p>
            <a:pPr lvl="1"/>
            <a:r>
              <a:rPr lang="en-US" sz="1600" dirty="0"/>
              <a:t>On top of that host runs an operating system</a:t>
            </a:r>
          </a:p>
          <a:p>
            <a:pPr lvl="1"/>
            <a:r>
              <a:rPr lang="en-US" sz="1600" dirty="0"/>
              <a:t>The </a:t>
            </a:r>
            <a:r>
              <a:rPr lang="en-US" sz="1600" dirty="0" err="1"/>
              <a:t>Docker</a:t>
            </a:r>
            <a:r>
              <a:rPr lang="en-US" sz="1600" dirty="0"/>
              <a:t> daemon replaces the hypervisor: </a:t>
            </a:r>
            <a:r>
              <a:rPr lang="en-US" sz="1600" dirty="0" err="1"/>
              <a:t>Docker</a:t>
            </a:r>
            <a:r>
              <a:rPr lang="en-US" sz="1600" dirty="0"/>
              <a:t> daemon is a service run in the background on host OS and manages everything required to run and interact with </a:t>
            </a:r>
            <a:r>
              <a:rPr lang="en-US" sz="1600" dirty="0" err="1"/>
              <a:t>Docker</a:t>
            </a:r>
            <a:r>
              <a:rPr lang="en-US" sz="1600" dirty="0"/>
              <a:t> containers</a:t>
            </a:r>
          </a:p>
          <a:p>
            <a:pPr lvl="1"/>
            <a:r>
              <a:rPr lang="en-US" sz="1600" dirty="0"/>
              <a:t>Next up we have our binaries and libraries</a:t>
            </a:r>
          </a:p>
          <a:p>
            <a:pPr lvl="1"/>
            <a:r>
              <a:rPr lang="en-US" sz="1600" dirty="0"/>
              <a:t>The last piece of the puzzle is our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Virtual Machines vs </a:t>
            </a:r>
            <a:r>
              <a:rPr lang="en-US" dirty="0" err="1"/>
              <a:t>Docker</a:t>
            </a:r>
            <a:r>
              <a:rPr lang="en-US" dirty="0"/>
              <a:t> Containers</a:t>
            </a:r>
          </a:p>
        </p:txBody>
      </p:sp>
    </p:spTree>
    <p:extLst>
      <p:ext uri="{BB962C8B-B14F-4D97-AF65-F5344CB8AC3E}">
        <p14:creationId xmlns:p14="http://schemas.microsoft.com/office/powerpoint/2010/main" val="221163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480" y="1193800"/>
            <a:ext cx="11115040" cy="4978400"/>
          </a:xfrm>
        </p:spPr>
        <p:txBody>
          <a:bodyPr>
            <a:normAutofit/>
          </a:bodyPr>
          <a:lstStyle/>
          <a:p>
            <a:r>
              <a:rPr lang="en-US" sz="1867" dirty="0" err="1"/>
              <a:t>Docker</a:t>
            </a:r>
            <a:r>
              <a:rPr lang="en-US" sz="1867" dirty="0"/>
              <a:t> is Open Source engine for containers</a:t>
            </a:r>
          </a:p>
          <a:p>
            <a:pPr lvl="1"/>
            <a:r>
              <a:rPr lang="en-US" sz="1600" dirty="0"/>
              <a:t>Build, ship, run applications with containers</a:t>
            </a:r>
          </a:p>
          <a:p>
            <a:r>
              <a:rPr lang="en-US" sz="1867" dirty="0" err="1"/>
              <a:t>Docker</a:t>
            </a:r>
            <a:r>
              <a:rPr lang="en-US" sz="1867" dirty="0"/>
              <a:t> provides the ability to package and run application in a loosely isolated environment called a container</a:t>
            </a:r>
          </a:p>
          <a:p>
            <a:r>
              <a:rPr lang="en-US" sz="1867" dirty="0" err="1"/>
              <a:t>Docker</a:t>
            </a:r>
            <a:r>
              <a:rPr lang="en-US" sz="1867" dirty="0"/>
              <a:t> provides tooling and a platform to manage the lifecycle of containers:</a:t>
            </a:r>
          </a:p>
          <a:p>
            <a:pPr lvl="1"/>
            <a:r>
              <a:rPr lang="en-US" sz="1600" dirty="0"/>
              <a:t>Develop your application and its supporting components using containers.</a:t>
            </a:r>
          </a:p>
          <a:p>
            <a:pPr lvl="1"/>
            <a:r>
              <a:rPr lang="en-US" sz="1600" dirty="0"/>
              <a:t>The container becomes the unit for distributing and testing your application.</a:t>
            </a:r>
          </a:p>
          <a:p>
            <a:pPr lvl="1"/>
            <a:r>
              <a:rPr lang="en-US" sz="1600" dirty="0"/>
              <a:t>When you’re ready, deploy your application into your production environment, as a </a:t>
            </a:r>
            <a:r>
              <a:rPr lang="en-US" sz="1600" b="1" dirty="0"/>
              <a:t>container</a:t>
            </a:r>
            <a:r>
              <a:rPr lang="en-US" sz="1600" dirty="0"/>
              <a:t> or an </a:t>
            </a:r>
            <a:r>
              <a:rPr lang="en-US" sz="1600" b="1" dirty="0"/>
              <a:t>orchestrated service</a:t>
            </a:r>
            <a:r>
              <a:rPr lang="en-US" sz="1600" dirty="0"/>
              <a:t>. This works the same whether your production environment is a local data center, a cloud provider, or a hybrid of the two.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Docker</a:t>
            </a:r>
            <a:r>
              <a:rPr lang="en-US" dirty="0"/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140732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1" y="1295401"/>
            <a:ext cx="6615873" cy="472380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211" y="381000"/>
            <a:ext cx="1111504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Docker</a:t>
            </a:r>
            <a:r>
              <a:rPr lang="en-US" dirty="0"/>
              <a:t> engine</a:t>
            </a:r>
          </a:p>
        </p:txBody>
      </p:sp>
    </p:spTree>
    <p:extLst>
      <p:ext uri="{BB962C8B-B14F-4D97-AF65-F5344CB8AC3E}">
        <p14:creationId xmlns:p14="http://schemas.microsoft.com/office/powerpoint/2010/main" val="272090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21766</TotalTime>
  <Words>3680</Words>
  <Application>Microsoft Office PowerPoint</Application>
  <PresentationFormat>Widescreen</PresentationFormat>
  <Paragraphs>594</Paragraphs>
  <Slides>48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.AppleSystemUIFont</vt:lpstr>
      <vt:lpstr>Arial</vt:lpstr>
      <vt:lpstr>Calibri</vt:lpstr>
      <vt:lpstr>Calibri Light</vt:lpstr>
      <vt:lpstr>Consolas</vt:lpstr>
      <vt:lpstr>Courier</vt:lpstr>
      <vt:lpstr>Courier New</vt:lpstr>
      <vt:lpstr>Helvetica</vt:lpstr>
      <vt:lpstr>Helvetica Light</vt:lpstr>
      <vt:lpstr>HelvNeue Light for IBM</vt:lpstr>
      <vt:lpstr>LucidaGrande</vt:lpstr>
      <vt:lpstr>Mangal</vt:lpstr>
      <vt:lpstr>Montserrat</vt:lpstr>
      <vt:lpstr>Office Theme</vt:lpstr>
      <vt:lpstr>PowerPoint Presentation</vt:lpstr>
      <vt:lpstr>  POC DEMOSTRATION</vt:lpstr>
      <vt:lpstr>PowerPoint Presentation</vt:lpstr>
      <vt:lpstr>PowerPoint Presentation</vt:lpstr>
      <vt:lpstr>Virtual Machines vs Docker Containers</vt:lpstr>
      <vt:lpstr>Virtual Machines vs Docker Containers</vt:lpstr>
      <vt:lpstr>Virtual Machines vs Docker Containers</vt:lpstr>
      <vt:lpstr>Docker Overview</vt:lpstr>
      <vt:lpstr>Docker engine</vt:lpstr>
      <vt:lpstr>Docker engine</vt:lpstr>
      <vt:lpstr>What can I use Docker for?</vt:lpstr>
      <vt:lpstr>Docker  architecture</vt:lpstr>
      <vt:lpstr>Docker architecture</vt:lpstr>
      <vt:lpstr>Docker daemon </vt:lpstr>
      <vt:lpstr>The Docker client</vt:lpstr>
      <vt:lpstr>Docker registries</vt:lpstr>
      <vt:lpstr>Docker Object - Images</vt:lpstr>
      <vt:lpstr>Docker Object - Containers</vt:lpstr>
      <vt:lpstr>Docker Components - Services</vt:lpstr>
      <vt:lpstr>Dockerfile</vt:lpstr>
      <vt:lpstr>Dockerfile</vt:lpstr>
      <vt:lpstr>Docker command</vt:lpstr>
      <vt:lpstr>Docker command</vt:lpstr>
      <vt:lpstr>Docker Compose </vt:lpstr>
      <vt:lpstr>PowerPoint Presentation</vt:lpstr>
      <vt:lpstr> Docker Compose</vt:lpstr>
      <vt:lpstr>Before compose </vt:lpstr>
      <vt:lpstr>Compose YML File</vt:lpstr>
      <vt:lpstr>Compose CLI </vt:lpstr>
      <vt:lpstr>Docker + Kubernetes = ❤️ </vt:lpstr>
      <vt:lpstr>PowerPoint Presentation</vt:lpstr>
      <vt:lpstr>Introduction to Kubernetes</vt:lpstr>
      <vt:lpstr>What is container orchestration?</vt:lpstr>
      <vt:lpstr>What is Kubernetes?</vt:lpstr>
      <vt:lpstr>Kubernetes Strengths</vt:lpstr>
      <vt:lpstr>Kubernetes Cluster Architecture</vt:lpstr>
      <vt:lpstr>Master Node Components</vt:lpstr>
      <vt:lpstr>Kubernetes Architecture: How apps are accessed</vt:lpstr>
      <vt:lpstr>Deployments &amp; ReplicaSets</vt:lpstr>
      <vt:lpstr>Kubernetes Autoscaling</vt:lpstr>
      <vt:lpstr>Naming</vt:lpstr>
      <vt:lpstr>Configuring Resources and Containers</vt:lpstr>
      <vt:lpstr>Kubernetes Management Architecture</vt:lpstr>
      <vt:lpstr>Kubectl Commands</vt:lpstr>
      <vt:lpstr>DevOps</vt:lpstr>
      <vt:lpstr>Recommendations</vt:lpstr>
      <vt:lpstr>PowerPoint Presentation</vt:lpstr>
      <vt:lpstr>Infrastructure and Microservices Toolchain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Trong Huan Nguyen</dc:creator>
  <cp:lastModifiedBy>Tran Minh Dien</cp:lastModifiedBy>
  <cp:revision>489</cp:revision>
  <dcterms:modified xsi:type="dcterms:W3CDTF">2018-10-25T03:03:27Z</dcterms:modified>
</cp:coreProperties>
</file>