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F0A9E8A-2E95-4DA9-893D-6952C3B60624}">
  <a:tblStyle styleId="{0F0A9E8A-2E95-4DA9-893D-6952C3B6062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opentracing/specification/blob/master/semantic_conventions.md"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andscape.cncf./"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430721cd9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430721cd9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0cd1b5b9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0cd1b5b9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architecture c</a:t>
            </a:r>
            <a:r>
              <a:rPr lang="vi"/>
              <a:t>ủa span</a:t>
            </a:r>
            <a:endParaRPr/>
          </a:p>
          <a:p>
            <a:pPr indent="0" lvl="0" marL="0" rtl="0" algn="l">
              <a:spcBef>
                <a:spcPts val="0"/>
              </a:spcBef>
              <a:spcAft>
                <a:spcPts val="0"/>
              </a:spcAft>
              <a:buNone/>
            </a:pPr>
            <a:r>
              <a:rPr lang="vi"/>
              <a:t> gồm 1 root span</a:t>
            </a:r>
            <a:endParaRPr/>
          </a:p>
          <a:p>
            <a:pPr indent="0" lvl="0" marL="0" rtl="0" algn="l">
              <a:spcBef>
                <a:spcPts val="0"/>
              </a:spcBef>
              <a:spcAft>
                <a:spcPts val="0"/>
              </a:spcAft>
              <a:buNone/>
            </a:pPr>
            <a:r>
              <a:rPr lang="vi"/>
              <a:t>các span sau sẽ có "quan hệ" với span root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0cd1b5b9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0cd1b5b9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J</a:t>
            </a:r>
            <a:r>
              <a:rPr lang="vi"/>
              <a:t>aeger-collecter nhận toàn bộ traces từ agent và xử lý chúng: validate, indexes, perform any transform and stoge. Có thể plug Cassadra, Elesticsearch và Kafka.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0cd1b5b9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0cd1b5b9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J</a:t>
            </a:r>
            <a:r>
              <a:rPr lang="vi"/>
              <a:t>aeger client Lib</a:t>
            </a:r>
            <a:endParaRPr/>
          </a:p>
          <a:p>
            <a:pPr indent="0" lvl="0" marL="0" rtl="0" algn="l">
              <a:spcBef>
                <a:spcPts val="0"/>
              </a:spcBef>
              <a:spcAft>
                <a:spcPts val="0"/>
              </a:spcAft>
              <a:buNone/>
            </a:pPr>
            <a:r>
              <a:rPr lang="vi"/>
              <a:t>Khi một request tới serice( Header sẽ bao gồm các thông tin của parent span ( traceId). Service sẽ chỉ lấy thông tin traceId, và baggage để tái tạo span context cha, những thông tin name, log, tag, ... sẽ ko được truyền.</a:t>
            </a:r>
            <a:endParaRPr/>
          </a:p>
          <a:p>
            <a:pPr indent="0" lvl="0" marL="0" rtl="0" algn="l">
              <a:spcBef>
                <a:spcPts val="0"/>
              </a:spcBef>
              <a:spcAft>
                <a:spcPts val="0"/>
              </a:spcAft>
              <a:buNone/>
            </a:pPr>
            <a:r>
              <a:rPr lang="vi"/>
              <a:t>Note: Mặc dù toàn bộ traces được tạo, nhưng chỉ một số ít được chọn làm mẫu. mặc định jaeger lấy mẫu khoảng 0.1%. Có thể config lại ở phía jaeger-agent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0cd1b5b9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0cd1b5b9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a:t>
            </a:r>
            <a:r>
              <a:rPr lang="vi"/>
              <a:t>ầu như toàn bộ hệ thống tracing đều app dụng cơ chế sampling để giảm lượng trace data cần phải lưu trữ</a:t>
            </a:r>
            <a:endParaRPr/>
          </a:p>
          <a:p>
            <a:pPr indent="0" lvl="0" marL="0" rtl="0" algn="l">
              <a:spcBef>
                <a:spcPts val="0"/>
              </a:spcBef>
              <a:spcAft>
                <a:spcPts val="0"/>
              </a:spcAft>
              <a:buNone/>
            </a:pPr>
            <a:r>
              <a:rPr lang="vi"/>
              <a:t>Jeager thực hiện việc lấy mẫu liền trước. ví dụ A-&gt;B-&gt;C thì chiến lược lấy mẫu sẽ từ A. B và C sẽ ko được lựa chọn mà phải tuân theo A.</a:t>
            </a:r>
            <a:endParaRPr/>
          </a:p>
          <a:p>
            <a:pPr indent="0" lvl="0" marL="0" rtl="0" algn="l">
              <a:spcBef>
                <a:spcPts val="0"/>
              </a:spcBef>
              <a:spcAft>
                <a:spcPts val="0"/>
              </a:spcAft>
              <a:buNone/>
            </a:pPr>
            <a:r>
              <a:rPr lang="vi"/>
              <a:t>Jeager cung cấp các 3 loại configuration</a:t>
            </a:r>
            <a:endParaRPr/>
          </a:p>
          <a:p>
            <a:pPr indent="0" lvl="0" marL="0" rtl="0" algn="l">
              <a:spcBef>
                <a:spcPts val="0"/>
              </a:spcBef>
              <a:spcAft>
                <a:spcPts val="0"/>
              </a:spcAft>
              <a:buNone/>
            </a:pPr>
            <a:r>
              <a:rPr lang="vi"/>
              <a:t>  - client: Config ở client được định nghĩa thông qua thuộc tính param</a:t>
            </a:r>
            <a:endParaRPr/>
          </a:p>
          <a:p>
            <a:pPr indent="0" lvl="0" marL="0" rtl="0" algn="l">
              <a:spcBef>
                <a:spcPts val="0"/>
              </a:spcBef>
              <a:spcAft>
                <a:spcPts val="0"/>
              </a:spcAft>
              <a:buNone/>
            </a:pPr>
            <a:r>
              <a:rPr lang="vi"/>
              <a:t>	- Constant: gửi hoặc không gửi</a:t>
            </a:r>
            <a:endParaRPr/>
          </a:p>
          <a:p>
            <a:pPr indent="0" lvl="0" marL="0" rtl="0" algn="l">
              <a:spcBef>
                <a:spcPts val="0"/>
              </a:spcBef>
              <a:spcAft>
                <a:spcPts val="0"/>
              </a:spcAft>
              <a:buNone/>
            </a:pPr>
            <a:r>
              <a:rPr lang="vi"/>
              <a:t>	- Probabilistic ( Sác xuất) : Jeager sẽ lấy randome theo param </a:t>
            </a:r>
            <a:endParaRPr/>
          </a:p>
          <a:p>
            <a:pPr indent="0" lvl="0" marL="0" rtl="0" algn="l">
              <a:spcBef>
                <a:spcPts val="0"/>
              </a:spcBef>
              <a:spcAft>
                <a:spcPts val="0"/>
              </a:spcAft>
              <a:buNone/>
            </a:pPr>
            <a:r>
              <a:rPr lang="vi"/>
              <a:t>	- rate limit:</a:t>
            </a:r>
            <a:endParaRPr/>
          </a:p>
          <a:p>
            <a:pPr indent="0" lvl="0" marL="0" rtl="0" algn="l">
              <a:spcBef>
                <a:spcPts val="0"/>
              </a:spcBef>
              <a:spcAft>
                <a:spcPts val="0"/>
              </a:spcAft>
              <a:buNone/>
            </a:pPr>
            <a:r>
              <a:rPr lang="vi"/>
              <a:t>	- remote : Sampling sẽ được lấy từ jaeger agent( config trong central configuration in jaeger bk)</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 Collector: trong trường hợp chọn remote được định nghĩa bởi file --sampling.strategies.file optoin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430721cd9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430721cd9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install jeager tracing: </a:t>
            </a:r>
            <a:r>
              <a:rPr lang="vi" sz="1200">
                <a:latin typeface="Courier New"/>
                <a:ea typeface="Courier New"/>
                <a:cs typeface="Courier New"/>
                <a:sym typeface="Courier New"/>
              </a:rPr>
              <a:t>docker run -d -p6831:6831/udp -p16686:16686 jaegertracing/all-in-one:latest</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vi" sz="1200">
                <a:latin typeface="Courier New"/>
                <a:ea typeface="Courier New"/>
                <a:cs typeface="Courier New"/>
                <a:sym typeface="Courier New"/>
              </a:rPr>
              <a:t>run demo project .</a:t>
            </a:r>
            <a:endParaRPr sz="1200">
              <a:latin typeface="Courier New"/>
              <a:ea typeface="Courier New"/>
              <a:cs typeface="Courier New"/>
              <a:sym typeface="Courier New"/>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430721cd9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430721cd9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430721cd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430721cd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a:t>
            </a:r>
            <a:r>
              <a:rPr lang="vi"/>
              <a:t>iện tại, microservice đang là xu hướng. Thay vì một service thực hiện toàn bộ các chức năng, hệ thống sẽ gồm nhiều services thực hiện các chức năng nhỏ và tồn tại độc lập với nhau.</a:t>
            </a:r>
            <a:endParaRPr/>
          </a:p>
          <a:p>
            <a:pPr indent="0" lvl="0" marL="0" rtl="0" algn="l">
              <a:spcBef>
                <a:spcPts val="0"/>
              </a:spcBef>
              <a:spcAft>
                <a:spcPts val="0"/>
              </a:spcAft>
              <a:buNone/>
            </a:pPr>
            <a:r>
              <a:rPr lang="vi"/>
              <a:t>Lợi ích:</a:t>
            </a:r>
            <a:endParaRPr/>
          </a:p>
          <a:p>
            <a:pPr indent="0" lvl="0" marL="0" rtl="0" algn="l">
              <a:spcBef>
                <a:spcPts val="0"/>
              </a:spcBef>
              <a:spcAft>
                <a:spcPts val="0"/>
              </a:spcAft>
              <a:buNone/>
            </a:pPr>
            <a:r>
              <a:rPr lang="vi"/>
              <a:t>  - Dễ triển khai độc lập</a:t>
            </a:r>
            <a:endParaRPr/>
          </a:p>
          <a:p>
            <a:pPr indent="0" lvl="0" marL="0" rtl="0" algn="l">
              <a:spcBef>
                <a:spcPts val="0"/>
              </a:spcBef>
              <a:spcAft>
                <a:spcPts val="0"/>
              </a:spcAft>
              <a:buNone/>
            </a:pPr>
            <a:r>
              <a:rPr lang="vi"/>
              <a:t>  - Dễ bảo trì và kiểm thử</a:t>
            </a:r>
            <a:endParaRPr/>
          </a:p>
          <a:p>
            <a:pPr indent="0" lvl="0" marL="0" rtl="0" algn="l">
              <a:spcBef>
                <a:spcPts val="0"/>
              </a:spcBef>
              <a:spcAft>
                <a:spcPts val="0"/>
              </a:spcAft>
              <a:buNone/>
            </a:pPr>
            <a:r>
              <a:rPr lang="vi"/>
              <a:t>  - Có thể chia ra nhiều team quản lý</a:t>
            </a:r>
            <a:endParaRPr/>
          </a:p>
          <a:p>
            <a:pPr indent="0" lvl="0" marL="0" rtl="0" algn="l">
              <a:spcBef>
                <a:spcPts val="0"/>
              </a:spcBef>
              <a:spcAft>
                <a:spcPts val="0"/>
              </a:spcAft>
              <a:buNone/>
            </a:pPr>
            <a:r>
              <a:rPr lang="vi"/>
              <a:t>  - Dễ scale</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Vấn đề:</a:t>
            </a:r>
            <a:endParaRPr/>
          </a:p>
          <a:p>
            <a:pPr indent="0" lvl="0" marL="0" rtl="0" algn="l">
              <a:spcBef>
                <a:spcPts val="0"/>
              </a:spcBef>
              <a:spcAft>
                <a:spcPts val="0"/>
              </a:spcAft>
              <a:buNone/>
            </a:pPr>
            <a:r>
              <a:rPr lang="vi"/>
              <a:t>  - Khi có 1 giao dịch vào hệ thống. Giao dịch sẽ đi qua nhiều service, giờ làm sao để tracing giao dịch đó.</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430721cd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430721cd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L</a:t>
            </a:r>
            <a:r>
              <a:rPr lang="vi"/>
              <a:t>àm sao để một người mới có thể biết transaction sẽ đi qua những service nào? Khi có lỗi xảy ra thì làm sao để tìm ra lỗi?</a:t>
            </a:r>
            <a:endParaRPr/>
          </a:p>
          <a:p>
            <a:pPr indent="0" lvl="0" marL="0" rtl="0" algn="l">
              <a:spcBef>
                <a:spcPts val="0"/>
              </a:spcBef>
              <a:spcAft>
                <a:spcPts val="0"/>
              </a:spcAft>
              <a:buNone/>
            </a:pPr>
            <a:r>
              <a:rPr lang="vi"/>
              <a:t>  Hiện tại: tracing log4j từng bước từ tạo order , thanh toán tpe, callback, deliver, lưu lịch sử ,........ Vấn đề sẽ trở nên phức tạp khi giao dịch đó chạy qua nhiều hệ thống.</a:t>
            </a:r>
            <a:endParaRPr/>
          </a:p>
          <a:p>
            <a:pPr indent="0" lvl="0" marL="0" rtl="0" algn="l">
              <a:spcBef>
                <a:spcPts val="0"/>
              </a:spcBef>
              <a:spcAft>
                <a:spcPts val="0"/>
              </a:spcAft>
              <a:buNone/>
            </a:pPr>
            <a:r>
              <a:rPr lang="vi"/>
              <a:t>  Giải pháp: Một hệ thống phụ thực hiện các chức năng: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0cd1b5b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0cd1b5b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Distributed tracing và Open tracing khác gì nhau? sao phải tách ra?</a:t>
            </a:r>
            <a:endParaRPr/>
          </a:p>
          <a:p>
            <a:pPr indent="0" lvl="0" marL="0" rtl="0" algn="l">
              <a:spcBef>
                <a:spcPts val="0"/>
              </a:spcBef>
              <a:spcAft>
                <a:spcPts val="0"/>
              </a:spcAft>
              <a:buNone/>
            </a:pPr>
            <a:r>
              <a:rPr lang="vi"/>
              <a:t>Distributed tracing là một giải pháp chung</a:t>
            </a:r>
            <a:endParaRPr/>
          </a:p>
          <a:p>
            <a:pPr indent="0" lvl="0" marL="0" rtl="0" algn="l">
              <a:spcBef>
                <a:spcPts val="0"/>
              </a:spcBef>
              <a:spcAft>
                <a:spcPts val="0"/>
              </a:spcAft>
              <a:buNone/>
            </a:pPr>
            <a:r>
              <a:rPr lang="vi"/>
              <a:t>Giải thích 1 chút, tức là Open tracing đưa ra các api, sau đó những nhà phát triển( jeager, zinkip có thể tùy biến lại, nhưng vẫn tuân theo những api mà bên Open tracing đưa ra. Vậy Open tracing đưa ra cái gì? xem phần sau</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0cd1b5b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0cd1b5b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430721cd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430721cd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430721cd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430721cd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Ch</a:t>
            </a:r>
            <a:r>
              <a:rPr lang="vi"/>
              <a:t>uẩn </a:t>
            </a:r>
            <a:r>
              <a:rPr lang="vi"/>
              <a:t>T</a:t>
            </a:r>
            <a:r>
              <a:rPr lang="vi"/>
              <a:t>ags: </a:t>
            </a:r>
            <a:r>
              <a:rPr lang="vi" u="sng">
                <a:solidFill>
                  <a:schemeClr val="hlink"/>
                </a:solidFill>
                <a:hlinkClick r:id="rId2"/>
              </a:rPr>
              <a:t>https://github.com/opentracing/specification/blob/master/semantic_conventions.md</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430721cd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430721cd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430721cd9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430721cd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a:t>
            </a:r>
            <a:r>
              <a:rPr lang="vi"/>
              <a:t>ông tin bổ sung cho CNCF ( Cloud native computing foundation): Một phần của tổ chức phi lợi nhuận Linux Foundation. </a:t>
            </a:r>
            <a:endParaRPr/>
          </a:p>
          <a:p>
            <a:pPr indent="0" lvl="0" marL="0" rtl="0" algn="l">
              <a:spcBef>
                <a:spcPts val="0"/>
              </a:spcBef>
              <a:spcAft>
                <a:spcPts val="0"/>
              </a:spcAft>
              <a:buNone/>
            </a:pPr>
            <a:r>
              <a:rPr lang="vi"/>
              <a:t>    - Tập hợp các nhà phát triển, người dùng, nhà cung cấp hàng đầu thế giới và điều hành các hội nghị phát triền Open source </a:t>
            </a:r>
            <a:endParaRPr/>
          </a:p>
          <a:p>
            <a:pPr indent="0" lvl="0" marL="0" rtl="0" algn="l">
              <a:spcBef>
                <a:spcPts val="0"/>
              </a:spcBef>
              <a:spcAft>
                <a:spcPts val="0"/>
              </a:spcAft>
              <a:buNone/>
            </a:pPr>
            <a:r>
              <a:rPr lang="vi"/>
              <a:t>    - Mục tiêu xây dựng một hệ sinh thái bền vững và bồi dưỡng những cộng đồng phát triển phần mềm nguồn mở</a:t>
            </a:r>
            <a:endParaRPr/>
          </a:p>
          <a:p>
            <a:pPr indent="0" lvl="0" marL="0" rtl="0" algn="l">
              <a:spcBef>
                <a:spcPts val="0"/>
              </a:spcBef>
              <a:spcAft>
                <a:spcPts val="0"/>
              </a:spcAft>
              <a:buNone/>
            </a:pPr>
            <a:r>
              <a:rPr lang="vi"/>
              <a:t>landscape: </a:t>
            </a:r>
            <a:r>
              <a:rPr lang="vi" u="sng">
                <a:solidFill>
                  <a:schemeClr val="hlink"/>
                </a:solidFill>
                <a:hlinkClick r:id="rId2"/>
              </a:rPr>
              <a:t>https://landscape.cncf./</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0" Type="http://schemas.openxmlformats.org/officeDocument/2006/relationships/hyperlink" Target="https://github.com/lightstep/lightstep-tracer-objc" TargetMode="External"/><Relationship Id="rId22" Type="http://schemas.openxmlformats.org/officeDocument/2006/relationships/hyperlink" Target="https://github.com/lightstep/lightstep-tracer-php" TargetMode="External"/><Relationship Id="rId21" Type="http://schemas.openxmlformats.org/officeDocument/2006/relationships/hyperlink" Target="https://github.com/lightstep/lightstep-tracer-java" TargetMode="External"/><Relationship Id="rId24" Type="http://schemas.openxmlformats.org/officeDocument/2006/relationships/hyperlink" Target="https://github.com/lightstep/lightstep-tracer-cpp" TargetMode="External"/><Relationship Id="rId23" Type="http://schemas.openxmlformats.org/officeDocument/2006/relationships/hyperlink" Target="https://github.com/lightstep/lightstep-tracer-ruby" TargetMode="External"/><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jaegertracing/jaeger-client-java" TargetMode="External"/><Relationship Id="rId4" Type="http://schemas.openxmlformats.org/officeDocument/2006/relationships/hyperlink" Target="https://github.com/jaegertracing/jaeger-client-go" TargetMode="External"/><Relationship Id="rId9" Type="http://schemas.openxmlformats.org/officeDocument/2006/relationships/hyperlink" Target="https://github.com/DataDog/dd-opentracing-go" TargetMode="External"/><Relationship Id="rId25" Type="http://schemas.openxmlformats.org/officeDocument/2006/relationships/hyperlink" Target="https://github.com/stagemonitor/stagemonitor" TargetMode="External"/><Relationship Id="rId5" Type="http://schemas.openxmlformats.org/officeDocument/2006/relationships/hyperlink" Target="https://github.com/jaegertracing/jaeger-client-python" TargetMode="External"/><Relationship Id="rId6" Type="http://schemas.openxmlformats.org/officeDocument/2006/relationships/hyperlink" Target="https://github.com/jaegertracing/jaeger-client-node" TargetMode="External"/><Relationship Id="rId7" Type="http://schemas.openxmlformats.org/officeDocument/2006/relationships/hyperlink" Target="https://github.com/jaegertracing/cpp-client" TargetMode="External"/><Relationship Id="rId8" Type="http://schemas.openxmlformats.org/officeDocument/2006/relationships/hyperlink" Target="https://github.com/jaegertracing/jaeger-client-csharp" TargetMode="External"/><Relationship Id="rId11" Type="http://schemas.openxmlformats.org/officeDocument/2006/relationships/hyperlink" Target="https://github.com/instana/crystal-sensor/blob/master/README.md" TargetMode="External"/><Relationship Id="rId10" Type="http://schemas.openxmlformats.org/officeDocument/2006/relationships/hyperlink" Target="https://github.com/inspectIT/inspectIT" TargetMode="External"/><Relationship Id="rId13" Type="http://schemas.openxmlformats.org/officeDocument/2006/relationships/hyperlink" Target="https://github.com/instana/instana-java-opentracing/blob/master/README.md" TargetMode="External"/><Relationship Id="rId12" Type="http://schemas.openxmlformats.org/officeDocument/2006/relationships/hyperlink" Target="https://github.com/instana/golang-sensor/blob/master/README.md" TargetMode="External"/><Relationship Id="rId15" Type="http://schemas.openxmlformats.org/officeDocument/2006/relationships/hyperlink" Target="https://github.com/instana/python-sensor/blob/master/README.md" TargetMode="External"/><Relationship Id="rId14" Type="http://schemas.openxmlformats.org/officeDocument/2006/relationships/hyperlink" Target="https://github.com/instana/nodejs-sensor/blob/master/README.md" TargetMode="External"/><Relationship Id="rId17" Type="http://schemas.openxmlformats.org/officeDocument/2006/relationships/hyperlink" Target="https://github.com/lightstep/lightstep-tracer-go" TargetMode="External"/><Relationship Id="rId16" Type="http://schemas.openxmlformats.org/officeDocument/2006/relationships/hyperlink" Target="https://github.com/instana/ruby-sensor/blob/master/README.md" TargetMode="External"/><Relationship Id="rId19" Type="http://schemas.openxmlformats.org/officeDocument/2006/relationships/hyperlink" Target="https://github.com/lightstep/lightstep-tracer-javascript" TargetMode="External"/><Relationship Id="rId18" Type="http://schemas.openxmlformats.org/officeDocument/2006/relationships/hyperlink" Target="https://github.com/lightstep/lightstep-tracer-pyth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jaegertracing.i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J</a:t>
            </a:r>
            <a:r>
              <a:rPr lang="vi"/>
              <a:t>aeger Tracing</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V</a:t>
            </a:r>
            <a:r>
              <a:rPr lang="vi"/>
              <a:t>õ Thành Điền</a:t>
            </a:r>
            <a:endParaRPr/>
          </a:p>
          <a:p>
            <a:pPr indent="0" lvl="0" marL="0" rtl="0" algn="l">
              <a:spcBef>
                <a:spcPts val="0"/>
              </a:spcBef>
              <a:spcAft>
                <a:spcPts val="0"/>
              </a:spcAft>
              <a:buNone/>
            </a:pPr>
            <a:r>
              <a:rPr lang="vi"/>
              <a:t>VNG cops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vi"/>
              <a:t>Jaeger Tracing</a:t>
            </a:r>
            <a:endParaRPr/>
          </a:p>
          <a:p>
            <a:pPr indent="0" lvl="0" marL="0" rtl="0" algn="l">
              <a:spcBef>
                <a:spcPts val="0"/>
              </a:spcBef>
              <a:spcAft>
                <a:spcPts val="0"/>
              </a:spcAft>
              <a:buNone/>
            </a:pPr>
            <a:r>
              <a:rPr lang="vi" sz="2000"/>
              <a:t>F</a:t>
            </a:r>
            <a:r>
              <a:rPr lang="vi" sz="2000"/>
              <a:t>eatures</a:t>
            </a:r>
            <a:endParaRPr sz="2000"/>
          </a:p>
        </p:txBody>
      </p:sp>
      <p:sp>
        <p:nvSpPr>
          <p:cNvPr id="192" name="Google Shape;192;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vi"/>
              <a:t>H</a:t>
            </a:r>
            <a:r>
              <a:rPr lang="vi"/>
              <a:t>igh Scalability</a:t>
            </a:r>
            <a:endParaRPr/>
          </a:p>
          <a:p>
            <a:pPr indent="-311150" lvl="0" marL="457200" rtl="0" algn="l">
              <a:spcBef>
                <a:spcPts val="0"/>
              </a:spcBef>
              <a:spcAft>
                <a:spcPts val="0"/>
              </a:spcAft>
              <a:buSzPts val="1300"/>
              <a:buChar char="●"/>
            </a:pPr>
            <a:r>
              <a:rPr lang="vi"/>
              <a:t>Native support for OpenTracing</a:t>
            </a:r>
            <a:endParaRPr/>
          </a:p>
          <a:p>
            <a:pPr indent="-311150" lvl="0" marL="457200" rtl="0" algn="l">
              <a:spcBef>
                <a:spcPts val="0"/>
              </a:spcBef>
              <a:spcAft>
                <a:spcPts val="0"/>
              </a:spcAft>
              <a:buSzPts val="1300"/>
              <a:buChar char="●"/>
            </a:pPr>
            <a:r>
              <a:rPr lang="vi"/>
              <a:t>Multi storage backends</a:t>
            </a:r>
            <a:endParaRPr/>
          </a:p>
          <a:p>
            <a:pPr indent="-298450" lvl="1" marL="914400" rtl="0" algn="l">
              <a:spcBef>
                <a:spcPts val="0"/>
              </a:spcBef>
              <a:spcAft>
                <a:spcPts val="0"/>
              </a:spcAft>
              <a:buSzPts val="1100"/>
              <a:buChar char="○"/>
            </a:pPr>
            <a:r>
              <a:rPr lang="vi"/>
              <a:t>Cassandra 3.4+, Elasticsearch 5.x/6.x/7.x and memory.</a:t>
            </a:r>
            <a:endParaRPr/>
          </a:p>
          <a:p>
            <a:pPr indent="-311150" lvl="0" marL="457200" rtl="0" algn="l">
              <a:spcBef>
                <a:spcPts val="0"/>
              </a:spcBef>
              <a:spcAft>
                <a:spcPts val="0"/>
              </a:spcAft>
              <a:buSzPts val="1300"/>
              <a:buChar char="●"/>
            </a:pPr>
            <a:r>
              <a:rPr lang="vi"/>
              <a:t>Modern web UI</a:t>
            </a:r>
            <a:endParaRPr/>
          </a:p>
          <a:p>
            <a:pPr indent="-311150" lvl="0" marL="457200" rtl="0" algn="l">
              <a:spcBef>
                <a:spcPts val="0"/>
              </a:spcBef>
              <a:spcAft>
                <a:spcPts val="0"/>
              </a:spcAft>
              <a:buSzPts val="1300"/>
              <a:buChar char="●"/>
            </a:pPr>
            <a:r>
              <a:rPr lang="vi"/>
              <a:t>Cloud Native Deployment</a:t>
            </a:r>
            <a:endParaRPr/>
          </a:p>
          <a:p>
            <a:pPr indent="-311150" lvl="0" marL="457200" rtl="0" algn="l">
              <a:spcBef>
                <a:spcPts val="0"/>
              </a:spcBef>
              <a:spcAft>
                <a:spcPts val="0"/>
              </a:spcAft>
              <a:buSzPts val="1300"/>
              <a:buChar char="●"/>
            </a:pPr>
            <a:r>
              <a:rPr lang="vi"/>
              <a:t>Observability</a:t>
            </a:r>
            <a:endParaRPr/>
          </a:p>
          <a:p>
            <a:pPr indent="-298450" lvl="1" marL="914400" rtl="0" algn="l">
              <a:spcBef>
                <a:spcPts val="0"/>
              </a:spcBef>
              <a:spcAft>
                <a:spcPts val="0"/>
              </a:spcAft>
              <a:buSzPts val="1100"/>
              <a:buChar char="○"/>
            </a:pPr>
            <a:r>
              <a:rPr lang="vi"/>
              <a:t>All Jaeger backend expose Prometheus metrics by default.</a:t>
            </a:r>
            <a:endParaRPr/>
          </a:p>
          <a:p>
            <a:pPr indent="-311150" lvl="0" marL="457200" rtl="0" algn="l">
              <a:spcBef>
                <a:spcPts val="0"/>
              </a:spcBef>
              <a:spcAft>
                <a:spcPts val="0"/>
              </a:spcAft>
              <a:buSzPts val="1300"/>
              <a:buChar char="●"/>
            </a:pPr>
            <a:r>
              <a:rPr lang="vi"/>
              <a:t>Backwards compatibility with Zipkin</a:t>
            </a:r>
            <a:endParaRPr sz="15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id="197" name="Google Shape;197;p23"/>
          <p:cNvPicPr preferRelativeResize="0"/>
          <p:nvPr/>
        </p:nvPicPr>
        <p:blipFill>
          <a:blip r:embed="rId3">
            <a:alphaModFix/>
          </a:blip>
          <a:stretch>
            <a:fillRect/>
          </a:stretch>
        </p:blipFill>
        <p:spPr>
          <a:xfrm>
            <a:off x="1635067" y="1475925"/>
            <a:ext cx="6277066" cy="3530849"/>
          </a:xfrm>
          <a:prstGeom prst="rect">
            <a:avLst/>
          </a:prstGeom>
          <a:noFill/>
          <a:ln>
            <a:noFill/>
          </a:ln>
        </p:spPr>
      </p:pic>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vi"/>
              <a:t>Jaeger Tracing</a:t>
            </a:r>
            <a:endParaRPr/>
          </a:p>
          <a:p>
            <a:pPr indent="0" lvl="0" marL="0" rtl="0" algn="l">
              <a:spcBef>
                <a:spcPts val="0"/>
              </a:spcBef>
              <a:spcAft>
                <a:spcPts val="0"/>
              </a:spcAft>
              <a:buNone/>
            </a:pPr>
            <a:r>
              <a:rPr lang="vi" sz="2000"/>
              <a:t>Architecture</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vi"/>
              <a:t>Jaeger Tracing</a:t>
            </a:r>
            <a:endParaRPr/>
          </a:p>
          <a:p>
            <a:pPr indent="0" lvl="0" marL="0" rtl="0" algn="l">
              <a:spcBef>
                <a:spcPts val="0"/>
              </a:spcBef>
              <a:spcAft>
                <a:spcPts val="0"/>
              </a:spcAft>
              <a:buNone/>
            </a:pPr>
            <a:r>
              <a:rPr lang="vi" sz="2000"/>
              <a:t>Architecture</a:t>
            </a:r>
            <a:endParaRPr sz="2000"/>
          </a:p>
        </p:txBody>
      </p:sp>
      <p:pic>
        <p:nvPicPr>
          <p:cNvPr id="204" name="Google Shape;204;p24"/>
          <p:cNvPicPr preferRelativeResize="0"/>
          <p:nvPr/>
        </p:nvPicPr>
        <p:blipFill>
          <a:blip r:embed="rId3">
            <a:alphaModFix/>
          </a:blip>
          <a:stretch>
            <a:fillRect/>
          </a:stretch>
        </p:blipFill>
        <p:spPr>
          <a:xfrm>
            <a:off x="1636525" y="1474800"/>
            <a:ext cx="6277066" cy="3530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vi"/>
              <a:t>Jaeger Tracing</a:t>
            </a:r>
            <a:endParaRPr/>
          </a:p>
          <a:p>
            <a:pPr indent="0" lvl="0" marL="0" rtl="0" algn="l">
              <a:spcBef>
                <a:spcPts val="0"/>
              </a:spcBef>
              <a:spcAft>
                <a:spcPts val="0"/>
              </a:spcAft>
              <a:buNone/>
            </a:pPr>
            <a:r>
              <a:rPr lang="vi" sz="2000"/>
              <a:t>Architecture</a:t>
            </a:r>
            <a:endParaRPr sz="2000"/>
          </a:p>
        </p:txBody>
      </p:sp>
      <p:pic>
        <p:nvPicPr>
          <p:cNvPr id="210" name="Google Shape;210;p25"/>
          <p:cNvPicPr preferRelativeResize="0"/>
          <p:nvPr/>
        </p:nvPicPr>
        <p:blipFill>
          <a:blip r:embed="rId3">
            <a:alphaModFix/>
          </a:blip>
          <a:stretch>
            <a:fillRect/>
          </a:stretch>
        </p:blipFill>
        <p:spPr>
          <a:xfrm>
            <a:off x="1635067" y="1475925"/>
            <a:ext cx="6277066" cy="35308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vi"/>
              <a:t>Jaeger Tracing</a:t>
            </a:r>
            <a:endParaRPr/>
          </a:p>
          <a:p>
            <a:pPr indent="0" lvl="0" marL="0" rtl="0" algn="l">
              <a:spcBef>
                <a:spcPts val="0"/>
              </a:spcBef>
              <a:spcAft>
                <a:spcPts val="0"/>
              </a:spcAft>
              <a:buNone/>
            </a:pPr>
            <a:r>
              <a:rPr lang="vi" sz="2000"/>
              <a:t>Sampling</a:t>
            </a:r>
            <a:endParaRPr sz="2000"/>
          </a:p>
        </p:txBody>
      </p:sp>
      <p:sp>
        <p:nvSpPr>
          <p:cNvPr id="216" name="Google Shape;216;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vi" sz="1500">
                <a:latin typeface="Roboto"/>
                <a:ea typeface="Roboto"/>
                <a:cs typeface="Roboto"/>
                <a:sym typeface="Roboto"/>
              </a:rPr>
              <a:t>Jeager thực hiện consistent upfornt( or head-based) sampling.</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vi" sz="1500">
                <a:latin typeface="Roboto"/>
                <a:ea typeface="Roboto"/>
                <a:cs typeface="Roboto"/>
                <a:sym typeface="Roboto"/>
              </a:rPr>
              <a:t>Client Sampling Configuration : via sampler.type và sampler.param</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vi" sz="1500">
                <a:latin typeface="Roboto"/>
                <a:ea typeface="Roboto"/>
                <a:cs typeface="Roboto"/>
                <a:sym typeface="Roboto"/>
              </a:rPr>
              <a:t>type= const / param = 1 or 0</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vi" sz="1500">
                <a:latin typeface="Roboto"/>
                <a:ea typeface="Roboto"/>
                <a:cs typeface="Roboto"/>
                <a:sym typeface="Roboto"/>
              </a:rPr>
              <a:t>type=probabilistic / param = 0 -&gt; (</a:t>
            </a:r>
            <a:r>
              <a:rPr lang="vi" sz="1500">
                <a:latin typeface="Roboto"/>
                <a:ea typeface="Roboto"/>
                <a:cs typeface="Roboto"/>
                <a:sym typeface="Roboto"/>
              </a:rPr>
              <a:t>float)</a:t>
            </a:r>
            <a:r>
              <a:rPr lang="vi" sz="1500">
                <a:latin typeface="Roboto"/>
                <a:ea typeface="Roboto"/>
                <a:cs typeface="Roboto"/>
                <a:sym typeface="Roboto"/>
              </a:rPr>
              <a:t>1 </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vi" sz="1500">
                <a:latin typeface="Roboto"/>
                <a:ea typeface="Roboto"/>
                <a:cs typeface="Roboto"/>
                <a:sym typeface="Roboto"/>
              </a:rPr>
              <a:t>type=ratelimiting / param= n trace trên giây.</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vi" sz="1500">
                <a:latin typeface="Roboto"/>
                <a:ea typeface="Roboto"/>
                <a:cs typeface="Roboto"/>
                <a:sym typeface="Roboto"/>
              </a:rPr>
              <a:t>(</a:t>
            </a:r>
            <a:r>
              <a:rPr b="1" lang="vi" sz="1500">
                <a:latin typeface="Roboto"/>
                <a:ea typeface="Roboto"/>
                <a:cs typeface="Roboto"/>
                <a:sym typeface="Roboto"/>
              </a:rPr>
              <a:t>default</a:t>
            </a:r>
            <a:r>
              <a:rPr lang="vi" sz="1500">
                <a:latin typeface="Roboto"/>
                <a:ea typeface="Roboto"/>
                <a:cs typeface="Roboto"/>
                <a:sym typeface="Roboto"/>
              </a:rPr>
              <a:t>) </a:t>
            </a:r>
            <a:r>
              <a:rPr lang="vi" sz="1500">
                <a:latin typeface="Roboto"/>
                <a:ea typeface="Roboto"/>
                <a:cs typeface="Roboto"/>
                <a:sym typeface="Roboto"/>
              </a:rPr>
              <a:t>type=remote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vi" sz="1500">
                <a:latin typeface="Roboto"/>
                <a:ea typeface="Roboto"/>
                <a:cs typeface="Roboto"/>
                <a:sym typeface="Roboto"/>
              </a:rPr>
              <a:t>Adaptive Sampler</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vi" sz="1500">
                <a:latin typeface="Roboto"/>
                <a:ea typeface="Roboto"/>
                <a:cs typeface="Roboto"/>
                <a:sym typeface="Roboto"/>
              </a:rPr>
              <a:t>Collector Sampling Configuration</a:t>
            </a:r>
            <a:endParaRPr sz="15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DEMO</a:t>
            </a:r>
            <a:endParaRPr/>
          </a:p>
        </p:txBody>
      </p:sp>
      <p:pic>
        <p:nvPicPr>
          <p:cNvPr id="222" name="Google Shape;222;p27"/>
          <p:cNvPicPr preferRelativeResize="0"/>
          <p:nvPr/>
        </p:nvPicPr>
        <p:blipFill>
          <a:blip r:embed="rId3">
            <a:alphaModFix/>
          </a:blip>
          <a:stretch>
            <a:fillRect/>
          </a:stretch>
        </p:blipFill>
        <p:spPr>
          <a:xfrm>
            <a:off x="2419700" y="1475925"/>
            <a:ext cx="4707799" cy="353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Q &amp; A</a:t>
            </a:r>
            <a:endParaRPr/>
          </a:p>
        </p:txBody>
      </p:sp>
      <p:pic>
        <p:nvPicPr>
          <p:cNvPr id="228" name="Google Shape;228;p28"/>
          <p:cNvPicPr preferRelativeResize="0"/>
          <p:nvPr/>
        </p:nvPicPr>
        <p:blipFill>
          <a:blip r:embed="rId3">
            <a:alphaModFix/>
          </a:blip>
          <a:stretch>
            <a:fillRect/>
          </a:stretch>
        </p:blipFill>
        <p:spPr>
          <a:xfrm>
            <a:off x="2217877" y="1317737"/>
            <a:ext cx="5111447" cy="37176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B</a:t>
            </a:r>
            <a:r>
              <a:rPr lang="vi"/>
              <a:t>ài toán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vi"/>
              <a:t>L</a:t>
            </a:r>
            <a:r>
              <a:rPr lang="vi"/>
              <a:t>àm sao để tracing một giao dịch trong hệ thống microservice</a:t>
            </a:r>
            <a:endParaRPr/>
          </a:p>
          <a:p>
            <a:pPr indent="-311150" lvl="0" marL="457200" rtl="0" algn="l">
              <a:spcBef>
                <a:spcPts val="0"/>
              </a:spcBef>
              <a:spcAft>
                <a:spcPts val="0"/>
              </a:spcAft>
              <a:buSzPts val="1300"/>
              <a:buChar char="●"/>
            </a:pPr>
            <a:r>
              <a:t/>
            </a:r>
            <a:endParaRPr/>
          </a:p>
        </p:txBody>
      </p:sp>
      <p:pic>
        <p:nvPicPr>
          <p:cNvPr id="142" name="Google Shape;142;p14"/>
          <p:cNvPicPr preferRelativeResize="0"/>
          <p:nvPr/>
        </p:nvPicPr>
        <p:blipFill>
          <a:blip r:embed="rId3">
            <a:alphaModFix/>
          </a:blip>
          <a:stretch>
            <a:fillRect/>
          </a:stretch>
        </p:blipFill>
        <p:spPr>
          <a:xfrm>
            <a:off x="1549600" y="1966929"/>
            <a:ext cx="5740049" cy="2864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lang="vi"/>
              <a:t>Distributed tracing</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vi"/>
              <a:t>C</a:t>
            </a:r>
            <a:r>
              <a:rPr lang="vi"/>
              <a:t>ung cấp một định danh duy nhất trên toàn hệ thống</a:t>
            </a:r>
            <a:endParaRPr/>
          </a:p>
          <a:p>
            <a:pPr indent="-311150" lvl="0" marL="457200" rtl="0" algn="l">
              <a:spcBef>
                <a:spcPts val="0"/>
              </a:spcBef>
              <a:spcAft>
                <a:spcPts val="0"/>
              </a:spcAft>
              <a:buSzPts val="1300"/>
              <a:buChar char="●"/>
            </a:pPr>
            <a:r>
              <a:rPr lang="vi"/>
              <a:t>Truyền định danh đó đến mỗi service xử lý trans.</a:t>
            </a:r>
            <a:endParaRPr/>
          </a:p>
          <a:p>
            <a:pPr indent="-311150" lvl="0" marL="457200" rtl="0" algn="l">
              <a:spcBef>
                <a:spcPts val="0"/>
              </a:spcBef>
              <a:spcAft>
                <a:spcPts val="0"/>
              </a:spcAft>
              <a:buSzPts val="1300"/>
              <a:buChar char="●"/>
            </a:pPr>
            <a:r>
              <a:rPr lang="vi"/>
              <a:t>Lưu định danh trên trong toàn bộ logging message.</a:t>
            </a:r>
            <a:endParaRPr/>
          </a:p>
          <a:p>
            <a:pPr indent="-311150" lvl="0" marL="457200" rtl="0" algn="l">
              <a:spcBef>
                <a:spcPts val="0"/>
              </a:spcBef>
              <a:spcAft>
                <a:spcPts val="0"/>
              </a:spcAft>
              <a:buSzPts val="1300"/>
              <a:buChar char="●"/>
            </a:pPr>
            <a:r>
              <a:rPr lang="vi"/>
              <a:t>Ghi lại những thông tin về trans đó( thời gian bắt đầu, kết thúc , kết quả,...) và lưu lại ở một service "trung tâm"</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vi"/>
              <a:t>=&gt; Dev cần DT để tìm lỗi và cải thiện hiệu năng của hệ thống.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288000" lIns="91425" spcFirstLastPara="1" rIns="91425" wrap="square" tIns="91425">
            <a:noAutofit/>
          </a:bodyPr>
          <a:lstStyle/>
          <a:p>
            <a:pPr indent="457200" lvl="0" marL="1828800" rtl="0" algn="l">
              <a:spcBef>
                <a:spcPts val="0"/>
              </a:spcBef>
              <a:spcAft>
                <a:spcPts val="0"/>
              </a:spcAft>
              <a:buNone/>
            </a:pPr>
            <a:r>
              <a:rPr lang="vi"/>
              <a:t>OpenT</a:t>
            </a:r>
            <a:r>
              <a:rPr lang="vi"/>
              <a:t>racing</a:t>
            </a:r>
            <a:endParaRPr/>
          </a:p>
          <a:p>
            <a:pPr indent="0" lvl="0" marL="0" rtl="0" algn="l">
              <a:spcBef>
                <a:spcPts val="0"/>
              </a:spcBef>
              <a:spcAft>
                <a:spcPts val="0"/>
              </a:spcAft>
              <a:buNone/>
            </a:pPr>
            <a:r>
              <a:rPr lang="vi" sz="2000"/>
              <a:t>What is it?</a:t>
            </a:r>
            <a:endParaRPr sz="2000"/>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Open tracing NOT </a:t>
            </a:r>
            <a:endParaRPr/>
          </a:p>
          <a:p>
            <a:pPr indent="-311150" lvl="0" marL="457200" rtl="0" algn="l">
              <a:spcBef>
                <a:spcPts val="1600"/>
              </a:spcBef>
              <a:spcAft>
                <a:spcPts val="0"/>
              </a:spcAft>
              <a:buSzPts val="1300"/>
              <a:buChar char="●"/>
            </a:pPr>
            <a:r>
              <a:rPr lang="vi"/>
              <a:t>Open tracing KHÔNG phải là một chương trình.</a:t>
            </a:r>
            <a:endParaRPr/>
          </a:p>
          <a:p>
            <a:pPr indent="-311150" lvl="0" marL="457200" rtl="0" algn="l">
              <a:spcBef>
                <a:spcPts val="0"/>
              </a:spcBef>
              <a:spcAft>
                <a:spcPts val="0"/>
              </a:spcAft>
              <a:buSzPts val="1300"/>
              <a:buChar char="●"/>
            </a:pPr>
            <a:r>
              <a:rPr lang="vi"/>
              <a:t>Open tracing KHÔNG phải là một chuẩn. Open Tracing API project đang hướng tới việc tạo ra một APIs và thiết bị chuẩn hơn dành cho hệ thống DT.</a:t>
            </a:r>
            <a:endParaRPr/>
          </a:p>
          <a:p>
            <a:pPr indent="0" lvl="0" marL="0" rtl="0" algn="l">
              <a:spcBef>
                <a:spcPts val="1600"/>
              </a:spcBef>
              <a:spcAft>
                <a:spcPts val="0"/>
              </a:spcAft>
              <a:buNone/>
            </a:pPr>
            <a:r>
              <a:rPr lang="vi"/>
              <a:t>Open tracing bao gồm đặc tả Api, framework và thư viện đã triển khai đặc tả và tài liệu. Các nhà phát triển có tùy biến ứng dụng của họ.</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348425" y="393750"/>
            <a:ext cx="7038900" cy="9141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vi"/>
              <a:t>OpenTracing</a:t>
            </a:r>
            <a:endParaRPr/>
          </a:p>
          <a:p>
            <a:pPr indent="0" lvl="0" marL="0" rtl="0" algn="l">
              <a:spcBef>
                <a:spcPts val="0"/>
              </a:spcBef>
              <a:spcAft>
                <a:spcPts val="0"/>
              </a:spcAft>
              <a:buNone/>
            </a:pPr>
            <a:r>
              <a:rPr lang="vi" sz="2000"/>
              <a:t>Tracers</a:t>
            </a:r>
            <a:endParaRPr sz="2000"/>
          </a:p>
        </p:txBody>
      </p:sp>
      <p:graphicFrame>
        <p:nvGraphicFramePr>
          <p:cNvPr id="160" name="Google Shape;160;p17"/>
          <p:cNvGraphicFramePr/>
          <p:nvPr/>
        </p:nvGraphicFramePr>
        <p:xfrm>
          <a:off x="952500" y="1619250"/>
          <a:ext cx="3000000" cy="3000000"/>
        </p:xfrm>
        <a:graphic>
          <a:graphicData uri="http://schemas.openxmlformats.org/drawingml/2006/table">
            <a:tbl>
              <a:tblPr>
                <a:noFill/>
                <a:tableStyleId>{0F0A9E8A-2E95-4DA9-893D-6952C3B60624}</a:tableStyleId>
              </a:tblPr>
              <a:tblGrid>
                <a:gridCol w="3619500"/>
                <a:gridCol w="3619500"/>
              </a:tblGrid>
              <a:tr h="381000">
                <a:tc>
                  <a:txBody>
                    <a:bodyPr/>
                    <a:lstStyle/>
                    <a:p>
                      <a:pPr indent="0" lvl="0" marL="0" rtl="0" algn="l">
                        <a:spcBef>
                          <a:spcPts val="0"/>
                        </a:spcBef>
                        <a:spcAft>
                          <a:spcPts val="0"/>
                        </a:spcAft>
                        <a:buNone/>
                      </a:pPr>
                      <a:r>
                        <a:rPr lang="vi">
                          <a:solidFill>
                            <a:schemeClr val="lt1"/>
                          </a:solidFill>
                        </a:rPr>
                        <a:t>Tr</a:t>
                      </a:r>
                      <a:r>
                        <a:rPr lang="vi">
                          <a:solidFill>
                            <a:schemeClr val="lt1"/>
                          </a:solidFill>
                        </a:rPr>
                        <a:t>acing System</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vi">
                          <a:solidFill>
                            <a:schemeClr val="lt1"/>
                          </a:solidFill>
                        </a:rPr>
                        <a:t>S</a:t>
                      </a:r>
                      <a:r>
                        <a:rPr lang="vi">
                          <a:solidFill>
                            <a:schemeClr val="lt1"/>
                          </a:solidFill>
                        </a:rPr>
                        <a:t>upported Languages</a:t>
                      </a:r>
                      <a:endParaRPr>
                        <a:solidFill>
                          <a:schemeClr val="lt1"/>
                        </a:solidFill>
                      </a:endParaRPr>
                    </a:p>
                  </a:txBody>
                  <a:tcPr marT="91425" marB="91425" marR="91425" marL="91425"/>
                </a:tc>
              </a:tr>
              <a:tr h="381000">
                <a:tc>
                  <a:txBody>
                    <a:bodyPr/>
                    <a:lstStyle/>
                    <a:p>
                      <a:pPr indent="0" lvl="0" marL="0" rtl="0" algn="l">
                        <a:lnSpc>
                          <a:spcPct val="115000"/>
                        </a:lnSpc>
                        <a:spcBef>
                          <a:spcPts val="0"/>
                        </a:spcBef>
                        <a:spcAft>
                          <a:spcPts val="0"/>
                        </a:spcAft>
                        <a:buNone/>
                      </a:pPr>
                      <a:r>
                        <a:rPr lang="vi" sz="1200">
                          <a:solidFill>
                            <a:schemeClr val="lt1"/>
                          </a:solidFill>
                        </a:rPr>
                        <a:t>CNCF Jaeger</a:t>
                      </a:r>
                      <a:endParaRPr sz="1200">
                        <a:solidFill>
                          <a:schemeClr val="lt1"/>
                        </a:solidFill>
                      </a:endParaRPr>
                    </a:p>
                  </a:txBody>
                  <a:tcPr marT="91425" marB="91425" marR="91425" marL="91425"/>
                </a:tc>
                <a:tc>
                  <a:txBody>
                    <a:bodyPr/>
                    <a:lstStyle/>
                    <a:p>
                      <a:pPr indent="0" lvl="0" marL="0" rtl="0" algn="l">
                        <a:lnSpc>
                          <a:spcPct val="115000"/>
                        </a:lnSpc>
                        <a:spcBef>
                          <a:spcPts val="0"/>
                        </a:spcBef>
                        <a:spcAft>
                          <a:spcPts val="0"/>
                        </a:spcAft>
                        <a:buNone/>
                      </a:pPr>
                      <a:r>
                        <a:rPr lang="vi" sz="1200">
                          <a:solidFill>
                            <a:schemeClr val="lt1"/>
                          </a:solidFill>
                          <a:uFill>
                            <a:noFill/>
                          </a:uFill>
                          <a:hlinkClick r:id="rId3"/>
                        </a:rPr>
                        <a:t>Java</a:t>
                      </a:r>
                      <a:r>
                        <a:rPr lang="vi" sz="1200">
                          <a:solidFill>
                            <a:schemeClr val="lt1"/>
                          </a:solidFill>
                        </a:rPr>
                        <a:t>, </a:t>
                      </a:r>
                      <a:r>
                        <a:rPr lang="vi" sz="1200">
                          <a:solidFill>
                            <a:schemeClr val="lt1"/>
                          </a:solidFill>
                          <a:uFill>
                            <a:noFill/>
                          </a:uFill>
                          <a:hlinkClick r:id="rId4"/>
                        </a:rPr>
                        <a:t>Go</a:t>
                      </a:r>
                      <a:r>
                        <a:rPr lang="vi" sz="1200">
                          <a:solidFill>
                            <a:schemeClr val="lt1"/>
                          </a:solidFill>
                        </a:rPr>
                        <a:t>, </a:t>
                      </a:r>
                      <a:r>
                        <a:rPr lang="vi" sz="1200">
                          <a:solidFill>
                            <a:schemeClr val="lt1"/>
                          </a:solidFill>
                          <a:uFill>
                            <a:noFill/>
                          </a:uFill>
                          <a:hlinkClick r:id="rId5"/>
                        </a:rPr>
                        <a:t>Python</a:t>
                      </a:r>
                      <a:r>
                        <a:rPr lang="vi" sz="1200">
                          <a:solidFill>
                            <a:schemeClr val="lt1"/>
                          </a:solidFill>
                        </a:rPr>
                        <a:t>, </a:t>
                      </a:r>
                      <a:r>
                        <a:rPr lang="vi" sz="1200">
                          <a:solidFill>
                            <a:schemeClr val="lt1"/>
                          </a:solidFill>
                          <a:uFill>
                            <a:noFill/>
                          </a:uFill>
                          <a:hlinkClick r:id="rId6"/>
                        </a:rPr>
                        <a:t>Node.js</a:t>
                      </a:r>
                      <a:r>
                        <a:rPr lang="vi" sz="1200">
                          <a:solidFill>
                            <a:schemeClr val="lt1"/>
                          </a:solidFill>
                        </a:rPr>
                        <a:t>, </a:t>
                      </a:r>
                      <a:r>
                        <a:rPr lang="vi" sz="1200">
                          <a:solidFill>
                            <a:schemeClr val="lt1"/>
                          </a:solidFill>
                          <a:uFill>
                            <a:noFill/>
                          </a:uFill>
                          <a:hlinkClick r:id="rId7"/>
                        </a:rPr>
                        <a:t>C++</a:t>
                      </a:r>
                      <a:r>
                        <a:rPr lang="vi" sz="1200">
                          <a:solidFill>
                            <a:schemeClr val="lt1"/>
                          </a:solidFill>
                        </a:rPr>
                        <a:t>, </a:t>
                      </a:r>
                      <a:r>
                        <a:rPr lang="vi" sz="1200">
                          <a:solidFill>
                            <a:schemeClr val="lt1"/>
                          </a:solidFill>
                          <a:uFill>
                            <a:noFill/>
                          </a:uFill>
                          <a:hlinkClick r:id="rId8"/>
                        </a:rPr>
                        <a:t>C#</a:t>
                      </a:r>
                      <a:endParaRPr sz="1200">
                        <a:solidFill>
                          <a:schemeClr val="lt1"/>
                        </a:solidFill>
                      </a:endParaRPr>
                    </a:p>
                  </a:txBody>
                  <a:tcPr marT="91425" marB="91425" marR="91425" marL="91425"/>
                </a:tc>
              </a:tr>
              <a:tr h="381000">
                <a:tc>
                  <a:txBody>
                    <a:bodyPr/>
                    <a:lstStyle/>
                    <a:p>
                      <a:pPr indent="0" lvl="0" marL="0" rtl="0" algn="l">
                        <a:lnSpc>
                          <a:spcPct val="115000"/>
                        </a:lnSpc>
                        <a:spcBef>
                          <a:spcPts val="0"/>
                        </a:spcBef>
                        <a:spcAft>
                          <a:spcPts val="0"/>
                        </a:spcAft>
                        <a:buNone/>
                      </a:pPr>
                      <a:r>
                        <a:rPr lang="vi" sz="1200">
                          <a:solidFill>
                            <a:schemeClr val="lt1"/>
                          </a:solidFill>
                        </a:rPr>
                        <a:t>Datadog</a:t>
                      </a:r>
                      <a:endParaRPr sz="1200">
                        <a:solidFill>
                          <a:schemeClr val="lt1"/>
                        </a:solidFill>
                      </a:endParaRPr>
                    </a:p>
                  </a:txBody>
                  <a:tcPr marT="91425" marB="91425" marR="91425" marL="91425"/>
                </a:tc>
                <a:tc>
                  <a:txBody>
                    <a:bodyPr/>
                    <a:lstStyle/>
                    <a:p>
                      <a:pPr indent="0" lvl="0" marL="0" rtl="0" algn="l">
                        <a:lnSpc>
                          <a:spcPct val="115000"/>
                        </a:lnSpc>
                        <a:spcBef>
                          <a:spcPts val="0"/>
                        </a:spcBef>
                        <a:spcAft>
                          <a:spcPts val="0"/>
                        </a:spcAft>
                        <a:buNone/>
                      </a:pPr>
                      <a:r>
                        <a:rPr lang="vi" sz="1200">
                          <a:solidFill>
                            <a:schemeClr val="lt1"/>
                          </a:solidFill>
                          <a:uFill>
                            <a:noFill/>
                          </a:uFill>
                          <a:hlinkClick r:id="rId9"/>
                        </a:rPr>
                        <a:t>Go</a:t>
                      </a:r>
                      <a:endParaRPr sz="1200">
                        <a:solidFill>
                          <a:schemeClr val="lt1"/>
                        </a:solidFill>
                      </a:endParaRPr>
                    </a:p>
                  </a:txBody>
                  <a:tcPr marT="91425" marB="91425" marR="91425" marL="91425"/>
                </a:tc>
              </a:tr>
              <a:tr h="381000">
                <a:tc>
                  <a:txBody>
                    <a:bodyPr/>
                    <a:lstStyle/>
                    <a:p>
                      <a:pPr indent="0" lvl="0" marL="0" rtl="0" algn="l">
                        <a:lnSpc>
                          <a:spcPct val="115000"/>
                        </a:lnSpc>
                        <a:spcBef>
                          <a:spcPts val="0"/>
                        </a:spcBef>
                        <a:spcAft>
                          <a:spcPts val="0"/>
                        </a:spcAft>
                        <a:buNone/>
                      </a:pPr>
                      <a:r>
                        <a:rPr lang="vi" sz="1200">
                          <a:solidFill>
                            <a:schemeClr val="lt1"/>
                          </a:solidFill>
                        </a:rPr>
                        <a:t>inspectIT</a:t>
                      </a:r>
                      <a:endParaRPr sz="1200">
                        <a:solidFill>
                          <a:schemeClr val="lt1"/>
                        </a:solidFill>
                      </a:endParaRPr>
                    </a:p>
                  </a:txBody>
                  <a:tcPr marT="91425" marB="91425" marR="91425" marL="91425"/>
                </a:tc>
                <a:tc>
                  <a:txBody>
                    <a:bodyPr/>
                    <a:lstStyle/>
                    <a:p>
                      <a:pPr indent="0" lvl="0" marL="0" rtl="0" algn="l">
                        <a:lnSpc>
                          <a:spcPct val="115000"/>
                        </a:lnSpc>
                        <a:spcBef>
                          <a:spcPts val="0"/>
                        </a:spcBef>
                        <a:spcAft>
                          <a:spcPts val="0"/>
                        </a:spcAft>
                        <a:buNone/>
                      </a:pPr>
                      <a:r>
                        <a:rPr lang="vi" sz="1200">
                          <a:solidFill>
                            <a:schemeClr val="lt1"/>
                          </a:solidFill>
                          <a:uFill>
                            <a:noFill/>
                          </a:uFill>
                          <a:hlinkClick r:id="rId10"/>
                        </a:rPr>
                        <a:t>Java</a:t>
                      </a:r>
                      <a:endParaRPr sz="1200">
                        <a:solidFill>
                          <a:schemeClr val="lt1"/>
                        </a:solidFill>
                      </a:endParaRPr>
                    </a:p>
                  </a:txBody>
                  <a:tcPr marT="91425" marB="91425" marR="91425" marL="91425"/>
                </a:tc>
              </a:tr>
              <a:tr h="381000">
                <a:tc>
                  <a:txBody>
                    <a:bodyPr/>
                    <a:lstStyle/>
                    <a:p>
                      <a:pPr indent="0" lvl="0" marL="0" rtl="0" algn="l">
                        <a:lnSpc>
                          <a:spcPct val="115000"/>
                        </a:lnSpc>
                        <a:spcBef>
                          <a:spcPts val="0"/>
                        </a:spcBef>
                        <a:spcAft>
                          <a:spcPts val="0"/>
                        </a:spcAft>
                        <a:buNone/>
                      </a:pPr>
                      <a:r>
                        <a:rPr lang="vi" sz="1200">
                          <a:solidFill>
                            <a:schemeClr val="lt1"/>
                          </a:solidFill>
                        </a:rPr>
                        <a:t>Instana</a:t>
                      </a:r>
                      <a:endParaRPr sz="1200">
                        <a:solidFill>
                          <a:schemeClr val="lt1"/>
                        </a:solidFill>
                      </a:endParaRPr>
                    </a:p>
                  </a:txBody>
                  <a:tcPr marT="91425" marB="91425" marR="91425" marL="91425"/>
                </a:tc>
                <a:tc>
                  <a:txBody>
                    <a:bodyPr/>
                    <a:lstStyle/>
                    <a:p>
                      <a:pPr indent="0" lvl="0" marL="0" rtl="0" algn="l">
                        <a:lnSpc>
                          <a:spcPct val="115000"/>
                        </a:lnSpc>
                        <a:spcBef>
                          <a:spcPts val="0"/>
                        </a:spcBef>
                        <a:spcAft>
                          <a:spcPts val="0"/>
                        </a:spcAft>
                        <a:buNone/>
                      </a:pPr>
                      <a:r>
                        <a:rPr lang="vi" sz="1200">
                          <a:solidFill>
                            <a:schemeClr val="lt1"/>
                          </a:solidFill>
                          <a:uFill>
                            <a:noFill/>
                          </a:uFill>
                          <a:hlinkClick r:id="rId11"/>
                        </a:rPr>
                        <a:t>Crystal</a:t>
                      </a:r>
                      <a:r>
                        <a:rPr lang="vi" sz="1200">
                          <a:solidFill>
                            <a:schemeClr val="lt1"/>
                          </a:solidFill>
                        </a:rPr>
                        <a:t>, </a:t>
                      </a:r>
                      <a:r>
                        <a:rPr lang="vi" sz="1200">
                          <a:solidFill>
                            <a:schemeClr val="lt1"/>
                          </a:solidFill>
                          <a:uFill>
                            <a:noFill/>
                          </a:uFill>
                          <a:hlinkClick r:id="rId12"/>
                        </a:rPr>
                        <a:t>Go</a:t>
                      </a:r>
                      <a:r>
                        <a:rPr lang="vi" sz="1200">
                          <a:solidFill>
                            <a:schemeClr val="lt1"/>
                          </a:solidFill>
                        </a:rPr>
                        <a:t>, </a:t>
                      </a:r>
                      <a:r>
                        <a:rPr lang="vi" sz="1200">
                          <a:solidFill>
                            <a:schemeClr val="lt1"/>
                          </a:solidFill>
                          <a:uFill>
                            <a:noFill/>
                          </a:uFill>
                          <a:hlinkClick r:id="rId13"/>
                        </a:rPr>
                        <a:t>Java</a:t>
                      </a:r>
                      <a:r>
                        <a:rPr lang="vi" sz="1200">
                          <a:solidFill>
                            <a:schemeClr val="lt1"/>
                          </a:solidFill>
                        </a:rPr>
                        <a:t>, </a:t>
                      </a:r>
                      <a:r>
                        <a:rPr lang="vi" sz="1200">
                          <a:solidFill>
                            <a:schemeClr val="lt1"/>
                          </a:solidFill>
                          <a:uFill>
                            <a:noFill/>
                          </a:uFill>
                          <a:hlinkClick r:id="rId14"/>
                        </a:rPr>
                        <a:t>Node.js</a:t>
                      </a:r>
                      <a:r>
                        <a:rPr lang="vi" sz="1200">
                          <a:solidFill>
                            <a:schemeClr val="lt1"/>
                          </a:solidFill>
                        </a:rPr>
                        <a:t>, </a:t>
                      </a:r>
                      <a:r>
                        <a:rPr lang="vi" sz="1200">
                          <a:solidFill>
                            <a:schemeClr val="lt1"/>
                          </a:solidFill>
                          <a:uFill>
                            <a:noFill/>
                          </a:uFill>
                          <a:hlinkClick r:id="rId15"/>
                        </a:rPr>
                        <a:t>Python</a:t>
                      </a:r>
                      <a:r>
                        <a:rPr lang="vi" sz="1200">
                          <a:solidFill>
                            <a:schemeClr val="lt1"/>
                          </a:solidFill>
                        </a:rPr>
                        <a:t>, </a:t>
                      </a:r>
                      <a:r>
                        <a:rPr lang="vi" sz="1200">
                          <a:solidFill>
                            <a:schemeClr val="lt1"/>
                          </a:solidFill>
                          <a:uFill>
                            <a:noFill/>
                          </a:uFill>
                          <a:hlinkClick r:id="rId16"/>
                        </a:rPr>
                        <a:t>Ruby</a:t>
                      </a:r>
                      <a:endParaRPr sz="1200">
                        <a:solidFill>
                          <a:schemeClr val="lt1"/>
                        </a:solidFill>
                      </a:endParaRPr>
                    </a:p>
                  </a:txBody>
                  <a:tcPr marT="91425" marB="91425" marR="91425" marL="91425"/>
                </a:tc>
              </a:tr>
              <a:tr h="381000">
                <a:tc>
                  <a:txBody>
                    <a:bodyPr/>
                    <a:lstStyle/>
                    <a:p>
                      <a:pPr indent="0" lvl="0" marL="0" rtl="0" algn="l">
                        <a:lnSpc>
                          <a:spcPct val="115000"/>
                        </a:lnSpc>
                        <a:spcBef>
                          <a:spcPts val="0"/>
                        </a:spcBef>
                        <a:spcAft>
                          <a:spcPts val="0"/>
                        </a:spcAft>
                        <a:buNone/>
                      </a:pPr>
                      <a:r>
                        <a:rPr lang="vi" sz="1200">
                          <a:solidFill>
                            <a:schemeClr val="lt1"/>
                          </a:solidFill>
                        </a:rPr>
                        <a:t>LightStep</a:t>
                      </a:r>
                      <a:endParaRPr sz="1200">
                        <a:solidFill>
                          <a:schemeClr val="lt1"/>
                        </a:solidFill>
                      </a:endParaRPr>
                    </a:p>
                  </a:txBody>
                  <a:tcPr marT="91425" marB="91425" marR="91425" marL="91425"/>
                </a:tc>
                <a:tc>
                  <a:txBody>
                    <a:bodyPr/>
                    <a:lstStyle/>
                    <a:p>
                      <a:pPr indent="0" lvl="0" marL="0" rtl="0" algn="l">
                        <a:lnSpc>
                          <a:spcPct val="115000"/>
                        </a:lnSpc>
                        <a:spcBef>
                          <a:spcPts val="0"/>
                        </a:spcBef>
                        <a:spcAft>
                          <a:spcPts val="0"/>
                        </a:spcAft>
                        <a:buNone/>
                      </a:pPr>
                      <a:r>
                        <a:rPr lang="vi" sz="1200">
                          <a:solidFill>
                            <a:schemeClr val="lt1"/>
                          </a:solidFill>
                          <a:uFill>
                            <a:noFill/>
                          </a:uFill>
                          <a:hlinkClick r:id="rId17"/>
                        </a:rPr>
                        <a:t>Go</a:t>
                      </a:r>
                      <a:r>
                        <a:rPr lang="vi" sz="1200">
                          <a:solidFill>
                            <a:schemeClr val="lt1"/>
                          </a:solidFill>
                        </a:rPr>
                        <a:t>, </a:t>
                      </a:r>
                      <a:r>
                        <a:rPr lang="vi" sz="1200">
                          <a:solidFill>
                            <a:schemeClr val="lt1"/>
                          </a:solidFill>
                          <a:uFill>
                            <a:noFill/>
                          </a:uFill>
                          <a:hlinkClick r:id="rId18"/>
                        </a:rPr>
                        <a:t>Python</a:t>
                      </a:r>
                      <a:r>
                        <a:rPr lang="vi" sz="1200">
                          <a:solidFill>
                            <a:schemeClr val="lt1"/>
                          </a:solidFill>
                        </a:rPr>
                        <a:t>, </a:t>
                      </a:r>
                      <a:r>
                        <a:rPr lang="vi" sz="1200">
                          <a:solidFill>
                            <a:schemeClr val="lt1"/>
                          </a:solidFill>
                          <a:uFill>
                            <a:noFill/>
                          </a:uFill>
                          <a:hlinkClick r:id="rId19"/>
                        </a:rPr>
                        <a:t>JavaScript</a:t>
                      </a:r>
                      <a:r>
                        <a:rPr lang="vi" sz="1200">
                          <a:solidFill>
                            <a:schemeClr val="lt1"/>
                          </a:solidFill>
                        </a:rPr>
                        <a:t>, </a:t>
                      </a:r>
                      <a:r>
                        <a:rPr lang="vi" sz="1200">
                          <a:solidFill>
                            <a:schemeClr val="lt1"/>
                          </a:solidFill>
                          <a:uFill>
                            <a:noFill/>
                          </a:uFill>
                          <a:hlinkClick r:id="rId20"/>
                        </a:rPr>
                        <a:t>Objective-C</a:t>
                      </a:r>
                      <a:r>
                        <a:rPr lang="vi" sz="1200">
                          <a:solidFill>
                            <a:schemeClr val="lt1"/>
                          </a:solidFill>
                        </a:rPr>
                        <a:t>, </a:t>
                      </a:r>
                      <a:r>
                        <a:rPr lang="vi" sz="1200">
                          <a:solidFill>
                            <a:schemeClr val="lt1"/>
                          </a:solidFill>
                          <a:uFill>
                            <a:noFill/>
                          </a:uFill>
                          <a:hlinkClick r:id="rId21"/>
                        </a:rPr>
                        <a:t>Java</a:t>
                      </a:r>
                      <a:r>
                        <a:rPr lang="vi" sz="1200">
                          <a:solidFill>
                            <a:schemeClr val="lt1"/>
                          </a:solidFill>
                        </a:rPr>
                        <a:t>, </a:t>
                      </a:r>
                      <a:r>
                        <a:rPr lang="vi" sz="1200">
                          <a:solidFill>
                            <a:schemeClr val="lt1"/>
                          </a:solidFill>
                          <a:uFill>
                            <a:noFill/>
                          </a:uFill>
                          <a:hlinkClick r:id="rId22"/>
                        </a:rPr>
                        <a:t>PHP</a:t>
                      </a:r>
                      <a:r>
                        <a:rPr lang="vi" sz="1200">
                          <a:solidFill>
                            <a:schemeClr val="lt1"/>
                          </a:solidFill>
                        </a:rPr>
                        <a:t>, </a:t>
                      </a:r>
                      <a:r>
                        <a:rPr lang="vi" sz="1200">
                          <a:solidFill>
                            <a:schemeClr val="lt1"/>
                          </a:solidFill>
                          <a:uFill>
                            <a:noFill/>
                          </a:uFill>
                          <a:hlinkClick r:id="rId23"/>
                        </a:rPr>
                        <a:t>Ruby</a:t>
                      </a:r>
                      <a:r>
                        <a:rPr lang="vi" sz="1200">
                          <a:solidFill>
                            <a:schemeClr val="lt1"/>
                          </a:solidFill>
                        </a:rPr>
                        <a:t>, </a:t>
                      </a:r>
                      <a:r>
                        <a:rPr lang="vi" sz="1200">
                          <a:solidFill>
                            <a:schemeClr val="lt1"/>
                          </a:solidFill>
                          <a:uFill>
                            <a:noFill/>
                          </a:uFill>
                          <a:hlinkClick r:id="rId24"/>
                        </a:rPr>
                        <a:t>C++</a:t>
                      </a:r>
                      <a:endParaRPr sz="1200">
                        <a:solidFill>
                          <a:schemeClr val="lt1"/>
                        </a:solidFill>
                      </a:endParaRPr>
                    </a:p>
                  </a:txBody>
                  <a:tcPr marT="91425" marB="91425" marR="91425" marL="91425"/>
                </a:tc>
              </a:tr>
              <a:tr h="381000">
                <a:tc>
                  <a:txBody>
                    <a:bodyPr/>
                    <a:lstStyle/>
                    <a:p>
                      <a:pPr indent="0" lvl="0" marL="0" rtl="0" algn="l">
                        <a:lnSpc>
                          <a:spcPct val="115000"/>
                        </a:lnSpc>
                        <a:spcBef>
                          <a:spcPts val="0"/>
                        </a:spcBef>
                        <a:spcAft>
                          <a:spcPts val="0"/>
                        </a:spcAft>
                        <a:buNone/>
                      </a:pPr>
                      <a:r>
                        <a:rPr lang="vi" sz="1200">
                          <a:solidFill>
                            <a:schemeClr val="lt1"/>
                          </a:solidFill>
                        </a:rPr>
                        <a:t>stagemonitor</a:t>
                      </a:r>
                      <a:endParaRPr sz="1200">
                        <a:solidFill>
                          <a:schemeClr val="lt1"/>
                        </a:solidFill>
                      </a:endParaRPr>
                    </a:p>
                  </a:txBody>
                  <a:tcPr marT="91425" marB="91425" marR="91425" marL="91425"/>
                </a:tc>
                <a:tc>
                  <a:txBody>
                    <a:bodyPr/>
                    <a:lstStyle/>
                    <a:p>
                      <a:pPr indent="0" lvl="0" marL="0" rtl="0" algn="l">
                        <a:lnSpc>
                          <a:spcPct val="115000"/>
                        </a:lnSpc>
                        <a:spcBef>
                          <a:spcPts val="0"/>
                        </a:spcBef>
                        <a:spcAft>
                          <a:spcPts val="0"/>
                        </a:spcAft>
                        <a:buNone/>
                      </a:pPr>
                      <a:r>
                        <a:rPr lang="vi" sz="1200">
                          <a:solidFill>
                            <a:schemeClr val="lt1"/>
                          </a:solidFill>
                          <a:uFill>
                            <a:noFill/>
                          </a:uFill>
                          <a:hlinkClick r:id="rId25"/>
                        </a:rPr>
                        <a:t>Java</a:t>
                      </a:r>
                      <a:endParaRPr sz="1200">
                        <a:solidFill>
                          <a:schemeClr val="lt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vi"/>
              <a:t>OpenTracing</a:t>
            </a:r>
            <a:endParaRPr/>
          </a:p>
          <a:p>
            <a:pPr indent="0" lvl="0" marL="0" rtl="0" algn="l">
              <a:lnSpc>
                <a:spcPct val="115000"/>
              </a:lnSpc>
              <a:spcBef>
                <a:spcPts val="0"/>
              </a:spcBef>
              <a:spcAft>
                <a:spcPts val="1600"/>
              </a:spcAft>
              <a:buNone/>
            </a:pPr>
            <a:r>
              <a:rPr lang="vi" sz="2000">
                <a:latin typeface="Lato"/>
                <a:ea typeface="Lato"/>
                <a:cs typeface="Lato"/>
                <a:sym typeface="Lato"/>
              </a:rPr>
              <a:t>OpenTracing Data Model</a:t>
            </a:r>
            <a:endParaRPr sz="2000"/>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vi"/>
              <a:t>Traces</a:t>
            </a:r>
            <a:r>
              <a:rPr lang="vi"/>
              <a:t> được ngầm định nghĩa thông qua các </a:t>
            </a:r>
            <a:r>
              <a:rPr b="1" lang="vi"/>
              <a:t>Span</a:t>
            </a:r>
            <a:r>
              <a:rPr lang="vi"/>
              <a:t> </a:t>
            </a:r>
            <a:endParaRPr/>
          </a:p>
          <a:p>
            <a:pPr indent="-311150" lvl="0" marL="457200" rtl="0" algn="l">
              <a:spcBef>
                <a:spcPts val="0"/>
              </a:spcBef>
              <a:spcAft>
                <a:spcPts val="0"/>
              </a:spcAft>
              <a:buSzPts val="1300"/>
              <a:buChar char="●"/>
            </a:pPr>
            <a:r>
              <a:rPr b="1" lang="vi"/>
              <a:t>References</a:t>
            </a:r>
            <a:r>
              <a:rPr lang="vi"/>
              <a:t> là mối quan hệ giữa các </a:t>
            </a:r>
            <a:r>
              <a:rPr b="1" lang="vi"/>
              <a:t>Span</a:t>
            </a:r>
            <a:endParaRPr b="1"/>
          </a:p>
          <a:p>
            <a:pPr indent="0" lvl="0" marL="0" rtl="0" algn="l">
              <a:spcBef>
                <a:spcPts val="1600"/>
              </a:spcBef>
              <a:spcAft>
                <a:spcPts val="1600"/>
              </a:spcAft>
              <a:buNone/>
            </a:pPr>
            <a:r>
              <a:t/>
            </a:r>
            <a:endParaRPr b="1"/>
          </a:p>
        </p:txBody>
      </p:sp>
      <p:pic>
        <p:nvPicPr>
          <p:cNvPr id="167" name="Google Shape;167;p18"/>
          <p:cNvPicPr preferRelativeResize="0"/>
          <p:nvPr/>
        </p:nvPicPr>
        <p:blipFill>
          <a:blip r:embed="rId3">
            <a:alphaModFix/>
          </a:blip>
          <a:stretch>
            <a:fillRect/>
          </a:stretch>
        </p:blipFill>
        <p:spPr>
          <a:xfrm>
            <a:off x="1332250" y="2350278"/>
            <a:ext cx="6333999" cy="2012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466500"/>
            <a:ext cx="7038900" cy="9141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vi"/>
              <a:t>OpenTracing</a:t>
            </a:r>
            <a:endParaRPr/>
          </a:p>
          <a:p>
            <a:pPr indent="0" lvl="0" marL="0" rtl="0" algn="l">
              <a:spcBef>
                <a:spcPts val="0"/>
              </a:spcBef>
              <a:spcAft>
                <a:spcPts val="0"/>
              </a:spcAft>
              <a:buNone/>
            </a:pPr>
            <a:r>
              <a:rPr lang="vi" sz="2000"/>
              <a:t>Sp</a:t>
            </a:r>
            <a:r>
              <a:rPr lang="vi" sz="2000"/>
              <a:t>ans</a:t>
            </a:r>
            <a:endParaRPr sz="2000"/>
          </a:p>
        </p:txBody>
      </p:sp>
      <p:sp>
        <p:nvSpPr>
          <p:cNvPr id="173" name="Google Shape;173;p19"/>
          <p:cNvSpPr txBox="1"/>
          <p:nvPr>
            <p:ph idx="1" type="body"/>
          </p:nvPr>
        </p:nvSpPr>
        <p:spPr>
          <a:xfrm>
            <a:off x="1297500" y="1567550"/>
            <a:ext cx="7038900" cy="29112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vi" sz="1200">
                <a:latin typeface="Arial"/>
                <a:ea typeface="Arial"/>
                <a:cs typeface="Arial"/>
                <a:sym typeface="Arial"/>
              </a:rPr>
              <a:t>Each Span encapsulates the following state:</a:t>
            </a:r>
            <a:endParaRPr sz="1200">
              <a:latin typeface="Arial"/>
              <a:ea typeface="Arial"/>
              <a:cs typeface="Arial"/>
              <a:sym typeface="Arial"/>
            </a:endParaRPr>
          </a:p>
          <a:p>
            <a:pPr indent="-304800" lvl="0" marL="457200" rtl="0" algn="l">
              <a:spcBef>
                <a:spcPts val="1200"/>
              </a:spcBef>
              <a:spcAft>
                <a:spcPts val="0"/>
              </a:spcAft>
              <a:buClr>
                <a:schemeClr val="lt1"/>
              </a:buClr>
              <a:buSzPts val="1200"/>
              <a:buFont typeface="Arial"/>
              <a:buChar char="●"/>
            </a:pPr>
            <a:r>
              <a:rPr lang="vi" sz="1200">
                <a:latin typeface="Arial"/>
                <a:ea typeface="Arial"/>
                <a:cs typeface="Arial"/>
                <a:sym typeface="Arial"/>
              </a:rPr>
              <a:t>An operation name</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vi" sz="1200">
                <a:latin typeface="Arial"/>
                <a:ea typeface="Arial"/>
                <a:cs typeface="Arial"/>
                <a:sym typeface="Arial"/>
              </a:rPr>
              <a:t>A start </a:t>
            </a:r>
            <a:r>
              <a:rPr lang="vi" sz="1200">
                <a:latin typeface="Arial"/>
                <a:ea typeface="Arial"/>
                <a:cs typeface="Arial"/>
                <a:sym typeface="Arial"/>
              </a:rPr>
              <a:t>timestamp </a:t>
            </a:r>
            <a:r>
              <a:rPr lang="vi" sz="1200">
                <a:latin typeface="Arial"/>
                <a:ea typeface="Arial"/>
                <a:cs typeface="Arial"/>
                <a:sym typeface="Arial"/>
              </a:rPr>
              <a:t>and finish timestamp</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vi" sz="1200">
                <a:latin typeface="Arial"/>
                <a:ea typeface="Arial"/>
                <a:cs typeface="Arial"/>
                <a:sym typeface="Arial"/>
              </a:rPr>
              <a:t>A set of key:value </a:t>
            </a:r>
            <a:r>
              <a:rPr b="1" lang="vi" sz="1200">
                <a:latin typeface="Arial"/>
                <a:ea typeface="Arial"/>
                <a:cs typeface="Arial"/>
                <a:sym typeface="Arial"/>
              </a:rPr>
              <a:t>Span Tags</a:t>
            </a:r>
            <a:r>
              <a:rPr lang="vi" sz="1200">
                <a:latin typeface="Arial"/>
                <a:ea typeface="Arial"/>
                <a:cs typeface="Arial"/>
                <a:sym typeface="Arial"/>
              </a:rPr>
              <a:t>.</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vi" sz="1200">
                <a:latin typeface="Arial"/>
                <a:ea typeface="Arial"/>
                <a:cs typeface="Arial"/>
                <a:sym typeface="Arial"/>
              </a:rPr>
              <a:t>A set of </a:t>
            </a:r>
            <a:r>
              <a:rPr lang="vi" sz="1200">
                <a:latin typeface="Arial"/>
                <a:ea typeface="Arial"/>
                <a:cs typeface="Arial"/>
                <a:sym typeface="Arial"/>
              </a:rPr>
              <a:t>key:value </a:t>
            </a:r>
            <a:r>
              <a:rPr b="1" lang="vi" sz="1200">
                <a:latin typeface="Arial"/>
                <a:ea typeface="Arial"/>
                <a:cs typeface="Arial"/>
                <a:sym typeface="Arial"/>
              </a:rPr>
              <a:t>Span Logs</a:t>
            </a:r>
            <a:r>
              <a:rPr lang="vi" sz="1200">
                <a:latin typeface="Arial"/>
                <a:ea typeface="Arial"/>
                <a:cs typeface="Arial"/>
                <a:sym typeface="Arial"/>
              </a:rPr>
              <a:t>, each of which is itself a key:value map paired with a timestamp.</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b="1" lang="vi" sz="1200">
                <a:latin typeface="Arial"/>
                <a:ea typeface="Arial"/>
                <a:cs typeface="Arial"/>
                <a:sym typeface="Arial"/>
              </a:rPr>
              <a:t>References</a:t>
            </a:r>
            <a:r>
              <a:rPr lang="vi" sz="1200">
                <a:latin typeface="Arial"/>
                <a:ea typeface="Arial"/>
                <a:cs typeface="Arial"/>
                <a:sym typeface="Arial"/>
              </a:rPr>
              <a:t> to zero or more causally-related </a:t>
            </a:r>
            <a:r>
              <a:rPr b="1" lang="vi" sz="1200">
                <a:latin typeface="Arial"/>
                <a:ea typeface="Arial"/>
                <a:cs typeface="Arial"/>
                <a:sym typeface="Arial"/>
              </a:rPr>
              <a:t>Spans</a:t>
            </a:r>
            <a:r>
              <a:rPr lang="vi" sz="1200">
                <a:latin typeface="Arial"/>
                <a:ea typeface="Arial"/>
                <a:cs typeface="Arial"/>
                <a:sym typeface="Arial"/>
              </a:rPr>
              <a:t> (via the SpanContext of those related Spans). There are 2 kind of </a:t>
            </a:r>
            <a:r>
              <a:rPr b="1" lang="vi" sz="1200">
                <a:latin typeface="Arial"/>
                <a:ea typeface="Arial"/>
                <a:cs typeface="Arial"/>
                <a:sym typeface="Arial"/>
              </a:rPr>
              <a:t>References</a:t>
            </a:r>
            <a:r>
              <a:rPr lang="vi" sz="1200">
                <a:latin typeface="Arial"/>
                <a:ea typeface="Arial"/>
                <a:cs typeface="Arial"/>
                <a:sym typeface="Arial"/>
              </a:rPr>
              <a:t> : ChildOf and FollowFrom( parent not depend in child spans result)</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vi" sz="1200">
                <a:latin typeface="Arial"/>
                <a:ea typeface="Arial"/>
                <a:cs typeface="Arial"/>
                <a:sym typeface="Arial"/>
              </a:rPr>
              <a:t>A </a:t>
            </a:r>
            <a:r>
              <a:rPr b="1" lang="vi" sz="1200">
                <a:latin typeface="Arial"/>
                <a:ea typeface="Arial"/>
                <a:cs typeface="Arial"/>
                <a:sym typeface="Arial"/>
              </a:rPr>
              <a:t>SpanContext </a:t>
            </a:r>
            <a:r>
              <a:rPr lang="vi" sz="1200">
                <a:latin typeface="Arial"/>
                <a:ea typeface="Arial"/>
                <a:cs typeface="Arial"/>
                <a:sym typeface="Arial"/>
              </a:rPr>
              <a:t>encapsulates the following state:</a:t>
            </a:r>
            <a:endParaRPr sz="1200">
              <a:latin typeface="Arial"/>
              <a:ea typeface="Arial"/>
              <a:cs typeface="Arial"/>
              <a:sym typeface="Arial"/>
            </a:endParaRPr>
          </a:p>
          <a:p>
            <a:pPr indent="-304800" lvl="0" marL="914400" rtl="0" algn="l">
              <a:spcBef>
                <a:spcPts val="0"/>
              </a:spcBef>
              <a:spcAft>
                <a:spcPts val="0"/>
              </a:spcAft>
              <a:buClr>
                <a:schemeClr val="lt1"/>
              </a:buClr>
              <a:buSzPts val="1200"/>
              <a:buFont typeface="Arial"/>
              <a:buChar char="●"/>
            </a:pPr>
            <a:r>
              <a:rPr lang="vi" sz="1200">
                <a:latin typeface="Arial"/>
                <a:ea typeface="Arial"/>
                <a:cs typeface="Arial"/>
                <a:sym typeface="Arial"/>
              </a:rPr>
              <a:t>Any OpenTracing-implementation-dependent state (for example, trace ids and span ids) needed to refer to a distinct Span across a process boundary</a:t>
            </a:r>
            <a:endParaRPr sz="1200">
              <a:latin typeface="Arial"/>
              <a:ea typeface="Arial"/>
              <a:cs typeface="Arial"/>
              <a:sym typeface="Arial"/>
            </a:endParaRPr>
          </a:p>
          <a:p>
            <a:pPr indent="-304800" lvl="0" marL="914400" rtl="0" algn="l">
              <a:spcBef>
                <a:spcPts val="0"/>
              </a:spcBef>
              <a:spcAft>
                <a:spcPts val="0"/>
              </a:spcAft>
              <a:buClr>
                <a:schemeClr val="lt1"/>
              </a:buClr>
              <a:buSzPts val="1200"/>
              <a:buFont typeface="Arial"/>
              <a:buChar char="●"/>
            </a:pPr>
            <a:r>
              <a:rPr lang="vi" sz="1200">
                <a:latin typeface="Arial"/>
                <a:ea typeface="Arial"/>
                <a:cs typeface="Arial"/>
                <a:sym typeface="Arial"/>
              </a:rPr>
              <a:t>Baggage Items, which are just key:value pairs that cross process boundaries</a:t>
            </a:r>
            <a:endParaRPr sz="1200">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719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OpenTracing</a:t>
            </a:r>
            <a:endParaRPr/>
          </a:p>
          <a:p>
            <a:pPr indent="0" lvl="0" marL="0" rtl="0" algn="l">
              <a:spcBef>
                <a:spcPts val="0"/>
              </a:spcBef>
              <a:spcAft>
                <a:spcPts val="0"/>
              </a:spcAft>
              <a:buNone/>
            </a:pPr>
            <a:r>
              <a:rPr lang="vi" sz="2000"/>
              <a:t>Tracer </a:t>
            </a:r>
            <a:r>
              <a:rPr lang="vi" sz="2000"/>
              <a:t>Interface</a:t>
            </a:r>
            <a:endParaRPr sz="2000"/>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Create spans and know how to Inject or Extract them </a:t>
            </a:r>
            <a:r>
              <a:rPr lang="vi" sz="1200">
                <a:latin typeface="Arial"/>
                <a:ea typeface="Arial"/>
                <a:cs typeface="Arial"/>
                <a:sym typeface="Arial"/>
              </a:rPr>
              <a:t>across process boundaries. Formally, it has the following capabilities:</a:t>
            </a:r>
            <a:endParaRPr sz="1200">
              <a:latin typeface="Arial"/>
              <a:ea typeface="Arial"/>
              <a:cs typeface="Arial"/>
              <a:sym typeface="Arial"/>
            </a:endParaRPr>
          </a:p>
          <a:p>
            <a:pPr indent="-304800" lvl="0" marL="457200" rtl="0" algn="l">
              <a:spcBef>
                <a:spcPts val="1600"/>
              </a:spcBef>
              <a:spcAft>
                <a:spcPts val="0"/>
              </a:spcAft>
              <a:buSzPts val="1200"/>
              <a:buFont typeface="Arial"/>
              <a:buChar char="●"/>
            </a:pPr>
            <a:r>
              <a:rPr lang="vi" sz="1200">
                <a:latin typeface="Arial"/>
                <a:ea typeface="Arial"/>
                <a:cs typeface="Arial"/>
                <a:sym typeface="Arial"/>
              </a:rPr>
              <a:t>Start new </a:t>
            </a:r>
            <a:r>
              <a:rPr b="1" lang="vi" sz="1200">
                <a:latin typeface="Arial"/>
                <a:ea typeface="Arial"/>
                <a:cs typeface="Arial"/>
                <a:sym typeface="Arial"/>
              </a:rPr>
              <a:t>Spans</a:t>
            </a:r>
            <a:endParaRPr b="1" sz="1200">
              <a:latin typeface="Arial"/>
              <a:ea typeface="Arial"/>
              <a:cs typeface="Arial"/>
              <a:sym typeface="Arial"/>
            </a:endParaRPr>
          </a:p>
          <a:p>
            <a:pPr indent="-304800" lvl="0" marL="457200" rtl="0" algn="l">
              <a:spcBef>
                <a:spcPts val="0"/>
              </a:spcBef>
              <a:spcAft>
                <a:spcPts val="0"/>
              </a:spcAft>
              <a:buSzPts val="1200"/>
              <a:buFont typeface="Arial"/>
              <a:buChar char="●"/>
            </a:pPr>
            <a:r>
              <a:rPr lang="vi" sz="1200">
                <a:latin typeface="Arial"/>
                <a:ea typeface="Arial"/>
                <a:cs typeface="Arial"/>
                <a:sym typeface="Arial"/>
              </a:rPr>
              <a:t>Inject </a:t>
            </a:r>
            <a:r>
              <a:rPr b="1" lang="vi" sz="1200">
                <a:latin typeface="Arial"/>
                <a:ea typeface="Arial"/>
                <a:cs typeface="Arial"/>
                <a:sym typeface="Arial"/>
              </a:rPr>
              <a:t>SpanContext</a:t>
            </a:r>
            <a:r>
              <a:rPr lang="vi" sz="1200">
                <a:latin typeface="Arial"/>
                <a:ea typeface="Arial"/>
                <a:cs typeface="Arial"/>
                <a:sym typeface="Arial"/>
              </a:rPr>
              <a:t> to carrier</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vi" sz="1200">
                <a:latin typeface="Arial"/>
                <a:ea typeface="Arial"/>
                <a:cs typeface="Arial"/>
                <a:sym typeface="Arial"/>
              </a:rPr>
              <a:t>Extra a </a:t>
            </a:r>
            <a:r>
              <a:rPr b="1" lang="vi" sz="1200">
                <a:latin typeface="Arial"/>
                <a:ea typeface="Arial"/>
                <a:cs typeface="Arial"/>
                <a:sym typeface="Arial"/>
              </a:rPr>
              <a:t>SpanContext </a:t>
            </a:r>
            <a:r>
              <a:rPr lang="vi" sz="1200">
                <a:latin typeface="Arial"/>
                <a:ea typeface="Arial"/>
                <a:cs typeface="Arial"/>
                <a:sym typeface="Arial"/>
              </a:rPr>
              <a:t>from carrier</a:t>
            </a:r>
            <a:endParaRPr sz="1200">
              <a:latin typeface="Arial"/>
              <a:ea typeface="Arial"/>
              <a:cs typeface="Arial"/>
              <a:sym typeface="Arial"/>
            </a:endParaRPr>
          </a:p>
          <a:p>
            <a:pPr indent="0" lvl="0" marL="0" rtl="0" algn="l">
              <a:spcBef>
                <a:spcPts val="1600"/>
              </a:spcBef>
              <a:spcAft>
                <a:spcPts val="1600"/>
              </a:spcAft>
              <a:buNone/>
            </a:pPr>
            <a:r>
              <a:t/>
            </a:r>
            <a:endParaRPr/>
          </a:p>
        </p:txBody>
      </p:sp>
      <p:pic>
        <p:nvPicPr>
          <p:cNvPr id="180" name="Google Shape;180;p20"/>
          <p:cNvPicPr preferRelativeResize="0"/>
          <p:nvPr/>
        </p:nvPicPr>
        <p:blipFill>
          <a:blip r:embed="rId3">
            <a:alphaModFix/>
          </a:blip>
          <a:stretch>
            <a:fillRect/>
          </a:stretch>
        </p:blipFill>
        <p:spPr>
          <a:xfrm>
            <a:off x="1505950" y="2934547"/>
            <a:ext cx="6060174" cy="2077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vi"/>
              <a:t>Jaeger Tracing</a:t>
            </a:r>
            <a:endParaRPr/>
          </a:p>
          <a:p>
            <a:pPr indent="457200" lvl="0" marL="1371600" rtl="0" algn="l">
              <a:spcBef>
                <a:spcPts val="0"/>
              </a:spcBef>
              <a:spcAft>
                <a:spcPts val="0"/>
              </a:spcAft>
              <a:buNone/>
            </a:pPr>
            <a:r>
              <a:t/>
            </a:r>
            <a:endParaRPr/>
          </a:p>
        </p:txBody>
      </p:sp>
      <p:sp>
        <p:nvSpPr>
          <p:cNvPr id="186" name="Google Shape;186;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vi"/>
              <a:t>Được khởi đầu bởi Uber in 08/2015</a:t>
            </a:r>
            <a:endParaRPr/>
          </a:p>
          <a:p>
            <a:pPr indent="-311150" lvl="0" marL="457200" rtl="0" algn="l">
              <a:spcBef>
                <a:spcPts val="0"/>
              </a:spcBef>
              <a:spcAft>
                <a:spcPts val="0"/>
              </a:spcAft>
              <a:buSzPts val="1300"/>
              <a:buChar char="●"/>
            </a:pPr>
            <a:r>
              <a:rPr lang="vi"/>
              <a:t>L</a:t>
            </a:r>
            <a:r>
              <a:rPr lang="vi"/>
              <a:t>ấy cảm hứng từ Dapper và OpenZipkin.</a:t>
            </a:r>
            <a:endParaRPr/>
          </a:p>
          <a:p>
            <a:pPr indent="-311150" lvl="0" marL="457200" rtl="0" algn="l">
              <a:spcBef>
                <a:spcPts val="0"/>
              </a:spcBef>
              <a:spcAft>
                <a:spcPts val="0"/>
              </a:spcAft>
              <a:buSzPts val="1300"/>
              <a:buChar char="●"/>
            </a:pPr>
            <a:r>
              <a:rPr lang="vi"/>
              <a:t>Release as</a:t>
            </a:r>
            <a:r>
              <a:rPr lang="vi"/>
              <a:t> OpenSource by Uber Technologies in 07/2017</a:t>
            </a:r>
            <a:endParaRPr/>
          </a:p>
          <a:p>
            <a:pPr indent="-311150" lvl="0" marL="457200" rtl="0" algn="l">
              <a:spcBef>
                <a:spcPts val="0"/>
              </a:spcBef>
              <a:spcAft>
                <a:spcPts val="0"/>
              </a:spcAft>
              <a:buSzPts val="1300"/>
              <a:buChar char="●"/>
            </a:pPr>
            <a:r>
              <a:rPr lang="vi"/>
              <a:t>Là thành viên của CNCF vào 09/2017 </a:t>
            </a:r>
            <a:endParaRPr/>
          </a:p>
          <a:p>
            <a:pPr indent="-311150" lvl="0" marL="457200" rtl="0" algn="l">
              <a:spcBef>
                <a:spcPts val="0"/>
              </a:spcBef>
              <a:spcAft>
                <a:spcPts val="0"/>
              </a:spcAft>
              <a:buSzPts val="1300"/>
              <a:buChar char="●"/>
            </a:pPr>
            <a:r>
              <a:rPr lang="vi" sz="1100" u="sng">
                <a:solidFill>
                  <a:schemeClr val="hlink"/>
                </a:solidFill>
                <a:latin typeface="Arial"/>
                <a:ea typeface="Arial"/>
                <a:cs typeface="Arial"/>
                <a:sym typeface="Arial"/>
                <a:hlinkClick r:id="rId3"/>
              </a:rPr>
              <a:t>https://jaegertracing.io/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