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5"/>
  </p:notesMasterIdLst>
  <p:sldIdLst>
    <p:sldId id="256" r:id="rId2"/>
    <p:sldId id="346" r:id="rId3"/>
    <p:sldId id="259" r:id="rId4"/>
    <p:sldId id="344" r:id="rId5"/>
    <p:sldId id="350" r:id="rId6"/>
    <p:sldId id="351" r:id="rId7"/>
    <p:sldId id="352" r:id="rId8"/>
    <p:sldId id="354" r:id="rId9"/>
    <p:sldId id="357" r:id="rId10"/>
    <p:sldId id="349" r:id="rId11"/>
    <p:sldId id="348" r:id="rId12"/>
    <p:sldId id="358" r:id="rId13"/>
    <p:sldId id="359" r:id="rId14"/>
    <p:sldId id="360" r:id="rId15"/>
    <p:sldId id="361" r:id="rId16"/>
    <p:sldId id="363" r:id="rId17"/>
    <p:sldId id="362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THS. </a:t>
            </a:r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Nguyễn Bá Khải – Nguyễn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688" y="758952"/>
            <a:ext cx="4297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 Science Lab - HUST </a:t>
            </a:r>
          </a:p>
          <a:p>
            <a:pPr algn="ctr"/>
            <a:r>
              <a:rPr lang="en-US" sz="3200" dirty="0"/>
              <a:t>Summer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20newsgroups dataset đã tiền xử lý: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cụm ta lưu trữ các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centroid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</a:t>
            </a:r>
            <a:r>
              <a:rPr lang="en-US">
                <a:solidFill>
                  <a:srgbClr val="FF0000"/>
                </a:solidFill>
              </a:rPr>
              <a:t> members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danh sách các điểm dữ liệu trong cụm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điểm dữ liệu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lưu trữ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r_d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biểu diễn tf-idf </a:t>
            </a:r>
            <a:r>
              <a:rPr lang="en-US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>
                <a:solidFill>
                  <a:schemeClr val="tx1"/>
                </a:solidFill>
              </a:rPr>
              <a:t>: newsgroup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</a:t>
            </a:r>
            <a:r>
              <a:rPr lang="en-US">
                <a:solidFill>
                  <a:srgbClr val="FF0000"/>
                </a:solidFill>
              </a:rPr>
              <a:t> doc_id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tên file chứa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xây dựng 3 lớp: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2 lớp cho lưu trữ thông tin: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Cluster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Member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1 lớp Kmeans cho triển khai thuật toán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Kmeans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Member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Cluster: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1730888"/>
            <a:ext cx="7450178" cy="129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3508342"/>
            <a:ext cx="5449242" cy="2587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4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Kmeans: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1" y="2133746"/>
            <a:ext cx="8319877" cy="36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5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Hàm khởi tạo: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9" y="2617813"/>
            <a:ext cx="7191617" cy="174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1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62" y="2101062"/>
            <a:ext cx="10048121" cy="4053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 Hàm </a:t>
            </a:r>
            <a:r>
              <a:rPr lang="en-US">
                <a:solidFill>
                  <a:srgbClr val="FF0000"/>
                </a:solidFill>
              </a:rPr>
              <a:t>sparse_to_dense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7" y="2450213"/>
            <a:ext cx="7717270" cy="201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9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Hàm </a:t>
            </a:r>
            <a:r>
              <a:rPr lang="en-US">
                <a:solidFill>
                  <a:srgbClr val="FF0000"/>
                </a:solidFill>
              </a:rPr>
              <a:t>run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3" y="2111931"/>
            <a:ext cx="7388234" cy="422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8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xác định cụm </a:t>
            </a:r>
            <a:r>
              <a:rPr lang="en-US">
                <a:solidFill>
                  <a:schemeClr val="tx1"/>
                </a:solidFill>
              </a:rPr>
              <a:t>cho từng điểm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340230"/>
            <a:ext cx="10241192" cy="2841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Kmeans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Scikit-learn:</a:t>
            </a:r>
          </a:p>
          <a:p>
            <a:pPr marL="0" indent="0">
              <a:buNone/>
            </a:pPr>
            <a:r>
              <a:rPr lang="en-US"/>
              <a:t>	&gt; Kmeans</a:t>
            </a:r>
          </a:p>
          <a:p>
            <a:pPr marL="0" indent="0">
              <a:buNone/>
            </a:pPr>
            <a:r>
              <a:rPr lang="en-US"/>
              <a:t>	&gt; SVMs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cập nhật lại tâm cụm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26752"/>
            <a:ext cx="10002448" cy="1728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42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max_iters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61" y="2570822"/>
            <a:ext cx="8072437" cy="203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95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centroid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18" y="2504447"/>
            <a:ext cx="9648276" cy="214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similarity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2357269"/>
            <a:ext cx="6767699" cy="171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4668111"/>
            <a:ext cx="7091121" cy="950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97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purity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7333"/>
            <a:ext cx="10762581" cy="181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4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NMI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  <a:blipFill>
                <a:blip r:embed="rId2"/>
                <a:stretch>
                  <a:fillRect t="-9091" r="-13936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vi-V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|. 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nary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" y="2196783"/>
            <a:ext cx="7208782" cy="3508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47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Vấn đề khởi tạo tâm cụm: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Kết quả của Kmeans phụ thuộc vào việc khởi tạo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=&gt; Làm vài lần và chọn lấy lần tốt nhất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       </a:t>
            </a:r>
            <a:r>
              <a:rPr lang="en-US">
                <a:solidFill>
                  <a:srgbClr val="FF0000"/>
                </a:solidFill>
              </a:rPr>
              <a:t>hoặc</a:t>
            </a:r>
            <a:r>
              <a:rPr lang="en-US">
                <a:solidFill>
                  <a:schemeClr val="tx1"/>
                </a:solidFill>
              </a:rPr>
              <a:t> Khởi tạo theo chiến lược: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Dùng Kmeans++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Cluster center initialization algorithm for K-				means clustering</a:t>
            </a:r>
            <a:r>
              <a:rPr lang="en-US" baseline="30000">
                <a:solidFill>
                  <a:schemeClr val="tx1"/>
                </a:solidFill>
              </a:rPr>
              <a:t>[*]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6459785"/>
            <a:ext cx="919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https://www.researchgate.net/publication/223315329_Cluster_center_initialization_algorithm_for_K-means_clustering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283952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Kmeans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SVMs: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Linear SVMs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kernel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205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Kmeans: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http://scikit-learn.org/stable/modules/generated/sklearn.cluster.KMeans.html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635"/>
            <a:ext cx="10218166" cy="32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8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http://scikit-learn.org/stable/modules/generated/sklearn.svm.LinearSVC.html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9" y="2216790"/>
            <a:ext cx="10442773" cy="3023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9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thuật toán</a:t>
            </a:r>
          </a:p>
          <a:p>
            <a:pPr marL="0" indent="0">
              <a:buNone/>
            </a:pPr>
            <a:r>
              <a:rPr lang="en-US"/>
              <a:t>     2. Ý tưởng triển khai</a:t>
            </a:r>
          </a:p>
          <a:p>
            <a:r>
              <a:rPr lang="en-US"/>
              <a:t>    2. Triển 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 : Hàm </a:t>
            </a:r>
            <a:r>
              <a:rPr lang="en-US">
                <a:solidFill>
                  <a:srgbClr val="FF0000"/>
                </a:solidFill>
              </a:rPr>
              <a:t>compute_accuracy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32" y="2300715"/>
            <a:ext cx="8351895" cy="99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6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Kernel SVMs: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0" y="4447319"/>
            <a:ext cx="8799653" cy="51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3" y="2176241"/>
            <a:ext cx="9857253" cy="1817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0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buổi tới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Cài đặt tensorflow-GPU: 	https://www.youtube.com/watch?v=6iyweMKcX3w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Input: </a:t>
                </a:r>
              </a:p>
              <a:p>
                <a:pPr marL="0" indent="0">
                  <a:buNone/>
                </a:pPr>
                <a:r>
                  <a:rPr lang="en-US"/>
                  <a:t>	&gt; Tập dữ liệu </a:t>
                </a:r>
                <a:r>
                  <a:rPr lang="en-US">
                    <a:solidFill>
                      <a:srgbClr val="FF0000"/>
                    </a:solidFill>
                  </a:rPr>
                  <a:t>R = {r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biểu diễn tf-idf của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/>
                  <a:t>	&gt; Số cụm </a:t>
                </a:r>
                <a:r>
                  <a:rPr lang="en-US">
                    <a:solidFill>
                      <a:srgbClr val="FF0000"/>
                    </a:solidFill>
                  </a:rPr>
                  <a:t>K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Output: </a:t>
                </a:r>
                <a:r>
                  <a:rPr lang="en-US">
                    <a:solidFill>
                      <a:srgbClr val="FF0000"/>
                    </a:solidFill>
                  </a:rPr>
                  <a:t>A = {a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{1, 2, …, K} </a:t>
                </a:r>
                <a:r>
                  <a:rPr lang="en-US"/>
                  <a:t>cho biết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  <a:r>
                  <a:rPr lang="en-US"/>
                  <a:t> được phân vào cụm nào.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  <a:blipFill>
                <a:blip r:embed="rId2"/>
                <a:stretch>
                  <a:fillRect l="-1833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 sz="2400"/>
                  <a:t>	&gt; B1: Khởi tạo tâm cho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cụm: </a:t>
                </a:r>
              </a:p>
              <a:p>
                <a:pPr marL="0" indent="0">
                  <a:buNone/>
                </a:pPr>
                <a:r>
                  <a:rPr lang="en-US" sz="2400"/>
                  <a:t>		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  </a:t>
                </a:r>
                <a:r>
                  <a:rPr lang="en-US" sz="2400"/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là tâm của cụm </a:t>
                </a:r>
                <a:r>
                  <a:rPr lang="en-US" sz="2400">
                    <a:solidFill>
                      <a:srgbClr val="FF0000"/>
                    </a:solidFill>
                  </a:rPr>
                  <a:t>k   </a:t>
                </a:r>
                <a:r>
                  <a:rPr lang="en-US" sz="2400"/>
                  <a:t>,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k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{1, 2, …, K}</a:t>
                </a:r>
                <a:r>
                  <a:rPr lang="en-US" sz="2400"/>
                  <a:t>  và </a:t>
                </a:r>
                <a:r>
                  <a:rPr lang="en-US" sz="2400">
                    <a:solidFill>
                      <a:srgbClr val="FF0000"/>
                    </a:solidFill>
                  </a:rPr>
                  <a:t>|E| = K  </a:t>
                </a:r>
                <a:r>
                  <a:rPr lang="en-US" sz="240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/>
                  <a:t>			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/>
                  <a:t> là 1 tập con gồm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phần tử được lấy</a:t>
                </a:r>
                <a:r>
                  <a:rPr lang="en-US" sz="2400" baseline="30000"/>
                  <a:t>[*]</a:t>
                </a:r>
                <a:r>
                  <a:rPr lang="en-US" sz="2400"/>
                  <a:t> từ </a:t>
                </a:r>
                <a:r>
                  <a:rPr lang="en-US" sz="2400">
                    <a:solidFill>
                      <a:srgbClr val="FF0000"/>
                    </a:solidFill>
                  </a:rPr>
                  <a:t>R = {r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D}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12491" y="6444433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Lấy ngẫu nhiên, hoặc lấy theo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377543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B1: Khởi tạo tâm cho K cụm: 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}, |E|= K</a:t>
                </a:r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B2: Lặp cho tới khi hội tụ:</a:t>
                </a:r>
              </a:p>
              <a:p>
                <a:pPr marL="0" indent="0">
                  <a:buNone/>
                </a:pPr>
                <a:r>
                  <a:rPr lang="en-US" sz="2400"/>
                  <a:t>		* Với mỗi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+ Tính </a:t>
                </a:r>
                <a:r>
                  <a:rPr lang="en-US" sz="2400">
                    <a:solidFill>
                      <a:srgbClr val="FF0000"/>
                    </a:solidFill>
                  </a:rPr>
                  <a:t>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rgbClr val="FF0000"/>
                    </a:solidFill>
                  </a:rPr>
                  <a:t>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Gán </a:t>
                </a:r>
                <a:r>
                  <a:rPr lang="en-US" sz="24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vào cụm </a:t>
                </a:r>
                <a:r>
                  <a:rPr lang="en-US" sz="2400">
                    <a:solidFill>
                      <a:srgbClr val="FF0000"/>
                    </a:solidFill>
                  </a:rPr>
                  <a:t>k*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k*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argma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(similarity(r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))</a:t>
                </a:r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* Cập nhật lại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Lựa chọn điều kiện dừng:</a:t>
                </a:r>
              </a:p>
              <a:p>
                <a:pPr marL="0" indent="0">
                  <a:buNone/>
                </a:pPr>
                <a:r>
                  <a:rPr lang="en-US"/>
                  <a:t>	&gt; Số bước lặp vượt quá 1 ngưỡng đặt trước: </a:t>
                </a:r>
                <a:r>
                  <a:rPr lang="en-US">
                    <a:solidFill>
                      <a:srgbClr val="FF0000"/>
                    </a:solidFill>
                  </a:rPr>
                  <a:t>iteration &gt; max_iters</a:t>
                </a:r>
              </a:p>
              <a:p>
                <a:pPr marL="0" indent="0">
                  <a:buNone/>
                </a:pPr>
                <a:r>
                  <a:rPr lang="en-US"/>
                  <a:t>	&gt; </a:t>
                </a:r>
                <a:r>
                  <a:rPr lang="en-US">
                    <a:solidFill>
                      <a:srgbClr val="FF0000"/>
                    </a:solidFill>
                  </a:rPr>
                  <a:t>E = { e</a:t>
                </a:r>
                <a:r>
                  <a:rPr lang="en-US" baseline="-25000">
                    <a:solidFill>
                      <a:srgbClr val="FF0000"/>
                    </a:solidFill>
                  </a:rPr>
                  <a:t>k</a:t>
                </a:r>
                <a:r>
                  <a:rPr lang="en-US">
                    <a:solidFill>
                      <a:srgbClr val="FF0000"/>
                    </a:solidFill>
                  </a:rPr>
                  <a:t> 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thay đổi không đáng kể: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|E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\ E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| &lt; 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&lt;&lt; K</a:t>
                </a:r>
              </a:p>
              <a:p>
                <a:pPr marL="0" indent="0">
                  <a:buNone/>
                </a:pPr>
                <a:r>
                  <a:rPr lang="en-US"/>
                  <a:t>	&gt; Độ tương đồng trung bình không tăng hoặc tăng không đáng kể</a:t>
                </a:r>
              </a:p>
              <a:p>
                <a:pPr marL="0" indent="0">
                  <a:buNone/>
                </a:pPr>
                <a:r>
                  <a:rPr lang="en-US"/>
                  <a:t>		* Độ giảm lỗi phân cụm: </a:t>
                </a:r>
                <a:r>
                  <a:rPr lang="en-US">
                    <a:solidFill>
                      <a:srgbClr val="FF0000"/>
                    </a:solidFill>
                  </a:rPr>
                  <a:t>S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– S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		* Lỗi phân cụm: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a:rPr lang="en-US" b="0" i="0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similarity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  <a:blipFill>
                <a:blip r:embed="rId2"/>
                <a:stretch>
                  <a:fillRect l="-1806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Purity:</a:t>
                </a:r>
              </a:p>
              <a:p>
                <a:pPr marL="0" indent="0">
                  <a:buNone/>
                </a:pPr>
                <a:r>
                  <a:rPr lang="en-US"/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 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		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= k,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/>
                  <a:t>			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label(d) = j,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: </a:t>
                </a:r>
                <a:r>
                  <a:rPr lang="en-US">
                    <a:solidFill>
                      <a:schemeClr val="tx1"/>
                    </a:solidFill>
                  </a:rPr>
                  <a:t>tập hợp các văn bản trong cụm k có nhãn j</a:t>
                </a:r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NMI (</a:t>
                </a:r>
                <a:r>
                  <a:rPr lang="en-US" i="1"/>
                  <a:t>normalized mutual information</a:t>
                </a:r>
                <a:r>
                  <a:rPr lang="en-US"/>
                  <a:t> ):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3200" b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r>
                  <a:rPr lang="en-US"/>
                  <a:t> là số lớp</a:t>
                </a:r>
              </a:p>
              <a:p>
                <a:pPr marL="0" indent="0">
                  <a:buNone/>
                </a:pPr>
                <a:r>
                  <a:rPr lang="en-US"/>
                  <a:t>		với </a:t>
                </a: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|. 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1754</TotalTime>
  <Words>537</Words>
  <Application>Microsoft Office PowerPoint</Application>
  <PresentationFormat>Màn hình rộng</PresentationFormat>
  <Paragraphs>207</Paragraphs>
  <Slides>33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Triển khai Kmeans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2. Ý tưởng triển khai</vt:lpstr>
      <vt:lpstr>2. Ý tưởng triển khai</vt:lpstr>
      <vt:lpstr>2. Ý tưởng triển khai</vt:lpstr>
      <vt:lpstr>2. Ý tưởng triển khai</vt:lpstr>
      <vt:lpstr>2. Ý tưởng triển khai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Sử dụng Scikit-learn</vt:lpstr>
      <vt:lpstr>Sử dụng Scikit-learn</vt:lpstr>
      <vt:lpstr>Sử dụng Scikit-learn</vt:lpstr>
      <vt:lpstr>Sử dụng Scikit-learn</vt:lpstr>
      <vt:lpstr>Sử dụng Scikit-learn</vt:lpstr>
      <vt:lpstr>Chuẩn bị cho buổi tới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Nguyen Ba Khai 20151998</cp:lastModifiedBy>
  <cp:revision>147</cp:revision>
  <dcterms:created xsi:type="dcterms:W3CDTF">2018-07-08T01:14:52Z</dcterms:created>
  <dcterms:modified xsi:type="dcterms:W3CDTF">2019-05-02T06:42:00Z</dcterms:modified>
</cp:coreProperties>
</file>