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9" r:id="rId4"/>
    <p:sldId id="258" r:id="rId5"/>
    <p:sldId id="337" r:id="rId6"/>
    <p:sldId id="261" r:id="rId7"/>
    <p:sldId id="293" r:id="rId8"/>
    <p:sldId id="294" r:id="rId9"/>
    <p:sldId id="338" r:id="rId10"/>
    <p:sldId id="262" r:id="rId11"/>
    <p:sldId id="283" r:id="rId12"/>
    <p:sldId id="284" r:id="rId13"/>
    <p:sldId id="339" r:id="rId14"/>
    <p:sldId id="263" r:id="rId15"/>
    <p:sldId id="343" r:id="rId16"/>
    <p:sldId id="290" r:id="rId17"/>
    <p:sldId id="264" r:id="rId18"/>
    <p:sldId id="266" r:id="rId19"/>
    <p:sldId id="268" r:id="rId20"/>
    <p:sldId id="326" r:id="rId21"/>
    <p:sldId id="328" r:id="rId22"/>
    <p:sldId id="322" r:id="rId23"/>
    <p:sldId id="319" r:id="rId24"/>
    <p:sldId id="342" r:id="rId25"/>
    <p:sldId id="329" r:id="rId26"/>
    <p:sldId id="277" r:id="rId27"/>
    <p:sldId id="278" r:id="rId28"/>
    <p:sldId id="306" r:id="rId29"/>
    <p:sldId id="325" r:id="rId30"/>
    <p:sldId id="309" r:id="rId31"/>
    <p:sldId id="310" r:id="rId32"/>
    <p:sldId id="320" r:id="rId33"/>
    <p:sldId id="321" r:id="rId34"/>
    <p:sldId id="312" r:id="rId35"/>
    <p:sldId id="332" r:id="rId36"/>
    <p:sldId id="318" r:id="rId37"/>
    <p:sldId id="292" r:id="rId38"/>
    <p:sldId id="305" r:id="rId39"/>
    <p:sldId id="301" r:id="rId40"/>
    <p:sldId id="299" r:id="rId41"/>
    <p:sldId id="307" r:id="rId42"/>
    <p:sldId id="281" r:id="rId43"/>
    <p:sldId id="315" r:id="rId44"/>
    <p:sldId id="316" r:id="rId45"/>
    <p:sldId id="335" r:id="rId46"/>
    <p:sldId id="291" r:id="rId47"/>
    <p:sldId id="303" r:id="rId48"/>
    <p:sldId id="302" r:id="rId49"/>
    <p:sldId id="313" r:id="rId50"/>
    <p:sldId id="311" r:id="rId51"/>
    <p:sldId id="314" r:id="rId52"/>
    <p:sldId id="286" r:id="rId53"/>
    <p:sldId id="340" r:id="rId54"/>
    <p:sldId id="288" r:id="rId55"/>
    <p:sldId id="341" r:id="rId56"/>
    <p:sldId id="324" r:id="rId57"/>
    <p:sldId id="287" r:id="rId58"/>
    <p:sldId id="289" r:id="rId59"/>
    <p:sldId id="32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C56C90A-52BF-403E-BD04-4DE68BA44745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C58F6D4-30C6-43E0-A0D0-DA31617D25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chemeClr val="tx2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1" y="76200"/>
            <a:ext cx="3798559" cy="841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63650"/>
            <a:ext cx="8446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Home Security System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3077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70746"/>
            <a:ext cx="3473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IDEAL Security System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" name="Picture 4" descr="http://ecx.images-amazon.com/images/I/81so5W1gaHL._SL1500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624956" cy="318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1599" y="2138913"/>
            <a:ext cx="8322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$250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3200400"/>
            <a:ext cx="367844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Connect to telephone landline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Alarm by calling directly to phone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Lose memory when power failure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door sensors, 1 motion sensor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remote control, telephone dialer</a:t>
            </a:r>
          </a:p>
        </p:txBody>
      </p:sp>
    </p:spTree>
    <p:extLst>
      <p:ext uri="{BB962C8B-B14F-4D97-AF65-F5344CB8AC3E}">
        <p14:creationId xmlns:p14="http://schemas.microsoft.com/office/powerpoint/2010/main" val="9853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70746"/>
            <a:ext cx="49994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err="1" smtClean="0">
                <a:latin typeface="Calibri" pitchFamily="34" charset="0"/>
              </a:rPr>
              <a:t>SimpliSafe</a:t>
            </a:r>
            <a:r>
              <a:rPr lang="en-US" sz="2500" b="1" dirty="0" smtClean="0">
                <a:latin typeface="Calibri" pitchFamily="34" charset="0"/>
              </a:rPr>
              <a:t> House Security System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6" name="Picture 5" descr="http://ecx.images-amazon.com/images/I/41zDbHHsxF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4" y="1981200"/>
            <a:ext cx="3723588" cy="3467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599" y="1993005"/>
            <a:ext cx="3826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$260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$24.99/month for smartphone app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1" y="3200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Very simple to use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Plug and Play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Includes door sensors, motion detectors, CO detector, panic button for emergencies etc…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systems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70746"/>
            <a:ext cx="47199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err="1">
                <a:latin typeface="Calibri" pitchFamily="34" charset="0"/>
              </a:rPr>
              <a:t>iSmartAlarm</a:t>
            </a:r>
            <a:r>
              <a:rPr lang="en-US" sz="2500" b="1" dirty="0">
                <a:latin typeface="Calibri" pitchFamily="34" charset="0"/>
              </a:rPr>
              <a:t> Premium Package </a:t>
            </a:r>
          </a:p>
        </p:txBody>
      </p:sp>
      <p:pic>
        <p:nvPicPr>
          <p:cNvPr id="6" name="Picture 5" descr="http://ecx.images-amazon.com/images/I/71MWjxm1u8L._SL1500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733610"/>
            <a:ext cx="4343400" cy="350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co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ge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64007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1599" y="1972653"/>
            <a:ext cx="29808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$199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$349 for including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iCamera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1" y="3200400"/>
            <a:ext cx="36576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libri" pitchFamily="34" charset="0"/>
              </a:rPr>
              <a:t>Working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Smartphone application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door sensors, 1 motion sensor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2 remote tags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Very easy to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integrate with addition sensors</a:t>
            </a:r>
          </a:p>
          <a:p>
            <a:endParaRPr lang="en-US" sz="20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IDEAS AND OBJECTIVES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31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IDEAS and objectives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3290" y="1113472"/>
            <a:ext cx="8638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Down-side of Existing Home Security System</a:t>
            </a:r>
            <a:br>
              <a:rPr lang="en-US" sz="3000" b="1" dirty="0" smtClean="0">
                <a:latin typeface="Calibri" pitchFamily="34" charset="0"/>
              </a:rPr>
            </a:br>
            <a:r>
              <a:rPr lang="en-US" sz="3000" i="1" dirty="0" smtClean="0">
                <a:latin typeface="Calibri" pitchFamily="34" charset="0"/>
              </a:rPr>
              <a:t>(maybe one or more for specific system)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Only provide entire smart-home solution packet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Hard to deploy in existing house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The cost is too high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Camera IP solution has a lot of disadvantages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Lack of active real-time technologies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>
                <a:latin typeface="Calibri" pitchFamily="34" charset="0"/>
              </a:rPr>
              <a:t>Not </a:t>
            </a:r>
            <a:r>
              <a:rPr lang="en-US" sz="3000" dirty="0" smtClean="0">
                <a:latin typeface="Calibri" pitchFamily="34" charset="0"/>
              </a:rPr>
              <a:t>integrated smart doorbell yet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5232737"/>
            <a:ext cx="863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Conclusion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Basically HSS can overcome above weaknesses</a:t>
            </a:r>
            <a:endParaRPr lang="en-US" sz="30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IDEAS and objectives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690" y="1548348"/>
            <a:ext cx="8638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Calibri" pitchFamily="34" charset="0"/>
              </a:rPr>
              <a:t>“91% of people keep </a:t>
            </a:r>
          </a:p>
          <a:p>
            <a:pPr algn="ctr"/>
            <a:r>
              <a:rPr lang="en-US" sz="6000" b="1" dirty="0" smtClean="0">
                <a:latin typeface="Calibri" pitchFamily="34" charset="0"/>
              </a:rPr>
              <a:t>their smartphone within </a:t>
            </a:r>
          </a:p>
          <a:p>
            <a:pPr algn="ctr"/>
            <a:r>
              <a:rPr lang="en-US" sz="6000" b="1" dirty="0" smtClean="0">
                <a:latin typeface="Calibri" pitchFamily="34" charset="0"/>
              </a:rPr>
              <a:t>3 </a:t>
            </a:r>
            <a:r>
              <a:rPr lang="en-US" sz="6000" b="1" dirty="0" err="1" smtClean="0">
                <a:latin typeface="Calibri" pitchFamily="34" charset="0"/>
              </a:rPr>
              <a:t>feets</a:t>
            </a:r>
            <a:r>
              <a:rPr lang="en-US" sz="6000" b="1" dirty="0" smtClean="0">
                <a:latin typeface="Calibri" pitchFamily="34" charset="0"/>
              </a:rPr>
              <a:t> 24 hours a day”</a:t>
            </a:r>
          </a:p>
          <a:p>
            <a:endParaRPr lang="en-US" sz="2400" b="1" dirty="0" smtClean="0">
              <a:latin typeface="Calibri" pitchFamily="34" charset="0"/>
            </a:endParaRPr>
          </a:p>
          <a:p>
            <a:pPr algn="r"/>
            <a:r>
              <a:rPr lang="en-US" sz="3600" i="1" dirty="0" smtClean="0">
                <a:latin typeface="Calibri" pitchFamily="34" charset="0"/>
              </a:rPr>
              <a:t>- </a:t>
            </a:r>
            <a:r>
              <a:rPr lang="en-US" sz="3600" i="1" dirty="0">
                <a:latin typeface="Calibri" pitchFamily="34" charset="0"/>
              </a:rPr>
              <a:t>Morgan Stanley</a:t>
            </a:r>
            <a:r>
              <a:rPr lang="en-US" sz="3600" i="1" dirty="0" smtClean="0">
                <a:latin typeface="Calibri" pitchFamily="34" charset="0"/>
              </a:rPr>
              <a:t> - </a:t>
            </a:r>
            <a:endParaRPr lang="en-US" sz="36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scope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E:\Google Drive\Capstone\Presentation\Internet Of Things Stroke Icon Set\PNGs\wireless-mode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448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15726" y="1706880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Internet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5726" y="2023795"/>
            <a:ext cx="2083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WLAN or Ethernet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1" name="Picture 3" descr="E:\Google Drive\Capstone\Presentation\Internet Of Things Stroke Icon Set\PNGs\eye-watc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7" y="313944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15726" y="3139440"/>
            <a:ext cx="1173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Sensor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5726" y="3456355"/>
            <a:ext cx="3067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Motion and Door detection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A push button as doorbell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2" name="Picture 4" descr="E:\Google Drive\Capstone\Presentation\Internet Of Things Stroke Icon Set\PNGs\came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473964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:\Google Drive\Capstone\Presentation\Internet Of Things Stroke Icon Set\PNGs\heart-rate-wat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1554480"/>
            <a:ext cx="1051560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0" y="3136900"/>
            <a:ext cx="105156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15726" y="5041315"/>
            <a:ext cx="2681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HSS-Board and HSS-App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in a same local network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07616" y="1572490"/>
            <a:ext cx="296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Real-time Handling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07616" y="1889405"/>
            <a:ext cx="24815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Send and receive data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in real-time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07616" y="3136989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Audio Quality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07616" y="3453904"/>
            <a:ext cx="2946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PCMU/PCMA Audio Codec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64kbps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07616" y="4845575"/>
            <a:ext cx="227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Image Quality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07616" y="5162490"/>
            <a:ext cx="2460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JPEG @ 640x480 pixel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39640"/>
            <a:ext cx="105156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417081" y="4719935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Connection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</a:t>
            </a:r>
            <a:r>
              <a:rPr lang="en-US" sz="3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990600"/>
            <a:ext cx="36583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Programming Language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8674" name="Picture 2" descr="https://upload.wikimedia.org/wikipedia/commons/thumb/f/f8/Python_logo_and_wordmark.svg/2000px-Python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975" y="2036947"/>
            <a:ext cx="4647625" cy="13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85" y="1467654"/>
            <a:ext cx="2023515" cy="20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http://www.planet-source-code.com/vb/2010Redesign/images/LangugeHomePages/CPlusPlu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1878"/>
            <a:ext cx="1643392" cy="17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1198" y="3753654"/>
            <a:ext cx="30641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Tools and Software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8682" name="Picture 10" descr="http://doc.qt.io/qt-5/images/used-in-examples/quickplayer/images/quickplay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1152928" cy="11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4681428"/>
            <a:ext cx="947737" cy="9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5" name="Picture 13" descr="https://www.google.com/intl/vi/drive/images/drive/logo-driv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01" y="4681428"/>
            <a:ext cx="1045899" cy="9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09" y="4721746"/>
            <a:ext cx="871191" cy="87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4" name="Picture 22" descr="http://www.printrbottalk.com/wiki/images/6/63/Arduin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93" y="4681427"/>
            <a:ext cx="938725" cy="9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1048" y="565865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Qt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6181" y="565865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Github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5312" y="5658656"/>
            <a:ext cx="1528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Google Drive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6917" y="5658656"/>
            <a:ext cx="77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Astah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7336" y="5648728"/>
            <a:ext cx="1421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Arduino IDE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 REQUIREMENTS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12420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2200" y="1944231"/>
            <a:ext cx="7315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FUNCTIONAL REQUIREMENTS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NON-FUNCTIONAL REQUIREMENTS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10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CJ\Desktop\Downloads\New Car Rental 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61869"/>
            <a:ext cx="5791200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people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99859"/>
            <a:ext cx="8229599" cy="600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9144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Safety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supply voltage is totally safe with user (5V)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2133600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Reliability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Availability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Low Failure 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290" y="37338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Security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Always require authenticating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217" y="37338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Security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Always require authenticating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90" y="50803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Security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Always require authenticating process</a:t>
            </a:r>
          </a:p>
        </p:txBody>
      </p:sp>
    </p:spTree>
    <p:extLst>
      <p:ext uri="{BB962C8B-B14F-4D97-AF65-F5344CB8AC3E}">
        <p14:creationId xmlns:p14="http://schemas.microsoft.com/office/powerpoint/2010/main" val="20411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09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SYSTEM DESIGN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470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2200" y="2015222"/>
            <a:ext cx="514762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SYSTEM ARCHITECTURE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HARDWARE DESIGN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SOFTWARE DESIGN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33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0284" y="1676400"/>
            <a:ext cx="6927342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425" y="990600"/>
            <a:ext cx="18052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Overview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152072"/>
            <a:ext cx="863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>
                <a:latin typeface="Calibri" pitchFamily="34" charset="0"/>
              </a:rPr>
              <a:t>HSS-Board</a:t>
            </a:r>
            <a:r>
              <a:rPr lang="en-US" sz="3000" dirty="0" smtClean="0">
                <a:latin typeface="Calibri" pitchFamily="34" charset="0"/>
              </a:rPr>
              <a:t>:</a:t>
            </a:r>
            <a:r>
              <a:rPr lang="en-US" sz="3000" b="1" dirty="0" smtClean="0">
                <a:latin typeface="Calibri" pitchFamily="34" charset="0"/>
              </a:rPr>
              <a:t> </a:t>
            </a:r>
            <a:r>
              <a:rPr lang="en-US" sz="3000" dirty="0" smtClean="0">
                <a:latin typeface="Calibri" pitchFamily="34" charset="0"/>
              </a:rPr>
              <a:t>Devices in wired connection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>
                <a:latin typeface="Calibri" pitchFamily="34" charset="0"/>
              </a:rPr>
              <a:t>HSS-App</a:t>
            </a:r>
            <a:r>
              <a:rPr lang="en-US" sz="3000" dirty="0" smtClean="0">
                <a:latin typeface="Calibri" pitchFamily="34" charset="0"/>
              </a:rPr>
              <a:t>: Android app and third-party services</a:t>
            </a:r>
            <a:endParaRPr lang="en-US" sz="30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7" y="1295400"/>
            <a:ext cx="864902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425" y="990600"/>
            <a:ext cx="3361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HSS-Board Schematic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CJ\Desktop\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" y="1666875"/>
            <a:ext cx="8650288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4754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DATABASE</a:t>
            </a:r>
          </a:p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and</a:t>
            </a:r>
          </a:p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MANAGEMENT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44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7751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Database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586345"/>
            <a:ext cx="2438400" cy="2064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34146" y="1586345"/>
            <a:ext cx="2691897" cy="20641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76925" y="1593271"/>
            <a:ext cx="2755049" cy="20572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00437"/>
              </p:ext>
            </p:extLst>
          </p:nvPr>
        </p:nvGraphicFramePr>
        <p:xfrm>
          <a:off x="1240008" y="3886200"/>
          <a:ext cx="67609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192"/>
                <a:gridCol w="449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</a:rPr>
                        <a:t>Meaning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Username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Username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for login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Password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Password for login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Time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Time of triggered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event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Pushmessage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Message</a:t>
                      </a:r>
                      <a:r>
                        <a:rPr lang="en-US" sz="2000" baseline="0" dirty="0" smtClean="0">
                          <a:latin typeface="Calibri" pitchFamily="34" charset="0"/>
                        </a:rPr>
                        <a:t> shown in Activity Log screen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CameraName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Name of Camera IP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itchFamily="34" charset="0"/>
                        </a:rPr>
                        <a:t>Url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</a:rPr>
                        <a:t>URL of Camera IP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162800" cy="549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242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Login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1242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Login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0" name="Picture 2" descr="E:\Google Drive\Capstone\Report\Final Report\Screen\Screenshot_2016-03-29-23-47-26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4478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203192" y="3071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15" y="5760720"/>
            <a:ext cx="124697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60" y="5734854"/>
            <a:ext cx="155448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4073" y="5181600"/>
            <a:ext cx="276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Popup on Screen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124" name="Picture 4" descr="E:\Google Drive\Capstone\Report\Final Report\Screen\Login Successfu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8534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Change Password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8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6108116" y="29397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24" y="1690112"/>
            <a:ext cx="3454984" cy="9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4790" y="3657600"/>
            <a:ext cx="3411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alibri" pitchFamily="34" charset="0"/>
              </a:rPr>
              <a:t>Change Password Screen</a:t>
            </a:r>
            <a:endParaRPr lang="en-US" sz="25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440214" y="1278545"/>
            <a:ext cx="0" cy="45049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4156053" y="954405"/>
            <a:ext cx="561975" cy="5619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1565" y="914400"/>
            <a:ext cx="1792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Introduction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1565" y="1231315"/>
            <a:ext cx="36034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Aharoni" pitchFamily="2" charset="-79"/>
              </a:rPr>
              <a:t>Details about project Home Security System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56053" y="1890621"/>
            <a:ext cx="561975" cy="561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2</a:t>
            </a:r>
            <a:endParaRPr lang="en-US" sz="2000" b="1" spc="-150" dirty="0"/>
          </a:p>
        </p:txBody>
      </p:sp>
      <p:sp>
        <p:nvSpPr>
          <p:cNvPr id="9" name="Rectangle 8"/>
          <p:cNvSpPr/>
          <p:nvPr/>
        </p:nvSpPr>
        <p:spPr>
          <a:xfrm>
            <a:off x="1041717" y="1852518"/>
            <a:ext cx="30508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System Requirements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813" y="2162857"/>
            <a:ext cx="36718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Calibri" pitchFamily="34" charset="0"/>
              </a:rPr>
              <a:t>Comprehensive </a:t>
            </a:r>
            <a:r>
              <a:rPr lang="en-US" sz="1500" dirty="0">
                <a:latin typeface="Calibri" pitchFamily="34" charset="0"/>
              </a:rPr>
              <a:t>description </a:t>
            </a:r>
            <a:r>
              <a:rPr lang="en-US" sz="1500" dirty="0" smtClean="0">
                <a:latin typeface="Calibri" pitchFamily="34" charset="0"/>
              </a:rPr>
              <a:t>of requirements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56053" y="2792674"/>
            <a:ext cx="561975" cy="5619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3</a:t>
            </a:r>
            <a:endParaRPr lang="en-US" sz="2000" b="1" spc="-150" dirty="0"/>
          </a:p>
        </p:txBody>
      </p:sp>
      <p:sp>
        <p:nvSpPr>
          <p:cNvPr id="15" name="Rectangle 14"/>
          <p:cNvSpPr/>
          <p:nvPr/>
        </p:nvSpPr>
        <p:spPr>
          <a:xfrm>
            <a:off x="4750933" y="2749550"/>
            <a:ext cx="2124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System Design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0933" y="3072236"/>
            <a:ext cx="18520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to develop ideas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56053" y="3707074"/>
            <a:ext cx="561975" cy="5619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4</a:t>
            </a:r>
            <a:endParaRPr lang="en-US" sz="2000" b="1" spc="-150" dirty="0"/>
          </a:p>
        </p:txBody>
      </p:sp>
      <p:sp>
        <p:nvSpPr>
          <p:cNvPr id="18" name="Rectangle 17"/>
          <p:cNvSpPr/>
          <p:nvPr/>
        </p:nvSpPr>
        <p:spPr>
          <a:xfrm>
            <a:off x="426102" y="3657600"/>
            <a:ext cx="36728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Discussion &amp; Future Works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9818" y="3980286"/>
            <a:ext cx="34519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Discussion about its development process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56053" y="4616711"/>
            <a:ext cx="561975" cy="561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5</a:t>
            </a:r>
            <a:endParaRPr lang="en-US" sz="2000" b="1" spc="-150" dirty="0"/>
          </a:p>
        </p:txBody>
      </p:sp>
      <p:sp>
        <p:nvSpPr>
          <p:cNvPr id="21" name="Rectangle 20"/>
          <p:cNvSpPr/>
          <p:nvPr/>
        </p:nvSpPr>
        <p:spPr>
          <a:xfrm>
            <a:off x="4737078" y="4572000"/>
            <a:ext cx="9637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Demo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7078" y="4899449"/>
            <a:ext cx="3797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Run demo prototype of Home Security System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6052" y="5502541"/>
            <a:ext cx="561975" cy="5619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-150" dirty="0" smtClean="0"/>
              <a:t>6</a:t>
            </a:r>
            <a:endParaRPr lang="en-US" sz="2000" b="1" spc="-150" dirty="0"/>
          </a:p>
        </p:txBody>
      </p:sp>
      <p:sp>
        <p:nvSpPr>
          <p:cNvPr id="24" name="Rectangle 23"/>
          <p:cNvSpPr/>
          <p:nvPr/>
        </p:nvSpPr>
        <p:spPr>
          <a:xfrm>
            <a:off x="1387593" y="5448300"/>
            <a:ext cx="27430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Question &amp; Answer</a:t>
            </a:r>
            <a:endParaRPr lang="en-US" sz="2200" b="1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84252" y="5785269"/>
            <a:ext cx="29399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Q&amp;A between team and committee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9415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Change Password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4099" name="Picture 3" descr="E:\Google Drive\Capstone\Report\Final Report\Screen\Screenshot_2016-04-13-21-01-29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4073" y="5181600"/>
            <a:ext cx="276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Popup on Screen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03192" y="30717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69" y="5791200"/>
            <a:ext cx="1897624" cy="63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97" y="5795772"/>
            <a:ext cx="1717103" cy="62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E:\Google Drive\Capstone\Report\Final Report\Screen\Screenshot_2016-04-21-21-55-21_org.hss.h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60500"/>
            <a:ext cx="2005965" cy="35661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2622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Get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2050" name="Picture 2" descr="E:\Google Drive\Capstone\Report\Final Report\Screen\Activity Log 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6383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01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Delete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8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1800"/>
            <a:ext cx="3453232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6108116" y="27873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91" y="3635375"/>
            <a:ext cx="23812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3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3019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Delete Activity Log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9" name="Picture 2" descr="E:\Google Drive\Capstone\Report\Final Report\Screen\Activity Log 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411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114800" y="37477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E:\Google Drive\Capstone\Report\Final Report\Screen\Activity Log Empt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60" y="170411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" y="990600"/>
            <a:ext cx="2887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Camera IP Viewer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7170" name="Picture 2" descr="E:\Google Drive\Capstone\Report\Final Report\Screen\Camera IP L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203192" y="3678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 descr="E:\Google Drive\Capstone\Report\Final Report\Screen\Camera 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PUSHING NOTIFICATION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62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290" y="1524000"/>
            <a:ext cx="87907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Pusher</a:t>
            </a:r>
            <a:endParaRPr lang="en-US" sz="3000" dirty="0" smtClean="0">
              <a:latin typeface="Calibri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Simple hosted API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Use WebSockets for real-time bidirectional </a:t>
            </a:r>
            <a:r>
              <a:rPr lang="en-US" sz="3000" dirty="0">
                <a:latin typeface="Calibri" pitchFamily="34" charset="0"/>
              </a:rPr>
              <a:t>functionality over a single TCP socket</a:t>
            </a:r>
            <a:endParaRPr lang="en-US" sz="3000" dirty="0" smtClean="0">
              <a:latin typeface="Calibri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Deliver </a:t>
            </a:r>
            <a:r>
              <a:rPr lang="en-US" sz="3000" dirty="0">
                <a:latin typeface="Calibri" pitchFamily="34" charset="0"/>
              </a:rPr>
              <a:t>over 160 billion messages to more than 5.4 </a:t>
            </a:r>
            <a:r>
              <a:rPr lang="en-US" sz="3000" dirty="0" smtClean="0">
                <a:latin typeface="Calibri" pitchFamily="34" charset="0"/>
              </a:rPr>
              <a:t>billion devices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3000" dirty="0" smtClean="0">
              <a:latin typeface="Calibri" pitchFamily="34" charset="0"/>
            </a:endParaRPr>
          </a:p>
        </p:txBody>
      </p:sp>
      <p:sp>
        <p:nvSpPr>
          <p:cNvPr id="4" name="AutoShape 2" descr="Push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 descr="https://hackinout.co/static/inout/images/SponsorLogos/logo_pus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445851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589780" cy="419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4500"/>
            <a:ext cx="87153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3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980" y="1905000"/>
            <a:ext cx="45320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Raspberry Pi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>
                <a:latin typeface="Calibri" pitchFamily="34" charset="0"/>
              </a:rPr>
              <a:t>Create a connection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 smtClean="0">
                <a:latin typeface="Calibri" pitchFamily="34" charset="0"/>
              </a:rPr>
              <a:t>Triggering event to channel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dirty="0" smtClean="0">
                <a:latin typeface="Calibri" pitchFamily="34" charset="0"/>
              </a:rPr>
              <a:t>Send message to Pusher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4159984"/>
            <a:ext cx="45577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HSS-App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Create a connection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Subscribe to public channel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Listen for event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3222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10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INTRODUCTION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2420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2200" y="1600200"/>
            <a:ext cx="509485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BACKGROUND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EXISTING SYSTEMS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IDEAS AND OBJECTIVES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THE SCOPE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TOOLS AND SOFTWARE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56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6387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Notification: Triggering Event</a:t>
            </a:r>
            <a:endParaRPr lang="en-US" sz="2500" b="1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2009"/>
              </p:ext>
            </p:extLst>
          </p:nvPr>
        </p:nvGraphicFramePr>
        <p:xfrm>
          <a:off x="152401" y="1524000"/>
          <a:ext cx="8686798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083"/>
                <a:gridCol w="2030716"/>
                <a:gridCol w="3048000"/>
                <a:gridCol w="2666999"/>
              </a:tblGrid>
              <a:tr h="61169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Sensor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Trigger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Push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Action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Message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Button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Press or hold once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Someone press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the doorbell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rowSpan="4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Door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Initial state: Closing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Show on screen when change Door Switch state 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is being closed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Initial state: Opening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Show on screen when change Door Switch state 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is being opened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Change state from closing to open</a:t>
                      </a:r>
                      <a:endParaRPr lang="en-US" sz="170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has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been opened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Change state from open to close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Door has been closed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Calibri" pitchFamily="34" charset="0"/>
                        </a:rPr>
                        <a:t>PIR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Detecting motion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 once every 5s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 detected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620187">
                <a:tc vMerge="1"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 ends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Push to HSS-App after 5s without any motion detected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Calibri" pitchFamily="34" charset="0"/>
                        </a:rPr>
                        <a:t>Motion</a:t>
                      </a:r>
                      <a:r>
                        <a:rPr lang="en-US" sz="1700" baseline="0" dirty="0" smtClean="0">
                          <a:latin typeface="Calibri" pitchFamily="34" charset="0"/>
                        </a:rPr>
                        <a:t> ended</a:t>
                      </a:r>
                      <a:endParaRPr lang="en-US" sz="17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2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3315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Pushing Notification: Sample Screen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5122" name="Picture 2" descr="E:\Google Drive\Capstone\Report\Final Report\Screen\Screenshot_2016-04-13-20-43-43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Google Drive\Capstone\Report\Final Report\Screen\Screenshot_2016-04-13-20-43-23_org.hss.h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0" y="167640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Google Drive\Capstone\Report\Final Report\Screen\Screenshot_2016-04-13-20-44-36_org.hss.h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69473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36498"/>
            <a:ext cx="5562600" cy="49664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2425" y="990600"/>
            <a:ext cx="4278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E:\Google Drive\Capstone\Report\Final Report\Screen\Setting Screen _ On 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01800"/>
            <a:ext cx="2571750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46" y="1676400"/>
            <a:ext cx="4774254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425" y="990600"/>
            <a:ext cx="4278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425" y="990600"/>
            <a:ext cx="5948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Control Pushing Notification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Read the current state of door sensor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73" y="3376904"/>
            <a:ext cx="2409825" cy="69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29" y="4724400"/>
            <a:ext cx="2382805" cy="7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75180"/>
            <a:ext cx="3789897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3" y="2075180"/>
            <a:ext cx="3844427" cy="548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65" y="3352800"/>
            <a:ext cx="23505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29" y="5867400"/>
            <a:ext cx="2368296" cy="70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438400" y="27746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477000" y="2774696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341677" y="4114800"/>
            <a:ext cx="381000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1677" y="5422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CALLING DOORBELL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88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600200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Voice over IP Technology (VoIP)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Delivery </a:t>
            </a:r>
            <a:r>
              <a:rPr lang="en-US" sz="2500" dirty="0">
                <a:latin typeface="Calibri" pitchFamily="34" charset="0"/>
              </a:rPr>
              <a:t>of voice communications and multimedia sessions over </a:t>
            </a:r>
            <a:r>
              <a:rPr lang="en-US" sz="2500" dirty="0" smtClean="0">
                <a:latin typeface="Calibri" pitchFamily="34" charset="0"/>
              </a:rPr>
              <a:t>IP network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Providers </a:t>
            </a:r>
            <a:r>
              <a:rPr lang="en-US" sz="2500" dirty="0">
                <a:latin typeface="Calibri" pitchFamily="34" charset="0"/>
              </a:rPr>
              <a:t>usually offer lower rates than traditional phone </a:t>
            </a:r>
            <a:endParaRPr lang="en-US" sz="2500" dirty="0" smtClean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2425" y="3634026"/>
            <a:ext cx="8334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SIP Server (Session Initiation Protocol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Signaling </a:t>
            </a:r>
            <a:r>
              <a:rPr lang="en-US" sz="2500" dirty="0">
                <a:latin typeface="Calibri" pitchFamily="34" charset="0"/>
              </a:rPr>
              <a:t>and controlling </a:t>
            </a:r>
            <a:r>
              <a:rPr lang="en-US" sz="2500" dirty="0" smtClean="0">
                <a:latin typeface="Calibri" pitchFamily="34" charset="0"/>
              </a:rPr>
              <a:t>communication sessions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425" y="4921984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Linphone SIP Server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500" dirty="0" smtClean="0">
                <a:latin typeface="Calibri" pitchFamily="34" charset="0"/>
              </a:rPr>
              <a:t>Free SIP service based on </a:t>
            </a:r>
            <a:r>
              <a:rPr lang="en-US" sz="2500" dirty="0" err="1" smtClean="0">
                <a:latin typeface="Calibri" pitchFamily="34" charset="0"/>
              </a:rPr>
              <a:t>Flexisip</a:t>
            </a:r>
            <a:r>
              <a:rPr lang="en-US" sz="2500" dirty="0" smtClean="0">
                <a:latin typeface="Calibri" pitchFamily="34" charset="0"/>
              </a:rPr>
              <a:t> proxy server (famous open source VoIP server)</a:t>
            </a:r>
            <a:endParaRPr lang="en-US" sz="2500" dirty="0">
              <a:latin typeface="Calibr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sz="2500" b="1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600200"/>
            <a:ext cx="8562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b="1" dirty="0" smtClean="0">
                <a:latin typeface="Calibri" pitchFamily="34" charset="0"/>
              </a:rPr>
              <a:t>SIP Server in HSS</a:t>
            </a:r>
          </a:p>
          <a:p>
            <a:pPr lvl="1"/>
            <a:r>
              <a:rPr lang="en-US" sz="2500" dirty="0" smtClean="0">
                <a:latin typeface="Calibri" pitchFamily="34" charset="0"/>
              </a:rPr>
              <a:t>Responsible </a:t>
            </a:r>
            <a:r>
              <a:rPr lang="en-US" sz="2500" dirty="0">
                <a:latin typeface="Calibri" pitchFamily="34" charset="0"/>
              </a:rPr>
              <a:t>for keep registering with clients in both 2 sides: </a:t>
            </a:r>
            <a:r>
              <a:rPr lang="en-US" sz="2500" dirty="0" smtClean="0">
                <a:latin typeface="Calibri" pitchFamily="34" charset="0"/>
              </a:rPr>
              <a:t>Raspberry Pi </a:t>
            </a:r>
            <a:r>
              <a:rPr lang="en-US" sz="2500" dirty="0">
                <a:latin typeface="Calibri" pitchFamily="34" charset="0"/>
              </a:rPr>
              <a:t>and HSS-App; then routing the connection when initiating a VoIP call (Calling to Doorbell</a:t>
            </a:r>
            <a:r>
              <a:rPr lang="en-US" sz="2500" dirty="0" smtClean="0">
                <a:latin typeface="Calibri" pitchFamily="34" charset="0"/>
              </a:rPr>
              <a:t>)</a:t>
            </a:r>
            <a:endParaRPr lang="en-US" sz="2500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4495800" cy="336753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5800" y="304800"/>
            <a:ext cx="7620000" cy="53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cap="all" spc="-60" baseline="0">
                <a:solidFill>
                  <a:schemeClr val="tx2"/>
                </a:solidFill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lang="en-US" sz="330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524000"/>
            <a:ext cx="7800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Raspberry Pi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Install Linphone module package for Python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Setting in code: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78806"/>
              </p:ext>
            </p:extLst>
          </p:nvPr>
        </p:nvGraphicFramePr>
        <p:xfrm>
          <a:off x="1143000" y="2971800"/>
          <a:ext cx="69342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58"/>
                <a:gridCol w="4073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Parameter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Value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SIP Server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sip.linphone.org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STUN Server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stun.linphone.org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Auto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Answer Call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Yes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Audio Codec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PCMU or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PCMA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Sound Input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ALSA: USB</a:t>
                      </a:r>
                      <a:r>
                        <a:rPr lang="en-US" sz="2400" baseline="0" dirty="0" smtClean="0">
                          <a:latin typeface="Calibri" pitchFamily="34" charset="0"/>
                        </a:rPr>
                        <a:t> PnP Sound Device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Sound Output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</a:rPr>
                        <a:t>Default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5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2425" y="1524000"/>
            <a:ext cx="78009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On HSS-App, Linphone Library and API were used for developing VoIP feature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4295"/>
            <a:ext cx="8534400" cy="263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BACKGROUND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425" y="1524000"/>
            <a:ext cx="78009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Take photo when someone press the doorbell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err="1" smtClean="0">
                <a:latin typeface="Calibri" pitchFamily="34" charset="0"/>
              </a:rPr>
              <a:t>fswebcam</a:t>
            </a:r>
            <a:endParaRPr lang="en-US" sz="2500" b="1" dirty="0" smtClean="0">
              <a:latin typeface="Calibr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500" b="1" dirty="0" smtClean="0">
                <a:latin typeface="Calibri" pitchFamily="34" charset="0"/>
              </a:rPr>
              <a:t>Apache HTTP Server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072249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5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15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7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9" descr="http://monslab.iobb.net/BLOG/wp-content/uploads/astah.i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" y="990600"/>
            <a:ext cx="2643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500" b="1" dirty="0" smtClean="0">
                <a:latin typeface="Calibri" pitchFamily="34" charset="0"/>
              </a:rPr>
              <a:t>Calling Doorbell</a:t>
            </a:r>
            <a:endParaRPr lang="en-US" sz="2500" b="1" dirty="0">
              <a:latin typeface="Calibri" pitchFamily="34" charset="0"/>
            </a:endParaRPr>
          </a:p>
        </p:txBody>
      </p:sp>
      <p:pic>
        <p:nvPicPr>
          <p:cNvPr id="1026" name="Picture 2" descr="E:\Google Drive\Capstone\Report\Final Report\Screen\Screenshot_2016-04-13-20-56-28_org.hss.h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2571576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Google Drive\Capstone\Report\Final Report\Screen\Screenshot_2016-04-13-20-58-44_org.hss.h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24" y="1676400"/>
            <a:ext cx="2571576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03192" y="3678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6297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DISCUSSION &amp; FUTURE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152400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2200" y="1944231"/>
            <a:ext cx="37490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500" b="1" dirty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  <a:sym typeface="Wingdings"/>
              </a:rPr>
              <a:t>DIFFICULITIES</a:t>
            </a: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3500" b="1" dirty="0" smtClean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3500" b="1" dirty="0" smtClean="0">
                <a:solidFill>
                  <a:schemeClr val="bg1"/>
                </a:solidFill>
                <a:latin typeface="Calibri" pitchFamily="34" charset="0"/>
                <a:cs typeface="Aharoni" pitchFamily="2" charset="-79"/>
              </a:rPr>
              <a:t> FUTURE WORKS</a:t>
            </a:r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  <a:p>
            <a:endParaRPr lang="en-US" sz="3500" b="1" dirty="0">
              <a:solidFill>
                <a:schemeClr val="bg1"/>
              </a:solidFill>
              <a:latin typeface="Calibri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98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DIFFICULITIES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7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DIFFICULITIES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11941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Lack of memory when compiling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SDRAM of Raspberry Pi is only 512MB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290" y="25908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Login mechanism makes work harder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Take more system resources, time and be slower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41148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Hardware components suddenly break</a:t>
            </a:r>
          </a:p>
          <a:p>
            <a:pPr lvl="1"/>
            <a:r>
              <a:rPr lang="en-US" sz="3000" dirty="0" err="1" smtClean="0">
                <a:latin typeface="Calibri" pitchFamily="34" charset="0"/>
              </a:rPr>
              <a:t>Moonsoon</a:t>
            </a:r>
            <a:r>
              <a:rPr lang="en-US" sz="3000" dirty="0" smtClean="0">
                <a:latin typeface="Calibri" pitchFamily="34" charset="0"/>
              </a:rPr>
              <a:t> weather, wet or quality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5112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FUTURE WORKS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53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390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works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3290" y="1113472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Add more sensors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CO detector, glass break sensor, etc…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290" y="2286000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Support video for calling doorbell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Track your visitor in real-time, not only static 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290" y="3556337"/>
            <a:ext cx="85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Self-setup at first</a:t>
            </a:r>
          </a:p>
          <a:p>
            <a:pPr lvl="1"/>
            <a:r>
              <a:rPr lang="en-US" sz="3000" dirty="0">
                <a:latin typeface="Calibri" pitchFamily="34" charset="0"/>
              </a:rPr>
              <a:t>Fully automatic </a:t>
            </a:r>
            <a:r>
              <a:rPr lang="en-US" sz="3000" dirty="0" smtClean="0">
                <a:latin typeface="Calibri" pitchFamily="34" charset="0"/>
              </a:rPr>
              <a:t>synchronization at first setup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90" y="4927937"/>
            <a:ext cx="8714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Self-manage existing Camera IP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Full of features to manage viewing every camera IP</a:t>
            </a:r>
          </a:p>
        </p:txBody>
      </p:sp>
    </p:spTree>
    <p:extLst>
      <p:ext uri="{BB962C8B-B14F-4D97-AF65-F5344CB8AC3E}">
        <p14:creationId xmlns:p14="http://schemas.microsoft.com/office/powerpoint/2010/main" val="5722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DEMO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6804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QUESTION &amp; ANSWER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756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95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THANK YOU</a:t>
            </a:r>
            <a:endParaRPr lang="en-US" sz="5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14800" y="3756630"/>
            <a:ext cx="8382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The term “Internet of Things” (IoT)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System of interrelated computing devices, mechanical, digital machines and objects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3290" y="28660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IoT</a:t>
            </a:r>
            <a:r>
              <a:rPr lang="en-US" sz="3000" b="1" dirty="0">
                <a:latin typeface="Calibri" pitchFamily="34" charset="0"/>
              </a:rPr>
              <a:t> </a:t>
            </a:r>
            <a:r>
              <a:rPr lang="en-US" sz="3000" b="1" dirty="0" smtClean="0">
                <a:latin typeface="Calibri" pitchFamily="34" charset="0"/>
              </a:rPr>
              <a:t>Requirement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Transfer data over a network without human-to-human or human-to-computer interaction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365" y="4771072"/>
            <a:ext cx="856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3000" b="1" dirty="0" smtClean="0">
                <a:latin typeface="Calibri" pitchFamily="34" charset="0"/>
              </a:rPr>
              <a:t>Types of IoT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Device-to-Device Communication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latin typeface="Calibri" pitchFamily="34" charset="0"/>
              </a:rPr>
              <a:t>Device-to-Cloud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690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5917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smtClean="0">
                <a:latin typeface="Calibri" pitchFamily="34" charset="0"/>
              </a:rPr>
              <a:t>Device-to-Device communication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5179"/>
            <a:ext cx="47244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791200" cy="533718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(Cont.)</a:t>
            </a:r>
            <a:endParaRPr lang="en-US" sz="33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3875" y="238125"/>
            <a:ext cx="0" cy="59055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3290" y="1113472"/>
            <a:ext cx="57706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000" b="1" dirty="0" smtClean="0">
                <a:latin typeface="Calibri" pitchFamily="34" charset="0"/>
              </a:rPr>
              <a:t>Device-to-Cloud communication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578798" cy="378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0768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Calibri" pitchFamily="34" charset="0"/>
              </a:rPr>
              <a:t>Communication Model of HSS Project</a:t>
            </a:r>
            <a:endParaRPr lang="en-US" sz="20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100626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EXISTING SYSTEMS</a:t>
            </a:r>
            <a:endParaRPr lang="en-US" sz="5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4106</TotalTime>
  <Words>1073</Words>
  <Application>Microsoft Office PowerPoint</Application>
  <PresentationFormat>On-screen Show (4:3)</PresentationFormat>
  <Paragraphs>312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Essential</vt:lpstr>
      <vt:lpstr>PowerPoint Presentation</vt:lpstr>
      <vt:lpstr>the people</vt:lpstr>
      <vt:lpstr>CONTENTS</vt:lpstr>
      <vt:lpstr>PowerPoint Presentation</vt:lpstr>
      <vt:lpstr>PowerPoint Presentation</vt:lpstr>
      <vt:lpstr>background</vt:lpstr>
      <vt:lpstr>Background (Cont.)</vt:lpstr>
      <vt:lpstr>Background (Cont.)</vt:lpstr>
      <vt:lpstr>PowerPoint Presentation</vt:lpstr>
      <vt:lpstr>Existing systems</vt:lpstr>
      <vt:lpstr>Existing systems (Cont.)</vt:lpstr>
      <vt:lpstr>Existing systems (Cont.)</vt:lpstr>
      <vt:lpstr>PowerPoint Presentation</vt:lpstr>
      <vt:lpstr>IDEAS and objectives</vt:lpstr>
      <vt:lpstr>IDEAS and objectives</vt:lpstr>
      <vt:lpstr>The scope</vt:lpstr>
      <vt:lpstr>TOOLS AND Softwares</vt:lpstr>
      <vt:lpstr>PowerPoint Presentation</vt:lpstr>
      <vt:lpstr>Functional requirements</vt:lpstr>
      <vt:lpstr>NON-FUNCTIONAL REQUIREMENTS</vt:lpstr>
      <vt:lpstr>PowerPoint Presentation</vt:lpstr>
      <vt:lpstr>System architecture</vt:lpstr>
      <vt:lpstr>Hardware design</vt:lpstr>
      <vt:lpstr>Software design</vt:lpstr>
      <vt:lpstr>PowerPoint Presentation</vt:lpstr>
      <vt:lpstr>SOFTWARE DESIGN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Software design (cont.)</vt:lpstr>
      <vt:lpstr>PowerPoint Presentation</vt:lpstr>
      <vt:lpstr>Software design (cont.)</vt:lpstr>
      <vt:lpstr>Software design (cont.)</vt:lpstr>
      <vt:lpstr>Software design (cont.)</vt:lpstr>
      <vt:lpstr>Software design (cont.)</vt:lpstr>
      <vt:lpstr>PowerPoint Presentation</vt:lpstr>
      <vt:lpstr>PowerPoint Presentation</vt:lpstr>
      <vt:lpstr>DIFFICULITIES</vt:lpstr>
      <vt:lpstr>PowerPoint Presentation</vt:lpstr>
      <vt:lpstr>Future works</vt:lpstr>
      <vt:lpstr>PowerPoint Presentation</vt:lpstr>
      <vt:lpstr>PowerPoint Presentation</vt:lpstr>
      <vt:lpstr>PowerPoint Presentation</vt:lpstr>
    </vt:vector>
  </TitlesOfParts>
  <Company>FU Student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Jacky</dc:creator>
  <cp:lastModifiedBy>Cuong Jacky</cp:lastModifiedBy>
  <cp:revision>490</cp:revision>
  <dcterms:created xsi:type="dcterms:W3CDTF">2016-04-19T18:08:12Z</dcterms:created>
  <dcterms:modified xsi:type="dcterms:W3CDTF">2016-04-24T14:07:01Z</dcterms:modified>
</cp:coreProperties>
</file>