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6" r:id="rId2"/>
    <p:sldId id="257" r:id="rId3"/>
    <p:sldId id="259" r:id="rId4"/>
    <p:sldId id="258" r:id="rId5"/>
    <p:sldId id="337" r:id="rId6"/>
    <p:sldId id="261" r:id="rId7"/>
    <p:sldId id="293" r:id="rId8"/>
    <p:sldId id="294" r:id="rId9"/>
    <p:sldId id="338" r:id="rId10"/>
    <p:sldId id="262" r:id="rId11"/>
    <p:sldId id="283" r:id="rId12"/>
    <p:sldId id="284" r:id="rId13"/>
    <p:sldId id="343" r:id="rId14"/>
    <p:sldId id="290" r:id="rId15"/>
    <p:sldId id="264" r:id="rId16"/>
    <p:sldId id="266" r:id="rId17"/>
    <p:sldId id="268" r:id="rId18"/>
    <p:sldId id="326" r:id="rId19"/>
    <p:sldId id="328" r:id="rId20"/>
    <p:sldId id="322" r:id="rId21"/>
    <p:sldId id="319" r:id="rId22"/>
    <p:sldId id="342" r:id="rId23"/>
    <p:sldId id="329" r:id="rId24"/>
    <p:sldId id="277" r:id="rId25"/>
    <p:sldId id="278" r:id="rId26"/>
    <p:sldId id="306" r:id="rId27"/>
    <p:sldId id="325" r:id="rId28"/>
    <p:sldId id="309" r:id="rId29"/>
    <p:sldId id="310" r:id="rId30"/>
    <p:sldId id="320" r:id="rId31"/>
    <p:sldId id="321" r:id="rId32"/>
    <p:sldId id="312" r:id="rId33"/>
    <p:sldId id="332" r:id="rId34"/>
    <p:sldId id="318" r:id="rId35"/>
    <p:sldId id="292" r:id="rId36"/>
    <p:sldId id="301" r:id="rId37"/>
    <p:sldId id="305" r:id="rId38"/>
    <p:sldId id="299" r:id="rId39"/>
    <p:sldId id="307" r:id="rId40"/>
    <p:sldId id="315" r:id="rId41"/>
    <p:sldId id="345" r:id="rId42"/>
    <p:sldId id="316" r:id="rId43"/>
    <p:sldId id="335" r:id="rId44"/>
    <p:sldId id="344" r:id="rId45"/>
    <p:sldId id="303" r:id="rId46"/>
    <p:sldId id="302" r:id="rId47"/>
    <p:sldId id="313" r:id="rId48"/>
    <p:sldId id="311" r:id="rId49"/>
    <p:sldId id="314" r:id="rId50"/>
    <p:sldId id="341" r:id="rId51"/>
    <p:sldId id="324" r:id="rId52"/>
    <p:sldId id="287" r:id="rId53"/>
    <p:sldId id="289" r:id="rId54"/>
    <p:sldId id="323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4660"/>
  </p:normalViewPr>
  <p:slideViewPr>
    <p:cSldViewPr>
      <p:cViewPr varScale="1">
        <p:scale>
          <a:sx n="69" d="100"/>
          <a:sy n="69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C56C90A-52BF-403E-BD04-4DE68BA44745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 cap="all" spc="-60" baseline="0">
          <a:solidFill>
            <a:schemeClr val="tx2"/>
          </a:solidFill>
          <a:latin typeface="Aharoni" pitchFamily="2" charset="-79"/>
          <a:ea typeface="+mj-ea"/>
          <a:cs typeface="Aharoni" pitchFamily="2" charset="-79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1" y="76200"/>
            <a:ext cx="3798559" cy="8417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3963650"/>
            <a:ext cx="84467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Home Security System</a:t>
            </a:r>
          </a:p>
          <a:p>
            <a:r>
              <a:rPr lang="en-US" sz="2800" b="1" i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30775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systems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2425" y="970746"/>
            <a:ext cx="34736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IDEAL Security System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5" name="Picture 4" descr="http://ecx.images-amazon.com/images/I/81so5W1gaHL._SL1500_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3624956" cy="3189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Picture 14" descr="coi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400"/>
            <a:ext cx="64007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ea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24200"/>
            <a:ext cx="64007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81599" y="2138913"/>
            <a:ext cx="8322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alibri" pitchFamily="34" charset="0"/>
              </a:rPr>
              <a:t>$250</a:t>
            </a:r>
            <a:endParaRPr lang="en-US" sz="25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1600" y="3200400"/>
            <a:ext cx="3678443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alibri" pitchFamily="34" charset="0"/>
              </a:rPr>
              <a:t>Working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Connect to telephone landline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Alarm by calling directly to phone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Lose memory when power failure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2 door sensors, 1 motion sensor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remote control, telephone dialer</a:t>
            </a:r>
          </a:p>
        </p:txBody>
      </p:sp>
    </p:spTree>
    <p:extLst>
      <p:ext uri="{BB962C8B-B14F-4D97-AF65-F5344CB8AC3E}">
        <p14:creationId xmlns:p14="http://schemas.microsoft.com/office/powerpoint/2010/main" val="98530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systems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70746"/>
            <a:ext cx="49994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err="1" smtClean="0">
                <a:latin typeface="Calibri" pitchFamily="34" charset="0"/>
              </a:rPr>
              <a:t>SimpliSafe</a:t>
            </a:r>
            <a:r>
              <a:rPr lang="en-US" sz="2500" b="1" dirty="0" smtClean="0">
                <a:latin typeface="Calibri" pitchFamily="34" charset="0"/>
              </a:rPr>
              <a:t> House Security System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6" name="Picture 5" descr="http://ecx.images-amazon.com/images/I/41zDbHHsxF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4" y="1981200"/>
            <a:ext cx="3723588" cy="3467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4" descr="coi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400"/>
            <a:ext cx="64007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gea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24200"/>
            <a:ext cx="64007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81599" y="1993005"/>
            <a:ext cx="382694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alibri" pitchFamily="34" charset="0"/>
              </a:rPr>
              <a:t>$260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$24.99/month for smartphone app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1601" y="3200400"/>
            <a:ext cx="36576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alibri" pitchFamily="34" charset="0"/>
              </a:rPr>
              <a:t>Working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Very simple to use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Plug and Play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Includes door sensors, motion detectors, CO detector, panic button for emergencies etc…</a:t>
            </a:r>
          </a:p>
          <a:p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9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systems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2425" y="970746"/>
            <a:ext cx="47199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err="1">
                <a:latin typeface="Calibri" pitchFamily="34" charset="0"/>
              </a:rPr>
              <a:t>iSmartAlarm</a:t>
            </a:r>
            <a:r>
              <a:rPr lang="en-US" sz="2500" b="1" dirty="0">
                <a:latin typeface="Calibri" pitchFamily="34" charset="0"/>
              </a:rPr>
              <a:t> Premium Package </a:t>
            </a:r>
          </a:p>
        </p:txBody>
      </p:sp>
      <p:pic>
        <p:nvPicPr>
          <p:cNvPr id="6" name="Picture 5" descr="http://ecx.images-amazon.com/images/I/71MWjxm1u8L._SL1500_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733610"/>
            <a:ext cx="4343400" cy="3509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4" descr="coi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400"/>
            <a:ext cx="64007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gea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24200"/>
            <a:ext cx="64007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81599" y="1972653"/>
            <a:ext cx="298088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alibri" pitchFamily="34" charset="0"/>
              </a:rPr>
              <a:t>$199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$349 for including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iCamera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1601" y="3200400"/>
            <a:ext cx="36576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alibri" pitchFamily="34" charset="0"/>
              </a:rPr>
              <a:t>Working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Smartphone application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2 door sensors, 1 motion sensor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2 remote tags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Very easy to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integrate with addition sensors</a:t>
            </a:r>
          </a:p>
          <a:p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5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4690" y="1548348"/>
            <a:ext cx="86383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Calibri" pitchFamily="34" charset="0"/>
              </a:rPr>
              <a:t>“91% of people keep </a:t>
            </a:r>
          </a:p>
          <a:p>
            <a:pPr algn="ctr"/>
            <a:r>
              <a:rPr lang="en-US" sz="6000" b="1" dirty="0" smtClean="0">
                <a:latin typeface="Calibri" pitchFamily="34" charset="0"/>
              </a:rPr>
              <a:t>their smartphone within </a:t>
            </a:r>
          </a:p>
          <a:p>
            <a:pPr algn="ctr"/>
            <a:r>
              <a:rPr lang="en-US" sz="6000" b="1" dirty="0" smtClean="0">
                <a:latin typeface="Calibri" pitchFamily="34" charset="0"/>
              </a:rPr>
              <a:t>3 feet 24 hours a day”</a:t>
            </a:r>
          </a:p>
          <a:p>
            <a:endParaRPr lang="en-US" sz="2400" b="1" dirty="0" smtClean="0">
              <a:latin typeface="Calibri" pitchFamily="34" charset="0"/>
            </a:endParaRPr>
          </a:p>
          <a:p>
            <a:pPr algn="r"/>
            <a:r>
              <a:rPr lang="en-US" sz="3600" i="1" dirty="0" smtClean="0">
                <a:latin typeface="Calibri" pitchFamily="34" charset="0"/>
              </a:rPr>
              <a:t>- </a:t>
            </a:r>
            <a:r>
              <a:rPr lang="en-US" sz="3600" i="1" dirty="0">
                <a:latin typeface="Calibri" pitchFamily="34" charset="0"/>
              </a:rPr>
              <a:t>Morgan Stanley</a:t>
            </a:r>
            <a:r>
              <a:rPr lang="en-US" sz="3600" i="1" dirty="0" smtClean="0">
                <a:latin typeface="Calibri" pitchFamily="34" charset="0"/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42170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scope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E:\Google Drive\Capstone\Presentation\Internet Of Things Stroke Icon Set\PNGs\wireless-mode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54480"/>
            <a:ext cx="1051560" cy="10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15726" y="1706880"/>
            <a:ext cx="1324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Internet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15726" y="2023795"/>
            <a:ext cx="2083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WLAN or Ethernet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Aharoni" pitchFamily="2" charset="-79"/>
            </a:endParaRPr>
          </a:p>
        </p:txBody>
      </p:sp>
      <p:pic>
        <p:nvPicPr>
          <p:cNvPr id="7171" name="Picture 3" descr="E:\Google Drive\Capstone\Presentation\Internet Of Things Stroke Icon Set\PNGs\eye-watch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7" y="3139440"/>
            <a:ext cx="1051560" cy="10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15726" y="3293852"/>
            <a:ext cx="1173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Sensor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15726" y="3610767"/>
            <a:ext cx="3033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Motion and Door detection</a:t>
            </a:r>
          </a:p>
        </p:txBody>
      </p:sp>
      <p:pic>
        <p:nvPicPr>
          <p:cNvPr id="7172" name="Picture 4" descr="E:\Google Drive\Capstone\Presentation\Internet Of Things Stroke Icon Set\PNGs\camer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90" y="4739640"/>
            <a:ext cx="1051560" cy="10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E:\Google Drive\Capstone\Presentation\Internet Of Things Stroke Icon Set\PNGs\heart-rate-watc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90" y="1554480"/>
            <a:ext cx="1051560" cy="10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90" y="3136900"/>
            <a:ext cx="1051560" cy="105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415726" y="5041315"/>
            <a:ext cx="26818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HSS-Board and HSS-App</a:t>
            </a: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in a local network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Aharoni" pitchFamily="2" charset="-79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07616" y="1572490"/>
            <a:ext cx="2962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Real-time Handling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07616" y="1889405"/>
            <a:ext cx="24815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Send and receive data</a:t>
            </a: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in real-time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Aharoni" pitchFamily="2" charset="-79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07616" y="3272135"/>
            <a:ext cx="2215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Audio Quality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07616" y="3330714"/>
            <a:ext cx="9303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Aharoni" pitchFamily="2" charset="-79"/>
            </a:endParaRP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64kbps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Aharoni" pitchFamily="2" charset="-79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07616" y="4845575"/>
            <a:ext cx="2271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Image Quality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07616" y="5162490"/>
            <a:ext cx="2173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JPEG 640x480 pixel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Aharoni" pitchFamily="2" charset="-79"/>
            </a:endParaRP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39640"/>
            <a:ext cx="1051560" cy="105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1417081" y="4719935"/>
            <a:ext cx="1784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Connection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964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AND </a:t>
            </a:r>
            <a:r>
              <a:rPr lang="en-US" sz="3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2425" y="990600"/>
            <a:ext cx="36583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Programming Language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28674" name="Picture 2" descr="https://upload.wikimedia.org/wikipedia/commons/thumb/f/f8/Python_logo_and_wordmark.svg/2000px-Python_logo_and_wordmark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975" y="2036947"/>
            <a:ext cx="4647625" cy="137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 descr="https://upload.wikimedia.org/wikipedia/en/8/88/Java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285" y="1467654"/>
            <a:ext cx="2023515" cy="202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Picture 6" descr="http://www.planet-source-code.com/vb/2010Redesign/images/LangugeHomePages/CPlusPlu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11878"/>
            <a:ext cx="1643392" cy="172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1198" y="3753654"/>
            <a:ext cx="30641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Tools and Software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28682" name="Picture 10" descr="http://doc.qt.io/qt-5/images/used-in-examples/quickplayer/images/quickplay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0"/>
            <a:ext cx="1152928" cy="115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3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4681428"/>
            <a:ext cx="947737" cy="9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5" name="Picture 13" descr="https://www.google.com/intl/vi/drive/images/drive/logo-driv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301" y="4681428"/>
            <a:ext cx="1045899" cy="91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92" name="Picture 2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809" y="4721746"/>
            <a:ext cx="871191" cy="871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94" name="Picture 22" descr="http://www.printrbottalk.com/wiki/images/6/63/Arduin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293" y="4681427"/>
            <a:ext cx="938725" cy="9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51048" y="565865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Qt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06181" y="5658656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Github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05312" y="5658656"/>
            <a:ext cx="1528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Google Drive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26917" y="5658656"/>
            <a:ext cx="773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Astah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17336" y="5648728"/>
            <a:ext cx="1421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Arduino IDE</a:t>
            </a:r>
            <a:endParaRPr lang="en-U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9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SYSTEM REQUIREMENTS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114800" y="1242030"/>
            <a:ext cx="8382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2200" y="1944231"/>
            <a:ext cx="73151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FUNCTIONAL REQUIREMENTS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500" b="1" dirty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</a:t>
            </a: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NON-FUNCTIONAL REQUIREMENTS</a:t>
            </a: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1106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requirements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CJ\Desktop\Downloads\New Car Rental 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61869"/>
            <a:ext cx="5791200" cy="579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10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486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NON-FUNCTIONAL REQUIREMENTS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3290" y="914400"/>
            <a:ext cx="8562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Safety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The supply voltage is totally safe with user (5V)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290" y="2027872"/>
            <a:ext cx="8562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Reliability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Availability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Low Failure Rate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3290" y="3632537"/>
            <a:ext cx="8562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Security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Always require authenticating process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290" y="4812030"/>
            <a:ext cx="856211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Usability</a:t>
            </a:r>
          </a:p>
          <a:p>
            <a:pPr lvl="1"/>
            <a:r>
              <a:rPr lang="vi-VN" sz="3000" dirty="0">
                <a:latin typeface="Calibri" pitchFamily="34" charset="0"/>
              </a:rPr>
              <a:t>Well-formed graphical </a:t>
            </a:r>
            <a:r>
              <a:rPr lang="en-US" sz="3000" dirty="0" smtClean="0">
                <a:latin typeface="Calibri" pitchFamily="34" charset="0"/>
              </a:rPr>
              <a:t>UI</a:t>
            </a:r>
          </a:p>
          <a:p>
            <a:pPr lvl="1"/>
            <a:r>
              <a:rPr lang="vi-VN" sz="3000" dirty="0">
                <a:latin typeface="Calibri" pitchFamily="34" charset="0"/>
              </a:rPr>
              <a:t>Informative error messages</a:t>
            </a:r>
            <a:endParaRPr lang="en-US" sz="3000" dirty="0">
              <a:latin typeface="Calibri" pitchFamily="34" charset="0"/>
            </a:endParaRPr>
          </a:p>
          <a:p>
            <a:pPr lvl="1"/>
            <a:endParaRPr lang="en-US" sz="30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10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096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SYSTEM DESIGN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14800" y="1470630"/>
            <a:ext cx="8382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2200" y="2015222"/>
            <a:ext cx="5147628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500" b="1" dirty="0">
                <a:solidFill>
                  <a:schemeClr val="bg1"/>
                </a:solidFill>
                <a:latin typeface="Calibri" pitchFamily="34" charset="0"/>
                <a:cs typeface="Aharoni" pitchFamily="2" charset="-79"/>
                <a:sym typeface="Wingdings"/>
              </a:rPr>
              <a:t> </a:t>
            </a: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SYSTEM ARCHITECTURE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3500" b="1" dirty="0" smtClean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HARDWARE DESIGN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SOFTWARE DESIGN</a:t>
            </a: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5330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people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699859"/>
            <a:ext cx="8229599" cy="6005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05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architecture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60284" y="1676400"/>
            <a:ext cx="6927342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425" y="990600"/>
            <a:ext cx="18052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Overview</a:t>
            </a:r>
            <a:endParaRPr lang="en-US" sz="2500" b="1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5152072"/>
            <a:ext cx="8638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en-US" sz="3000" b="1" dirty="0" smtClean="0">
                <a:latin typeface="Calibri" pitchFamily="34" charset="0"/>
              </a:rPr>
              <a:t>HSS-Board</a:t>
            </a:r>
            <a:r>
              <a:rPr lang="en-US" sz="3000" dirty="0" smtClean="0">
                <a:latin typeface="Calibri" pitchFamily="34" charset="0"/>
              </a:rPr>
              <a:t>:</a:t>
            </a:r>
            <a:r>
              <a:rPr lang="en-US" sz="3000" b="1" dirty="0" smtClean="0">
                <a:latin typeface="Calibri" pitchFamily="34" charset="0"/>
              </a:rPr>
              <a:t> </a:t>
            </a:r>
            <a:r>
              <a:rPr lang="en-US" sz="3000" dirty="0" smtClean="0">
                <a:latin typeface="Calibri" pitchFamily="34" charset="0"/>
              </a:rPr>
              <a:t>Devices in wired connection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b="1" dirty="0" smtClean="0">
                <a:latin typeface="Calibri" pitchFamily="34" charset="0"/>
              </a:rPr>
              <a:t>HSS-App</a:t>
            </a:r>
            <a:r>
              <a:rPr lang="en-US" sz="3000" dirty="0" smtClean="0">
                <a:latin typeface="Calibri" pitchFamily="34" charset="0"/>
              </a:rPr>
              <a:t>: Android app and third-party services</a:t>
            </a:r>
            <a:endParaRPr lang="en-US" sz="3000" i="1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design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17" y="1295400"/>
            <a:ext cx="8649026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2425" y="990600"/>
            <a:ext cx="33613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HSS-Board Schematic</a:t>
            </a:r>
            <a:endParaRPr lang="en-US" sz="25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95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CJ\Desktop\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" y="1666875"/>
            <a:ext cx="8650288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84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47543"/>
            <a:ext cx="9144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DATABASE</a:t>
            </a:r>
          </a:p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and</a:t>
            </a:r>
          </a:p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MANAGEMENT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844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17751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Database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586345"/>
            <a:ext cx="2438400" cy="206419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034146" y="1586345"/>
            <a:ext cx="2691897" cy="206419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5876925" y="1593271"/>
            <a:ext cx="2755049" cy="205726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00437"/>
              </p:ext>
            </p:extLst>
          </p:nvPr>
        </p:nvGraphicFramePr>
        <p:xfrm>
          <a:off x="1240008" y="3886200"/>
          <a:ext cx="6760992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192"/>
                <a:gridCol w="449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</a:rPr>
                        <a:t>Name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</a:rPr>
                        <a:t>Meaning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Username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Username</a:t>
                      </a:r>
                      <a:r>
                        <a:rPr lang="en-US" sz="2000" baseline="0" dirty="0" smtClean="0">
                          <a:latin typeface="Calibri" pitchFamily="34" charset="0"/>
                        </a:rPr>
                        <a:t> for login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Password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Password for login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Time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Time of triggered</a:t>
                      </a:r>
                      <a:r>
                        <a:rPr lang="en-US" sz="2000" baseline="0" dirty="0" smtClean="0">
                          <a:latin typeface="Calibri" pitchFamily="34" charset="0"/>
                        </a:rPr>
                        <a:t> event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 pitchFamily="34" charset="0"/>
                        </a:rPr>
                        <a:t>Pushmessage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Message</a:t>
                      </a:r>
                      <a:r>
                        <a:rPr lang="en-US" sz="2000" baseline="0" dirty="0" smtClean="0">
                          <a:latin typeface="Calibri" pitchFamily="34" charset="0"/>
                        </a:rPr>
                        <a:t> shown in Activity Log screen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 pitchFamily="34" charset="0"/>
                        </a:rPr>
                        <a:t>CameraName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Name of Camera IP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 pitchFamily="34" charset="0"/>
                        </a:rPr>
                        <a:t>Url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URL of Camera IP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162800" cy="549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12426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Login</a:t>
            </a:r>
            <a:endParaRPr lang="en-US" sz="25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12426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Login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2050" name="Picture 2" descr="E:\Google Drive\Capstone\Report\Final Report\Screen\Screenshot_2016-03-29-23-47-26_org.hss.h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447800"/>
            <a:ext cx="2005965" cy="356616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203192" y="30717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215" y="5760720"/>
            <a:ext cx="1246970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060" y="5734854"/>
            <a:ext cx="1554480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4073" y="5181600"/>
            <a:ext cx="276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500" b="1" dirty="0" smtClean="0">
                <a:latin typeface="Calibri" pitchFamily="34" charset="0"/>
              </a:rPr>
              <a:t>Popup on Screen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5124" name="Picture 4" descr="E:\Google Drive\Capstone\Report\Final Report\Screen\Login Successfu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447800"/>
            <a:ext cx="2005965" cy="35661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7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28534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Change Password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8" name="Picture 4" descr="E:\Google Drive\Capstone\Report\Final Report\Screen\Setting Screen _ On 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701800"/>
            <a:ext cx="2571750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wn Arrow 9"/>
          <p:cNvSpPr/>
          <p:nvPr/>
        </p:nvSpPr>
        <p:spPr>
          <a:xfrm>
            <a:off x="6108116" y="2939796"/>
            <a:ext cx="3810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124" y="1690112"/>
            <a:ext cx="3454984" cy="9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14790" y="3657600"/>
            <a:ext cx="34113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Calibri" pitchFamily="34" charset="0"/>
              </a:rPr>
              <a:t>Change Password Screen</a:t>
            </a:r>
            <a:endParaRPr lang="en-US" sz="25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47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29415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Change Password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4099" name="Picture 3" descr="E:\Google Drive\Capstone\Report\Final Report\Screen\Screenshot_2016-04-13-21-01-29_org.hss.h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85900"/>
            <a:ext cx="2005965" cy="35661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4073" y="5181600"/>
            <a:ext cx="276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500" b="1" dirty="0" smtClean="0">
                <a:latin typeface="Calibri" pitchFamily="34" charset="0"/>
              </a:rPr>
              <a:t>Popup on Screen</a:t>
            </a:r>
            <a:endParaRPr lang="en-US" sz="2500" b="1" dirty="0">
              <a:latin typeface="Calibri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203192" y="30717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369" y="5791200"/>
            <a:ext cx="1897624" cy="63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097" y="5795772"/>
            <a:ext cx="1717103" cy="621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 descr="E:\Google Drive\Capstone\Report\Final Report\Screen\Screenshot_2016-04-21-21-55-21_org.hss.hs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460500"/>
            <a:ext cx="2005965" cy="35661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5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28834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Show Activity Log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2050" name="Picture 2" descr="E:\Google Drive\Capstone\Report\Final Report\Screen\Activity Log Fu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1638300"/>
            <a:ext cx="2571750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9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4440214" y="1278545"/>
            <a:ext cx="0" cy="450498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4156053" y="954405"/>
            <a:ext cx="561975" cy="561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-150" dirty="0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701565" y="914400"/>
            <a:ext cx="17924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Introduction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01565" y="1231315"/>
            <a:ext cx="360342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Details about project Home Security System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Aharoni" pitchFamily="2" charset="-79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56053" y="1890621"/>
            <a:ext cx="561975" cy="561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-150" dirty="0" smtClean="0"/>
              <a:t>2</a:t>
            </a:r>
            <a:endParaRPr lang="en-US" sz="2000" b="1" spc="-150" dirty="0"/>
          </a:p>
        </p:txBody>
      </p:sp>
      <p:sp>
        <p:nvSpPr>
          <p:cNvPr id="9" name="Rectangle 8"/>
          <p:cNvSpPr/>
          <p:nvPr/>
        </p:nvSpPr>
        <p:spPr>
          <a:xfrm>
            <a:off x="1041717" y="1852518"/>
            <a:ext cx="305083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System Requirements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8813" y="2162857"/>
            <a:ext cx="367183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latin typeface="Calibri" pitchFamily="34" charset="0"/>
              </a:rPr>
              <a:t>Comprehensive </a:t>
            </a:r>
            <a:r>
              <a:rPr lang="en-US" sz="1500" dirty="0">
                <a:latin typeface="Calibri" pitchFamily="34" charset="0"/>
              </a:rPr>
              <a:t>description </a:t>
            </a:r>
            <a:r>
              <a:rPr lang="en-US" sz="1500" dirty="0" smtClean="0">
                <a:latin typeface="Calibri" pitchFamily="34" charset="0"/>
              </a:rPr>
              <a:t>of requirements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156053" y="2792674"/>
            <a:ext cx="561975" cy="56197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-150" dirty="0" smtClean="0"/>
              <a:t>3</a:t>
            </a:r>
            <a:endParaRPr lang="en-US" sz="2000" b="1" spc="-150" dirty="0"/>
          </a:p>
        </p:txBody>
      </p:sp>
      <p:sp>
        <p:nvSpPr>
          <p:cNvPr id="15" name="Rectangle 14"/>
          <p:cNvSpPr/>
          <p:nvPr/>
        </p:nvSpPr>
        <p:spPr>
          <a:xfrm>
            <a:off x="4750933" y="2749550"/>
            <a:ext cx="212429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System Design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50933" y="3072236"/>
            <a:ext cx="185204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How to develop ideas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156053" y="3707074"/>
            <a:ext cx="561975" cy="5619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-150" dirty="0" smtClean="0"/>
              <a:t>4</a:t>
            </a:r>
            <a:endParaRPr lang="en-US" sz="2000" b="1" spc="-150" dirty="0"/>
          </a:p>
        </p:txBody>
      </p:sp>
      <p:sp>
        <p:nvSpPr>
          <p:cNvPr id="18" name="Rectangle 17"/>
          <p:cNvSpPr/>
          <p:nvPr/>
        </p:nvSpPr>
        <p:spPr>
          <a:xfrm>
            <a:off x="2118873" y="3657600"/>
            <a:ext cx="19800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Future Works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33055" y="3980286"/>
            <a:ext cx="28831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Discussion about the future of HSS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156053" y="4616711"/>
            <a:ext cx="561975" cy="5619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-150" dirty="0" smtClean="0"/>
              <a:t>5</a:t>
            </a:r>
            <a:endParaRPr lang="en-US" sz="2000" b="1" spc="-150" dirty="0"/>
          </a:p>
        </p:txBody>
      </p:sp>
      <p:sp>
        <p:nvSpPr>
          <p:cNvPr id="21" name="Rectangle 20"/>
          <p:cNvSpPr/>
          <p:nvPr/>
        </p:nvSpPr>
        <p:spPr>
          <a:xfrm>
            <a:off x="4737078" y="4572000"/>
            <a:ext cx="9637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Demo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37078" y="4899449"/>
            <a:ext cx="379732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Run demo prototype of Home Security System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56052" y="5502541"/>
            <a:ext cx="561975" cy="5619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-150" dirty="0" smtClean="0"/>
              <a:t>6</a:t>
            </a:r>
            <a:endParaRPr lang="en-US" sz="2000" b="1" spc="-150" dirty="0"/>
          </a:p>
        </p:txBody>
      </p:sp>
      <p:sp>
        <p:nvSpPr>
          <p:cNvPr id="24" name="Rectangle 23"/>
          <p:cNvSpPr/>
          <p:nvPr/>
        </p:nvSpPr>
        <p:spPr>
          <a:xfrm>
            <a:off x="1387593" y="5448300"/>
            <a:ext cx="27430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Question &amp; Answer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84252" y="5785269"/>
            <a:ext cx="29399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Q&amp;A between team and committee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30190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Delete Activity Log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8" name="Picture 4" descr="E:\Google Drive\Capstone\Report\Final Report\Screen\Setting Screen _ On 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701800"/>
            <a:ext cx="2571750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1800"/>
            <a:ext cx="3453232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Down Arrow 9"/>
          <p:cNvSpPr/>
          <p:nvPr/>
        </p:nvSpPr>
        <p:spPr>
          <a:xfrm>
            <a:off x="6108116" y="2787396"/>
            <a:ext cx="3810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91" y="3635375"/>
            <a:ext cx="23812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37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30190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Delete Activity Log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9" name="Picture 2" descr="E:\Google Drive\Capstone\Report\Final Report\Screen\Activity Log Fu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04110"/>
            <a:ext cx="2571750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114800" y="37477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E:\Google Drive\Capstone\Report\Final Report\Screen\Activity Log Empt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160" y="1704110"/>
            <a:ext cx="2571750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2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425" y="990600"/>
            <a:ext cx="26142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View Camera IP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7170" name="Picture 2" descr="E:\Google Drive\Capstone\Report\Final Report\Screen\Camera IP Li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2571750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4203192" y="367824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1" name="Picture 3" descr="E:\Google Drive\Capstone\Report\Final Report\Screen\Camera View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6400"/>
            <a:ext cx="2571750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96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10062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PUSHING NOTIFICATION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620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2425" y="990600"/>
            <a:ext cx="32223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Pushing Notification</a:t>
            </a:r>
            <a:endParaRPr lang="en-US" sz="2500" b="1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3290" y="1524000"/>
            <a:ext cx="87907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Pusher</a:t>
            </a:r>
            <a:endParaRPr lang="en-US" sz="3000" dirty="0" smtClean="0">
              <a:latin typeface="Calibri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>
                <a:latin typeface="Calibri" pitchFamily="34" charset="0"/>
              </a:rPr>
              <a:t>A service for message communication between web and mobile applications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Deliver </a:t>
            </a:r>
            <a:r>
              <a:rPr lang="en-US" sz="3000" dirty="0">
                <a:latin typeface="Calibri" pitchFamily="34" charset="0"/>
              </a:rPr>
              <a:t>over 160 billion messages to more than 5.4 </a:t>
            </a:r>
            <a:r>
              <a:rPr lang="en-US" sz="3000" dirty="0" smtClean="0">
                <a:latin typeface="Calibri" pitchFamily="34" charset="0"/>
              </a:rPr>
              <a:t>billion devices 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3000" dirty="0" smtClean="0">
              <a:latin typeface="Calibri" pitchFamily="34" charset="0"/>
            </a:endParaRPr>
          </a:p>
        </p:txBody>
      </p:sp>
      <p:sp>
        <p:nvSpPr>
          <p:cNvPr id="4" name="AutoShape 2" descr="Pushe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7" name="Picture 5" descr="https://hackinout.co/static/inout/images/SponsorLogos/logo_pus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804" y="4267200"/>
            <a:ext cx="5417596" cy="190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28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1676400"/>
            <a:ext cx="6589780" cy="4191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425" y="990600"/>
            <a:ext cx="32223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Pushing Notification</a:t>
            </a:r>
            <a:endParaRPr lang="en-US" sz="2500" b="1" dirty="0">
              <a:latin typeface="Calibri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70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2425" y="990600"/>
            <a:ext cx="32223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Pushing Notification</a:t>
            </a:r>
            <a:endParaRPr lang="en-US" sz="2500" b="1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980" y="1676400"/>
            <a:ext cx="451014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On Raspberry Pi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500" dirty="0" smtClean="0">
                <a:latin typeface="Calibri" pitchFamily="34" charset="0"/>
              </a:rPr>
              <a:t>Connect to Pusher server</a:t>
            </a:r>
            <a:endParaRPr lang="en-US" sz="2500" dirty="0">
              <a:latin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500" dirty="0" smtClean="0">
                <a:latin typeface="Calibri" pitchFamily="34" charset="0"/>
              </a:rPr>
              <a:t>Send message to a channel</a:t>
            </a:r>
            <a:endParaRPr lang="en-US" sz="2500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2425" y="3200400"/>
            <a:ext cx="6383671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On HSS-App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500" dirty="0">
                <a:latin typeface="Calibri" pitchFamily="34" charset="0"/>
              </a:rPr>
              <a:t>Connect to Pusher server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500" dirty="0" smtClean="0">
                <a:latin typeface="Calibri" pitchFamily="34" charset="0"/>
              </a:rPr>
              <a:t>Subscribe to Raspberry Pi channel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500" dirty="0" smtClean="0">
                <a:latin typeface="Calibri" pitchFamily="34" charset="0"/>
              </a:rPr>
              <a:t>Listen for message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500" dirty="0" smtClean="0">
                <a:latin typeface="Calibri" pitchFamily="34" charset="0"/>
              </a:rPr>
              <a:t>Show notification when message arrived</a:t>
            </a:r>
          </a:p>
        </p:txBody>
      </p:sp>
    </p:spTree>
    <p:extLst>
      <p:ext uri="{BB962C8B-B14F-4D97-AF65-F5344CB8AC3E}">
        <p14:creationId xmlns:p14="http://schemas.microsoft.com/office/powerpoint/2010/main" val="107900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2425" y="990600"/>
            <a:ext cx="4641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Client – Server Communication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1" y="1808018"/>
            <a:ext cx="8338993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438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56387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Pushing Notification: Triggering Event</a:t>
            </a:r>
            <a:endParaRPr lang="en-US" sz="2500" b="1" dirty="0"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60399"/>
              </p:ext>
            </p:extLst>
          </p:nvPr>
        </p:nvGraphicFramePr>
        <p:xfrm>
          <a:off x="152401" y="2057400"/>
          <a:ext cx="8686798" cy="3712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1083"/>
                <a:gridCol w="2030716"/>
                <a:gridCol w="3048000"/>
                <a:gridCol w="2666999"/>
              </a:tblGrid>
              <a:tr h="61169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Calibri" pitchFamily="34" charset="0"/>
                        </a:rPr>
                        <a:t>Sensor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Calibri" pitchFamily="34" charset="0"/>
                        </a:rPr>
                        <a:t>Trigger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 smtClean="0">
                          <a:latin typeface="Calibri" pitchFamily="34" charset="0"/>
                        </a:rPr>
                        <a:t>Action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latin typeface="Calibri" pitchFamily="34" charset="0"/>
                        </a:rPr>
                        <a:t>Message</a:t>
                      </a:r>
                      <a:endParaRPr lang="en-US" sz="1700" b="1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62018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Calibri" pitchFamily="34" charset="0"/>
                        </a:rPr>
                        <a:t>Button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Press or hold once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Push to HSS-App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latin typeface="Calibri" pitchFamily="34" charset="0"/>
                        </a:rPr>
                        <a:t>Someone press</a:t>
                      </a:r>
                      <a:r>
                        <a:rPr lang="en-US" sz="1700" b="1" baseline="0" dirty="0" smtClean="0">
                          <a:latin typeface="Calibri" pitchFamily="34" charset="0"/>
                        </a:rPr>
                        <a:t> the doorbell</a:t>
                      </a:r>
                      <a:endParaRPr lang="en-US" sz="1700" b="1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620187">
                <a:tc rowSpan="2"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Calibri" pitchFamily="34" charset="0"/>
                        </a:rPr>
                        <a:t>Door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Change state from closing to open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Push to HSS-App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latin typeface="Calibri" pitchFamily="34" charset="0"/>
                        </a:rPr>
                        <a:t>Door has</a:t>
                      </a:r>
                      <a:r>
                        <a:rPr lang="en-US" sz="1700" b="1" baseline="0" dirty="0" smtClean="0">
                          <a:latin typeface="Calibri" pitchFamily="34" charset="0"/>
                        </a:rPr>
                        <a:t> been opened</a:t>
                      </a:r>
                      <a:endParaRPr lang="en-US" sz="1700" b="1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620187">
                <a:tc vMerge="1"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Change state from open to close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Push to HSS-App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latin typeface="Calibri" pitchFamily="34" charset="0"/>
                        </a:rPr>
                        <a:t>Door has been closed</a:t>
                      </a:r>
                      <a:endParaRPr lang="en-US" sz="1700" b="1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620187">
                <a:tc rowSpan="2"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Calibri" pitchFamily="34" charset="0"/>
                        </a:rPr>
                        <a:t>PIR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Detecting motion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Push to HSS-App once every 5s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latin typeface="Calibri" pitchFamily="34" charset="0"/>
                        </a:rPr>
                        <a:t>Motion detected</a:t>
                      </a:r>
                      <a:endParaRPr lang="en-US" sz="1700" b="1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620187">
                <a:tc vMerge="1"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alibri" pitchFamily="34" charset="0"/>
                        </a:rPr>
                        <a:t>Motion ends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Push to HSS-App after 5s without any motion detected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latin typeface="Calibri" pitchFamily="34" charset="0"/>
                        </a:rPr>
                        <a:t>Motion</a:t>
                      </a:r>
                      <a:r>
                        <a:rPr lang="en-US" sz="1700" b="1" baseline="0" dirty="0" smtClean="0">
                          <a:latin typeface="Calibri" pitchFamily="34" charset="0"/>
                        </a:rPr>
                        <a:t> ended</a:t>
                      </a:r>
                      <a:endParaRPr lang="en-US" sz="1700" b="1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26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53315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Pushing Notification: Sample Screen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5122" name="Picture 2" descr="E:\Google Drive\Capstone\Report\Final Report\Screen\Screenshot_2016-04-13-20-43-43_org.hss.h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25717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E:\Google Drive\Capstone\Report\Final Report\Screen\Screenshot_2016-04-13-20-43-23_org.hss.hs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0" y="1676400"/>
            <a:ext cx="25717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:\Google Drive\Capstone\Report\Final Report\Screen\Screenshot_2016-04-13-20-44-36_org.hss.hs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69473"/>
            <a:ext cx="25717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3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810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INTRODUCTION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14800" y="1242030"/>
            <a:ext cx="8382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2200" y="1852404"/>
            <a:ext cx="5591531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500" b="1" dirty="0">
                <a:solidFill>
                  <a:schemeClr val="bg1"/>
                </a:solidFill>
                <a:latin typeface="Calibri" pitchFamily="34" charset="0"/>
                <a:cs typeface="Aharoni" pitchFamily="2" charset="-79"/>
                <a:sym typeface="Wingdings"/>
              </a:rPr>
              <a:t> </a:t>
            </a: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BACKGROUND AND IDEAS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3500" b="1" dirty="0" smtClean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EXISTING SYSTEMS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THE SCOPE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TOOLS AND SOFTWARE</a:t>
            </a: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056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E:\Google Drive\Capstone\Report\Final Report\Screen\Setting Screen _ On 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701800"/>
            <a:ext cx="2571750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346" y="1676400"/>
            <a:ext cx="4774254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2425" y="990600"/>
            <a:ext cx="42782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Control Pushing Notification</a:t>
            </a:r>
            <a:endParaRPr lang="en-US" sz="25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2425" y="990600"/>
            <a:ext cx="42782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Control Pushing Notification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939" y="1475510"/>
            <a:ext cx="5916081" cy="5220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837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36421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Check current door </a:t>
            </a:r>
            <a:r>
              <a:rPr lang="en-US" sz="2500" b="1" dirty="0" err="1" smtClean="0">
                <a:latin typeface="Calibri" pitchFamily="34" charset="0"/>
              </a:rPr>
              <a:t>stte</a:t>
            </a:r>
            <a:endParaRPr lang="en-US" sz="2500" b="1" dirty="0" smtClean="0">
              <a:latin typeface="Calibri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673" y="3376904"/>
            <a:ext cx="2409825" cy="69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29" y="4724400"/>
            <a:ext cx="2382805" cy="70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75180"/>
            <a:ext cx="3789897" cy="5486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73" y="2075180"/>
            <a:ext cx="3844427" cy="5486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865" y="3352800"/>
            <a:ext cx="235056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329" y="5867400"/>
            <a:ext cx="2368296" cy="70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>
            <a:off x="2438400" y="2774696"/>
            <a:ext cx="3810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6477000" y="2774696"/>
            <a:ext cx="3810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341677" y="4114800"/>
            <a:ext cx="3810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41677" y="54229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10062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CALLING DOORBELL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8888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2425" y="1600200"/>
            <a:ext cx="85629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Voice over IP Technology (VoIP)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500" dirty="0" smtClean="0">
                <a:latin typeface="Calibri" pitchFamily="34" charset="0"/>
              </a:rPr>
              <a:t>Delivery </a:t>
            </a:r>
            <a:r>
              <a:rPr lang="en-US" sz="2500" dirty="0">
                <a:latin typeface="Calibri" pitchFamily="34" charset="0"/>
              </a:rPr>
              <a:t>of voice communications and multimedia sessions over </a:t>
            </a:r>
            <a:r>
              <a:rPr lang="en-US" sz="2500" dirty="0" smtClean="0">
                <a:latin typeface="Calibri" pitchFamily="34" charset="0"/>
              </a:rPr>
              <a:t>IP network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500" dirty="0" smtClean="0">
                <a:latin typeface="Calibri" pitchFamily="34" charset="0"/>
              </a:rPr>
              <a:t>Providers </a:t>
            </a:r>
            <a:r>
              <a:rPr lang="en-US" sz="2500" dirty="0">
                <a:latin typeface="Calibri" pitchFamily="34" charset="0"/>
              </a:rPr>
              <a:t>usually offer lower rates than traditional phone </a:t>
            </a:r>
            <a:endParaRPr lang="en-US" sz="2500" dirty="0" smtClean="0">
              <a:latin typeface="Calibri" pitchFamily="34" charset="0"/>
            </a:endParaRPr>
          </a:p>
        </p:txBody>
      </p: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2425" y="3276600"/>
            <a:ext cx="83343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SIP (Session Initiation Protocol)</a:t>
            </a:r>
          </a:p>
          <a:p>
            <a:r>
              <a:rPr lang="en-US" sz="2500" b="1" dirty="0">
                <a:latin typeface="Calibri" pitchFamily="34" charset="0"/>
              </a:rPr>
              <a:t>	</a:t>
            </a:r>
            <a:r>
              <a:rPr lang="en-US" sz="2500" dirty="0" smtClean="0">
                <a:latin typeface="Calibri" pitchFamily="34" charset="0"/>
              </a:rPr>
              <a:t>Signaling </a:t>
            </a:r>
            <a:r>
              <a:rPr lang="en-US" sz="2500" dirty="0">
                <a:latin typeface="Calibri" pitchFamily="34" charset="0"/>
              </a:rPr>
              <a:t>and controlling </a:t>
            </a:r>
            <a:r>
              <a:rPr lang="en-US" sz="2500" dirty="0" smtClean="0">
                <a:latin typeface="Calibri" pitchFamily="34" charset="0"/>
              </a:rPr>
              <a:t>communication sessions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2425" y="5334000"/>
            <a:ext cx="85629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Linphone SIP Server</a:t>
            </a:r>
          </a:p>
          <a:p>
            <a:pPr lvl="1"/>
            <a:r>
              <a:rPr lang="en-US" sz="2500" dirty="0" smtClean="0">
                <a:latin typeface="Calibri" pitchFamily="34" charset="0"/>
              </a:rPr>
              <a:t>	Free SIP service based on </a:t>
            </a:r>
            <a:r>
              <a:rPr lang="en-US" sz="2500" dirty="0" err="1" smtClean="0">
                <a:latin typeface="Calibri" pitchFamily="34" charset="0"/>
              </a:rPr>
              <a:t>Flexisip</a:t>
            </a:r>
            <a:r>
              <a:rPr lang="en-US" sz="2500" dirty="0" smtClean="0">
                <a:latin typeface="Calibri" pitchFamily="34" charset="0"/>
              </a:rPr>
              <a:t> proxy server</a:t>
            </a:r>
            <a:endParaRPr lang="en-US" sz="25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2425" y="990600"/>
            <a:ext cx="26436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Calling Doorbell</a:t>
            </a:r>
            <a:endParaRPr lang="en-US" sz="2500" b="1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425" y="4319826"/>
            <a:ext cx="90963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STUN (Session Traversal Utilities for NAT)</a:t>
            </a:r>
          </a:p>
          <a:p>
            <a:pPr lvl="1"/>
            <a:r>
              <a:rPr lang="en-US" sz="2500" dirty="0" smtClean="0">
                <a:latin typeface="Calibri" pitchFamily="34" charset="0"/>
              </a:rPr>
              <a:t>	Assisting </a:t>
            </a:r>
            <a:r>
              <a:rPr lang="en-US" sz="2500" dirty="0">
                <a:latin typeface="Calibri" pitchFamily="34" charset="0"/>
              </a:rPr>
              <a:t>devices behind </a:t>
            </a:r>
            <a:r>
              <a:rPr lang="en-US" sz="2500" dirty="0" smtClean="0">
                <a:latin typeface="Calibri" pitchFamily="34" charset="0"/>
              </a:rPr>
              <a:t>NAT with </a:t>
            </a:r>
            <a:r>
              <a:rPr lang="en-US" sz="2500" dirty="0">
                <a:latin typeface="Calibri" pitchFamily="34" charset="0"/>
              </a:rPr>
              <a:t>their packet routing</a:t>
            </a:r>
            <a:endParaRPr lang="en-US" sz="25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6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2425" y="1600200"/>
            <a:ext cx="85629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500" b="1" dirty="0" smtClean="0">
                <a:latin typeface="Calibri" pitchFamily="34" charset="0"/>
              </a:rPr>
              <a:t>SIP Server in HSS</a:t>
            </a:r>
          </a:p>
          <a:p>
            <a:pPr lvl="1"/>
            <a:r>
              <a:rPr lang="en-US" sz="2500" dirty="0" smtClean="0">
                <a:latin typeface="Calibri" pitchFamily="34" charset="0"/>
              </a:rPr>
              <a:t>Responsible </a:t>
            </a:r>
            <a:r>
              <a:rPr lang="en-US" sz="2500" dirty="0">
                <a:latin typeface="Calibri" pitchFamily="34" charset="0"/>
              </a:rPr>
              <a:t>for keep registering with clients in both 2 sides: </a:t>
            </a:r>
            <a:r>
              <a:rPr lang="en-US" sz="2500" dirty="0" smtClean="0">
                <a:latin typeface="Calibri" pitchFamily="34" charset="0"/>
              </a:rPr>
              <a:t>Raspberry Pi </a:t>
            </a:r>
            <a:r>
              <a:rPr lang="en-US" sz="2500" dirty="0">
                <a:latin typeface="Calibri" pitchFamily="34" charset="0"/>
              </a:rPr>
              <a:t>and HSS-App; then routing the connection when initiating a VoIP call (Calling to Doorbell</a:t>
            </a:r>
            <a:r>
              <a:rPr lang="en-US" sz="2500" dirty="0" smtClean="0">
                <a:latin typeface="Calibri" pitchFamily="34" charset="0"/>
              </a:rPr>
              <a:t>)</a:t>
            </a:r>
            <a:endParaRPr lang="en-US" sz="2500" dirty="0">
              <a:latin typeface="Calibri" pitchFamily="34" charset="0"/>
            </a:endParaRPr>
          </a:p>
        </p:txBody>
      </p: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2209800" y="3276600"/>
            <a:ext cx="4495800" cy="3367539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5800" y="304800"/>
            <a:ext cx="7620000" cy="533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cap="all" spc="-60" baseline="0">
                <a:solidFill>
                  <a:schemeClr val="tx2"/>
                </a:solidFill>
                <a:latin typeface="Aharoni" pitchFamily="2" charset="-79"/>
                <a:ea typeface="+mj-ea"/>
                <a:cs typeface="Aharoni" pitchFamily="2" charset="-79"/>
              </a:defRPr>
            </a:lvl1pPr>
          </a:lstStyle>
          <a:p>
            <a:r>
              <a:rPr lang="en-US" sz="330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2425" y="990600"/>
            <a:ext cx="26436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Calling Doorbell</a:t>
            </a:r>
            <a:endParaRPr lang="en-US" sz="25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44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2425" y="1524000"/>
            <a:ext cx="78009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On Raspberry Pi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Install Linphone module package for Python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Setting in code:</a:t>
            </a:r>
            <a:endParaRPr lang="en-US" sz="2500" b="1" dirty="0">
              <a:latin typeface="Calibri" pitchFamily="34" charset="0"/>
            </a:endParaRPr>
          </a:p>
        </p:txBody>
      </p: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425" y="990600"/>
            <a:ext cx="26436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Calling Doorbell</a:t>
            </a:r>
            <a:endParaRPr lang="en-US" sz="2500" b="1" dirty="0"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87207"/>
              </p:ext>
            </p:extLst>
          </p:nvPr>
        </p:nvGraphicFramePr>
        <p:xfrm>
          <a:off x="1143000" y="2971800"/>
          <a:ext cx="693420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358"/>
                <a:gridCol w="4073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Parameter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Value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SIP Server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sip.linphone.org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STUN Server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stun.linphone.org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Auto</a:t>
                      </a:r>
                      <a:r>
                        <a:rPr lang="en-US" sz="2400" baseline="0" dirty="0" smtClean="0">
                          <a:latin typeface="Calibri" pitchFamily="34" charset="0"/>
                        </a:rPr>
                        <a:t> Answer Call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Yes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Sound Input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ALSA: USB</a:t>
                      </a:r>
                      <a:r>
                        <a:rPr lang="en-US" sz="2400" baseline="0" dirty="0" smtClean="0">
                          <a:latin typeface="Calibri" pitchFamily="34" charset="0"/>
                        </a:rPr>
                        <a:t> PnP Sound Device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Sound Output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Default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5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2425" y="1524000"/>
            <a:ext cx="78009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On HSS-App, Linphone Library and API were used for developing VoIP feature</a:t>
            </a:r>
            <a:endParaRPr lang="en-US" sz="2500" b="1" dirty="0">
              <a:latin typeface="Calibri" pitchFamily="34" charset="0"/>
            </a:endParaRPr>
          </a:p>
        </p:txBody>
      </p: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54295"/>
            <a:ext cx="8534400" cy="2632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425" y="990600"/>
            <a:ext cx="26436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Calling Doorbell</a:t>
            </a:r>
            <a:endParaRPr lang="en-US" sz="25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7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425" y="990600"/>
            <a:ext cx="26436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Calling Doorbell</a:t>
            </a:r>
            <a:endParaRPr lang="en-US" sz="2500" b="1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25" y="1524000"/>
            <a:ext cx="78009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Take photo when someone press the doorbell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500" b="1" dirty="0" err="1" smtClean="0">
                <a:latin typeface="Calibri" pitchFamily="34" charset="0"/>
              </a:rPr>
              <a:t>fswebcam</a:t>
            </a:r>
            <a:endParaRPr lang="en-US" sz="2500" b="1" dirty="0" smtClean="0">
              <a:latin typeface="Calibri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Apache HTTP Server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400"/>
            <a:ext cx="5072249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53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425" y="990600"/>
            <a:ext cx="26436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Calling Doorbell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1026" name="Picture 2" descr="E:\Google Drive\Capstone\Report\Final Report\Screen\Screenshot_2016-04-13-20-56-28_org.hss.h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2571576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Google Drive\Capstone\Report\Final Report\Screen\Screenshot_2016-04-13-20-58-44_org.hss.hs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824" y="1676400"/>
            <a:ext cx="2571576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203192" y="367824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10062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BACKGROUND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585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10062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FUTURE WORKS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5533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works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3290" y="1113472"/>
            <a:ext cx="8562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Add more sensors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CO detector, glass break sensor, etc…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290" y="2286000"/>
            <a:ext cx="8562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Support video for calling doorbell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Track your visitor in real-time, not only static image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3290" y="3556337"/>
            <a:ext cx="8562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Self-setup at first</a:t>
            </a:r>
          </a:p>
          <a:p>
            <a:pPr lvl="1"/>
            <a:r>
              <a:rPr lang="en-US" sz="3000" dirty="0">
                <a:latin typeface="Calibri" pitchFamily="34" charset="0"/>
              </a:rPr>
              <a:t>Fully automatic </a:t>
            </a:r>
            <a:r>
              <a:rPr lang="en-US" sz="3000" dirty="0" smtClean="0">
                <a:latin typeface="Calibri" pitchFamily="34" charset="0"/>
              </a:rPr>
              <a:t>synchronization at first setup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3290" y="4927937"/>
            <a:ext cx="87145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Self-manage existing Camera IP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Full of features to manage viewing every camera IP</a:t>
            </a:r>
          </a:p>
        </p:txBody>
      </p:sp>
    </p:spTree>
    <p:extLst>
      <p:ext uri="{BB962C8B-B14F-4D97-AF65-F5344CB8AC3E}">
        <p14:creationId xmlns:p14="http://schemas.microsoft.com/office/powerpoint/2010/main" val="5722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194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DEMO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14800" y="3680430"/>
            <a:ext cx="8382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37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956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QUESTION &amp; ANSWER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14800" y="3756630"/>
            <a:ext cx="8382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2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956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THANK YOU</a:t>
            </a:r>
            <a:endParaRPr lang="en-US" sz="54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14800" y="3756630"/>
            <a:ext cx="8382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55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AND IDEAS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3290" y="1113472"/>
            <a:ext cx="8562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The term “Internet of Things” (IoT)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System of interrelated computing devices, mechanical, digital machines and objects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3290" y="2866072"/>
            <a:ext cx="8562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IoT</a:t>
            </a:r>
            <a:r>
              <a:rPr lang="en-US" sz="3000" b="1" dirty="0">
                <a:latin typeface="Calibri" pitchFamily="34" charset="0"/>
              </a:rPr>
              <a:t> </a:t>
            </a:r>
            <a:r>
              <a:rPr lang="en-US" sz="3000" b="1" dirty="0" smtClean="0">
                <a:latin typeface="Calibri" pitchFamily="34" charset="0"/>
              </a:rPr>
              <a:t>Requirement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Transfer data over a network without human-to-human or human-to-computer interaction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6365" y="4771072"/>
            <a:ext cx="8562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Types of IoT communication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Device-to-Device Communication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Device-to-Cloud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46900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9248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AND IDEAS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3290" y="1113472"/>
            <a:ext cx="59178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000" b="1" dirty="0" smtClean="0">
                <a:latin typeface="Calibri" pitchFamily="34" charset="0"/>
              </a:rPr>
              <a:t>Device-to-Device communication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95179"/>
            <a:ext cx="472440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3290" y="1113472"/>
            <a:ext cx="57706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000" b="1" dirty="0" smtClean="0">
                <a:latin typeface="Calibri" pitchFamily="34" charset="0"/>
              </a:rPr>
              <a:t>Device-to-Cloud communication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7578798" cy="378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07689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Calibri" pitchFamily="34" charset="0"/>
              </a:rPr>
              <a:t>Communication Model of HSS Project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5800" y="304800"/>
            <a:ext cx="7924800" cy="533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cap="all" spc="-60" baseline="0">
                <a:solidFill>
                  <a:schemeClr val="tx2"/>
                </a:solidFill>
                <a:latin typeface="Aharoni" pitchFamily="2" charset="-79"/>
                <a:ea typeface="+mj-ea"/>
                <a:cs typeface="Aharoni" pitchFamily="2" charset="-79"/>
              </a:defRPr>
            </a:lvl1pPr>
          </a:lstStyle>
          <a:p>
            <a:r>
              <a:rPr lang="en-US" sz="330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AND IDEAS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14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10062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EXISTING SYSTEMS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07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4473</TotalTime>
  <Words>938</Words>
  <Application>Microsoft Office PowerPoint</Application>
  <PresentationFormat>On-screen Show (4:3)</PresentationFormat>
  <Paragraphs>277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Essential</vt:lpstr>
      <vt:lpstr>PowerPoint Presentation</vt:lpstr>
      <vt:lpstr>the people</vt:lpstr>
      <vt:lpstr>CONTENTS</vt:lpstr>
      <vt:lpstr>PowerPoint Presentation</vt:lpstr>
      <vt:lpstr>PowerPoint Presentation</vt:lpstr>
      <vt:lpstr>Background AND IDEAS</vt:lpstr>
      <vt:lpstr>Background AND IDEAS (Cont.)</vt:lpstr>
      <vt:lpstr>PowerPoint Presentation</vt:lpstr>
      <vt:lpstr>PowerPoint Presentation</vt:lpstr>
      <vt:lpstr>Existing systems</vt:lpstr>
      <vt:lpstr>Existing systems (Cont.)</vt:lpstr>
      <vt:lpstr>Existing systems (Cont.)</vt:lpstr>
      <vt:lpstr>research</vt:lpstr>
      <vt:lpstr>The scope</vt:lpstr>
      <vt:lpstr>TOOLS AND Softwares</vt:lpstr>
      <vt:lpstr>PowerPoint Presentation</vt:lpstr>
      <vt:lpstr>Functional requirements</vt:lpstr>
      <vt:lpstr>NON-FUNCTIONAL REQUIREMENTS</vt:lpstr>
      <vt:lpstr>PowerPoint Presentation</vt:lpstr>
      <vt:lpstr>System architecture</vt:lpstr>
      <vt:lpstr>Hardware design</vt:lpstr>
      <vt:lpstr>Software design</vt:lpstr>
      <vt:lpstr>PowerPoint Presentation</vt:lpstr>
      <vt:lpstr>SOFTWARE DESIGN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PowerPoint Presentation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PowerPoint Presentation</vt:lpstr>
      <vt:lpstr>Software design (cont.)</vt:lpstr>
      <vt:lpstr>PowerPoint Presentation</vt:lpstr>
      <vt:lpstr>Software design (cont.)</vt:lpstr>
      <vt:lpstr>Software design (cont.)</vt:lpstr>
      <vt:lpstr>Software design (cont.)</vt:lpstr>
      <vt:lpstr>Software design (cont.)</vt:lpstr>
      <vt:lpstr>PowerPoint Presentation</vt:lpstr>
      <vt:lpstr>Future works</vt:lpstr>
      <vt:lpstr>PowerPoint Presentation</vt:lpstr>
      <vt:lpstr>PowerPoint Presentation</vt:lpstr>
      <vt:lpstr>PowerPoint Presentation</vt:lpstr>
    </vt:vector>
  </TitlesOfParts>
  <Company>FU Student Council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Cuong Jacky</dc:creator>
  <cp:lastModifiedBy>Cuong Jacky</cp:lastModifiedBy>
  <cp:revision>528</cp:revision>
  <dcterms:created xsi:type="dcterms:W3CDTF">2016-04-19T18:08:12Z</dcterms:created>
  <dcterms:modified xsi:type="dcterms:W3CDTF">2016-05-04T16:51:12Z</dcterms:modified>
</cp:coreProperties>
</file>