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71" r:id="rId2"/>
    <p:sldId id="272" r:id="rId3"/>
    <p:sldId id="273" r:id="rId4"/>
    <p:sldId id="281" r:id="rId5"/>
    <p:sldId id="285" r:id="rId6"/>
    <p:sldId id="286" r:id="rId7"/>
    <p:sldId id="284" r:id="rId8"/>
    <p:sldId id="287" r:id="rId9"/>
    <p:sldId id="288" r:id="rId10"/>
    <p:sldId id="289" r:id="rId11"/>
    <p:sldId id="290" r:id="rId12"/>
    <p:sldId id="292" r:id="rId13"/>
    <p:sldId id="291" r:id="rId14"/>
    <p:sldId id="293" r:id="rId15"/>
    <p:sldId id="274" r:id="rId16"/>
    <p:sldId id="294" r:id="rId17"/>
    <p:sldId id="296" r:id="rId18"/>
    <p:sldId id="295" r:id="rId19"/>
    <p:sldId id="275" r:id="rId20"/>
    <p:sldId id="29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AE4D7-550A-4EFC-8589-DE9D6BCDD4F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1321D-CB9C-42FD-83FD-61508A43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6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Grp="1"/>
          </p:cNvSpPr>
          <p:nvPr>
            <p:ph type="pic" sz="quarter" idx="10"/>
          </p:nvPr>
        </p:nvSpPr>
        <p:spPr>
          <a:xfrm>
            <a:off x="4014063" y="-15204"/>
            <a:ext cx="5129938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8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E706B9F-7D4C-407D-ACA8-FCB28C6DB4D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F0FB708-7CDD-425F-B18E-4FB5C866D3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r="16828"/>
          <a:stretch>
            <a:fillRect/>
          </a:stretch>
        </p:blipFill>
        <p:spPr>
          <a:xfrm>
            <a:off x="4014063" y="0"/>
            <a:ext cx="5129938" cy="6858000"/>
          </a:xfrm>
        </p:spPr>
      </p:pic>
      <p:sp>
        <p:nvSpPr>
          <p:cNvPr id="2" name="等腰三角形 1"/>
          <p:cNvSpPr/>
          <p:nvPr/>
        </p:nvSpPr>
        <p:spPr>
          <a:xfrm>
            <a:off x="4488076" y="0"/>
            <a:ext cx="99441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4488076" y="1143000"/>
            <a:ext cx="99441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4985281" y="0"/>
            <a:ext cx="99441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984515" y="1143000"/>
            <a:ext cx="99441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 flipV="1">
            <a:off x="4985281" y="2286000"/>
            <a:ext cx="99441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5481720" y="2286000"/>
            <a:ext cx="99441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5978925" y="2286000"/>
            <a:ext cx="99441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5481720" y="3429000"/>
            <a:ext cx="99441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4984133" y="3429000"/>
            <a:ext cx="99441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4984133" y="4571999"/>
            <a:ext cx="99441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4485779" y="4571999"/>
            <a:ext cx="99441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4488075" y="5715000"/>
            <a:ext cx="99441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3989723" y="5715000"/>
            <a:ext cx="99441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-36176" y="1981947"/>
            <a:ext cx="4664036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CẢM BIẾN VÂN TAY</a:t>
            </a:r>
          </a:p>
          <a:p>
            <a:pPr algn="ctr">
              <a:defRPr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VÀ ỨNG DỤNG</a:t>
            </a:r>
          </a:p>
          <a:p>
            <a:pPr algn="ctr">
              <a:defRPr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(QUẢN LÍ VÀ MỞ KHÓA CỬA)</a:t>
            </a:r>
          </a:p>
        </p:txBody>
      </p:sp>
      <p:sp>
        <p:nvSpPr>
          <p:cNvPr id="16" name="椭圆 37"/>
          <p:cNvSpPr/>
          <p:nvPr/>
        </p:nvSpPr>
        <p:spPr>
          <a:xfrm>
            <a:off x="710210" y="4722574"/>
            <a:ext cx="213206" cy="313908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7169" y="4720315"/>
            <a:ext cx="1565018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REPORTER</a:t>
            </a:r>
            <a:r>
              <a:rPr lang="zh-CN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：</a:t>
            </a:r>
            <a:endParaRPr lang="en-US" altLang="zh-CN" sz="14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17110160 </a:t>
            </a:r>
          </a:p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Lâm Gia Khánh</a:t>
            </a:r>
          </a:p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17110154 </a:t>
            </a:r>
          </a:p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Đoàn Quốc Hùng</a:t>
            </a:r>
          </a:p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17110158</a:t>
            </a:r>
          </a:p>
          <a:p>
            <a:pPr lvl="0">
              <a:defRPr/>
            </a:pP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Diệp Gia Hữu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椭圆 39"/>
          <p:cNvSpPr/>
          <p:nvPr/>
        </p:nvSpPr>
        <p:spPr>
          <a:xfrm>
            <a:off x="2682060" y="4809955"/>
            <a:ext cx="235431" cy="226527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29661" y="4720315"/>
            <a:ext cx="170369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DEPARTMENT</a:t>
            </a:r>
            <a:r>
              <a:rPr lang="en-US" altLang="zh-CN" sz="14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: 17110CL2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0" y="109835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MÔN: HỆ THỐNG NHÚNG</a:t>
            </a:r>
          </a:p>
          <a:p>
            <a:pPr>
              <a:defRPr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GVHD : ThS. ĐINH CÔNG ĐOAN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6" grpId="0" animBg="1"/>
      <p:bldP spid="17" grpId="0"/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0435" y="609600"/>
            <a:ext cx="5343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số kĩ thuật: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10060"/>
              </p:ext>
            </p:extLst>
          </p:nvPr>
        </p:nvGraphicFramePr>
        <p:xfrm>
          <a:off x="2095499" y="2133600"/>
          <a:ext cx="4953000" cy="1600201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6956205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696709572"/>
                    </a:ext>
                  </a:extLst>
                </a:gridCol>
              </a:tblGrid>
              <a:tr h="583589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Nguồn điện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5V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51329"/>
                  </a:ext>
                </a:extLst>
              </a:tr>
              <a:tr h="5835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Chân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kết nối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chân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93246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Loại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màu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nền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Nền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vàng chữ đen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9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85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Keypad 4x4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9130"/>
            <a:ext cx="4369240" cy="41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0435" y="609600"/>
            <a:ext cx="5343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số kĩ thuật: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96589"/>
              </p:ext>
            </p:extLst>
          </p:nvPr>
        </p:nvGraphicFramePr>
        <p:xfrm>
          <a:off x="2095499" y="2133600"/>
          <a:ext cx="4953000" cy="2466247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6956205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696709572"/>
                    </a:ext>
                  </a:extLst>
                </a:gridCol>
              </a:tblGrid>
              <a:tr h="5835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Module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bàn phím ma trận 4x4 loại phím mềm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51329"/>
                  </a:ext>
                </a:extLst>
              </a:tr>
              <a:tr h="5835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dài cáp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88mm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93246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Nhiệt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độ hoạt động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~ 77˚C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9492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Đầu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nối ra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 chân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070295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Kích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thước bàn phím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77x69 mm</a:t>
                      </a:r>
                      <a:endParaRPr lang="vi-VN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90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4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85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 cơ Servo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0435" y="609600"/>
            <a:ext cx="5343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số kĩ thuật: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12103"/>
              </p:ext>
            </p:extLst>
          </p:nvPr>
        </p:nvGraphicFramePr>
        <p:xfrm>
          <a:off x="2095499" y="2133600"/>
          <a:ext cx="4953000" cy="3179892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6956205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696709572"/>
                    </a:ext>
                  </a:extLst>
                </a:gridCol>
              </a:tblGrid>
              <a:tr h="5835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Khối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lượng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9g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93246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Kích thước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23×12.2x29mm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9492"/>
                  </a:ext>
                </a:extLst>
              </a:tr>
              <a:tr h="431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Mô men xoắn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1.8kg/cm (4,8V)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070295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Tốc độ hoạt động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60º trong 0.1 giây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908814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Điện áp hoạt động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4.8V(~5V)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154589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Nhiệt độ hoạt động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 ºC – 55 ºC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632900"/>
                  </a:ext>
                </a:extLst>
              </a:tr>
              <a:tr h="4330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Delay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10us</a:t>
                      </a:r>
                      <a:endParaRPr lang="vi-VN" sz="14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5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352800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85309" y="3049475"/>
            <a:ext cx="487355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方正兰亭中黑_GBK" panose="02000000000000000000" pitchFamily="2" charset="-122"/>
              </a:rPr>
              <a:t>Cấu trúc chung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2078" y="4009572"/>
            <a:ext cx="5715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647039" y="3404432"/>
            <a:ext cx="1496961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7647039" y="-1"/>
            <a:ext cx="1496961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69207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PART 02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72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914400" y="457200"/>
            <a:ext cx="6781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1.Kit Arduino Uno R3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14400" y="1905000"/>
            <a:ext cx="6781800" cy="37673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3886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3" r="2273"/>
          <a:stretch/>
        </p:blipFill>
        <p:spPr>
          <a:xfrm>
            <a:off x="1219200" y="1672301"/>
            <a:ext cx="6553200" cy="423272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914400" y="457200"/>
            <a:ext cx="6781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 trúc Kit</a:t>
            </a:r>
          </a:p>
        </p:txBody>
      </p:sp>
    </p:spTree>
    <p:extLst>
      <p:ext uri="{BB962C8B-B14F-4D97-AF65-F5344CB8AC3E}">
        <p14:creationId xmlns:p14="http://schemas.microsoft.com/office/powerpoint/2010/main" val="425522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14400" y="457200"/>
            <a:ext cx="6781800" cy="1073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số kĩ thuật: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914400" y="2272938"/>
            <a:ext cx="6781800" cy="376732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676399"/>
          <a:ext cx="2590800" cy="412848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40695021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51054852"/>
                    </a:ext>
                  </a:extLst>
                </a:gridCol>
              </a:tblGrid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 điều khiển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ATmega328 họ 8bit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449037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Điện áp hoạt động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5~12V DC (khuyên dùng)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607828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Tần số hoạt động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16 MHz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316761"/>
                  </a:ext>
                </a:extLst>
              </a:tr>
              <a:tr h="2912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Dòng tiêu thụ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Khoảng 30mA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243614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Điện áp vào giới hạn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19V DC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4206110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Số chân Digital I/O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14 (6 chân PWM)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889681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Số chân Analog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6 (độ phân giải 10bit)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524615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Dòng tối đa trên mỗi chân I/O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30 mA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5971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74766" y="1676399"/>
          <a:ext cx="2721434" cy="4114803"/>
        </p:xfrm>
        <a:graphic>
          <a:graphicData uri="http://schemas.openxmlformats.org/drawingml/2006/table">
            <a:tbl>
              <a:tblPr/>
              <a:tblGrid>
                <a:gridCol w="1360717">
                  <a:extLst>
                    <a:ext uri="{9D8B030D-6E8A-4147-A177-3AD203B41FA5}">
                      <a16:colId xmlns:a16="http://schemas.microsoft.com/office/drawing/2014/main" val="1675743689"/>
                    </a:ext>
                  </a:extLst>
                </a:gridCol>
                <a:gridCol w="1360717">
                  <a:extLst>
                    <a:ext uri="{9D8B030D-6E8A-4147-A177-3AD203B41FA5}">
                      <a16:colId xmlns:a16="http://schemas.microsoft.com/office/drawing/2014/main" val="1515664104"/>
                    </a:ext>
                  </a:extLst>
                </a:gridCol>
              </a:tblGrid>
              <a:tr h="6311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Dòng ra tối đa (5V)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500 mA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885462"/>
                  </a:ext>
                </a:extLst>
              </a:tr>
              <a:tr h="9609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Dòng ra tối đa (3.3V)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50 mA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15948"/>
                  </a:ext>
                </a:extLst>
              </a:tr>
              <a:tr h="10121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Bộ nhớ flash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32 KB (ATmega328) với 0.5KB dùng bởi bootloader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474221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SRAM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2 KB (ATmega328)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850641"/>
                  </a:ext>
                </a:extLst>
              </a:tr>
              <a:tr h="5553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EEPROM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1 KB (ATmega328)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49347"/>
                  </a:ext>
                </a:extLst>
              </a:tr>
              <a:tr h="324105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Khối lượng</a:t>
                      </a: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25 gram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13125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95800" y="1676399"/>
            <a:ext cx="0" cy="412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0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1"/>
            <a:ext cx="3276600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69862" y="2967335"/>
            <a:ext cx="469934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方正兰亭中黑_GBK" panose="02000000000000000000" pitchFamily="2" charset="-122"/>
              </a:rPr>
              <a:t>Ứng dụng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05200" y="4267200"/>
            <a:ext cx="5715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647039" y="3404432"/>
            <a:ext cx="1496961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7647039" y="-32656"/>
            <a:ext cx="1496961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69207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defRPr/>
            </a:pPr>
            <a:r>
              <a:rPr lang="en-US" altLang="zh-CN" sz="4400" b="1">
                <a:solidFill>
                  <a:schemeClr val="bg1"/>
                </a:solidFill>
                <a:latin typeface="Calibri" panose="020F0502020204030204" pitchFamily="34" charset="0"/>
              </a:rPr>
              <a:t>PART 03</a:t>
            </a:r>
            <a:endParaRPr lang="zh-CN" altLang="en-US" sz="4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89447" y="0"/>
            <a:ext cx="2486408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15686" y="3013503"/>
            <a:ext cx="282615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CONTENT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54726" y="1634580"/>
            <a:ext cx="4060674" cy="521537"/>
            <a:chOff x="1278668" y="1892039"/>
            <a:chExt cx="3967758" cy="521537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92039"/>
              <a:ext cx="3967454" cy="521537"/>
              <a:chOff x="1591029" y="1948068"/>
              <a:chExt cx="3967454" cy="52153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084369" y="1948068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Giới thiệu vi xử lí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278668" y="2028090"/>
              <a:ext cx="402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alibri" panose="020F0502020204030204" pitchFamily="34" charset="0"/>
                </a:rPr>
                <a:t>1</a:t>
              </a:r>
              <a:endParaRPr lang="zh-CN" altLang="en-US" i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4726" y="2612245"/>
            <a:ext cx="4060674" cy="521537"/>
            <a:chOff x="1278668" y="1892039"/>
            <a:chExt cx="3967758" cy="521537"/>
          </a:xfrm>
        </p:grpSpPr>
        <p:grpSp>
          <p:nvGrpSpPr>
            <p:cNvPr id="25" name="组合 24"/>
            <p:cNvGrpSpPr/>
            <p:nvPr/>
          </p:nvGrpSpPr>
          <p:grpSpPr>
            <a:xfrm>
              <a:off x="1278972" y="1892039"/>
              <a:ext cx="3967454" cy="521537"/>
              <a:chOff x="1591029" y="1948068"/>
              <a:chExt cx="3967454" cy="52153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084369" y="1948068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rPr>
                  <a:t>Cấu</a:t>
                </a:r>
                <a:r>
                  <a:rPr kumimoji="0" lang="en-US" altLang="zh-CN" sz="2400" b="1" i="0" u="none" strike="noStrike" kern="1200" cap="none" spc="0" normalizeH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rPr>
                  <a:t> trúc chung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278668" y="2028090"/>
              <a:ext cx="402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alibri" panose="020F0502020204030204" pitchFamily="34" charset="0"/>
                </a:rPr>
                <a:t>2</a:t>
              </a:r>
              <a:endParaRPr lang="zh-CN" altLang="en-US" i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54726" y="3589910"/>
            <a:ext cx="4060674" cy="521537"/>
            <a:chOff x="1278668" y="1892039"/>
            <a:chExt cx="3967758" cy="521537"/>
          </a:xfrm>
        </p:grpSpPr>
        <p:grpSp>
          <p:nvGrpSpPr>
            <p:cNvPr id="32" name="组合 31"/>
            <p:cNvGrpSpPr/>
            <p:nvPr/>
          </p:nvGrpSpPr>
          <p:grpSpPr>
            <a:xfrm>
              <a:off x="1278972" y="1892039"/>
              <a:ext cx="3967454" cy="521537"/>
              <a:chOff x="1591029" y="1948068"/>
              <a:chExt cx="3967454" cy="52153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84369" y="1948068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2400" b="1" noProof="0">
                    <a:solidFill>
                      <a:schemeClr val="accent2"/>
                    </a:solidFill>
                    <a:latin typeface="Calibri" panose="020F0502020204030204" pitchFamily="34" charset="0"/>
                    <a:ea typeface="微软雅黑"/>
                  </a:rPr>
                  <a:t>Ứng dụng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278668" y="2028090"/>
              <a:ext cx="402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alibri" panose="020F0502020204030204" pitchFamily="34" charset="0"/>
                </a:rPr>
                <a:t>3</a:t>
              </a:r>
              <a:endParaRPr lang="zh-CN" altLang="en-US" i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8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14400" y="457200"/>
            <a:ext cx="6781800" cy="1073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 đồ kết nối mạch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90" y="1447800"/>
            <a:ext cx="5968220" cy="46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0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1" y="2714172"/>
            <a:ext cx="3185503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85503" y="3078529"/>
            <a:ext cx="381367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4000" b="1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方正兰亭中黑_GBK" panose="02000000000000000000" pitchFamily="2" charset="-122"/>
              </a:rPr>
              <a:t>Giới thiệu vi xử lí</a:t>
            </a:r>
            <a:endParaRPr lang="zh-CN" altLang="en-US" sz="4000" b="1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276600" y="4100287"/>
            <a:ext cx="5715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647039" y="3404432"/>
            <a:ext cx="1496961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7647039" y="-1"/>
            <a:ext cx="1496961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69207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PART 01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72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6781800" cy="160020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Giới thiệu vi xử lí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272938"/>
            <a:ext cx="6781800" cy="3767328"/>
          </a:xfrm>
        </p:spPr>
        <p:txBody>
          <a:bodyPr/>
          <a:lstStyle/>
          <a:p>
            <a:r>
              <a:rPr lang="en-US"/>
              <a:t>Atmega 328</a:t>
            </a:r>
          </a:p>
          <a:p>
            <a:r>
              <a:rPr lang="en-US"/>
              <a:t>Module Fingerprint R305</a:t>
            </a:r>
          </a:p>
          <a:p>
            <a:r>
              <a:rPr lang="en-US"/>
              <a:t>LCD16x02</a:t>
            </a:r>
          </a:p>
          <a:p>
            <a:r>
              <a:rPr lang="en-US"/>
              <a:t>Keypad 4x4</a:t>
            </a:r>
          </a:p>
          <a:p>
            <a:r>
              <a:rPr lang="en-US"/>
              <a:t>Động cơ Servo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6096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ATmega328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243388" cy="1523405"/>
          </a:xfrm>
          <a:prstGeom prst="rect">
            <a:avLst/>
          </a:prstGeom>
        </p:spPr>
      </p:pic>
      <p:pic>
        <p:nvPicPr>
          <p:cNvPr id="7" name="Picture 6" descr="ATMEGA328-PU_0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47467"/>
            <a:ext cx="3581400" cy="2370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59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685800"/>
            <a:ext cx="5343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số kĩ thuật: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96484"/>
              </p:ext>
            </p:extLst>
          </p:nvPr>
        </p:nvGraphicFramePr>
        <p:xfrm>
          <a:off x="1904998" y="1676400"/>
          <a:ext cx="5190730" cy="4114805"/>
        </p:xfrm>
        <a:graphic>
          <a:graphicData uri="http://schemas.openxmlformats.org/drawingml/2006/table">
            <a:tbl>
              <a:tblPr/>
              <a:tblGrid>
                <a:gridCol w="2595365">
                  <a:extLst>
                    <a:ext uri="{9D8B030D-6E8A-4147-A177-3AD203B41FA5}">
                      <a16:colId xmlns:a16="http://schemas.microsoft.com/office/drawing/2014/main" val="1827718380"/>
                    </a:ext>
                  </a:extLst>
                </a:gridCol>
                <a:gridCol w="2595365">
                  <a:extLst>
                    <a:ext uri="{9D8B030D-6E8A-4147-A177-3AD203B41FA5}">
                      <a16:colId xmlns:a16="http://schemas.microsoft.com/office/drawing/2014/main" val="2618888906"/>
                    </a:ext>
                  </a:extLst>
                </a:gridCol>
              </a:tblGrid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Kiến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trúc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AVR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8-bit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280960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Xung nhịp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lớn nhất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20MHz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38574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Bộ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nhớ chương trình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32KB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688851"/>
                  </a:ext>
                </a:extLst>
              </a:tr>
              <a:tr h="2912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Bộ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nhớ EEPROM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1KB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926709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Bộ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nhớ RAM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2KB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310332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Điện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áp hoạt động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1.8V - 5.5V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570968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timer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timer gồm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 timer 8-bit và 1 timer 16-bit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05732"/>
                  </a:ext>
                </a:extLst>
              </a:tr>
              <a:tr h="5671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kênh xung PWM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kênh</a:t>
                      </a:r>
                      <a:r>
                        <a:rPr lang="en-US" sz="1400" baseline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 timer 2 kênh)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49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0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62000"/>
            <a:ext cx="73019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Fingerprint R305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7400"/>
            <a:ext cx="4476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5999" y="56388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000">
                <a:latin typeface="Calibri" panose="020F0502020204030204" pitchFamily="34" charset="0"/>
                <a:cs typeface="Calibri" panose="020F0502020204030204" pitchFamily="34" charset="0"/>
              </a:rPr>
              <a:t>Có thể lưu trữ 127 dấu vân tay khác nhau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0435" y="609600"/>
            <a:ext cx="5343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số kĩ thuật: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20284"/>
              </p:ext>
            </p:extLst>
          </p:nvPr>
        </p:nvGraphicFramePr>
        <p:xfrm>
          <a:off x="2095499" y="1569941"/>
          <a:ext cx="4953000" cy="3962402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6956205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696709572"/>
                    </a:ext>
                  </a:extLst>
                </a:gridCol>
              </a:tblGrid>
              <a:tr h="546123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Nguồn điện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 3.6 đến 6.0V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51329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Dòng điện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&lt;120mA</a:t>
                      </a:r>
                    </a:p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93246"/>
                  </a:ext>
                </a:extLst>
              </a:tr>
              <a:tr h="4052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Màu đèn nền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Xanh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9492"/>
                  </a:ext>
                </a:extLst>
              </a:tr>
              <a:tr h="280441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Giao diện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UART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455309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Tỷ lệ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9600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127193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Mức an toàn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năm (từ thấp đến cao: 1,2,3,4,5)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995516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Sai số (FAR)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&lt;0,001% (mức bảo mật 3)</a:t>
                      </a: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658431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 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Tỷ lệ từ chối sai (FRR)</a:t>
                      </a:r>
                    </a:p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vi-VN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): &lt;1,0% (mức bảo mật 3)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6" marR="3886" marT="3886" marB="3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028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2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85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LCD16x02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89" t="2872" r="1634" b="2872"/>
          <a:stretch/>
        </p:blipFill>
        <p:spPr>
          <a:xfrm rot="5400000">
            <a:off x="2420529" y="1964226"/>
            <a:ext cx="4150541" cy="34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361</TotalTime>
  <Words>551</Words>
  <Application>Microsoft Office PowerPoint</Application>
  <PresentationFormat>On-screen Show (4:3)</PresentationFormat>
  <Paragraphs>141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Impact</vt:lpstr>
      <vt:lpstr>Times New Roman</vt:lpstr>
      <vt:lpstr>NewsPrint</vt:lpstr>
      <vt:lpstr>PowerPoint Presentation</vt:lpstr>
      <vt:lpstr>PowerPoint Presentation</vt:lpstr>
      <vt:lpstr>PowerPoint Presentation</vt:lpstr>
      <vt:lpstr>Giới thiệu vi xử lí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Intrustion Detection System/Intrusion Prevention System (IDS/IPS)</dc:title>
  <dc:creator>Windows User</dc:creator>
  <cp:lastModifiedBy>Huu Diep</cp:lastModifiedBy>
  <cp:revision>35</cp:revision>
  <dcterms:created xsi:type="dcterms:W3CDTF">2019-10-29T06:45:57Z</dcterms:created>
  <dcterms:modified xsi:type="dcterms:W3CDTF">2019-12-05T12:33:11Z</dcterms:modified>
</cp:coreProperties>
</file>