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06" r:id="rId4"/>
    <p:sldId id="307" r:id="rId5"/>
    <p:sldId id="308" r:id="rId6"/>
    <p:sldId id="309" r:id="rId7"/>
    <p:sldId id="310" r:id="rId8"/>
    <p:sldId id="313" r:id="rId9"/>
    <p:sldId id="274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5" autoAdjust="0"/>
    <p:restoredTop sz="95179" autoAdjust="0"/>
  </p:normalViewPr>
  <p:slideViewPr>
    <p:cSldViewPr snapToGrid="0">
      <p:cViewPr>
        <p:scale>
          <a:sx n="100" d="100"/>
          <a:sy n="100" d="100"/>
        </p:scale>
        <p:origin x="-462" y="-162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8E1B08-6804-416E-B7C0-74602EBACD3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0D0605-D090-4CBB-A4A4-84DB67CC3A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665A2A6E-F2DD-4B30-BEC9-1F8FE3BBDEDC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962AD02D-90CB-497F-B826-3778938DA061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257E5E21-BDCC-4AD4-8BFD-4F6F449F2C18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B5720271-7922-412D-A04F-A528E7F4E7BD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9" r:id="rId2"/>
    <p:sldLayoutId id="2147483795" r:id="rId3"/>
    <p:sldLayoutId id="2147483790" r:id="rId4"/>
    <p:sldLayoutId id="2147483791" r:id="rId5"/>
    <p:sldLayoutId id="2147483796" r:id="rId6"/>
    <p:sldLayoutId id="2147483797" r:id="rId7"/>
    <p:sldLayoutId id="2147483798" r:id="rId8"/>
    <p:sldLayoutId id="2147483799" r:id="rId9"/>
    <p:sldLayoutId id="2147483792" r:id="rId10"/>
    <p:sldLayoutId id="2147483793" r:id="rId11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get-started/system-requirements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5167" TargetMode="External"/><Relationship Id="rId2" Type="http://schemas.openxmlformats.org/officeDocument/2006/relationships/hyperlink" Target="https://sourceforge.net/projects/rportable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microsoft.com/en-us/dotnet/framework/get-started/system-requiremen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ernicode/bootstrap-datepicker" TargetMode="External"/><Relationship Id="rId13" Type="http://schemas.openxmlformats.org/officeDocument/2006/relationships/hyperlink" Target="https://github.com/samsonjs/strftime" TargetMode="External"/><Relationship Id="rId18" Type="http://schemas.openxmlformats.org/officeDocument/2006/relationships/hyperlink" Target="https://github.com/rstudio/shiny/blob/master/LICENSE" TargetMode="External"/><Relationship Id="rId3" Type="http://schemas.openxmlformats.org/officeDocument/2006/relationships/hyperlink" Target="https://github.com/jquery/jquery" TargetMode="External"/><Relationship Id="rId7" Type="http://schemas.openxmlformats.org/officeDocument/2006/relationships/hyperlink" Target="https://github.com/scottjehl/Respond" TargetMode="External"/><Relationship Id="rId12" Type="http://schemas.openxmlformats.org/officeDocument/2006/relationships/hyperlink" Target="https://github.com/IonDen/ion.rangeSlider" TargetMode="External"/><Relationship Id="rId17" Type="http://schemas.openxmlformats.org/officeDocument/2006/relationships/hyperlink" Target="http://www.r-project.org/" TargetMode="External"/><Relationship Id="rId2" Type="http://schemas.openxmlformats.org/officeDocument/2006/relationships/hyperlink" Target="https://en.wikipedia.org/wiki/GNU_General_Public_License#Version_3" TargetMode="External"/><Relationship Id="rId16" Type="http://schemas.openxmlformats.org/officeDocument/2006/relationships/hyperlink" Target="https://github.com/isagalaev/highlight.js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aFarkas/html5shiv" TargetMode="External"/><Relationship Id="rId11" Type="http://schemas.openxmlformats.org/officeDocument/2006/relationships/hyperlink" Target="https://github.com/es-shims/es5-shim" TargetMode="External"/><Relationship Id="rId5" Type="http://schemas.openxmlformats.org/officeDocument/2006/relationships/hyperlink" Target="https://github.com/twbs/bootstrap" TargetMode="External"/><Relationship Id="rId15" Type="http://schemas.openxmlformats.org/officeDocument/2006/relationships/hyperlink" Target="https://github.com/showdownjs/showdown" TargetMode="External"/><Relationship Id="rId10" Type="http://schemas.openxmlformats.org/officeDocument/2006/relationships/hyperlink" Target="https://github.com/selectize/selectize.js" TargetMode="External"/><Relationship Id="rId4" Type="http://schemas.openxmlformats.org/officeDocument/2006/relationships/hyperlink" Target="https://github.com/jquery/jquery-ui" TargetMode="External"/><Relationship Id="rId9" Type="http://schemas.openxmlformats.org/officeDocument/2006/relationships/hyperlink" Target="https://github.com/FortAwesome/Font-Awesome" TargetMode="External"/><Relationship Id="rId14" Type="http://schemas.openxmlformats.org/officeDocument/2006/relationships/hyperlink" Target="https://github.com/DataTables/DataTabl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/>
            <a:r>
              <a:rPr lang="en-US" sz="2400" smtClean="0"/>
              <a:t>KINS - System Overview</a:t>
            </a:r>
          </a:p>
        </p:txBody>
      </p:sp>
      <p:sp>
        <p:nvSpPr>
          <p:cNvPr id="15362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24,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/>
          </a:p>
        </p:txBody>
      </p:sp>
      <p:sp>
        <p:nvSpPr>
          <p:cNvPr id="29699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Overview</a:t>
            </a:r>
          </a:p>
        </p:txBody>
      </p:sp>
      <p:sp>
        <p:nvSpPr>
          <p:cNvPr id="29700" name="Rectangle 37"/>
          <p:cNvSpPr>
            <a:spLocks noChangeArrowheads="1"/>
          </p:cNvSpPr>
          <p:nvPr/>
        </p:nvSpPr>
        <p:spPr bwMode="auto">
          <a:xfrm>
            <a:off x="609600" y="1066800"/>
            <a:ext cx="821848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b="1"/>
              <a:t>Architecture Overview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b="1"/>
              <a:t>Shiny license</a:t>
            </a:r>
            <a:endParaRPr lang="en-US" altLang="ja-JP" b="1">
              <a:hlinkClick r:id="rId2"/>
            </a:endParaRP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endParaRPr lang="en-US" altLang="ja-JP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/>
          </a:p>
        </p:txBody>
      </p:sp>
      <p:sp>
        <p:nvSpPr>
          <p:cNvPr id="17410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Architecture Overview</a:t>
            </a:r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0" y="1376363"/>
            <a:ext cx="5740400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/>
          </a:p>
        </p:txBody>
      </p:sp>
      <p:sp>
        <p:nvSpPr>
          <p:cNvPr id="18434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Architecture Overview</a:t>
            </a:r>
            <a:r>
              <a:rPr lang="en-US"/>
              <a:t>  - </a:t>
            </a:r>
            <a:r>
              <a:rPr lang="en-US" b="1"/>
              <a:t>Folder Structure of the package</a:t>
            </a:r>
          </a:p>
        </p:txBody>
      </p:sp>
      <p:sp>
        <p:nvSpPr>
          <p:cNvPr id="18435" name="Rectangle 37"/>
          <p:cNvSpPr>
            <a:spLocks noChangeArrowheads="1"/>
          </p:cNvSpPr>
          <p:nvPr/>
        </p:nvSpPr>
        <p:spPr bwMode="auto">
          <a:xfrm>
            <a:off x="609600" y="1168400"/>
            <a:ext cx="82296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Folder structure: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-  Application-Folder/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	-  Browser/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		- ShinyWindow.exe	[An application integrates a [.net] browser]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	-  R-portable/		[R-portable folder]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	-  Shiny/			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		- runner.R		[A script installs lib if any, then start app.R on gist.github or local]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		- app.R		[Sourcecode of Rshiny app. Locate here on or gist.github]</a:t>
            </a:r>
          </a:p>
          <a:p>
            <a:pPr lvl="1" indent="0" eaLnBrk="0" hangingPunct="0">
              <a:lnSpc>
                <a:spcPct val="150000"/>
              </a:lnSpc>
              <a:buClr>
                <a:srgbClr val="CC0000"/>
              </a:buClr>
            </a:pPr>
            <a:r>
              <a:rPr lang="en-US" altLang="ja-JP" sz="1200"/>
              <a:t>	-  InsuranceSim.exe		[Double click this file to start the Rshiny application]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/>
          </a:p>
        </p:txBody>
      </p:sp>
      <p:sp>
        <p:nvSpPr>
          <p:cNvPr id="19458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Architecture Overview</a:t>
            </a:r>
            <a:r>
              <a:rPr lang="en-US"/>
              <a:t>  - </a:t>
            </a:r>
            <a:r>
              <a:rPr lang="en-US" b="1"/>
              <a:t>Packing </a:t>
            </a:r>
          </a:p>
        </p:txBody>
      </p:sp>
      <p:sp>
        <p:nvSpPr>
          <p:cNvPr id="19459" name="Rectangle 37"/>
          <p:cNvSpPr>
            <a:spLocks noChangeArrowheads="1"/>
          </p:cNvSpPr>
          <p:nvPr/>
        </p:nvSpPr>
        <p:spPr bwMode="auto">
          <a:xfrm>
            <a:off x="609600" y="933450"/>
            <a:ext cx="8229600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R-portable: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Download at: </a:t>
            </a:r>
            <a:r>
              <a:rPr lang="en-US" sz="1200" u="sng">
                <a:hlinkClick r:id="rId2"/>
              </a:rPr>
              <a:t>https://sourceforge.net/projects/rportable/</a:t>
            </a:r>
            <a:endParaRPr lang="en-US" sz="1200" u="sng"/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sz="1200"/>
              <a:t>Add to the bottom of R-Portable/App/R-Portable/etc/Rprofile.site:</a:t>
            </a:r>
          </a:p>
          <a:p>
            <a:pPr marL="627063" lvl="1" indent="-171450" eaLnBrk="0" hangingPunct="0">
              <a:buClr>
                <a:srgbClr val="CC0000"/>
              </a:buClr>
            </a:pPr>
            <a:r>
              <a:rPr lang="en-US" sz="1200"/>
              <a:t>	</a:t>
            </a:r>
            <a:r>
              <a:rPr lang="en-US" sz="1000"/>
              <a:t>.First = function(){</a:t>
            </a:r>
          </a:p>
          <a:p>
            <a:pPr marL="627063" lvl="1" indent="-171450" eaLnBrk="0" hangingPunct="0">
              <a:buClr>
                <a:srgbClr val="CC0000"/>
              </a:buClr>
            </a:pPr>
            <a:r>
              <a:rPr lang="en-US" sz="1000"/>
              <a:t>	       .libPaths(.Library)</a:t>
            </a:r>
          </a:p>
          <a:p>
            <a:pPr marL="627063" lvl="1" indent="-171450" eaLnBrk="0" hangingPunct="0">
              <a:buClr>
                <a:srgbClr val="CC0000"/>
              </a:buClr>
            </a:pPr>
            <a:r>
              <a:rPr lang="en-US" sz="1000"/>
              <a:t>	}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sz="1200"/>
              <a:t>Note: This will force R-Portable to only use its local library (specified in the hidden global variable .Library) for installing/loading packages. 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.Net framework: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Download at: </a:t>
            </a:r>
            <a:r>
              <a:rPr lang="en-US" altLang="ja-JP" sz="1200" u="sng">
                <a:hlinkClick r:id="rId3"/>
              </a:rPr>
              <a:t>https://www.microsoft.com/en-us/download/details.aspx?id=55167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Installation is not required from Windows 8.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Refers: </a:t>
            </a:r>
            <a:r>
              <a:rPr lang="en-US" altLang="ja-JP" sz="1200" u="sng">
                <a:hlinkClick r:id="rId4"/>
              </a:rPr>
              <a:t>https://docs.microsoft.com/en-us/dotnet/framework/get-started/system-requirements</a:t>
            </a:r>
            <a:endParaRPr lang="en-US" altLang="ja-JP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/>
          </a:p>
        </p:txBody>
      </p:sp>
      <p:sp>
        <p:nvSpPr>
          <p:cNvPr id="20482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Architecture Overview</a:t>
            </a:r>
            <a:r>
              <a:rPr lang="en-US"/>
              <a:t> - </a:t>
            </a:r>
            <a:r>
              <a:rPr lang="en-US" b="1"/>
              <a:t>Packing (cont.)</a:t>
            </a:r>
          </a:p>
        </p:txBody>
      </p:sp>
      <p:sp>
        <p:nvSpPr>
          <p:cNvPr id="20483" name="Rectangle 37"/>
          <p:cNvSpPr>
            <a:spLocks noChangeArrowheads="1"/>
          </p:cNvSpPr>
          <p:nvPr/>
        </p:nvSpPr>
        <p:spPr bwMode="auto">
          <a:xfrm>
            <a:off x="609600" y="1066800"/>
            <a:ext cx="8229600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app.R: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Add to server R the function  session$onSessionEnded  as below</a:t>
            </a:r>
          </a:p>
          <a:p>
            <a:pPr lvl="2" indent="0" eaLnBrk="0" hangingPunct="0"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/>
              <a:t>shinyServer(function(input, output, session){</a:t>
            </a:r>
          </a:p>
          <a:p>
            <a:pPr lvl="2" indent="0" eaLnBrk="0" hangingPunct="0"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/>
              <a:t>    session$onSessionEnded(function() {</a:t>
            </a:r>
          </a:p>
          <a:p>
            <a:pPr lvl="2" indent="0" eaLnBrk="0" hangingPunct="0"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/>
              <a:t>        stopApp()</a:t>
            </a:r>
          </a:p>
          <a:p>
            <a:pPr lvl="2" indent="0" eaLnBrk="0" hangingPunct="0"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/>
              <a:t>    })</a:t>
            </a:r>
          </a:p>
          <a:p>
            <a:pPr lvl="2" indent="0" eaLnBrk="0" hangingPunct="0"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/>
              <a:t>})</a:t>
            </a:r>
          </a:p>
          <a:p>
            <a:pPr lvl="2" indent="0" eaLnBrk="0" hangingPunct="0">
              <a:spcAft>
                <a:spcPts val="600"/>
              </a:spcAft>
              <a:buClr>
                <a:srgbClr val="CC0000"/>
              </a:buClr>
            </a:pPr>
            <a:endParaRPr lang="en-US" altLang="ja-JP" sz="1200"/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/>
              <a:t>- This function to ensure that it will stop the web socket server started by</a:t>
            </a:r>
            <a:r>
              <a:rPr lang="ja-JP" altLang="en-US" sz="1200"/>
              <a:t> </a:t>
            </a:r>
            <a:r>
              <a:rPr lang="en-US" altLang="ja-JP" sz="1200"/>
              <a:t>shiny::runApp()</a:t>
            </a:r>
            <a:r>
              <a:rPr lang="ja-JP" altLang="en-US" sz="1200"/>
              <a:t> </a:t>
            </a:r>
            <a:r>
              <a:rPr lang="en-US" altLang="ja-JP" sz="1200"/>
              <a:t>and the underlying R process when the browser window is closed.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/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Architecture Overview</a:t>
            </a:r>
            <a:r>
              <a:rPr lang="en-US"/>
              <a:t> - </a:t>
            </a:r>
            <a:r>
              <a:rPr lang="en-US" b="1"/>
              <a:t>Packing (cont.)</a:t>
            </a:r>
          </a:p>
        </p:txBody>
      </p:sp>
      <p:sp>
        <p:nvSpPr>
          <p:cNvPr id="21507" name="Rectangle 37"/>
          <p:cNvSpPr>
            <a:spLocks noChangeArrowheads="1"/>
          </p:cNvSpPr>
          <p:nvPr/>
        </p:nvSpPr>
        <p:spPr bwMode="auto">
          <a:xfrm>
            <a:off x="609600" y="1066800"/>
            <a:ext cx="819308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ShinyWindow.exe: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This is a Window form application which is integrated a .net browser.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Configured with default url: </a:t>
            </a:r>
            <a:r>
              <a:rPr lang="en-US" altLang="ja-JP" sz="1200">
                <a:hlinkClick r:id="rId2"/>
              </a:rPr>
              <a:t>http://127.0.0.1:8888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InsuranceSim.exe:</a:t>
            </a:r>
          </a:p>
          <a:p>
            <a:pPr marL="627063" lvl="1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A console application which performs:</a:t>
            </a:r>
          </a:p>
          <a:p>
            <a:pPr marL="1084263" lvl="2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Create Wscript.Shell and run R.exe from R-portable</a:t>
            </a:r>
          </a:p>
          <a:p>
            <a:pPr marL="1084263" lvl="2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Setting lib paths to R-portable folder</a:t>
            </a:r>
          </a:p>
          <a:p>
            <a:pPr marL="1084263" lvl="2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200"/>
              <a:t>Start shiny app local: shiny::runApp("./Shiny/",port=8888,launch.browser=TRUE)</a:t>
            </a:r>
          </a:p>
          <a:p>
            <a:pPr marL="1084263" lvl="2" indent="-1714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</a:pPr>
            <a:r>
              <a:rPr lang="en-US" altLang="ja-JP" sz="1200"/>
              <a:t>    or shiny app on gist: shiny::runGist([GISTID],port=8888,launch.browser=TRUE)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altLang="ja-JP" sz="1200"/>
          </a:p>
        </p:txBody>
      </p:sp>
      <p:sp>
        <p:nvSpPr>
          <p:cNvPr id="32771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Shiny license</a:t>
            </a:r>
          </a:p>
        </p:txBody>
      </p:sp>
      <p:sp>
        <p:nvSpPr>
          <p:cNvPr id="32772" name="Rectangle 37"/>
          <p:cNvSpPr>
            <a:spLocks noChangeArrowheads="1"/>
          </p:cNvSpPr>
          <p:nvPr/>
        </p:nvSpPr>
        <p:spPr bwMode="auto">
          <a:xfrm>
            <a:off x="609600" y="914400"/>
            <a:ext cx="819308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300"/>
              </a:spcBef>
              <a:spcAft>
                <a:spcPts val="3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000"/>
              <a:t>Shiny package is distributed under </a:t>
            </a:r>
            <a:r>
              <a:rPr lang="en-US" sz="1000">
                <a:hlinkClick r:id="rId2"/>
              </a:rPr>
              <a:t>GPL-3</a:t>
            </a:r>
            <a:r>
              <a:rPr lang="en-US" sz="1000"/>
              <a:t> license (GNU GENERAL PUBLIC LICENSE version 3).</a:t>
            </a:r>
          </a:p>
          <a:p>
            <a:pPr marL="627063" lvl="1" indent="-171450" eaLnBrk="0" hangingPunct="0">
              <a:spcBef>
                <a:spcPts val="300"/>
              </a:spcBef>
              <a:spcAft>
                <a:spcPts val="300"/>
              </a:spcAft>
              <a:buClr>
                <a:srgbClr val="CC0000"/>
              </a:buClr>
            </a:pPr>
            <a:r>
              <a:rPr lang="en-US" altLang="ja-JP" sz="1000"/>
              <a:t>It includes other open source software components:</a:t>
            </a:r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jQuery, </a:t>
            </a:r>
            <a:r>
              <a:rPr lang="en-US" altLang="ja-JP" sz="1000">
                <a:hlinkClick r:id="rId3"/>
              </a:rPr>
              <a:t>https://github.com/jquery/jquery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jQuery UI (some components), </a:t>
            </a:r>
            <a:r>
              <a:rPr lang="en-US" altLang="ja-JP" sz="1000">
                <a:hlinkClick r:id="rId4"/>
              </a:rPr>
              <a:t>https://github.com/jquery/jquery-ui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Bootstrap, </a:t>
            </a:r>
            <a:r>
              <a:rPr lang="en-US" altLang="ja-JP" sz="1000">
                <a:hlinkClick r:id="rId5"/>
              </a:rPr>
              <a:t>https://github.com/twbs/bootstrap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html5shiv, </a:t>
            </a:r>
            <a:r>
              <a:rPr lang="en-US" altLang="ja-JP" sz="1000">
                <a:hlinkClick r:id="rId6"/>
              </a:rPr>
              <a:t>https://github.com/aFarkas/html5shiv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Respond.js, </a:t>
            </a:r>
            <a:r>
              <a:rPr lang="en-US" altLang="ja-JP" sz="1000">
                <a:hlinkClick r:id="rId7"/>
              </a:rPr>
              <a:t>https://github.com/scottjehl/Respond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bootstrap-datepicker, </a:t>
            </a:r>
            <a:r>
              <a:rPr lang="en-US" altLang="ja-JP" sz="1000">
                <a:hlinkClick r:id="rId8"/>
              </a:rPr>
              <a:t>https://github.com/eternicode/bootstrap-datepicker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Font Awesome, </a:t>
            </a:r>
            <a:r>
              <a:rPr lang="en-US" altLang="ja-JP" sz="1000">
                <a:hlinkClick r:id="rId9"/>
              </a:rPr>
              <a:t>https://github.com/FortAwesome/Font-Awesome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selectize.js, </a:t>
            </a:r>
            <a:r>
              <a:rPr lang="en-US" altLang="ja-JP" sz="1000">
                <a:hlinkClick r:id="rId10"/>
              </a:rPr>
              <a:t>https://github.com/selectize/selectize.js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es5-shim, </a:t>
            </a:r>
            <a:r>
              <a:rPr lang="en-US" altLang="ja-JP" sz="1000">
                <a:hlinkClick r:id="rId11"/>
              </a:rPr>
              <a:t>https://github.com/es-shims/es5-shim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ion.rangeSlider, </a:t>
            </a:r>
            <a:r>
              <a:rPr lang="en-US" altLang="ja-JP" sz="1000">
                <a:hlinkClick r:id="rId12"/>
              </a:rPr>
              <a:t>https://github.com/IonDen/ion.rangeSlider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strftime for Javascript, </a:t>
            </a:r>
            <a:r>
              <a:rPr lang="en-US" altLang="ja-JP" sz="1000">
                <a:hlinkClick r:id="rId13"/>
              </a:rPr>
              <a:t>https://github.com/samsonjs/strftime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DataTables, </a:t>
            </a:r>
            <a:r>
              <a:rPr lang="en-US" altLang="ja-JP" sz="1000">
                <a:hlinkClick r:id="rId14"/>
              </a:rPr>
              <a:t>https://github.com/DataTables/DataTables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showdown.js, </a:t>
            </a:r>
            <a:r>
              <a:rPr lang="en-US" altLang="ja-JP" sz="1000">
                <a:hlinkClick r:id="rId15"/>
              </a:rPr>
              <a:t>https://github.com/showdownjs/showdown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highlight.js, </a:t>
            </a:r>
            <a:r>
              <a:rPr lang="en-US" altLang="ja-JP" sz="1000">
                <a:hlinkClick r:id="rId16"/>
              </a:rPr>
              <a:t>https://github.com/isagalaev/highlight.js</a:t>
            </a:r>
            <a:endParaRPr lang="en-US" altLang="ja-JP" sz="1000"/>
          </a:p>
          <a:p>
            <a:pPr marL="627063" lvl="1" indent="-171450" eaLnBrk="0" hangingPunct="0">
              <a:spcBef>
                <a:spcPts val="200"/>
              </a:spcBef>
              <a:spcAft>
                <a:spcPts val="200"/>
              </a:spcAft>
              <a:buClr>
                <a:srgbClr val="CC0000"/>
              </a:buClr>
              <a:buFontTx/>
              <a:buChar char="-"/>
            </a:pPr>
            <a:r>
              <a:rPr lang="en-US" altLang="ja-JP" sz="1000"/>
              <a:t>tar implementation from R, </a:t>
            </a:r>
            <a:r>
              <a:rPr lang="en-US" altLang="ja-JP" sz="1000">
                <a:hlinkClick r:id="rId17"/>
              </a:rPr>
              <a:t>http://www.r-project.org/</a:t>
            </a:r>
            <a:endParaRPr lang="en-US" altLang="ja-JP" sz="10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000"/>
              <a:t>Detail license info: </a:t>
            </a:r>
            <a:r>
              <a:rPr lang="en-US" altLang="ja-JP" sz="1000">
                <a:hlinkClick r:id="rId18"/>
              </a:rPr>
              <a:t>https://github.com/rstudio/shiny/blob/master/LICENSE</a:t>
            </a:r>
            <a:endParaRPr lang="en-US" altLang="ja-JP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409</Words>
  <Application>Microsoft Office PowerPoint</Application>
  <PresentationFormat>On-screen Show (16:9)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Wingdings</vt:lpstr>
      <vt:lpstr>HelveticaNeueLT Std</vt:lpstr>
      <vt:lpstr>MS PGothic</vt:lpstr>
      <vt:lpstr>STBaoli-SC-Regular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KINS - System Overview</vt:lpstr>
      <vt:lpstr>Slide 2</vt:lpstr>
      <vt:lpstr>Slide 3</vt:lpstr>
      <vt:lpstr>Slide 4</vt:lpstr>
      <vt:lpstr>Slide 5</vt:lpstr>
      <vt:lpstr>Slide 6</vt:lpstr>
      <vt:lpstr>Slide 7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diepkn</cp:lastModifiedBy>
  <cp:revision>1313</cp:revision>
  <cp:lastPrinted>2016-06-01T18:45:48Z</cp:lastPrinted>
  <dcterms:created xsi:type="dcterms:W3CDTF">2011-02-10T00:52:49Z</dcterms:created>
  <dcterms:modified xsi:type="dcterms:W3CDTF">2017-10-23T06:09:11Z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