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sldIdLst>
    <p:sldId id="277" r:id="rId2"/>
    <p:sldId id="282" r:id="rId3"/>
    <p:sldId id="283" r:id="rId4"/>
    <p:sldId id="284" r:id="rId5"/>
    <p:sldId id="27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FF00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542" autoAdjust="0"/>
  </p:normalViewPr>
  <p:slideViewPr>
    <p:cSldViewPr snapToGrid="0">
      <p:cViewPr>
        <p:scale>
          <a:sx n="60" d="100"/>
          <a:sy n="60" d="100"/>
        </p:scale>
        <p:origin x="106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84238-476F-4138-B007-52689CB40185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F7893-7B2F-42AD-A231-E0661A87C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0BF6-980A-4A5A-9875-4EB6ADF2502C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345928" y="140677"/>
            <a:ext cx="1679058" cy="2539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0" dirty="0" smtClean="0">
                <a:solidFill>
                  <a:srgbClr val="FF0000"/>
                </a:solidFill>
              </a:rPr>
              <a:t>Hitachi</a:t>
            </a:r>
            <a:r>
              <a:rPr kumimoji="1" lang="ja-JP" altLang="en-US" sz="1050" b="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50" b="0" dirty="0" smtClean="0">
                <a:solidFill>
                  <a:srgbClr val="FF0000"/>
                </a:solidFill>
              </a:rPr>
              <a:t>Confidential</a:t>
            </a:r>
            <a:endParaRPr kumimoji="1" lang="ja-JP" altLang="en-US" sz="105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4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5952-A69E-40A5-AFEC-5BB25765E87A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E7A-AC53-452D-81A8-C2B6FE7CCFA1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8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100" y="196155"/>
            <a:ext cx="10515600" cy="396875"/>
          </a:xfrm>
        </p:spPr>
        <p:txBody>
          <a:bodyPr>
            <a:normAutofit/>
          </a:bodyPr>
          <a:lstStyle>
            <a:lvl1pPr>
              <a:defRPr sz="2000" b="1" u="sng"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14057" y="6629400"/>
            <a:ext cx="736600" cy="200025"/>
          </a:xfrm>
        </p:spPr>
        <p:txBody>
          <a:bodyPr/>
          <a:lstStyle>
            <a:lvl1pPr>
              <a:defRPr sz="1000"/>
            </a:lvl1pPr>
          </a:lstStyle>
          <a:p>
            <a:fld id="{FEC61747-AB2E-4E1F-9895-45BAB76B066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345928" y="140677"/>
            <a:ext cx="1679058" cy="2539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0" dirty="0" smtClean="0">
                <a:solidFill>
                  <a:srgbClr val="FF0000"/>
                </a:solidFill>
              </a:rPr>
              <a:t>Hitachi</a:t>
            </a:r>
            <a:r>
              <a:rPr kumimoji="1" lang="ja-JP" altLang="en-US" sz="1050" b="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50" b="0" dirty="0" smtClean="0">
                <a:solidFill>
                  <a:srgbClr val="FF0000"/>
                </a:solidFill>
              </a:rPr>
              <a:t>Confidential</a:t>
            </a:r>
            <a:endParaRPr kumimoji="1" lang="ja-JP" altLang="en-US" sz="105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7D15-7457-45F7-8BD5-41E5ECF48A1B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345928" y="140677"/>
            <a:ext cx="1679058" cy="2539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0" dirty="0" smtClean="0">
                <a:solidFill>
                  <a:srgbClr val="FF0000"/>
                </a:solidFill>
              </a:rPr>
              <a:t>Hitachi</a:t>
            </a:r>
            <a:r>
              <a:rPr kumimoji="1" lang="ja-JP" altLang="en-US" sz="1050" b="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50" b="0" dirty="0" smtClean="0">
                <a:solidFill>
                  <a:srgbClr val="FF0000"/>
                </a:solidFill>
              </a:rPr>
              <a:t>Confidential</a:t>
            </a:r>
            <a:endParaRPr kumimoji="1" lang="ja-JP" altLang="en-US" sz="105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59CD-7BBC-4C47-96C4-C7A82CCC19ED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345928" y="140677"/>
            <a:ext cx="1679058" cy="2539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0" dirty="0" smtClean="0">
                <a:solidFill>
                  <a:srgbClr val="FF0000"/>
                </a:solidFill>
              </a:rPr>
              <a:t>Hitachi</a:t>
            </a:r>
            <a:r>
              <a:rPr kumimoji="1" lang="ja-JP" altLang="en-US" sz="1050" b="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50" b="0" dirty="0" smtClean="0">
                <a:solidFill>
                  <a:srgbClr val="FF0000"/>
                </a:solidFill>
              </a:rPr>
              <a:t>Confidential</a:t>
            </a:r>
            <a:endParaRPr kumimoji="1" lang="ja-JP" altLang="en-US" sz="105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2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BE84-0C17-4833-B4A0-CA28B39BA934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CDE0-6405-4D1B-816E-BA2F6468AE25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74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7C4E-D3FA-4D9B-8A76-999EE0C6B7D3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F1B9-F501-45BD-95EA-A11DFA1BEC1D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97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580A-AC77-4A7E-A0B1-5C2EAB63748B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DDF6-F6EC-404B-84EE-55B9CC0F896B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1747-AB2E-4E1F-9895-45BAB76B06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1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msurf.app-rox.com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" b="7488"/>
          <a:stretch/>
        </p:blipFill>
        <p:spPr>
          <a:xfrm>
            <a:off x="-1060" y="0"/>
            <a:ext cx="12193060" cy="6879772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014594" y="3320534"/>
            <a:ext cx="102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Discussion </a:t>
            </a:r>
            <a:r>
              <a:rPr lang="ja-JP" altLang="en-US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altLang="ja-JP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ja-JP" altLang="en-US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 </a:t>
            </a:r>
            <a:r>
              <a:rPr lang="ja-JP" alt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altLang="ja-JP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GC</a:t>
            </a:r>
            <a:r>
              <a:rPr lang="en-US" altLang="ja-JP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ja-JP" altLang="en-US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ja-JP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Meeting</a:t>
            </a:r>
            <a:endParaRPr lang="ja-JP" altLang="en-US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0450" y="5287115"/>
            <a:ext cx="1685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effectLst>
                  <a:glow rad="635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</a:rPr>
              <a:t>11/Oct/2017  </a:t>
            </a:r>
          </a:p>
          <a:p>
            <a:endParaRPr kumimoji="1" lang="en-US" altLang="ja-JP" dirty="0">
              <a:solidFill>
                <a:schemeClr val="bg1"/>
              </a:solidFill>
              <a:effectLst>
                <a:glow rad="63500">
                  <a:schemeClr val="tx1">
                    <a:lumMod val="65000"/>
                    <a:lumOff val="35000"/>
                    <a:alpha val="40000"/>
                  </a:schemeClr>
                </a:glow>
              </a:effectLst>
            </a:endParaRPr>
          </a:p>
          <a:p>
            <a:r>
              <a:rPr lang="en-US" altLang="ja-JP" sz="2400" dirty="0" smtClean="0">
                <a:solidFill>
                  <a:schemeClr val="bg1"/>
                </a:solidFill>
                <a:effectLst>
                  <a:glow rad="635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</a:rPr>
              <a:t>Hitachi, Ltd.</a:t>
            </a:r>
          </a:p>
        </p:txBody>
      </p:sp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878" y="334436"/>
            <a:ext cx="1621790" cy="4610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12" y="6243911"/>
            <a:ext cx="1612745" cy="3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Progress check (Last </a:t>
            </a:r>
            <a:r>
              <a:rPr lang="en-US" altLang="ja-JP" dirty="0"/>
              <a:t>week's </a:t>
            </a:r>
            <a:r>
              <a:rPr lang="en-US" altLang="ja-JP" dirty="0" smtClean="0"/>
              <a:t>task)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4" y="1320800"/>
            <a:ext cx="6974156" cy="401252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68094" y="87698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/>
              <a:t>U</a:t>
            </a:r>
            <a:r>
              <a:rPr lang="ja-JP" altLang="en-US" sz="2000" b="1" dirty="0" smtClean="0"/>
              <a:t>nderstanding </a:t>
            </a:r>
            <a:r>
              <a:rPr lang="ja-JP" altLang="en-US" sz="2000" b="1" dirty="0"/>
              <a:t>of simulator environment prototyped by Hitachi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68094" y="5563285"/>
            <a:ext cx="9763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I will pass you the database schema information. Please build it</a:t>
            </a:r>
            <a:r>
              <a:rPr lang="ja-JP" altLang="en-US" dirty="0" smtClean="0"/>
              <a:t>.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Please generate dummy data and import </a:t>
            </a:r>
            <a:r>
              <a:rPr lang="en-US" altLang="ja-JP" dirty="0" smtClean="0"/>
              <a:t>it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I will pass the above prototype source code. Please start up and understand the contents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9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want to </a:t>
            </a:r>
            <a:r>
              <a:rPr lang="en-US" altLang="ja-JP" dirty="0" smtClean="0"/>
              <a:t>do on Shiny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9505" y="1213659"/>
            <a:ext cx="3812771" cy="528135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197926" y="1213659"/>
            <a:ext cx="3812771" cy="528135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96348" y="1213659"/>
            <a:ext cx="3812771" cy="528135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83605" y="679896"/>
            <a:ext cx="7325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Requests </a:t>
            </a:r>
            <a:r>
              <a:rPr lang="en-US" altLang="ja-JP" dirty="0"/>
              <a:t>or confirmation items for simulator development using Shiny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6844" y="1391052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1. </a:t>
            </a:r>
            <a:r>
              <a:rPr lang="en-US" altLang="ja-JP" dirty="0" err="1" smtClean="0"/>
              <a:t>Shiny‘s</a:t>
            </a:r>
            <a:r>
              <a:rPr lang="en-US" altLang="ja-JP" dirty="0" smtClean="0"/>
              <a:t> </a:t>
            </a:r>
            <a:r>
              <a:rPr lang="en-US" altLang="ja-JP" dirty="0"/>
              <a:t>flexibility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6455" y="1391052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Simulator </a:t>
            </a:r>
            <a:r>
              <a:rPr lang="en-US" altLang="ja-JP" dirty="0"/>
              <a:t>as </a:t>
            </a:r>
            <a:r>
              <a:rPr lang="en-US" altLang="ja-JP" dirty="0" smtClean="0"/>
              <a:t>exe-file &amp; license issue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18487" y="1398836"/>
            <a:ext cx="34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 </a:t>
            </a:r>
            <a:r>
              <a:rPr lang="en-US" altLang="ja-JP" dirty="0"/>
              <a:t>C</a:t>
            </a:r>
            <a:r>
              <a:rPr lang="en-US" altLang="ja-JP" dirty="0" smtClean="0"/>
              <a:t>ommand </a:t>
            </a:r>
            <a:r>
              <a:rPr lang="en-US" altLang="ja-JP" dirty="0"/>
              <a:t>line </a:t>
            </a:r>
            <a:r>
              <a:rPr lang="en-US" altLang="ja-JP" dirty="0" smtClean="0"/>
              <a:t>interface </a:t>
            </a:r>
            <a:r>
              <a:rPr lang="en-US" altLang="ja-JP" dirty="0" smtClean="0">
                <a:sym typeface="Wingdings" panose="05000000000000000000" pitchFamily="2" charset="2"/>
              </a:rPr>
              <a:t> GUI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587" y="1975398"/>
            <a:ext cx="1542014" cy="1802852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10004840" y="2793034"/>
            <a:ext cx="292100" cy="269180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942" y="1975398"/>
            <a:ext cx="1474769" cy="194255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8443881" y="4052339"/>
            <a:ext cx="3317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Please prepare some sort of GUI components(e.g. text box, combo-box, slider input, radio button…).</a:t>
            </a:r>
          </a:p>
          <a:p>
            <a:r>
              <a:rPr lang="en-US" altLang="ja-JP" dirty="0" smtClean="0"/>
              <a:t>The components should be associated with </a:t>
            </a:r>
            <a:r>
              <a:rPr lang="en-US" altLang="ja-JP" dirty="0"/>
              <a:t>R</a:t>
            </a:r>
            <a:r>
              <a:rPr lang="en-US" altLang="ja-JP" dirty="0" smtClean="0"/>
              <a:t> function(e.g. predictive model, query) as a input parameter.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656" y="2703292"/>
            <a:ext cx="2829310" cy="148688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4610100" y="1956539"/>
            <a:ext cx="2063750" cy="4244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Simulator.exe</a:t>
            </a:r>
            <a:endParaRPr kumimoji="1" lang="ja-JP" altLang="en-US" dirty="0"/>
          </a:p>
        </p:txBody>
      </p:sp>
      <p:sp>
        <p:nvSpPr>
          <p:cNvPr id="17" name="曲折矢印 16"/>
          <p:cNvSpPr/>
          <p:nvPr/>
        </p:nvSpPr>
        <p:spPr>
          <a:xfrm rot="5400000">
            <a:off x="6723622" y="2212999"/>
            <a:ext cx="384343" cy="318997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518880" y="4426635"/>
            <a:ext cx="3422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Please check whether it can be executed even in environments where R and Shiny are not </a:t>
            </a:r>
            <a:r>
              <a:rPr lang="ja-JP" altLang="en-US" dirty="0" smtClean="0"/>
              <a:t>installed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Please report about license information for commercial use.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62" y="2184181"/>
            <a:ext cx="2829310" cy="1486885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76843" y="5321915"/>
            <a:ext cx="3570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Please check </a:t>
            </a:r>
            <a:r>
              <a:rPr lang="en-US" altLang="ja-JP" dirty="0" smtClean="0"/>
              <a:t>if </a:t>
            </a:r>
            <a:r>
              <a:rPr lang="en-US" altLang="ja-JP" dirty="0"/>
              <a:t>it is possible to </a:t>
            </a:r>
            <a:r>
              <a:rPr lang="en-US" altLang="ja-JP" dirty="0" smtClean="0"/>
              <a:t>apply HTML/CSS on shiny platform</a:t>
            </a:r>
          </a:p>
          <a:p>
            <a:r>
              <a:rPr lang="en-US" altLang="ja-JP" dirty="0"/>
              <a:t>i</a:t>
            </a:r>
            <a:r>
              <a:rPr lang="en-US" altLang="ja-JP" dirty="0" smtClean="0"/>
              <a:t>nstead of Shiny code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81162" y="4094863"/>
            <a:ext cx="1123950" cy="8819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Other 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672478" y="3862599"/>
            <a:ext cx="1123950" cy="8819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HTML</a:t>
            </a:r>
          </a:p>
          <a:p>
            <a:pPr algn="ctr"/>
            <a:r>
              <a:rPr lang="en-US" altLang="ja-JP" dirty="0" smtClean="0"/>
              <a:t>CSS</a:t>
            </a:r>
          </a:p>
          <a:p>
            <a:pPr algn="ctr"/>
            <a:r>
              <a:rPr lang="en-US" altLang="ja-JP" dirty="0" smtClean="0"/>
              <a:t>JS</a:t>
            </a:r>
            <a:endParaRPr kumimoji="1" lang="ja-JP" altLang="en-US" dirty="0"/>
          </a:p>
        </p:txBody>
      </p:sp>
      <p:cxnSp>
        <p:nvCxnSpPr>
          <p:cNvPr id="25" name="曲線コネクタ 24"/>
          <p:cNvCxnSpPr>
            <a:stCxn id="23" idx="0"/>
          </p:cNvCxnSpPr>
          <p:nvPr/>
        </p:nvCxnSpPr>
        <p:spPr>
          <a:xfrm rot="16200000" flipV="1">
            <a:off x="2381160" y="3009306"/>
            <a:ext cx="1304235" cy="40235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線コネクタ 27"/>
          <p:cNvCxnSpPr>
            <a:stCxn id="22" idx="0"/>
          </p:cNvCxnSpPr>
          <p:nvPr/>
        </p:nvCxnSpPr>
        <p:spPr>
          <a:xfrm rot="5400000" flipH="1" flipV="1">
            <a:off x="934721" y="3184783"/>
            <a:ext cx="1118496" cy="7016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182381" y="375748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etc..</a:t>
            </a:r>
            <a:endParaRPr kumimoji="1" lang="en-US" altLang="ja-JP" sz="1400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50800" y="1117044"/>
            <a:ext cx="8056546" cy="55123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54294" y="20116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5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 Week’s work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lang="ja-JP" altLang="en-US" smtClean="0"/>
              <a:pPr/>
              <a:t>3</a:t>
            </a:fld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44145"/>
              </p:ext>
            </p:extLst>
          </p:nvPr>
        </p:nvGraphicFramePr>
        <p:xfrm>
          <a:off x="444500" y="770466"/>
          <a:ext cx="11309350" cy="5738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3800607890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594910253"/>
                    </a:ext>
                  </a:extLst>
                </a:gridCol>
                <a:gridCol w="7270750">
                  <a:extLst>
                    <a:ext uri="{9D8B030D-6E8A-4147-A177-3AD203B41FA5}">
                      <a16:colId xmlns:a16="http://schemas.microsoft.com/office/drawing/2014/main" val="1763567390"/>
                    </a:ext>
                  </a:extLst>
                </a:gridCol>
              </a:tblGrid>
              <a:tr h="56731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Description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46874"/>
                  </a:ext>
                </a:extLst>
              </a:tr>
              <a:tr h="266611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 smtClean="0"/>
                        <a:t>Shiny‘s</a:t>
                      </a:r>
                      <a:r>
                        <a:rPr lang="en-US" altLang="ja-JP" dirty="0" smtClean="0"/>
                        <a:t> flexibility</a:t>
                      </a:r>
                      <a:r>
                        <a:rPr lang="ja-JP" altLang="en-US" dirty="0" smtClean="0"/>
                        <a:t> </a:t>
                      </a:r>
                      <a:r>
                        <a:rPr lang="en-US" altLang="ja-JP" dirty="0" smtClean="0"/>
                        <a:t>check</a:t>
                      </a:r>
                      <a:endParaRPr kumimoji="1" lang="ja-JP" altLang="en-US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Confirm flexibility of application development on Shiny platform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Can incorporate HTML,CSS and JS freely?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Can connect with an external system or API?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Try to obtain data from an appropriate external service, store it in a database, or write a program to display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Please write a program that calls an external Free-API service and displays information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200" dirty="0" smtClean="0">
                          <a:hlinkClick r:id="rId2"/>
                        </a:rPr>
                        <a:t>http://smsurf.app-rox.com/api/</a:t>
                      </a:r>
                      <a:endParaRPr kumimoji="1" lang="en-US" altLang="ja-JP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dirty="0" smtClean="0"/>
                        <a:t>Please report if there is any problem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68379"/>
                  </a:ext>
                </a:extLst>
              </a:tr>
              <a:tr h="250485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Survey on Simulator as exe-file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We want to be able to run even in environments where R and Shiny are not installed. Please check whether it is possible.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If we can run it even in an environment where Shiny is not installed, please investigate </a:t>
                      </a:r>
                      <a:r>
                        <a:rPr kumimoji="1" lang="en-US" altLang="ja-JP" dirty="0" err="1" smtClean="0"/>
                        <a:t>Shiny's</a:t>
                      </a:r>
                      <a:r>
                        <a:rPr kumimoji="1" lang="en-US" altLang="ja-JP" dirty="0" smtClean="0"/>
                        <a:t> license.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9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/>
        </p:nvSpPr>
        <p:spPr>
          <a:xfrm>
            <a:off x="5756025" y="5214759"/>
            <a:ext cx="1892300" cy="11874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en-US" altLang="ja-JP" dirty="0" smtClean="0"/>
              <a:t>Repeated) UI sample and request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1747-AB2E-4E1F-9895-45BAB76B0667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89150" y="895350"/>
            <a:ext cx="9709150" cy="50673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/>
          <p:cNvSpPr/>
          <p:nvPr/>
        </p:nvSpPr>
        <p:spPr>
          <a:xfrm>
            <a:off x="2124100" y="1705918"/>
            <a:ext cx="9239250" cy="4108450"/>
          </a:xfrm>
          <a:prstGeom prst="corner">
            <a:avLst>
              <a:gd name="adj1" fmla="val 89876"/>
              <a:gd name="adj2" fmla="val 489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359300" y="1708150"/>
            <a:ext cx="14351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991250" y="1708150"/>
            <a:ext cx="14351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623200" y="1708150"/>
            <a:ext cx="14351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255150" y="1708150"/>
            <a:ext cx="14351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259868" y="1772850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Medical cost comparison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868" y="1028881"/>
            <a:ext cx="652636" cy="47307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139477" y="1065862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2060"/>
                </a:solidFill>
                <a:effectLst/>
              </a:rPr>
              <a:t>Insurance Risk</a:t>
            </a:r>
            <a:r>
              <a:rPr lang="ja-JP" altLang="en-US" sz="20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2060"/>
                </a:solidFill>
                <a:effectLst/>
              </a:rPr>
              <a:t> </a:t>
            </a:r>
            <a:r>
              <a:rPr lang="en-US" altLang="ja-JP" sz="20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2060"/>
                </a:solidFill>
                <a:effectLst/>
              </a:rPr>
              <a:t>Simulator</a:t>
            </a:r>
            <a:endParaRPr kumimoji="1" lang="en-US" altLang="ja-JP" sz="2000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578024" y="1689100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b="1" dirty="0"/>
              <a:t>Medical cost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Prediction</a:t>
            </a:r>
            <a:endParaRPr lang="ja-JP" altLang="en-US" sz="1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6125442" y="1772849"/>
            <a:ext cx="1215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/>
              <a:t>Data processing</a:t>
            </a:r>
            <a:endParaRPr lang="ja-JP" altLang="en-US" sz="12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6125442" y="2387866"/>
            <a:ext cx="4908550" cy="2115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吹き出し 17"/>
          <p:cNvSpPr/>
          <p:nvPr/>
        </p:nvSpPr>
        <p:spPr>
          <a:xfrm>
            <a:off x="9315513" y="649191"/>
            <a:ext cx="1398752" cy="343305"/>
          </a:xfrm>
          <a:prstGeom prst="wedgeRectCallout">
            <a:avLst>
              <a:gd name="adj1" fmla="val -42442"/>
              <a:gd name="adj2" fmla="val 7529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 Overall UI design</a:t>
            </a:r>
            <a:endParaRPr kumimoji="1" lang="ja-JP" altLang="en-US" sz="105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764036" y="2807412"/>
            <a:ext cx="1524701" cy="224135"/>
            <a:chOff x="-616651" y="2731031"/>
            <a:chExt cx="1524701" cy="224135"/>
          </a:xfrm>
        </p:grpSpPr>
        <p:sp>
          <p:nvSpPr>
            <p:cNvPr id="23" name="正方形/長方形 22"/>
            <p:cNvSpPr/>
            <p:nvPr/>
          </p:nvSpPr>
          <p:spPr>
            <a:xfrm>
              <a:off x="-616651" y="2731031"/>
              <a:ext cx="1212850" cy="22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96199" y="2731031"/>
              <a:ext cx="311851" cy="2241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/>
                <a:t>▼</a:t>
              </a:r>
              <a:endParaRPr kumimoji="1" lang="ja-JP" altLang="en-US" sz="1100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2682124" y="251847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u="sng" dirty="0" smtClean="0"/>
              <a:t>XXXX</a:t>
            </a:r>
            <a:endParaRPr kumimoji="1" lang="ja-JP" altLang="en-US" sz="1100" b="1" u="sng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769010" y="3472942"/>
            <a:ext cx="1524701" cy="224135"/>
            <a:chOff x="-616651" y="2731031"/>
            <a:chExt cx="1524701" cy="224135"/>
          </a:xfrm>
        </p:grpSpPr>
        <p:sp>
          <p:nvSpPr>
            <p:cNvPr id="28" name="正方形/長方形 27"/>
            <p:cNvSpPr/>
            <p:nvPr/>
          </p:nvSpPr>
          <p:spPr>
            <a:xfrm>
              <a:off x="-616651" y="2731031"/>
              <a:ext cx="1212850" cy="22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6199" y="2731031"/>
              <a:ext cx="311851" cy="2241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/>
                <a:t>▼</a:t>
              </a:r>
              <a:endParaRPr kumimoji="1" lang="ja-JP" altLang="en-US" sz="1100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2687098" y="318400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u="sng" dirty="0" smtClean="0"/>
              <a:t>YYY</a:t>
            </a:r>
            <a:r>
              <a:rPr lang="en-US" altLang="ja-JP" sz="1100" b="1" u="sng" dirty="0"/>
              <a:t>Y</a:t>
            </a:r>
            <a:endParaRPr kumimoji="1" lang="ja-JP" altLang="en-US" sz="1100" b="1" u="sng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77150" y="3875468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u="sng" dirty="0" smtClean="0"/>
              <a:t>ZZZZ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82124" y="4540998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u="sng" dirty="0" smtClean="0"/>
              <a:t>DATA RANGE</a:t>
            </a:r>
            <a:endParaRPr kumimoji="1" lang="ja-JP" altLang="en-US" sz="1100" b="1" u="sng" dirty="0"/>
          </a:p>
        </p:txBody>
      </p:sp>
      <p:sp>
        <p:nvSpPr>
          <p:cNvPr id="39" name="楕円 38"/>
          <p:cNvSpPr/>
          <p:nvPr/>
        </p:nvSpPr>
        <p:spPr>
          <a:xfrm>
            <a:off x="2759062" y="4847013"/>
            <a:ext cx="139399" cy="139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29783" y="4790657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0~1000</a:t>
            </a:r>
            <a:endParaRPr kumimoji="1" lang="ja-JP" altLang="en-US" sz="1100" dirty="0"/>
          </a:p>
        </p:txBody>
      </p:sp>
      <p:sp>
        <p:nvSpPr>
          <p:cNvPr id="41" name="楕円 40"/>
          <p:cNvSpPr/>
          <p:nvPr/>
        </p:nvSpPr>
        <p:spPr>
          <a:xfrm>
            <a:off x="2759062" y="5059586"/>
            <a:ext cx="139399" cy="139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929783" y="5003230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1001~5000</a:t>
            </a:r>
            <a:endParaRPr kumimoji="1" lang="ja-JP" altLang="en-US" sz="1100" dirty="0"/>
          </a:p>
        </p:txBody>
      </p:sp>
      <p:sp>
        <p:nvSpPr>
          <p:cNvPr id="43" name="楕円 42"/>
          <p:cNvSpPr/>
          <p:nvPr/>
        </p:nvSpPr>
        <p:spPr>
          <a:xfrm>
            <a:off x="2759062" y="5297671"/>
            <a:ext cx="139399" cy="139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29783" y="5241315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5001~10000</a:t>
            </a:r>
            <a:endParaRPr kumimoji="1" lang="ja-JP" altLang="en-US" sz="1100" dirty="0"/>
          </a:p>
        </p:txBody>
      </p:sp>
      <p:sp>
        <p:nvSpPr>
          <p:cNvPr id="45" name="正方形/長方形 44"/>
          <p:cNvSpPr/>
          <p:nvPr/>
        </p:nvSpPr>
        <p:spPr>
          <a:xfrm>
            <a:off x="2383036" y="2418091"/>
            <a:ext cx="2490614" cy="330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763254" y="2417465"/>
            <a:ext cx="110535" cy="330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63115" y="3256632"/>
            <a:ext cx="110535" cy="18471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5093550" y="3612997"/>
            <a:ext cx="805198" cy="23645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RUN</a:t>
            </a:r>
            <a:endParaRPr kumimoji="1" lang="ja-JP" altLang="en-US" sz="1400" dirty="0"/>
          </a:p>
        </p:txBody>
      </p:sp>
      <p:sp>
        <p:nvSpPr>
          <p:cNvPr id="49" name="四角形吹き出し 48"/>
          <p:cNvSpPr/>
          <p:nvPr/>
        </p:nvSpPr>
        <p:spPr>
          <a:xfrm>
            <a:off x="6565916" y="1289010"/>
            <a:ext cx="2535222" cy="343305"/>
          </a:xfrm>
          <a:prstGeom prst="wedgeRectCallout">
            <a:avLst>
              <a:gd name="adj1" fmla="val -42442"/>
              <a:gd name="adj2" fmla="val 7529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Switching </a:t>
            </a:r>
            <a:r>
              <a:rPr lang="en-US" altLang="ja-JP" sz="1050" dirty="0"/>
              <a:t>tabs according to function</a:t>
            </a:r>
            <a:endParaRPr kumimoji="1" lang="ja-JP" altLang="en-US" sz="1050" dirty="0"/>
          </a:p>
        </p:txBody>
      </p:sp>
      <p:sp>
        <p:nvSpPr>
          <p:cNvPr id="50" name="四角形吹き出し 49"/>
          <p:cNvSpPr/>
          <p:nvPr/>
        </p:nvSpPr>
        <p:spPr>
          <a:xfrm>
            <a:off x="3525069" y="2094365"/>
            <a:ext cx="1555234" cy="343305"/>
          </a:xfrm>
          <a:prstGeom prst="wedgeRectCallout">
            <a:avLst>
              <a:gd name="adj1" fmla="val -42442"/>
              <a:gd name="adj2" fmla="val 7529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Data Setting Panel</a:t>
            </a:r>
            <a:endParaRPr kumimoji="1" lang="ja-JP" altLang="en-US" sz="1050" dirty="0"/>
          </a:p>
        </p:txBody>
      </p:sp>
      <p:sp>
        <p:nvSpPr>
          <p:cNvPr id="51" name="四角形吹き出し 50"/>
          <p:cNvSpPr/>
          <p:nvPr/>
        </p:nvSpPr>
        <p:spPr>
          <a:xfrm>
            <a:off x="747912" y="2664855"/>
            <a:ext cx="1778245" cy="465522"/>
          </a:xfrm>
          <a:prstGeom prst="wedgeRectCallout">
            <a:avLst>
              <a:gd name="adj1" fmla="val 61167"/>
              <a:gd name="adj2" fmla="val 5796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Create SQL according to selected items</a:t>
            </a:r>
            <a:endParaRPr kumimoji="1" lang="ja-JP" altLang="en-US" sz="1050" dirty="0"/>
          </a:p>
        </p:txBody>
      </p:sp>
      <p:sp>
        <p:nvSpPr>
          <p:cNvPr id="53" name="四角形吹き出し 52"/>
          <p:cNvSpPr/>
          <p:nvPr/>
        </p:nvSpPr>
        <p:spPr>
          <a:xfrm>
            <a:off x="4229713" y="3080592"/>
            <a:ext cx="1172232" cy="343305"/>
          </a:xfrm>
          <a:prstGeom prst="wedgeRectCallout">
            <a:avLst>
              <a:gd name="adj1" fmla="val -47822"/>
              <a:gd name="adj2" fmla="val -7472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combo </a:t>
            </a:r>
            <a:r>
              <a:rPr lang="en-US" altLang="ja-JP" sz="1050" dirty="0" smtClean="0"/>
              <a:t>box etc.</a:t>
            </a:r>
            <a:endParaRPr kumimoji="1" lang="ja-JP" altLang="en-US" sz="1050" dirty="0"/>
          </a:p>
        </p:txBody>
      </p:sp>
      <p:sp>
        <p:nvSpPr>
          <p:cNvPr id="54" name="二等辺三角形 53"/>
          <p:cNvSpPr/>
          <p:nvPr/>
        </p:nvSpPr>
        <p:spPr>
          <a:xfrm rot="5400000">
            <a:off x="5627116" y="3656088"/>
            <a:ext cx="142551" cy="1497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65868" y="2530341"/>
            <a:ext cx="1376362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Self-payment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465868" y="2863501"/>
            <a:ext cx="137636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Insurance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フリーフォーム 56"/>
          <p:cNvSpPr/>
          <p:nvPr/>
        </p:nvSpPr>
        <p:spPr>
          <a:xfrm>
            <a:off x="7047461" y="3031547"/>
            <a:ext cx="3210999" cy="1067356"/>
          </a:xfrm>
          <a:custGeom>
            <a:avLst/>
            <a:gdLst>
              <a:gd name="connsiteX0" fmla="*/ 0 w 3962400"/>
              <a:gd name="connsiteY0" fmla="*/ 1267025 h 1271787"/>
              <a:gd name="connsiteX1" fmla="*/ 633413 w 3962400"/>
              <a:gd name="connsiteY1" fmla="*/ 200 h 1271787"/>
              <a:gd name="connsiteX2" fmla="*/ 1347788 w 3962400"/>
              <a:gd name="connsiteY2" fmla="*/ 1167012 h 1271787"/>
              <a:gd name="connsiteX3" fmla="*/ 3005138 w 3962400"/>
              <a:gd name="connsiteY3" fmla="*/ 933650 h 1271787"/>
              <a:gd name="connsiteX4" fmla="*/ 3962400 w 3962400"/>
              <a:gd name="connsiteY4" fmla="*/ 1271787 h 127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1271787">
                <a:moveTo>
                  <a:pt x="0" y="1267025"/>
                </a:moveTo>
                <a:cubicBezTo>
                  <a:pt x="204391" y="641947"/>
                  <a:pt x="408782" y="16869"/>
                  <a:pt x="633413" y="200"/>
                </a:cubicBezTo>
                <a:cubicBezTo>
                  <a:pt x="858044" y="-16469"/>
                  <a:pt x="952501" y="1011437"/>
                  <a:pt x="1347788" y="1167012"/>
                </a:cubicBezTo>
                <a:cubicBezTo>
                  <a:pt x="1743075" y="1322587"/>
                  <a:pt x="2569369" y="916188"/>
                  <a:pt x="3005138" y="933650"/>
                </a:cubicBezTo>
                <a:cubicBezTo>
                  <a:pt x="3440907" y="951112"/>
                  <a:pt x="3701653" y="1111449"/>
                  <a:pt x="3962400" y="1271787"/>
                </a:cubicBezTo>
              </a:path>
            </a:pathLst>
          </a:custGeom>
          <a:solidFill>
            <a:srgbClr val="1F4E7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/>
          <p:cNvSpPr/>
          <p:nvPr/>
        </p:nvSpPr>
        <p:spPr>
          <a:xfrm>
            <a:off x="7053302" y="3191898"/>
            <a:ext cx="3481384" cy="907005"/>
          </a:xfrm>
          <a:custGeom>
            <a:avLst/>
            <a:gdLst>
              <a:gd name="connsiteX0" fmla="*/ 0 w 4124325"/>
              <a:gd name="connsiteY0" fmla="*/ 1542857 h 1542857"/>
              <a:gd name="connsiteX1" fmla="*/ 809625 w 4124325"/>
              <a:gd name="connsiteY1" fmla="*/ 14094 h 1542857"/>
              <a:gd name="connsiteX2" fmla="*/ 1352550 w 4124325"/>
              <a:gd name="connsiteY2" fmla="*/ 795144 h 1542857"/>
              <a:gd name="connsiteX3" fmla="*/ 2366963 w 4124325"/>
              <a:gd name="connsiteY3" fmla="*/ 1018982 h 1542857"/>
              <a:gd name="connsiteX4" fmla="*/ 3024188 w 4124325"/>
              <a:gd name="connsiteY4" fmla="*/ 1309494 h 1542857"/>
              <a:gd name="connsiteX5" fmla="*/ 4124325 w 4124325"/>
              <a:gd name="connsiteY5" fmla="*/ 1538094 h 15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4325" h="1542857">
                <a:moveTo>
                  <a:pt x="0" y="1542857"/>
                </a:moveTo>
                <a:cubicBezTo>
                  <a:pt x="292100" y="840785"/>
                  <a:pt x="584200" y="138713"/>
                  <a:pt x="809625" y="14094"/>
                </a:cubicBezTo>
                <a:cubicBezTo>
                  <a:pt x="1035050" y="-110525"/>
                  <a:pt x="1092994" y="627663"/>
                  <a:pt x="1352550" y="795144"/>
                </a:cubicBezTo>
                <a:cubicBezTo>
                  <a:pt x="1612106" y="962625"/>
                  <a:pt x="2088357" y="933257"/>
                  <a:pt x="2366963" y="1018982"/>
                </a:cubicBezTo>
                <a:cubicBezTo>
                  <a:pt x="2645569" y="1104707"/>
                  <a:pt x="2731294" y="1222975"/>
                  <a:pt x="3024188" y="1309494"/>
                </a:cubicBezTo>
                <a:cubicBezTo>
                  <a:pt x="3317082" y="1396013"/>
                  <a:pt x="3720703" y="1467053"/>
                  <a:pt x="4124325" y="1538094"/>
                </a:cubicBezTo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0" y="6114471"/>
            <a:ext cx="722989" cy="513341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673839" y="6257381"/>
            <a:ext cx="32560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Analysis </a:t>
            </a:r>
            <a:r>
              <a:rPr lang="ja-JP" altLang="en-US" sz="1400" b="1" dirty="0" smtClean="0"/>
              <a:t>logic</a:t>
            </a:r>
            <a:endParaRPr lang="en-US" altLang="ja-JP" sz="1400" b="1" dirty="0" smtClean="0"/>
          </a:p>
          <a:p>
            <a:r>
              <a:rPr lang="en-US" altLang="ja-JP" sz="1100" b="1" dirty="0" smtClean="0"/>
              <a:t>(Prepared </a:t>
            </a:r>
            <a:r>
              <a:rPr lang="en-US" altLang="ja-JP" sz="1100" b="1" dirty="0"/>
              <a:t>by Kondo , or Please create dummy </a:t>
            </a:r>
            <a:r>
              <a:rPr lang="en-US" altLang="ja-JP" sz="1100" b="1" dirty="0" smtClean="0"/>
              <a:t>logic)</a:t>
            </a:r>
            <a:endParaRPr lang="en-US" altLang="ja-JP" sz="1100" b="1" dirty="0"/>
          </a:p>
        </p:txBody>
      </p:sp>
      <p:cxnSp>
        <p:nvCxnSpPr>
          <p:cNvPr id="67" name="カギ線コネクタ 66"/>
          <p:cNvCxnSpPr/>
          <p:nvPr/>
        </p:nvCxnSpPr>
        <p:spPr>
          <a:xfrm rot="10800000" flipV="1">
            <a:off x="1430471" y="3757626"/>
            <a:ext cx="1357845" cy="232767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3679513" y="6081257"/>
            <a:ext cx="1710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/>
              <a:t>Draw analysis results</a:t>
            </a:r>
            <a:endParaRPr lang="ja-JP" altLang="en-US" sz="1400" b="1" dirty="0"/>
          </a:p>
        </p:txBody>
      </p:sp>
      <p:sp>
        <p:nvSpPr>
          <p:cNvPr id="79" name="正方形/長方形 78"/>
          <p:cNvSpPr/>
          <p:nvPr/>
        </p:nvSpPr>
        <p:spPr>
          <a:xfrm>
            <a:off x="411352" y="3678594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Deliver SQL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964097" y="4057783"/>
            <a:ext cx="427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|  |  |  |  |  |  </a:t>
            </a:r>
            <a:r>
              <a:rPr lang="en-US" altLang="ja-JP" sz="800" dirty="0"/>
              <a:t>|  |  | 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|  </a:t>
            </a:r>
            <a:r>
              <a:rPr lang="en-US" altLang="ja-JP" sz="800" dirty="0" smtClean="0"/>
              <a:t>|  </a:t>
            </a:r>
            <a:r>
              <a:rPr lang="en-US" altLang="ja-JP" sz="800" dirty="0"/>
              <a:t>|  |  |  |  |  |  |  |  |  |  |  |  |  |  |   |  |  |  |  |  |  |  |  |  |  |  |  |  |  |   |  </a:t>
            </a:r>
            <a:r>
              <a:rPr lang="en-US" altLang="ja-JP" sz="800" dirty="0" smtClean="0"/>
              <a:t>|</a:t>
            </a:r>
            <a:endParaRPr lang="ja-JP" altLang="en-US" sz="800" dirty="0"/>
          </a:p>
          <a:p>
            <a:r>
              <a:rPr lang="en-US" altLang="ja-JP" sz="800" dirty="0" smtClean="0"/>
              <a:t>   </a:t>
            </a:r>
            <a:endParaRPr lang="ja-JP" altLang="en-US" sz="800" dirty="0"/>
          </a:p>
          <a:p>
            <a:r>
              <a:rPr lang="en-US" altLang="ja-JP" sz="800" dirty="0" smtClean="0"/>
              <a:t> </a:t>
            </a:r>
            <a:endParaRPr kumimoji="1" lang="ja-JP" altLang="en-US" sz="8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876880" y="2748254"/>
            <a:ext cx="224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-</a:t>
            </a:r>
          </a:p>
          <a:p>
            <a:pPr algn="r"/>
            <a:r>
              <a:rPr lang="en-US" altLang="ja-JP" sz="800" dirty="0" smtClean="0"/>
              <a:t>-</a:t>
            </a:r>
          </a:p>
          <a:p>
            <a:pPr algn="r"/>
            <a:r>
              <a:rPr kumimoji="1" lang="en-US" altLang="ja-JP" sz="800" dirty="0" smtClean="0"/>
              <a:t>-</a:t>
            </a:r>
          </a:p>
          <a:p>
            <a:pPr algn="r"/>
            <a:r>
              <a:rPr lang="en-US" altLang="ja-JP" sz="800" dirty="0" smtClean="0"/>
              <a:t>-</a:t>
            </a:r>
          </a:p>
          <a:p>
            <a:pPr algn="r"/>
            <a:r>
              <a:rPr kumimoji="1" lang="en-US" altLang="ja-JP" sz="800" dirty="0" smtClean="0"/>
              <a:t>-</a:t>
            </a:r>
          </a:p>
          <a:p>
            <a:pPr algn="r"/>
            <a:r>
              <a:rPr lang="en-US" altLang="ja-JP" sz="800" dirty="0" smtClean="0"/>
              <a:t>-</a:t>
            </a:r>
          </a:p>
          <a:p>
            <a:pPr algn="r"/>
            <a:r>
              <a:rPr kumimoji="1" lang="en-US" altLang="ja-JP" sz="800" dirty="0" smtClean="0"/>
              <a:t>-</a:t>
            </a:r>
          </a:p>
          <a:p>
            <a:pPr algn="r"/>
            <a:r>
              <a:rPr lang="en-US" altLang="ja-JP" sz="800" dirty="0" smtClean="0"/>
              <a:t>-</a:t>
            </a:r>
          </a:p>
          <a:p>
            <a:pPr algn="r"/>
            <a:r>
              <a:rPr kumimoji="1" lang="en-US" altLang="ja-JP" sz="800" dirty="0" smtClean="0"/>
              <a:t>-</a:t>
            </a:r>
          </a:p>
          <a:p>
            <a:pPr algn="r"/>
            <a:r>
              <a:rPr lang="en-US" altLang="ja-JP" sz="800" dirty="0" smtClean="0"/>
              <a:t>-</a:t>
            </a:r>
          </a:p>
          <a:p>
            <a:pPr algn="r"/>
            <a:r>
              <a:rPr kumimoji="1" lang="en-US" altLang="ja-JP" sz="800" dirty="0"/>
              <a:t>-</a:t>
            </a:r>
            <a:endParaRPr kumimoji="1" lang="ja-JP" altLang="en-US" sz="8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46378" y="273888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00" dirty="0" smtClean="0"/>
              <a:t>\100,000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84365" y="395795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/>
              <a:t>\</a:t>
            </a:r>
            <a:r>
              <a:rPr kumimoji="1" lang="en-US" altLang="ja-JP" sz="1000" dirty="0" smtClean="0"/>
              <a:t>0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400204" y="336639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 smtClean="0"/>
              <a:t>\5</a:t>
            </a:r>
            <a:r>
              <a:rPr kumimoji="1" lang="en-US" altLang="ja-JP" sz="1000" dirty="0" smtClean="0"/>
              <a:t>0,000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7659377" y="1782679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/>
              <a:t>Hospitalization risk</a:t>
            </a:r>
            <a:endParaRPr lang="ja-JP" altLang="en-US" sz="1200" b="1" dirty="0"/>
          </a:p>
        </p:txBody>
      </p:sp>
      <p:pic>
        <p:nvPicPr>
          <p:cNvPr id="1026" name="Picture 2" descr="http://sqlmag.com/site-files/sqlmag.com/files/uploads/2013/11/Microsoft-SQL-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6" y="6169250"/>
            <a:ext cx="558325" cy="4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/>
          <p:nvPr/>
        </p:nvCxnSpPr>
        <p:spPr>
          <a:xfrm>
            <a:off x="747912" y="6326448"/>
            <a:ext cx="36195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754799" y="6457950"/>
            <a:ext cx="3481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図 94" descr="ea60_010_030_dwin.w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049" y="1103290"/>
            <a:ext cx="1195200" cy="342857"/>
          </a:xfrm>
          <a:prstGeom prst="rect">
            <a:avLst/>
          </a:prstGeom>
        </p:spPr>
      </p:pic>
      <p:sp>
        <p:nvSpPr>
          <p:cNvPr id="96" name="正方形/長方形 95"/>
          <p:cNvSpPr/>
          <p:nvPr/>
        </p:nvSpPr>
        <p:spPr>
          <a:xfrm>
            <a:off x="9453589" y="1687750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/>
              <a:t>RE-insurance</a:t>
            </a:r>
          </a:p>
          <a:p>
            <a:pPr algn="ctr"/>
            <a:r>
              <a:rPr lang="en-US" altLang="ja-JP" sz="1200" b="1" dirty="0" smtClean="0"/>
              <a:t>analysis</a:t>
            </a:r>
            <a:endParaRPr lang="ja-JP" altLang="en-US" sz="1200" b="1" dirty="0"/>
          </a:p>
        </p:txBody>
      </p:sp>
      <p:sp>
        <p:nvSpPr>
          <p:cNvPr id="97" name="正方形/長方形 96"/>
          <p:cNvSpPr/>
          <p:nvPr/>
        </p:nvSpPr>
        <p:spPr>
          <a:xfrm>
            <a:off x="6125442" y="4647755"/>
            <a:ext cx="4908550" cy="912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area</a:t>
            </a:r>
          </a:p>
          <a:p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----------------------------------------------------------------------------------------------------------------------------------------------</a:t>
            </a:r>
          </a:p>
          <a:p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3.4.2 (Short Summer) has been released on Thursday 2017-09-28.</a:t>
            </a:r>
          </a:p>
          <a:p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Journal Volume 9/1 is available</a:t>
            </a:r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version 3.3.3 (Another Canoe) has been released on Monday 2017-03-06.</a:t>
            </a:r>
          </a:p>
          <a:p>
            <a:endParaRPr lang="en-US" altLang="ja-JP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 Journal Volume 8/2 is available</a:t>
            </a:r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2017 (July 4 - 7 in Brussels) has opened registration and more at http://user2017.brussels</a:t>
            </a:r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en-US" altLang="ja-JP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Tomas </a:t>
            </a:r>
            <a:r>
              <a:rPr lang="en-US" altLang="ja-JP" sz="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Kalibera</a:t>
            </a:r>
            <a:r>
              <a:rPr lang="en-US" altLang="ja-JP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joined the R core team</a:t>
            </a:r>
            <a:r>
              <a:rPr lang="en-US" altLang="ja-JP" sz="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ja-JP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カギ線コネクタ 70"/>
          <p:cNvCxnSpPr/>
          <p:nvPr/>
        </p:nvCxnSpPr>
        <p:spPr>
          <a:xfrm flipV="1">
            <a:off x="2924184" y="4344749"/>
            <a:ext cx="3168529" cy="2026392"/>
          </a:xfrm>
          <a:prstGeom prst="bentConnector3">
            <a:avLst>
              <a:gd name="adj1" fmla="val 7795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吹き出し 51"/>
          <p:cNvSpPr/>
          <p:nvPr/>
        </p:nvSpPr>
        <p:spPr>
          <a:xfrm>
            <a:off x="10014889" y="4666086"/>
            <a:ext cx="2038205" cy="1660362"/>
          </a:xfrm>
          <a:prstGeom prst="wedgeRectCallout">
            <a:avLst>
              <a:gd name="adj1" fmla="val -44506"/>
              <a:gd name="adj2" fmla="val -6354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/>
              <a:t>The plot is different depending 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en-US" altLang="ja-JP" sz="1050" dirty="0" smtClean="0"/>
              <a:t>on </a:t>
            </a:r>
            <a:r>
              <a:rPr lang="en-US" altLang="ja-JP" sz="1050" dirty="0"/>
              <a:t>the purpose</a:t>
            </a:r>
          </a:p>
          <a:p>
            <a:endParaRPr lang="en-US" altLang="ja-JP" sz="1050" dirty="0" smtClean="0"/>
          </a:p>
          <a:p>
            <a:r>
              <a:rPr lang="en-US" altLang="ja-JP" sz="1050" b="1" dirty="0" smtClean="0"/>
              <a:t>--bar </a:t>
            </a:r>
            <a:r>
              <a:rPr lang="en-US" altLang="ja-JP" sz="1050" b="1" dirty="0"/>
              <a:t>graph</a:t>
            </a:r>
          </a:p>
          <a:p>
            <a:r>
              <a:rPr lang="en-US" altLang="ja-JP" sz="1050" b="1" dirty="0" smtClean="0"/>
              <a:t>--Line </a:t>
            </a:r>
            <a:r>
              <a:rPr lang="en-US" altLang="ja-JP" sz="1050" b="1" dirty="0"/>
              <a:t>graph</a:t>
            </a:r>
          </a:p>
          <a:p>
            <a:r>
              <a:rPr lang="en-US" altLang="ja-JP" sz="1050" b="1" dirty="0" smtClean="0"/>
              <a:t>--pie </a:t>
            </a:r>
            <a:r>
              <a:rPr lang="en-US" altLang="ja-JP" sz="1050" b="1" dirty="0"/>
              <a:t>chart</a:t>
            </a:r>
          </a:p>
          <a:p>
            <a:r>
              <a:rPr lang="en-US" altLang="ja-JP" sz="1050" b="1" dirty="0" smtClean="0"/>
              <a:t>--histogram</a:t>
            </a:r>
            <a:endParaRPr lang="en-US" altLang="ja-JP" sz="1050" b="1" dirty="0"/>
          </a:p>
          <a:p>
            <a:r>
              <a:rPr lang="en-US" altLang="ja-JP" sz="1050" b="1" dirty="0" smtClean="0"/>
              <a:t>--Scatter plot</a:t>
            </a:r>
          </a:p>
          <a:p>
            <a:r>
              <a:rPr lang="en-US" altLang="ja-JP" sz="1050" b="1" dirty="0" smtClean="0"/>
              <a:t>etc…</a:t>
            </a:r>
            <a:endParaRPr kumimoji="1" lang="ja-JP" altLang="en-US" sz="105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2736411" y="4188545"/>
            <a:ext cx="1697346" cy="91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168566" y="4177200"/>
            <a:ext cx="96426" cy="96426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吹き出し 71"/>
          <p:cNvSpPr/>
          <p:nvPr/>
        </p:nvSpPr>
        <p:spPr>
          <a:xfrm>
            <a:off x="10276721" y="3489288"/>
            <a:ext cx="1398752" cy="343305"/>
          </a:xfrm>
          <a:prstGeom prst="wedgeRectCallout">
            <a:avLst>
              <a:gd name="adj1" fmla="val -42442"/>
              <a:gd name="adj2" fmla="val 7529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 </a:t>
            </a:r>
            <a:r>
              <a:rPr lang="en-US" altLang="ja-JP" sz="1050" dirty="0" smtClean="0"/>
              <a:t>I</a:t>
            </a:r>
            <a:r>
              <a:rPr kumimoji="1" lang="en-US" altLang="ja-JP" sz="1050" dirty="0" smtClean="0"/>
              <a:t>nteractive!</a:t>
            </a:r>
          </a:p>
          <a:p>
            <a:pPr algn="ctr"/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Plotly</a:t>
            </a:r>
            <a:r>
              <a:rPr lang="en-US" altLang="ja-JP" sz="1050" dirty="0" smtClean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748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 Light"/>
        <a:ea typeface="Meiryo UI"/>
        <a:cs typeface=""/>
      </a:majorFont>
      <a:minorFont>
        <a:latin typeface="Segoe UI Light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16405</TotalTime>
  <Words>539</Words>
  <Application>Microsoft Office PowerPoint</Application>
  <PresentationFormat>ワイド画面</PresentationFormat>
  <Paragraphs>114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ＭＳ Ｐゴシック</vt:lpstr>
      <vt:lpstr>Arial</vt:lpstr>
      <vt:lpstr>Calibri</vt:lpstr>
      <vt:lpstr>Segoe UI Light</vt:lpstr>
      <vt:lpstr>Wingdings</vt:lpstr>
      <vt:lpstr>Office テーマ</vt:lpstr>
      <vt:lpstr>PowerPoint プレゼンテーション</vt:lpstr>
      <vt:lpstr>Progress check (Last week's task)</vt:lpstr>
      <vt:lpstr>What we want to do on Shiny</vt:lpstr>
      <vt:lpstr>This Week’s work</vt:lpstr>
      <vt:lpstr>(Repeated) UI sample and request</vt:lpstr>
    </vt:vector>
  </TitlesOfParts>
  <Company>（Iサ本）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鎌田裕司 / KAMATA，YUUJI</dc:creator>
  <cp:lastModifiedBy>鎌田裕司 / KAMATA，YUUJI</cp:lastModifiedBy>
  <cp:revision>578</cp:revision>
  <dcterms:created xsi:type="dcterms:W3CDTF">2016-10-26T06:05:18Z</dcterms:created>
  <dcterms:modified xsi:type="dcterms:W3CDTF">2017-10-11T08:26:04Z</dcterms:modified>
</cp:coreProperties>
</file>