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302" r:id="rId4"/>
    <p:sldId id="303" r:id="rId5"/>
    <p:sldId id="304" r:id="rId6"/>
    <p:sldId id="305" r:id="rId7"/>
    <p:sldId id="274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5179" autoAdjust="0"/>
  </p:normalViewPr>
  <p:slideViewPr>
    <p:cSldViewPr snapToGrid="0">
      <p:cViewPr>
        <p:scale>
          <a:sx n="100" d="100"/>
          <a:sy n="100" d="100"/>
        </p:scale>
        <p:origin x="-468" y="-162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34E4E0-DCCD-4254-A06F-66B6930A1677}" type="datetimeFigureOut">
              <a:rPr lang="en-US"/>
              <a:pPr>
                <a:defRPr/>
              </a:pPr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788CD7-4F8E-424D-94AC-7A1930E7F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4CC164AC-8206-4614-A18E-5FA0DB698242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4888BC1E-DA3F-4AA5-A6E5-4B2F2E79AF2C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8B34E5C2-7084-470B-8626-20BCD183C83A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08F15B55-8541-416C-8C1F-55CCA37B4905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9" r:id="rId2"/>
    <p:sldLayoutId id="2147483795" r:id="rId3"/>
    <p:sldLayoutId id="2147483790" r:id="rId4"/>
    <p:sldLayoutId id="2147483791" r:id="rId5"/>
    <p:sldLayoutId id="2147483796" r:id="rId6"/>
    <p:sldLayoutId id="2147483797" r:id="rId7"/>
    <p:sldLayoutId id="2147483798" r:id="rId8"/>
    <p:sldLayoutId id="2147483799" r:id="rId9"/>
    <p:sldLayoutId id="2147483792" r:id="rId10"/>
    <p:sldLayoutId id="2147483793" r:id="rId11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jsonlite/index.html" TargetMode="External"/><Relationship Id="rId2" Type="http://schemas.openxmlformats.org/officeDocument/2006/relationships/hyperlink" Target="https://cran.r-project.org/web/packages/httr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an.r-project.org/web/packages/xml2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Using Web APIs from R</a:t>
            </a:r>
          </a:p>
        </p:txBody>
      </p:sp>
      <p:sp>
        <p:nvSpPr>
          <p:cNvPr id="14338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1</a:t>
            </a:r>
            <a:r>
              <a:rPr lang="en-US" altLang="ja-JP" sz="1400" smtClean="0">
                <a:latin typeface="Arial" charset="0"/>
              </a:rPr>
              <a:t>1</a:t>
            </a:r>
            <a:r>
              <a:rPr lang="en-US" altLang="en-US" sz="1400" smtClean="0">
                <a:latin typeface="Arial" charset="0"/>
              </a:rPr>
              <a:t>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7"/>
          <p:cNvSpPr>
            <a:spLocks noChangeArrowheads="1"/>
          </p:cNvSpPr>
          <p:nvPr/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K</a:t>
            </a:r>
            <a:r>
              <a:rPr lang="en-US" sz="1600" b="1"/>
              <a:t>ey features of any API</a:t>
            </a:r>
            <a:endParaRPr lang="en-US" altLang="ja-JP" sz="16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HTTP request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HTTP response</a:t>
            </a:r>
            <a:endParaRPr lang="en-US" sz="1200"/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Steps to R consumes API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Authentication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Pagination (handling multi-page responses)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sz="1600"/>
          </a:p>
        </p:txBody>
      </p:sp>
      <p:sp>
        <p:nvSpPr>
          <p:cNvPr id="1638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sz="2400" b="1"/>
              <a:t>Best practices for </a:t>
            </a:r>
            <a:r>
              <a:rPr lang="en-US" altLang="ja-JP" sz="2400" b="1"/>
              <a:t>using </a:t>
            </a:r>
            <a:r>
              <a:rPr lang="en-US" sz="2400" b="1"/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7"/>
          <p:cNvSpPr>
            <a:spLocks noChangeArrowheads="1"/>
          </p:cNvSpPr>
          <p:nvPr/>
        </p:nvSpPr>
        <p:spPr bwMode="auto">
          <a:xfrm>
            <a:off x="457200" y="952500"/>
            <a:ext cx="82296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HTTP request</a:t>
            </a:r>
            <a:r>
              <a:rPr lang="en-US" sz="1600"/>
              <a:t> consists of the following parts</a:t>
            </a:r>
            <a:r>
              <a:rPr lang="en-US" altLang="ja-JP" sz="1600"/>
              <a:t>: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HTTP </a:t>
            </a:r>
            <a:r>
              <a:rPr lang="en-US" altLang="ja-JP" sz="1200"/>
              <a:t>method</a:t>
            </a:r>
            <a:r>
              <a:rPr lang="en-US" sz="1200"/>
              <a:t> (GET, POST, DELETE, etc.)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The base URL for the API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The URL path or endpoint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URL query arguments (e.g., ?foo=bar)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Optional headers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An optional request body</a:t>
            </a:r>
            <a:endParaRPr lang="en-US" altLang="ja-JP" sz="1200"/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HTTP response</a:t>
            </a:r>
            <a:r>
              <a:rPr lang="en-US" altLang="ja-JP" sz="1600"/>
              <a:t> includes: 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An HTTP status code.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Headers, key-value pairs.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 body typically consisting of XML, JSON, plain text, HTML, or some kind of binary representation.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sz="1200"/>
          </a:p>
        </p:txBody>
      </p:sp>
      <p:sp>
        <p:nvSpPr>
          <p:cNvPr id="24579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Key features of any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7"/>
          <p:cNvSpPr>
            <a:spLocks noChangeArrowheads="1"/>
          </p:cNvSpPr>
          <p:nvPr/>
        </p:nvSpPr>
        <p:spPr bwMode="auto">
          <a:xfrm>
            <a:off x="457200" y="942975"/>
            <a:ext cx="82296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R library support to work with URLs and HTTP</a:t>
            </a:r>
          </a:p>
          <a:p>
            <a:pPr marL="742950" lvl="1" indent="-28575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httr - </a:t>
            </a:r>
            <a:r>
              <a:rPr lang="en-US" altLang="ja-JP" sz="1200">
                <a:hlinkClick r:id="rId2"/>
              </a:rPr>
              <a:t>https://cran.r-project.org/web/packages/httr/index.html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Send the request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Parse the response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Parse json: using jsonlite - </a:t>
            </a:r>
            <a:r>
              <a:rPr lang="en-US" altLang="ja-JP" sz="1200">
                <a:hlinkClick r:id="rId3"/>
              </a:rPr>
              <a:t>https://cran.r-project.org/web/packages/jsonlite/index.html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Parse xml: using xml2 - </a:t>
            </a:r>
            <a:r>
              <a:rPr lang="en-US" altLang="ja-JP" sz="1200">
                <a:hlinkClick r:id="rId4"/>
              </a:rPr>
              <a:t>https://cran.r-project.org/web/packages/xml2/index.html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Return the helpful object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Turn API errors into R errors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Set the user agent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Passing parameters</a:t>
            </a:r>
          </a:p>
        </p:txBody>
      </p:sp>
      <p:sp>
        <p:nvSpPr>
          <p:cNvPr id="25603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Steps to </a:t>
            </a:r>
            <a:r>
              <a:rPr lang="en-US" altLang="ja-JP" b="1"/>
              <a:t>R </a:t>
            </a:r>
            <a:r>
              <a:rPr lang="en-US" b="1"/>
              <a:t>consume</a:t>
            </a:r>
            <a:r>
              <a:rPr lang="en-US" altLang="ja-JP" b="1"/>
              <a:t>s</a:t>
            </a:r>
            <a:r>
              <a:rPr lang="en-US" b="1"/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ja-JP" sz="1600" b="1"/>
              <a:t>Authentication modes: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“Basic” authentication</a:t>
            </a:r>
            <a:r>
              <a:rPr lang="en-US" altLang="ja-JP"/>
              <a:t> </a:t>
            </a:r>
            <a:endParaRPr lang="en-US" altLang="ja-JP" sz="1600" b="1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requires a username and password (or sometimes just a username)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passed as part of the HTTP request 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Basic authentication with an API key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an API “key” or “token”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passed as part of the HTTP request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Better than username/password because it can be regenerated independent of the username and password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OAuth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a protocol for generating a user-session </a:t>
            </a:r>
            <a:r>
              <a:rPr lang="en-US" altLang="ja-JP" sz="1200" b="1"/>
              <a:t>authentication token</a:t>
            </a:r>
            <a:r>
              <a:rPr lang="en-US" altLang="ja-JP" sz="1200"/>
              <a:t> to use in subsequent requests</a:t>
            </a:r>
          </a:p>
        </p:txBody>
      </p:sp>
      <p:sp>
        <p:nvSpPr>
          <p:cNvPr id="26627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Pagination</a:t>
            </a:r>
            <a:r>
              <a:rPr lang="en-US" altLang="ja-JP"/>
              <a:t> should be applied when there is a very large number of response data</a:t>
            </a:r>
            <a:endParaRPr lang="en-US" altLang="ja-JP" sz="1600" b="1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/>
              <a:t>When a response is paginated, the API response will typically respond with a header or value specified in the body that contains one of the following:</a:t>
            </a:r>
            <a:endParaRPr lang="en-US" altLang="ja-JP" b="1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The total number of pages of responses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The total number of response elements (with multiple elements per page)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An indicator for whether any further elements or pages are available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A URL containing the next page</a:t>
            </a:r>
          </a:p>
        </p:txBody>
      </p:sp>
      <p:sp>
        <p:nvSpPr>
          <p:cNvPr id="27651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Pagination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401</Words>
  <Application>Microsoft Office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Wingdings</vt:lpstr>
      <vt:lpstr>HelveticaNeueLT Std</vt:lpstr>
      <vt:lpstr>MS PGothic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Using Web APIs from R</vt:lpstr>
      <vt:lpstr>Slide 2</vt:lpstr>
      <vt:lpstr>Slide 3</vt:lpstr>
      <vt:lpstr>Slide 4</vt:lpstr>
      <vt:lpstr>Slide 5</vt:lpstr>
      <vt:lpstr>Slide 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diepkn</cp:lastModifiedBy>
  <cp:revision>1271</cp:revision>
  <cp:lastPrinted>2016-06-01T18:45:48Z</cp:lastPrinted>
  <dcterms:created xsi:type="dcterms:W3CDTF">2011-02-10T00:52:49Z</dcterms:created>
  <dcterms:modified xsi:type="dcterms:W3CDTF">2017-10-13T03:43:03Z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