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274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orient="horz" pos="2916">
          <p15:clr>
            <a:srgbClr val="A4A3A4"/>
          </p15:clr>
        </p15:guide>
        <p15:guide id="3" orient="horz" pos="3240">
          <p15:clr>
            <a:srgbClr val="A4A3A4"/>
          </p15:clr>
        </p15:guide>
        <p15:guide id="4" orient="horz" pos="1164">
          <p15:clr>
            <a:srgbClr val="A4A3A4"/>
          </p15:clr>
        </p15:guide>
        <p15:guide id="5" pos="168">
          <p15:clr>
            <a:srgbClr val="A4A3A4"/>
          </p15:clr>
        </p15:guide>
        <p15:guide id="6" pos="2952">
          <p15:clr>
            <a:srgbClr val="A4A3A4"/>
          </p15:clr>
        </p15:guide>
        <p15:guide id="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y H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19D9D"/>
    <a:srgbClr val="A6A6A6"/>
    <a:srgbClr val="020202"/>
    <a:srgbClr val="C00000"/>
    <a:srgbClr val="FF0000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5" autoAdjust="0"/>
    <p:restoredTop sz="95179" autoAdjust="0"/>
  </p:normalViewPr>
  <p:slideViewPr>
    <p:cSldViewPr snapToGrid="0">
      <p:cViewPr varScale="1">
        <p:scale>
          <a:sx n="95" d="100"/>
          <a:sy n="95" d="100"/>
        </p:scale>
        <p:origin x="1308" y="168"/>
      </p:cViewPr>
      <p:guideLst>
        <p:guide orient="horz" pos="612"/>
        <p:guide orient="horz" pos="2916"/>
        <p:guide orient="horz" pos="3240"/>
        <p:guide orient="horz" pos="1164"/>
        <p:guide pos="168"/>
        <p:guide pos="29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D0ED3D-7F1F-467B-AF61-E56A48C78F8B}" type="datetimeFigureOut">
              <a:rPr lang="en-US"/>
              <a:pPr>
                <a:defRPr/>
              </a:pPr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4E142D-8116-44B2-9729-0DC5ACCD15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1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575" y="4237038"/>
            <a:ext cx="64135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388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69863" indent="-169863" algn="l" defTabSz="912813" rtl="0" eaLnBrk="0" fontAlgn="base" hangingPunct="0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13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5613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3088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818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88" eaLnBrk="1" fontAlgn="auto" hangingPunct="1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GLOBAL NOTE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using different layouts for our HCC template: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Please use the bounding area given inside the title and text boxes and DO NOT stretch to make text fit outside area.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This is so we have consistent space around text and keep the margins given for consistent brand throughout.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When applying a new “Layout” make sure you hit the “reset” button to lock the alignment on titles, subtitles and text.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Try to keep text size consistent throughout. If you have a long title, you may have to make part of it as a subtitle to fit.</a:t>
            </a:r>
          </a:p>
          <a:p>
            <a:pPr marL="171430" indent="-171430" defTabSz="914288" eaLnBrk="1" fontAlgn="auto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2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90A7AF97-AEFE-4818-83A4-450FC55322DC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10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5" name="Picture 45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6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Rectangle 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0" name="Picture 43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938"/>
            <a:ext cx="9144000" cy="21558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1CD0DC06-3508-48BB-9AEC-3A81FACE46B5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5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31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32" descr="diamonds-for-cover-page-grey.png"/>
            <p:cNvPicPr>
              <a:picLocks noChangeAspect="1"/>
            </p:cNvPicPr>
            <p:nvPr userDrawn="1"/>
          </p:nvPicPr>
          <p:blipFill>
            <a:blip r:embed="rId2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3" descr="diamonds-for-cover-page-red.png"/>
            <p:cNvPicPr>
              <a:picLocks noChangeAspect="1"/>
            </p:cNvPicPr>
            <p:nvPr userDrawn="1"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Text Placeholder 21"/>
          <p:cNvSpPr txBox="1">
            <a:spLocks/>
          </p:cNvSpPr>
          <p:nvPr userDrawn="1"/>
        </p:nvSpPr>
        <p:spPr>
          <a:xfrm>
            <a:off x="5284788" y="1116013"/>
            <a:ext cx="1941512" cy="4667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Better.</a:t>
            </a:r>
          </a:p>
        </p:txBody>
      </p:sp>
      <p:sp>
        <p:nvSpPr>
          <p:cNvPr id="35" name="Text Placeholder 21"/>
          <p:cNvSpPr txBox="1">
            <a:spLocks/>
          </p:cNvSpPr>
          <p:nvPr userDrawn="1"/>
        </p:nvSpPr>
        <p:spPr>
          <a:xfrm>
            <a:off x="1181100" y="1116013"/>
            <a:ext cx="3141663" cy="466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We Make it Happen.</a:t>
            </a:r>
          </a:p>
        </p:txBody>
      </p:sp>
      <p:pic>
        <p:nvPicPr>
          <p:cNvPr id="36" name="Picture 3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87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88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89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1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5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FF47C1CC-997D-473F-957F-7785A76B7D1B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 userDrawn="1"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-9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0" name="Group 86"/>
          <p:cNvGrpSpPr>
            <a:grpSpLocks/>
          </p:cNvGrpSpPr>
          <p:nvPr userDrawn="1"/>
        </p:nvGrpSpPr>
        <p:grpSpPr bwMode="auto">
          <a:xfrm>
            <a:off x="4452938" y="57150"/>
            <a:ext cx="3636962" cy="2692400"/>
            <a:chOff x="3661885" y="1010360"/>
            <a:chExt cx="5261613" cy="3895623"/>
          </a:xfrm>
        </p:grpSpPr>
        <p:pic>
          <p:nvPicPr>
            <p:cNvPr id="31" name="Picture 87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8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Rectangle 90"/>
          <p:cNvSpPr/>
          <p:nvPr userDrawn="1"/>
        </p:nvSpPr>
        <p:spPr>
          <a:xfrm>
            <a:off x="3175" y="2114550"/>
            <a:ext cx="9151938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正方形/長方形 11"/>
          <p:cNvSpPr>
            <a:spLocks noChangeArrowheads="1"/>
          </p:cNvSpPr>
          <p:nvPr userDrawn="1"/>
        </p:nvSpPr>
        <p:spPr bwMode="gray">
          <a:xfrm>
            <a:off x="-4763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6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3225800" y="2166938"/>
            <a:ext cx="2692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213" y="-12700"/>
            <a:ext cx="11241088" cy="84455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/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4141"/>
              </a:solidFill>
              <a:latin typeface="Arial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5975F63E-05B0-48B0-839F-6948460E0409}" type="slidenum">
              <a:rPr lang="en-US" sz="800">
                <a:solidFill>
                  <a:srgbClr val="414141">
                    <a:alpha val="50000"/>
                  </a:srgb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  <a:cs typeface="+mn-cs"/>
            </a:endParaRPr>
          </a:p>
        </p:txBody>
      </p:sp>
      <p:grpSp>
        <p:nvGrpSpPr>
          <p:cNvPr id="1028" name="グループ化 59"/>
          <p:cNvGrpSpPr>
            <a:grpSpLocks/>
          </p:cNvGrpSpPr>
          <p:nvPr userDrawn="1"/>
        </p:nvGrpSpPr>
        <p:grpSpPr bwMode="auto">
          <a:xfrm>
            <a:off x="0" y="819150"/>
            <a:ext cx="9145588" cy="57150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139" y="739775"/>
              <a:ext cx="7664473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endParaRPr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34" name="グループ化 62"/>
            <p:cNvGrpSpPr>
              <a:grpSpLocks/>
            </p:cNvGrpSpPr>
            <p:nvPr userDrawn="1"/>
          </p:nvGrpSpPr>
          <p:grpSpPr bwMode="auto"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709" y="2751097"/>
                <a:ext cx="983859" cy="10677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51097"/>
                <a:ext cx="985971" cy="10677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52388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0" rIns="9143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  <a:cs typeface="+mn-cs"/>
              </a:rPr>
              <a:t>© 2016 Hitachi 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3525" y="4911725"/>
            <a:ext cx="5699125" cy="2143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2"/>
                </a:solidFill>
                <a:latin typeface="+mn-lt"/>
                <a:cs typeface="+mn-cs"/>
              </a:rPr>
              <a:t>CONFIDENTIAL – For use by Hitachi Consulting Corporation employees and other audiences under NDA only.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9" r:id="rId2"/>
    <p:sldLayoutId id="2147483795" r:id="rId3"/>
    <p:sldLayoutId id="2147483790" r:id="rId4"/>
    <p:sldLayoutId id="2147483791" r:id="rId5"/>
    <p:sldLayoutId id="2147483796" r:id="rId6"/>
    <p:sldLayoutId id="2147483797" r:id="rId7"/>
    <p:sldLayoutId id="2147483798" r:id="rId8"/>
    <p:sldLayoutId id="2147483799" r:id="rId9"/>
    <p:sldLayoutId id="2147483792" r:id="rId10"/>
    <p:sldLayoutId id="2147483793" r:id="rId11"/>
  </p:sldLayoutIdLst>
  <p:hf hdr="0" ftr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79400" indent="-279400" algn="l" defTabSz="912813" rtl="0" eaLnBrk="0" fontAlgn="base" hangingPunct="0">
        <a:spcBef>
          <a:spcPts val="1200"/>
        </a:spcBef>
        <a:spcAft>
          <a:spcPts val="600"/>
        </a:spcAft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3088" indent="-292100" algn="l" defTabSz="912813" rtl="0" eaLnBrk="0" fontAlgn="base" hangingPunct="0">
        <a:lnSpc>
          <a:spcPct val="95000"/>
        </a:lnSpc>
        <a:spcBef>
          <a:spcPct val="2000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4075" indent="-279400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89025" indent="-2333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1275" indent="-2206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5167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5167" TargetMode="External"/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url/index.html" TargetMode="External"/><Relationship Id="rId2" Type="http://schemas.openxmlformats.org/officeDocument/2006/relationships/hyperlink" Target="https://cran.r-project.org/web/packages/httr/index.html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ran.r-project.org/web/packages/xml2/index.html" TargetMode="External"/><Relationship Id="rId4" Type="http://schemas.openxmlformats.org/officeDocument/2006/relationships/hyperlink" Target="https://cran.r-project.org/web/packages/jsonlite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5167" TargetMode="External"/><Relationship Id="rId2" Type="http://schemas.openxmlformats.org/officeDocument/2006/relationships/hyperlink" Target="https://sourceforge.net/projects/rportable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microsoft.com/en-us/dotnet/framework/get-started/system-require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1750" cy="3937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Using Web APIs from R</a:t>
            </a:r>
          </a:p>
        </p:txBody>
      </p:sp>
      <p:sp>
        <p:nvSpPr>
          <p:cNvPr id="15362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204913" y="4303713"/>
            <a:ext cx="4633912" cy="27622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400" smtClean="0">
                <a:latin typeface="Arial" charset="0"/>
              </a:rPr>
              <a:t>Oct 1</a:t>
            </a:r>
            <a:r>
              <a:rPr lang="en-US" altLang="ja-JP" sz="1400" smtClean="0">
                <a:latin typeface="Arial" charset="0"/>
              </a:rPr>
              <a:t>1</a:t>
            </a:r>
            <a:r>
              <a:rPr lang="en-US" altLang="en-US" sz="1400" smtClean="0">
                <a:latin typeface="Arial" charset="0"/>
              </a:rPr>
              <a:t>, 2017</a:t>
            </a:r>
            <a:endParaRPr 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 dirty="0"/>
          </a:p>
        </p:txBody>
      </p:sp>
      <p:sp>
        <p:nvSpPr>
          <p:cNvPr id="21506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 dirty="0" smtClean="0"/>
              <a:t>Download and Develop (</a:t>
            </a:r>
            <a:r>
              <a:rPr lang="en-US" b="1" dirty="0" err="1" smtClean="0"/>
              <a:t>cont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609600" y="10668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dirty="0" err="1"/>
              <a:t>a</a:t>
            </a:r>
            <a:r>
              <a:rPr lang="en-US" dirty="0" err="1" smtClean="0"/>
              <a:t>pp.R</a:t>
            </a:r>
            <a:r>
              <a:rPr lang="en-US" dirty="0" smtClean="0"/>
              <a:t>: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Add </a:t>
            </a:r>
            <a:r>
              <a:rPr lang="en-US" altLang="ja-JP" sz="1200" dirty="0"/>
              <a:t>to </a:t>
            </a:r>
            <a:r>
              <a:rPr lang="en-US" altLang="ja-JP" sz="1200" dirty="0" err="1"/>
              <a:t>server.R</a:t>
            </a:r>
            <a:r>
              <a:rPr lang="en-US" altLang="ja-JP" sz="1200" dirty="0"/>
              <a:t> the function  </a:t>
            </a:r>
            <a:r>
              <a:rPr lang="en-US" altLang="ja-JP" sz="1200" dirty="0" err="1"/>
              <a:t>session$onSessionEnded</a:t>
            </a:r>
            <a:r>
              <a:rPr lang="en-US" altLang="ja-JP" sz="1200" dirty="0"/>
              <a:t>  as below</a:t>
            </a:r>
          </a:p>
          <a:p>
            <a:pPr lvl="2" indent="0" eaLnBrk="0" hangingPunct="0">
              <a:spcBef>
                <a:spcPts val="0"/>
              </a:spcBef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 dirty="0" err="1"/>
              <a:t>shinyServer</a:t>
            </a:r>
            <a:r>
              <a:rPr lang="en-US" altLang="ja-JP" sz="1200" dirty="0"/>
              <a:t>(function(input, output, session){</a:t>
            </a:r>
          </a:p>
          <a:p>
            <a:pPr lvl="2" indent="0" eaLnBrk="0" hangingPunct="0">
              <a:spcBef>
                <a:spcPts val="0"/>
              </a:spcBef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 dirty="0"/>
              <a:t>    </a:t>
            </a:r>
            <a:r>
              <a:rPr lang="en-US" altLang="ja-JP" sz="1200" dirty="0" err="1"/>
              <a:t>session$onSessionEnded</a:t>
            </a:r>
            <a:r>
              <a:rPr lang="en-US" altLang="ja-JP" sz="1200" dirty="0"/>
              <a:t>(function() {</a:t>
            </a:r>
          </a:p>
          <a:p>
            <a:pPr lvl="2" indent="0" eaLnBrk="0" hangingPunct="0">
              <a:spcBef>
                <a:spcPts val="0"/>
              </a:spcBef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stopApp</a:t>
            </a:r>
            <a:r>
              <a:rPr lang="en-US" altLang="ja-JP" sz="1200" dirty="0"/>
              <a:t>()</a:t>
            </a:r>
          </a:p>
          <a:p>
            <a:pPr lvl="2" indent="0" eaLnBrk="0" hangingPunct="0">
              <a:spcBef>
                <a:spcPts val="0"/>
              </a:spcBef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 dirty="0"/>
              <a:t>    })</a:t>
            </a:r>
          </a:p>
          <a:p>
            <a:pPr lvl="2" indent="0" eaLnBrk="0" hangingPunct="0">
              <a:spcBef>
                <a:spcPts val="0"/>
              </a:spcBef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 dirty="0" smtClean="0"/>
              <a:t>})</a:t>
            </a:r>
          </a:p>
          <a:p>
            <a:pPr lvl="2" indent="0" eaLnBrk="0" hangingPunct="0">
              <a:spcBef>
                <a:spcPts val="0"/>
              </a:spcBef>
              <a:spcAft>
                <a:spcPts val="600"/>
              </a:spcAft>
              <a:buClr>
                <a:srgbClr val="CC0000"/>
              </a:buClr>
            </a:pPr>
            <a:endParaRPr lang="en-US" altLang="ja-JP" sz="1200" dirty="0"/>
          </a:p>
          <a:p>
            <a:pPr lvl="1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 dirty="0" smtClean="0"/>
              <a:t>- </a:t>
            </a:r>
            <a:r>
              <a:rPr lang="en-US" altLang="ja-JP" sz="1200" dirty="0"/>
              <a:t>This function </a:t>
            </a:r>
            <a:r>
              <a:rPr lang="en-US" altLang="ja-JP" sz="1200" dirty="0"/>
              <a:t>to ensure that it will stop the </a:t>
            </a:r>
            <a:r>
              <a:rPr lang="en-US" altLang="ja-JP" sz="1200" dirty="0" smtClean="0"/>
              <a:t>web socket </a:t>
            </a:r>
            <a:r>
              <a:rPr lang="en-US" altLang="ja-JP" sz="1200" dirty="0"/>
              <a:t>server started by</a:t>
            </a:r>
            <a:r>
              <a:rPr lang="ja-JP" altLang="en-US" sz="1200" dirty="0"/>
              <a:t> </a:t>
            </a:r>
            <a:r>
              <a:rPr lang="en-US" altLang="ja-JP" sz="1200" dirty="0"/>
              <a:t>shiny::</a:t>
            </a:r>
            <a:r>
              <a:rPr lang="en-US" altLang="ja-JP" sz="1200" dirty="0" err="1"/>
              <a:t>runApp</a:t>
            </a:r>
            <a:r>
              <a:rPr lang="en-US" altLang="ja-JP" sz="1200" dirty="0"/>
              <a:t>()</a:t>
            </a:r>
            <a:r>
              <a:rPr lang="ja-JP" altLang="en-US" sz="1200" dirty="0"/>
              <a:t> </a:t>
            </a:r>
            <a:r>
              <a:rPr lang="en-US" altLang="ja-JP" sz="1200" dirty="0"/>
              <a:t>and the underlying R process when the browser window is closed.</a:t>
            </a:r>
            <a:endParaRPr lang="ja-JP" altLang="en-US" sz="1200" dirty="0"/>
          </a:p>
          <a:p>
            <a:pPr lvl="1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endParaRPr lang="en-US" altLang="ja-JP" sz="1200" dirty="0" smtClean="0">
              <a:hlinkClick r:id="rId2"/>
            </a:endParaRP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endParaRPr lang="ja-JP" altLang="en-US" sz="1200" dirty="0">
              <a:hlinkClick r:id="rId2"/>
            </a:endParaRPr>
          </a:p>
          <a:p>
            <a:pPr lvl="1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endParaRPr lang="en-US" altLang="ja-JP" sz="1200" dirty="0"/>
          </a:p>
          <a:p>
            <a:pPr lvl="1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0557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 dirty="0"/>
          </a:p>
        </p:txBody>
      </p:sp>
      <p:sp>
        <p:nvSpPr>
          <p:cNvPr id="21506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 dirty="0" smtClean="0"/>
              <a:t>Download and Develop (</a:t>
            </a:r>
            <a:r>
              <a:rPr lang="en-US" b="1" dirty="0" err="1" smtClean="0"/>
              <a:t>cont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609600" y="10668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dirty="0" smtClean="0"/>
              <a:t>ShinyWindow.exe</a:t>
            </a:r>
            <a:r>
              <a:rPr lang="en-US" dirty="0" smtClean="0"/>
              <a:t>: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This is a Window form application which is integrated a </a:t>
            </a:r>
            <a:r>
              <a:rPr lang="en-US" altLang="ja-JP" sz="1200" dirty="0" err="1" smtClean="0"/>
              <a:t>.net</a:t>
            </a:r>
            <a:r>
              <a:rPr lang="en-US" altLang="ja-JP" sz="1200" dirty="0" smtClean="0"/>
              <a:t> browser.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Configured with default url: </a:t>
            </a:r>
            <a:r>
              <a:rPr lang="en-US" altLang="ja-JP" sz="1200" dirty="0" smtClean="0">
                <a:hlinkClick r:id="rId2"/>
              </a:rPr>
              <a:t>http://127.0.0.1:8888</a:t>
            </a:r>
            <a:endParaRPr lang="en-US" altLang="ja-JP" sz="1200" dirty="0" smtClean="0"/>
          </a:p>
          <a:p>
            <a:pPr lvl="1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endParaRPr lang="en-US" altLang="ja-JP" sz="1200" dirty="0" smtClean="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dirty="0" smtClean="0"/>
              <a:t>InsuranceSim.exe</a:t>
            </a:r>
            <a:r>
              <a:rPr lang="en-US" dirty="0"/>
              <a:t>: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A console application which performs:</a:t>
            </a:r>
          </a:p>
          <a:p>
            <a:pPr marL="1084263" lvl="2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Create </a:t>
            </a:r>
            <a:r>
              <a:rPr lang="en-US" altLang="ja-JP" sz="1200" dirty="0" err="1"/>
              <a:t>Wscript.Shell</a:t>
            </a:r>
            <a:r>
              <a:rPr lang="en-US" altLang="ja-JP" sz="1200" dirty="0"/>
              <a:t> and run R.exe from R-portable</a:t>
            </a:r>
          </a:p>
          <a:p>
            <a:pPr marL="1084263" lvl="2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Setting </a:t>
            </a:r>
            <a:r>
              <a:rPr lang="en-US" altLang="ja-JP" sz="1200" dirty="0"/>
              <a:t>lib paths to R-portable </a:t>
            </a:r>
            <a:r>
              <a:rPr lang="en-US" altLang="ja-JP" sz="1200" dirty="0" smtClean="0"/>
              <a:t>folder</a:t>
            </a:r>
          </a:p>
          <a:p>
            <a:pPr marL="1084263" lvl="2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Start shiny app local</a:t>
            </a:r>
            <a:r>
              <a:rPr lang="en-US" altLang="ja-JP" sz="1200" dirty="0"/>
              <a:t>: shiny::</a:t>
            </a:r>
            <a:r>
              <a:rPr lang="en-US" altLang="ja-JP" sz="1200" dirty="0" err="1"/>
              <a:t>runApp</a:t>
            </a:r>
            <a:r>
              <a:rPr lang="en-US" altLang="ja-JP" sz="1200" dirty="0"/>
              <a:t>("./Shiny/",port=8888,launch.browser=TRUE)</a:t>
            </a:r>
            <a:endParaRPr lang="en-US" altLang="ja-JP" sz="1200" dirty="0" smtClean="0"/>
          </a:p>
          <a:p>
            <a:pPr lvl="2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 dirty="0"/>
              <a:t> </a:t>
            </a:r>
            <a:r>
              <a:rPr lang="en-US" altLang="ja-JP" sz="1200" dirty="0" smtClean="0"/>
              <a:t>   or shiny app </a:t>
            </a:r>
            <a:r>
              <a:rPr lang="en-US" altLang="ja-JP" sz="1200" dirty="0"/>
              <a:t>on gist: shiny::</a:t>
            </a:r>
            <a:r>
              <a:rPr lang="en-US" altLang="ja-JP" sz="1200" dirty="0" err="1" smtClean="0"/>
              <a:t>runGist</a:t>
            </a:r>
            <a:r>
              <a:rPr lang="en-US" altLang="ja-JP" sz="1200" dirty="0" smtClean="0"/>
              <a:t>([GISTID],port=8888,launch.browser=TRUE</a:t>
            </a:r>
            <a:r>
              <a:rPr lang="en-US" altLang="ja-JP" sz="1200" dirty="0"/>
              <a:t>)</a:t>
            </a:r>
            <a:endParaRPr lang="en-US" altLang="ja-JP" sz="1200" dirty="0" smtClean="0">
              <a:hlinkClick r:id="rId3"/>
            </a:endParaRP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endParaRPr lang="ja-JP" altLang="en-US" sz="1200" dirty="0">
              <a:hlinkClick r:id="rId3"/>
            </a:endParaRPr>
          </a:p>
          <a:p>
            <a:pPr lvl="1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endParaRPr lang="en-US" altLang="ja-JP" sz="1200" dirty="0"/>
          </a:p>
          <a:p>
            <a:pPr lvl="1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0909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3338" cy="393700"/>
          </a:xfrm>
        </p:spPr>
        <p:txBody>
          <a:bodyPr rtlCol="0"/>
          <a:lstStyle/>
          <a:p>
            <a:pPr defTabSz="457142" eaLnBrk="1" fontAlgn="auto" hangingPunct="1">
              <a:spcAft>
                <a:spcPts val="0"/>
              </a:spcAft>
              <a:defRPr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7"/>
          <p:cNvSpPr>
            <a:spLocks noChangeArrowheads="1"/>
          </p:cNvSpPr>
          <p:nvPr/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K</a:t>
            </a:r>
            <a:r>
              <a:rPr lang="en-US" sz="1600" b="1"/>
              <a:t>ey features of any API</a:t>
            </a:r>
            <a:endParaRPr lang="en-US" altLang="ja-JP" sz="16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HTTP request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HTTP response</a:t>
            </a:r>
            <a:endParaRPr lang="en-US" sz="1200"/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Steps to R consumes API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Authentication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Pagination (handling multi-page responses)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sz="1600"/>
          </a:p>
        </p:txBody>
      </p:sp>
      <p:sp>
        <p:nvSpPr>
          <p:cNvPr id="17410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sz="2400" b="1"/>
              <a:t>Best practices for </a:t>
            </a:r>
            <a:r>
              <a:rPr lang="en-US" altLang="ja-JP" sz="2400" b="1"/>
              <a:t>using </a:t>
            </a:r>
            <a:r>
              <a:rPr lang="en-US" sz="2400" b="1"/>
              <a:t>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7"/>
          <p:cNvSpPr>
            <a:spLocks noChangeArrowheads="1"/>
          </p:cNvSpPr>
          <p:nvPr/>
        </p:nvSpPr>
        <p:spPr bwMode="auto">
          <a:xfrm>
            <a:off x="457200" y="952500"/>
            <a:ext cx="82296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HTTP request</a:t>
            </a:r>
            <a:r>
              <a:rPr lang="en-US" sz="1600"/>
              <a:t> consists of the following parts</a:t>
            </a:r>
            <a:r>
              <a:rPr lang="en-US" altLang="ja-JP" sz="1600"/>
              <a:t>: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HTTP </a:t>
            </a:r>
            <a:r>
              <a:rPr lang="en-US" altLang="ja-JP" sz="1200"/>
              <a:t>method</a:t>
            </a:r>
            <a:r>
              <a:rPr lang="en-US" sz="1200"/>
              <a:t> (GET, POST, DELETE, etc.)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The base URL for the API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The URL path or endpoint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URL query arguments (e.g., ?foo=bar)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Optional headers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An optional request body</a:t>
            </a:r>
            <a:endParaRPr lang="en-US" altLang="ja-JP" sz="1200"/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HTTP response</a:t>
            </a:r>
            <a:r>
              <a:rPr lang="en-US" altLang="ja-JP" sz="1600"/>
              <a:t> includes: 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An HTTP status code.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Headers, key-value pairs.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A body typically consisting of XML, JSON, plain text, HTML, or some kind of binary representation.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sz="1200"/>
          </a:p>
        </p:txBody>
      </p:sp>
      <p:sp>
        <p:nvSpPr>
          <p:cNvPr id="18434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Key features of any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7"/>
          <p:cNvSpPr>
            <a:spLocks noChangeArrowheads="1"/>
          </p:cNvSpPr>
          <p:nvPr/>
        </p:nvSpPr>
        <p:spPr bwMode="auto">
          <a:xfrm>
            <a:off x="457200" y="895350"/>
            <a:ext cx="822960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R library support to work with URLs and HTTP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httr - </a:t>
            </a:r>
            <a:r>
              <a:rPr lang="en-US" altLang="ja-JP" sz="1200">
                <a:hlinkClick r:id="rId2"/>
              </a:rPr>
              <a:t>https://cran.r-project.org/web/packages/httr/index.html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Send the request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Web client: curl - </a:t>
            </a:r>
            <a:r>
              <a:rPr lang="en-US" altLang="ja-JP" sz="1200">
                <a:hlinkClick r:id="rId3"/>
              </a:rPr>
              <a:t>https://cran.r-project.org/web/packages/curl/index.html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Parse the response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Parse json: using jsonlite - </a:t>
            </a:r>
            <a:r>
              <a:rPr lang="en-US" altLang="ja-JP" sz="1200">
                <a:hlinkClick r:id="rId4"/>
              </a:rPr>
              <a:t>https://cran.r-project.org/web/packages/jsonlite/index.html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Parse xml: using xml2 - </a:t>
            </a:r>
            <a:r>
              <a:rPr lang="en-US" altLang="ja-JP" sz="1200">
                <a:hlinkClick r:id="rId5"/>
              </a:rPr>
              <a:t>https://cran.r-project.org/web/packages/xml2/index.html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Return the helpful object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Turn API errors into R errors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Set the user agent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Passing parameters</a:t>
            </a:r>
          </a:p>
        </p:txBody>
      </p:sp>
      <p:sp>
        <p:nvSpPr>
          <p:cNvPr id="19458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Steps to </a:t>
            </a:r>
            <a:r>
              <a:rPr lang="en-US" altLang="ja-JP" b="1"/>
              <a:t>R </a:t>
            </a:r>
            <a:r>
              <a:rPr lang="en-US" b="1"/>
              <a:t>consume</a:t>
            </a:r>
            <a:r>
              <a:rPr lang="en-US" altLang="ja-JP" b="1"/>
              <a:t>s</a:t>
            </a:r>
            <a:r>
              <a:rPr lang="en-US" b="1"/>
              <a:t>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ja-JP" sz="1600" b="1"/>
              <a:t>Authentication modes: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“Basic” authentication</a:t>
            </a:r>
            <a:r>
              <a:rPr lang="en-US" altLang="ja-JP"/>
              <a:t> </a:t>
            </a:r>
            <a:endParaRPr lang="en-US" altLang="ja-JP" sz="1600" b="1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requires a username and password (or sometimes just a username)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passed as part of the HTTP request 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Basic authentication with an API key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an API “key” or “token”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passed as part of the HTTP request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Better than username/password because it can be regenerated independent of the username and password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OAuth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a protocol for generating a user-session </a:t>
            </a:r>
            <a:r>
              <a:rPr lang="en-US" altLang="ja-JP" sz="1200" b="1"/>
              <a:t>authentication token</a:t>
            </a:r>
            <a:r>
              <a:rPr lang="en-US" altLang="ja-JP" sz="1200"/>
              <a:t> to use in subsequent requests</a:t>
            </a:r>
          </a:p>
        </p:txBody>
      </p:sp>
      <p:sp>
        <p:nvSpPr>
          <p:cNvPr id="20482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dirty="0"/>
              <a:t>Pagination</a:t>
            </a:r>
            <a:r>
              <a:rPr lang="en-US" altLang="ja-JP" dirty="0"/>
              <a:t> should be applied when there is a very large number of response data</a:t>
            </a:r>
            <a:endParaRPr lang="en-US" altLang="ja-JP" sz="1600" b="1" dirty="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dirty="0"/>
              <a:t>When a response is paginated, the API response will typically respond with a header or value specified in the body that contains one of the following:</a:t>
            </a:r>
            <a:endParaRPr lang="en-US" altLang="ja-JP" b="1" dirty="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 dirty="0"/>
              <a:t>The total number of pages of responses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 dirty="0"/>
              <a:t>The total number of response elements (with multiple elements per page)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 dirty="0"/>
              <a:t>An indicator for whether any further elements or pages are available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 dirty="0"/>
              <a:t>A URL containing the next page</a:t>
            </a:r>
          </a:p>
        </p:txBody>
      </p:sp>
      <p:sp>
        <p:nvSpPr>
          <p:cNvPr id="21506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Pagination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 dirty="0"/>
          </a:p>
        </p:txBody>
      </p:sp>
      <p:sp>
        <p:nvSpPr>
          <p:cNvPr id="21506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 dirty="0" smtClean="0"/>
              <a:t>System Architecture Overview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1376659"/>
            <a:ext cx="5740400" cy="30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 dirty="0"/>
          </a:p>
        </p:txBody>
      </p:sp>
      <p:sp>
        <p:nvSpPr>
          <p:cNvPr id="21506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 dirty="0" smtClean="0"/>
              <a:t>Folder Structure of the package</a:t>
            </a:r>
            <a:endParaRPr lang="en-US" b="1" dirty="0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609600" y="10668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dirty="0" smtClean="0"/>
              <a:t>Folder structure:</a:t>
            </a:r>
          </a:p>
          <a:p>
            <a:pPr lvl="1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altLang="ja-JP" sz="1200" dirty="0" smtClean="0"/>
              <a:t>+-  Application-Folder</a:t>
            </a:r>
            <a:r>
              <a:rPr lang="en-US" altLang="ja-JP" sz="1200" dirty="0"/>
              <a:t>/</a:t>
            </a:r>
          </a:p>
          <a:p>
            <a:pPr lvl="1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altLang="ja-JP" sz="1200" dirty="0" smtClean="0"/>
              <a:t>	+-  Browser/</a:t>
            </a:r>
          </a:p>
          <a:p>
            <a:pPr lvl="1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	+- ShinyWindow.exe	[An application integrates a [</a:t>
            </a:r>
            <a:r>
              <a:rPr lang="en-US" altLang="ja-JP" sz="1200" dirty="0" err="1" smtClean="0"/>
              <a:t>.net</a:t>
            </a:r>
            <a:r>
              <a:rPr lang="en-US" altLang="ja-JP" sz="1200" dirty="0" smtClean="0"/>
              <a:t>] browser]</a:t>
            </a:r>
            <a:endParaRPr lang="en-US" altLang="ja-JP" sz="1200" dirty="0"/>
          </a:p>
          <a:p>
            <a:pPr lvl="1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altLang="ja-JP" sz="1200" dirty="0" smtClean="0"/>
              <a:t>	+-  R-portable/		[R-portable folder]</a:t>
            </a:r>
            <a:endParaRPr lang="en-US" altLang="ja-JP" sz="1200" dirty="0"/>
          </a:p>
          <a:p>
            <a:pPr lvl="1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altLang="ja-JP" sz="1200" dirty="0" smtClean="0"/>
              <a:t>	+-  Shiny</a:t>
            </a:r>
            <a:r>
              <a:rPr lang="en-US" altLang="ja-JP" sz="1200" dirty="0"/>
              <a:t>/		</a:t>
            </a:r>
            <a:r>
              <a:rPr lang="en-US" altLang="ja-JP" sz="1200" dirty="0" smtClean="0"/>
              <a:t>	</a:t>
            </a:r>
          </a:p>
          <a:p>
            <a:pPr lvl="1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	+- </a:t>
            </a:r>
            <a:r>
              <a:rPr lang="en-US" altLang="ja-JP" sz="1200" dirty="0" err="1" smtClean="0"/>
              <a:t>runner.R</a:t>
            </a:r>
            <a:r>
              <a:rPr lang="en-US" altLang="ja-JP" sz="1200" dirty="0" smtClean="0"/>
              <a:t>		[A script installs lib if any, then start </a:t>
            </a:r>
            <a:r>
              <a:rPr lang="en-US" altLang="ja-JP" sz="1200" dirty="0" err="1" smtClean="0"/>
              <a:t>app.R</a:t>
            </a:r>
            <a:r>
              <a:rPr lang="en-US" altLang="ja-JP" sz="1200" dirty="0" smtClean="0"/>
              <a:t> on </a:t>
            </a:r>
            <a:r>
              <a:rPr lang="en-US" altLang="ja-JP" sz="1200" dirty="0" err="1" smtClean="0"/>
              <a:t>gist.github</a:t>
            </a:r>
            <a:r>
              <a:rPr lang="en-US" altLang="ja-JP" sz="1200" dirty="0" smtClean="0"/>
              <a:t>/local]</a:t>
            </a:r>
          </a:p>
          <a:p>
            <a:pPr lvl="1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	+- </a:t>
            </a:r>
            <a:r>
              <a:rPr lang="en-US" altLang="ja-JP" sz="1200" dirty="0" err="1" smtClean="0"/>
              <a:t>app.R</a:t>
            </a:r>
            <a:r>
              <a:rPr lang="en-US" altLang="ja-JP" sz="1200" dirty="0" smtClean="0"/>
              <a:t>		[</a:t>
            </a:r>
            <a:r>
              <a:rPr lang="en-US" altLang="ja-JP" sz="1200" dirty="0" err="1" smtClean="0"/>
              <a:t>Sourcecode</a:t>
            </a:r>
            <a:r>
              <a:rPr lang="en-US" altLang="ja-JP" sz="1200" dirty="0" smtClean="0"/>
              <a:t> of </a:t>
            </a:r>
            <a:r>
              <a:rPr lang="en-US" altLang="ja-JP" sz="1200" dirty="0" err="1" smtClean="0"/>
              <a:t>Rshiny</a:t>
            </a:r>
            <a:r>
              <a:rPr lang="en-US" altLang="ja-JP" sz="1200" dirty="0" smtClean="0"/>
              <a:t> app. Locate here on or </a:t>
            </a:r>
            <a:r>
              <a:rPr lang="en-US" altLang="ja-JP" sz="1200" dirty="0" err="1" smtClean="0"/>
              <a:t>gist.github</a:t>
            </a:r>
            <a:r>
              <a:rPr lang="en-US" altLang="ja-JP" sz="1200" dirty="0" smtClean="0"/>
              <a:t>]</a:t>
            </a:r>
          </a:p>
          <a:p>
            <a:pPr lvl="1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altLang="ja-JP" sz="1200" dirty="0" smtClean="0"/>
              <a:t>	+-  InsuranceSim.exe		[Double click this file to start the </a:t>
            </a:r>
            <a:r>
              <a:rPr lang="en-US" altLang="ja-JP" sz="1200" dirty="0" err="1" smtClean="0"/>
              <a:t>Rshiny</a:t>
            </a:r>
            <a:r>
              <a:rPr lang="en-US" altLang="ja-JP" sz="1200" dirty="0" smtClean="0"/>
              <a:t> application]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661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 dirty="0"/>
          </a:p>
        </p:txBody>
      </p:sp>
      <p:sp>
        <p:nvSpPr>
          <p:cNvPr id="21506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 dirty="0" smtClean="0"/>
              <a:t>Download and Develop</a:t>
            </a:r>
            <a:endParaRPr lang="en-US" b="1" dirty="0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609600" y="10668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dirty="0" smtClean="0"/>
              <a:t>R-portable: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Download at: </a:t>
            </a:r>
            <a:r>
              <a:rPr lang="en-US" sz="1200" u="sng" dirty="0">
                <a:hlinkClick r:id="rId2"/>
              </a:rPr>
              <a:t>https://sourceforge.net/projects/rportable</a:t>
            </a:r>
            <a:r>
              <a:rPr lang="en-US" sz="1200" u="sng" dirty="0" smtClean="0">
                <a:hlinkClick r:id="rId2"/>
              </a:rPr>
              <a:t>/</a:t>
            </a:r>
            <a:endParaRPr lang="en-US" sz="1200" u="sng" dirty="0" smtClean="0"/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sz="1200" dirty="0" smtClean="0"/>
              <a:t>Add </a:t>
            </a:r>
            <a:r>
              <a:rPr lang="en-US" sz="1200" dirty="0"/>
              <a:t>to the bottom of R-Portable/App/R-Portable/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Rprofile.site</a:t>
            </a:r>
            <a:r>
              <a:rPr lang="en-US" sz="1200" dirty="0"/>
              <a:t>:</a:t>
            </a:r>
          </a:p>
          <a:p>
            <a:pPr marL="0" lvl="1" indent="0" eaLnBrk="0" hangingPunct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sz="1200" dirty="0" smtClean="0"/>
              <a:t>	</a:t>
            </a:r>
            <a:r>
              <a:rPr lang="en-US" sz="1000" dirty="0" smtClean="0"/>
              <a:t>.</a:t>
            </a:r>
            <a:r>
              <a:rPr lang="en-US" sz="1000" dirty="0"/>
              <a:t>First = function</a:t>
            </a:r>
            <a:r>
              <a:rPr lang="en-US" sz="1000" dirty="0" smtClean="0"/>
              <a:t>(){</a:t>
            </a:r>
          </a:p>
          <a:p>
            <a:pPr marL="0" lvl="1" indent="0" eaLnBrk="0" hangingPunct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sz="1000" dirty="0"/>
              <a:t>	 </a:t>
            </a:r>
            <a:r>
              <a:rPr lang="en-US" sz="1000" dirty="0" smtClean="0"/>
              <a:t>      .</a:t>
            </a:r>
            <a:r>
              <a:rPr lang="en-US" sz="1000" dirty="0" err="1"/>
              <a:t>libPaths</a:t>
            </a:r>
            <a:r>
              <a:rPr lang="en-US" sz="1000" dirty="0"/>
              <a:t>(.Library</a:t>
            </a:r>
            <a:r>
              <a:rPr lang="en-US" sz="1000" dirty="0" smtClean="0"/>
              <a:t>)</a:t>
            </a:r>
          </a:p>
          <a:p>
            <a:pPr marL="0" lvl="1" indent="0" eaLnBrk="0" hangingPunct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</a:pPr>
            <a:r>
              <a:rPr lang="en-US" sz="1000" dirty="0"/>
              <a:t>	</a:t>
            </a:r>
            <a:r>
              <a:rPr lang="en-US" sz="1000" dirty="0" smtClean="0"/>
              <a:t>}</a:t>
            </a:r>
            <a:endParaRPr lang="en-US" sz="1000" dirty="0"/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sz="1200" dirty="0"/>
              <a:t>Note: This will force R-Portable to only use its local library (specified in the hidden global variable .Library) for installing/loading packages. </a:t>
            </a:r>
            <a:endParaRPr lang="en-US" altLang="ja-JP" sz="1200" dirty="0" smtClean="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dirty="0" err="1" smtClean="0"/>
              <a:t>.Net</a:t>
            </a:r>
            <a:r>
              <a:rPr lang="en-US" dirty="0" smtClean="0"/>
              <a:t> framework:</a:t>
            </a:r>
            <a:endParaRPr lang="en-US" dirty="0"/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Download at: </a:t>
            </a:r>
            <a:r>
              <a:rPr lang="en-US" altLang="ja-JP" sz="1200" u="sng" dirty="0">
                <a:hlinkClick r:id="rId3"/>
              </a:rPr>
              <a:t>https://</a:t>
            </a:r>
            <a:r>
              <a:rPr lang="en-US" altLang="ja-JP" sz="1200" u="sng" dirty="0" smtClean="0">
                <a:hlinkClick r:id="rId3"/>
              </a:rPr>
              <a:t>www.microsoft.com/en-us/download/details.aspx?id=55167</a:t>
            </a:r>
            <a:endParaRPr lang="en-US" altLang="ja-JP" sz="1200" u="sng" dirty="0" smtClean="0">
              <a:hlinkClick r:id="rId3"/>
            </a:endParaRP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Installation is not required from Windows 8.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 dirty="0" smtClean="0"/>
              <a:t>Refers: </a:t>
            </a:r>
            <a:r>
              <a:rPr lang="en-US" altLang="ja-JP" sz="1200" u="sng" dirty="0">
                <a:hlinkClick r:id="rId4"/>
              </a:rPr>
              <a:t>https://docs.microsoft.com/en-us/dotnet/framework/get-started/system-requirements</a:t>
            </a:r>
            <a:endParaRPr lang="ja-JP" altLang="en-US" sz="1200" dirty="0">
              <a:hlinkClick r:id="rId4"/>
            </a:endParaRP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endParaRPr lang="en-US" altLang="ja-JP" sz="1200" dirty="0" smtClean="0">
              <a:hlinkClick r:id="rId3"/>
            </a:endParaRP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endParaRPr lang="ja-JP" altLang="en-US" sz="1200" dirty="0">
              <a:hlinkClick r:id="rId3"/>
            </a:endParaRPr>
          </a:p>
          <a:p>
            <a:pPr lvl="1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endParaRPr lang="en-US" altLang="ja-JP" sz="1200" dirty="0"/>
          </a:p>
          <a:p>
            <a:pPr lvl="1" indent="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5567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447</Words>
  <Application>Microsoft Office PowerPoint</Application>
  <PresentationFormat>On-screen Show (16:9)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HelveticaNeueLT Std</vt:lpstr>
      <vt:lpstr>ＭＳ Ｐゴシック</vt:lpstr>
      <vt:lpstr>STBaoli-SC-Regular</vt:lpstr>
      <vt:lpstr>Arial</vt:lpstr>
      <vt:lpstr>Wingdings</vt:lpstr>
      <vt:lpstr>HCC Widescreen Presentation Template</vt:lpstr>
      <vt:lpstr>Using Web APIs from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dc:description/>
  <cp:lastModifiedBy>Phuong Minh Le</cp:lastModifiedBy>
  <cp:revision>1284</cp:revision>
  <cp:lastPrinted>2016-06-01T18:45:48Z</cp:lastPrinted>
  <dcterms:created xsi:type="dcterms:W3CDTF">2011-02-10T00:52:49Z</dcterms:created>
  <dcterms:modified xsi:type="dcterms:W3CDTF">2017-10-19T09:57:39Z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Language">
    <vt:lpwstr>English</vt:lpwstr>
  </property>
  <property fmtid="{D5CDD505-2E9C-101B-9397-08002B2CF9AE}" pid="4" name="_Source">
    <vt:lpwstr/>
  </property>
  <property fmtid="{D5CDD505-2E9C-101B-9397-08002B2CF9AE}" pid="5" name="_DCDateModified">
    <vt:lpwstr/>
  </property>
  <property fmtid="{D5CDD505-2E9C-101B-9397-08002B2CF9AE}" pid="6" name="_Publisher">
    <vt:lpwstr/>
  </property>
  <property fmtid="{D5CDD505-2E9C-101B-9397-08002B2CF9AE}" pid="7" name="_Relation">
    <vt:lpwstr/>
  </property>
  <property fmtid="{D5CDD505-2E9C-101B-9397-08002B2CF9AE}" pid="8" name="_Format">
    <vt:lpwstr/>
  </property>
  <property fmtid="{D5CDD505-2E9C-101B-9397-08002B2CF9AE}" pid="9" name="PublishingExpirationDate">
    <vt:lpwstr/>
  </property>
  <property fmtid="{D5CDD505-2E9C-101B-9397-08002B2CF9AE}" pid="10" name="_Identifier">
    <vt:lpwstr/>
  </property>
  <property fmtid="{D5CDD505-2E9C-101B-9397-08002B2CF9AE}" pid="11" name="_ResourceType">
    <vt:lpwstr/>
  </property>
  <property fmtid="{D5CDD505-2E9C-101B-9397-08002B2CF9AE}" pid="12" name="PublishingStartDate">
    <vt:lpwstr/>
  </property>
  <property fmtid="{D5CDD505-2E9C-101B-9397-08002B2CF9AE}" pid="13" name="_RightsManagement">
    <vt:lpwstr/>
  </property>
  <property fmtid="{D5CDD505-2E9C-101B-9397-08002B2CF9AE}" pid="14" name="_DCDateCreated">
    <vt:lpwstr>2016-06-06T12:00:00Z</vt:lpwstr>
  </property>
</Properties>
</file>