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4"/>
  </p:handoutMasterIdLst>
  <p:sldIdLst>
    <p:sldId id="256" r:id="rId2"/>
    <p:sldId id="278" r:id="rId3"/>
    <p:sldId id="259" r:id="rId4"/>
    <p:sldId id="291" r:id="rId5"/>
    <p:sldId id="293" r:id="rId6"/>
    <p:sldId id="294" r:id="rId7"/>
    <p:sldId id="292" r:id="rId8"/>
    <p:sldId id="295" r:id="rId9"/>
    <p:sldId id="299" r:id="rId10"/>
    <p:sldId id="296" r:id="rId11"/>
    <p:sldId id="297" r:id="rId12"/>
    <p:sldId id="298" r:id="rId13"/>
    <p:sldId id="300" r:id="rId14"/>
    <p:sldId id="301" r:id="rId15"/>
    <p:sldId id="302" r:id="rId16"/>
    <p:sldId id="303" r:id="rId17"/>
    <p:sldId id="305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7" r:id="rId26"/>
    <p:sldId id="314" r:id="rId27"/>
    <p:sldId id="315" r:id="rId28"/>
    <p:sldId id="316" r:id="rId29"/>
    <p:sldId id="318" r:id="rId30"/>
    <p:sldId id="319" r:id="rId31"/>
    <p:sldId id="320" r:id="rId32"/>
    <p:sldId id="276" r:id="rId33"/>
  </p:sldIdLst>
  <p:sldSz cx="9144000" cy="6858000" type="screen4x3"/>
  <p:notesSz cx="7102475" cy="8991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9BE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8C3766-7982-4605-8BC7-26B37C4BD43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0" y="2971800"/>
            <a:ext cx="9144000" cy="914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2549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905000" y="5410200"/>
            <a:ext cx="51816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810000" y="6477000"/>
            <a:ext cx="2133600" cy="244475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28600" y="6477000"/>
            <a:ext cx="2895600" cy="244475"/>
          </a:xfrm>
        </p:spPr>
        <p:txBody>
          <a:bodyPr/>
          <a:lstStyle>
            <a:lvl1pPr algn="ct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61841E97-61E2-46E4-870A-33339FA4A85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gray">
          <a:xfrm>
            <a:off x="0" y="2895600"/>
            <a:ext cx="8229600" cy="9144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0"/>
            <a:ext cx="79248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 descr="logo_nhatngh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400" y="152400"/>
            <a:ext cx="1428750" cy="95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www.nhatnghe.com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Android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4EC09-81D2-4105-B163-648741F37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7688"/>
            <a:ext cx="2057400" cy="5883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7688"/>
            <a:ext cx="6019800" cy="5883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www.nhatnghe.com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Android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62613-EF19-4577-B913-476804A7BC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7688"/>
            <a:ext cx="73914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38263"/>
            <a:ext cx="8229600" cy="50927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81800" y="269875"/>
            <a:ext cx="2133600" cy="2460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www.nhatnghe.com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0975"/>
            <a:ext cx="2895600" cy="2762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Android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553200"/>
            <a:ext cx="2133600" cy="254000"/>
          </a:xfrm>
        </p:spPr>
        <p:txBody>
          <a:bodyPr/>
          <a:lstStyle>
            <a:lvl1pPr>
              <a:defRPr/>
            </a:lvl1pPr>
          </a:lstStyle>
          <a:p>
            <a:fld id="{49804617-8204-4E6F-A251-FB960508E2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www.nhatnghe.com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Nhat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2D131-A672-4D5A-84B9-69B81844C107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6" descr="logo_nhatngh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85800" cy="45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www.nhatnghe.com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Android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22CBD2-FCF9-427E-88A1-ECFB3D4E4F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8263"/>
            <a:ext cx="4038600" cy="5092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8263"/>
            <a:ext cx="4038600" cy="5092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www.nhatnghe.com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Android 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2CBBE-6099-4B26-A9DD-BAD940833C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www.nhatnghe.com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Android 2012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9F73C-29E3-44EF-A43B-FFF2E8223A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www.nhatnghe.com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Android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6C4C1-21A9-4563-AC9E-E41F3D0EC7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www.nhatnghe.com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Android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22E99D-49F5-4BF7-AF0B-5F39E5C65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www.nhatnghe.com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Android 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366943-9ED6-4056-A9C4-DB81E55889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www.nhatnghe.com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Android 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9A30D-B47A-426A-8503-0C19093270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533400"/>
            <a:ext cx="9144000" cy="6858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2549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457200"/>
            <a:ext cx="8229600" cy="6858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8263"/>
            <a:ext cx="8229600" cy="509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81800" y="269875"/>
            <a:ext cx="2133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r>
              <a:rPr lang="en-US" dirty="0" smtClean="0"/>
              <a:t>www.nhatnghe.com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530975"/>
            <a:ext cx="2895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Android 2012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n-lt"/>
              </a:defRPr>
            </a:lvl1pPr>
          </a:lstStyle>
          <a:p>
            <a:fld id="{9ACB62B3-5A6F-4688-B67B-80B0D154CC9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838200" y="54768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err="1" smtClean="0"/>
              <a:t>Lập</a:t>
            </a:r>
            <a:r>
              <a:rPr lang="en-US" sz="3600" dirty="0" smtClean="0"/>
              <a:t> </a:t>
            </a:r>
            <a:r>
              <a:rPr lang="en-US" sz="3600" dirty="0" err="1" smtClean="0"/>
              <a:t>Trình</a:t>
            </a:r>
            <a:r>
              <a:rPr lang="en-US" sz="3600" dirty="0" smtClean="0"/>
              <a:t> </a:t>
            </a:r>
            <a:r>
              <a:rPr lang="en-US" sz="3600" dirty="0" err="1" smtClean="0"/>
              <a:t>Ứng</a:t>
            </a:r>
            <a:r>
              <a:rPr lang="en-US" sz="3600" dirty="0" smtClean="0"/>
              <a:t> </a:t>
            </a:r>
            <a:r>
              <a:rPr lang="en-US" sz="3600" dirty="0" err="1"/>
              <a:t>D</a:t>
            </a:r>
            <a:r>
              <a:rPr lang="en-US" sz="3600" dirty="0" err="1" smtClean="0"/>
              <a:t>ụng</a:t>
            </a:r>
            <a:r>
              <a:rPr lang="en-US" sz="3600" dirty="0" smtClean="0"/>
              <a:t> 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5638800"/>
            <a:ext cx="5867400" cy="5334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FFC000"/>
                </a:solidFill>
              </a:rPr>
              <a:t>Báo</a:t>
            </a:r>
            <a:r>
              <a:rPr lang="en-US" sz="1400" dirty="0" smtClean="0">
                <a:solidFill>
                  <a:srgbClr val="FFC000"/>
                </a:solidFill>
              </a:rPr>
              <a:t> </a:t>
            </a:r>
            <a:r>
              <a:rPr lang="en-US" sz="1400" dirty="0" err="1" smtClean="0">
                <a:solidFill>
                  <a:srgbClr val="FFC000"/>
                </a:solidFill>
              </a:rPr>
              <a:t>cáo</a:t>
            </a:r>
            <a:r>
              <a:rPr lang="en-US" sz="1400" dirty="0" smtClean="0">
                <a:solidFill>
                  <a:srgbClr val="FFC000"/>
                </a:solidFill>
              </a:rPr>
              <a:t> </a:t>
            </a:r>
            <a:r>
              <a:rPr lang="en-US" sz="1400" dirty="0" err="1" smtClean="0">
                <a:solidFill>
                  <a:srgbClr val="FFC000"/>
                </a:solidFill>
              </a:rPr>
              <a:t>viên</a:t>
            </a:r>
            <a:r>
              <a:rPr lang="en-US" sz="1400" dirty="0" smtClean="0">
                <a:solidFill>
                  <a:srgbClr val="FFC000"/>
                </a:solidFill>
              </a:rPr>
              <a:t>: </a:t>
            </a:r>
            <a:r>
              <a:rPr lang="en-US" sz="1400" dirty="0" err="1" smtClean="0">
                <a:solidFill>
                  <a:srgbClr val="FFC000"/>
                </a:solidFill>
              </a:rPr>
              <a:t>Nguyễn</a:t>
            </a:r>
            <a:r>
              <a:rPr lang="en-US" sz="1400" dirty="0" smtClean="0">
                <a:solidFill>
                  <a:srgbClr val="FFC000"/>
                </a:solidFill>
              </a:rPr>
              <a:t> Cao </a:t>
            </a:r>
            <a:r>
              <a:rPr lang="en-US" sz="1400" dirty="0" err="1" smtClean="0">
                <a:solidFill>
                  <a:srgbClr val="FFC000"/>
                </a:solidFill>
              </a:rPr>
              <a:t>Thái</a:t>
            </a:r>
            <a:endParaRPr lang="en-US" sz="1400" dirty="0" smtClean="0">
              <a:solidFill>
                <a:srgbClr val="FFC000"/>
              </a:solidFill>
            </a:endParaRPr>
          </a:p>
          <a:p>
            <a:r>
              <a:rPr lang="en-US" sz="1400" dirty="0" err="1" smtClean="0">
                <a:solidFill>
                  <a:srgbClr val="FFC000"/>
                </a:solidFill>
              </a:rPr>
              <a:t>Ngày</a:t>
            </a:r>
            <a:r>
              <a:rPr lang="en-US" sz="1400" smtClean="0">
                <a:solidFill>
                  <a:srgbClr val="FFC000"/>
                </a:solidFill>
              </a:rPr>
              <a:t> 12/02/2012 </a:t>
            </a:r>
            <a:endParaRPr lang="en-US" sz="1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www.nhatnghe.com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Android 2012</a:t>
            </a:r>
            <a:endParaRPr lang="en-US" dirty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47688"/>
            <a:ext cx="8839200" cy="563562"/>
          </a:xfrm>
        </p:spPr>
        <p:txBody>
          <a:bodyPr/>
          <a:lstStyle/>
          <a:p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tổng</a:t>
            </a:r>
            <a:r>
              <a:rPr lang="en-US" sz="2400" dirty="0" smtClean="0"/>
              <a:t> 2 </a:t>
            </a:r>
            <a:r>
              <a:rPr lang="en-US" sz="2400" dirty="0" err="1" smtClean="0"/>
              <a:t>số</a:t>
            </a:r>
            <a:endParaRPr lang="en-US" sz="2400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44650"/>
            <a:ext cx="7605713" cy="4708525"/>
          </a:xfrm>
        </p:spPr>
        <p:txBody>
          <a:bodyPr/>
          <a:lstStyle/>
          <a:p>
            <a:r>
              <a:rPr lang="en-US" i="1" dirty="0" smtClean="0"/>
              <a:t>B2: </a:t>
            </a:r>
            <a:r>
              <a:rPr lang="en-US" i="1" dirty="0" err="1" smtClean="0"/>
              <a:t>Tạo</a:t>
            </a:r>
            <a:r>
              <a:rPr lang="en-US" i="1" dirty="0" smtClean="0"/>
              <a:t> Android Project</a:t>
            </a:r>
            <a:endParaRPr lang="en-US" i="1" dirty="0"/>
          </a:p>
          <a:p>
            <a:pPr lvl="2"/>
            <a:r>
              <a:rPr lang="en-US" b="0" dirty="0" smtClean="0"/>
              <a:t>File, New, Android Project</a:t>
            </a:r>
            <a:endParaRPr lang="en-US" b="0" dirty="0"/>
          </a:p>
          <a:p>
            <a:pPr lvl="2"/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Project: </a:t>
            </a:r>
            <a:r>
              <a:rPr lang="en-US" sz="3200" b="1" dirty="0" smtClean="0">
                <a:solidFill>
                  <a:srgbClr val="FFC000"/>
                </a:solidFill>
              </a:rPr>
              <a:t>bt_tong2so</a:t>
            </a:r>
            <a:r>
              <a:rPr lang="en-US" dirty="0" smtClean="0"/>
              <a:t>, Next</a:t>
            </a:r>
            <a:endParaRPr lang="en-US" b="0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/>
          <a:srcRect b="55585"/>
          <a:stretch>
            <a:fillRect/>
          </a:stretch>
        </p:blipFill>
        <p:spPr bwMode="auto">
          <a:xfrm>
            <a:off x="1676400" y="3276600"/>
            <a:ext cx="613043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www.nhatnghe.com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Android 2012</a:t>
            </a:r>
            <a:endParaRPr lang="en-US" dirty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9144000" cy="563562"/>
          </a:xfrm>
        </p:spPr>
        <p:txBody>
          <a:bodyPr/>
          <a:lstStyle/>
          <a:p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tổng</a:t>
            </a:r>
            <a:r>
              <a:rPr lang="en-US" sz="2400" dirty="0" smtClean="0"/>
              <a:t> 2 </a:t>
            </a:r>
            <a:r>
              <a:rPr lang="en-US" sz="2400" dirty="0" err="1" smtClean="0"/>
              <a:t>số</a:t>
            </a:r>
            <a:endParaRPr lang="en-US" sz="2400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44650"/>
            <a:ext cx="7605713" cy="4708525"/>
          </a:xfrm>
        </p:spPr>
        <p:txBody>
          <a:bodyPr/>
          <a:lstStyle/>
          <a:p>
            <a:pPr lvl="2"/>
            <a:r>
              <a:rPr lang="en-US" b="0" dirty="0" err="1" smtClean="0"/>
              <a:t>Chọn</a:t>
            </a:r>
            <a:r>
              <a:rPr lang="en-US" b="0" dirty="0" smtClean="0"/>
              <a:t> version </a:t>
            </a:r>
            <a:r>
              <a:rPr lang="en-US" sz="3200" b="1" dirty="0" smtClean="0">
                <a:solidFill>
                  <a:srgbClr val="FFC000"/>
                </a:solidFill>
              </a:rPr>
              <a:t>android 2.2</a:t>
            </a:r>
            <a:r>
              <a:rPr lang="en-US" dirty="0" smtClean="0"/>
              <a:t>, Next</a:t>
            </a:r>
            <a:endParaRPr lang="en-US" b="0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/>
          <a:srcRect b="50000"/>
          <a:stretch>
            <a:fillRect/>
          </a:stretch>
        </p:blipFill>
        <p:spPr bwMode="auto">
          <a:xfrm>
            <a:off x="1600200" y="2362200"/>
            <a:ext cx="670241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www.nhatnghe.com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Android 2012</a:t>
            </a:r>
            <a:endParaRPr lang="en-US" dirty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9144000" cy="563562"/>
          </a:xfrm>
        </p:spPr>
        <p:txBody>
          <a:bodyPr/>
          <a:lstStyle/>
          <a:p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tổng</a:t>
            </a:r>
            <a:r>
              <a:rPr lang="en-US" sz="2400" dirty="0" smtClean="0"/>
              <a:t> 2 </a:t>
            </a:r>
            <a:r>
              <a:rPr lang="en-US" sz="2400" dirty="0" err="1" smtClean="0"/>
              <a:t>số</a:t>
            </a:r>
            <a:endParaRPr lang="en-US" sz="2400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605713" cy="4708525"/>
          </a:xfrm>
        </p:spPr>
        <p:txBody>
          <a:bodyPr/>
          <a:lstStyle/>
          <a:p>
            <a:pPr lvl="2"/>
            <a:r>
              <a:rPr lang="en-US" b="0" dirty="0" err="1" smtClean="0"/>
              <a:t>Khai</a:t>
            </a:r>
            <a:r>
              <a:rPr lang="en-US" b="0" dirty="0" smtClean="0"/>
              <a:t> </a:t>
            </a:r>
            <a:r>
              <a:rPr lang="en-US" b="0" dirty="0" err="1" smtClean="0"/>
              <a:t>báo</a:t>
            </a:r>
            <a:r>
              <a:rPr lang="en-US" b="0" dirty="0" smtClean="0"/>
              <a:t> </a:t>
            </a:r>
            <a:r>
              <a:rPr lang="en-US" b="0" dirty="0" err="1" smtClean="0"/>
              <a:t>tên</a:t>
            </a:r>
            <a:r>
              <a:rPr lang="en-US" b="0" dirty="0" smtClean="0"/>
              <a:t> </a:t>
            </a:r>
            <a:r>
              <a:rPr lang="en-US" b="0" dirty="0" err="1" smtClean="0"/>
              <a:t>ứng</a:t>
            </a:r>
            <a:r>
              <a:rPr lang="en-US" b="0" dirty="0" smtClean="0"/>
              <a:t> </a:t>
            </a:r>
            <a:r>
              <a:rPr lang="en-US" b="0" dirty="0" err="1" smtClean="0"/>
              <a:t>dụng</a:t>
            </a:r>
            <a:r>
              <a:rPr lang="en-US" b="0" dirty="0" smtClean="0"/>
              <a:t> </a:t>
            </a:r>
            <a:r>
              <a:rPr lang="en-US" sz="3200" b="1" dirty="0" smtClean="0">
                <a:solidFill>
                  <a:srgbClr val="FFC000"/>
                </a:solidFill>
              </a:rPr>
              <a:t>Bt_tong2so</a:t>
            </a:r>
            <a:endParaRPr lang="en-US" dirty="0" smtClean="0"/>
          </a:p>
          <a:p>
            <a:pPr lvl="2"/>
            <a:r>
              <a:rPr lang="en-US" b="0" dirty="0" err="1" smtClean="0"/>
              <a:t>Khai</a:t>
            </a:r>
            <a:r>
              <a:rPr lang="en-US" b="0" dirty="0" smtClean="0"/>
              <a:t> </a:t>
            </a:r>
            <a:r>
              <a:rPr lang="en-US" b="0" dirty="0" err="1" smtClean="0"/>
              <a:t>báo</a:t>
            </a:r>
            <a:r>
              <a:rPr lang="en-US" b="0" dirty="0" smtClean="0"/>
              <a:t> </a:t>
            </a:r>
            <a:r>
              <a:rPr lang="en-US" b="0" dirty="0" err="1" smtClean="0"/>
              <a:t>tên</a:t>
            </a:r>
            <a:r>
              <a:rPr lang="en-US" b="0" dirty="0" smtClean="0"/>
              <a:t> </a:t>
            </a:r>
            <a:r>
              <a:rPr lang="en-US" b="0" dirty="0" err="1" smtClean="0"/>
              <a:t>đóng</a:t>
            </a:r>
            <a:r>
              <a:rPr lang="en-US" b="0" dirty="0" smtClean="0"/>
              <a:t> </a:t>
            </a:r>
            <a:r>
              <a:rPr lang="en-US" b="0" dirty="0" err="1" smtClean="0"/>
              <a:t>gói</a:t>
            </a:r>
            <a:r>
              <a:rPr lang="en-US" b="0" dirty="0" smtClean="0"/>
              <a:t> </a:t>
            </a:r>
            <a:r>
              <a:rPr lang="en-US" b="0" dirty="0" err="1" smtClean="0"/>
              <a:t>chương</a:t>
            </a:r>
            <a:r>
              <a:rPr lang="en-US" b="0" dirty="0" smtClean="0"/>
              <a:t> </a:t>
            </a: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r>
              <a:rPr lang="en-US" b="1" dirty="0" smtClean="0">
                <a:solidFill>
                  <a:srgbClr val="FFC000"/>
                </a:solidFill>
              </a:rPr>
              <a:t>com.android.Bt_tong2so </a:t>
            </a:r>
            <a:r>
              <a:rPr lang="en-US" dirty="0" smtClean="0"/>
              <a:t>, Finish</a:t>
            </a:r>
            <a:endParaRPr lang="en-US" dirty="0"/>
          </a:p>
          <a:p>
            <a:pPr lvl="2">
              <a:buNone/>
            </a:pPr>
            <a:endParaRPr lang="en-US" b="0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/>
          <a:srcRect b="61169"/>
          <a:stretch>
            <a:fillRect/>
          </a:stretch>
        </p:blipFill>
        <p:spPr bwMode="auto">
          <a:xfrm>
            <a:off x="914400" y="3276600"/>
            <a:ext cx="719191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www.nhatnghe.com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Android 2012</a:t>
            </a:r>
            <a:endParaRPr lang="en-US" dirty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9144000" cy="563562"/>
          </a:xfrm>
        </p:spPr>
        <p:txBody>
          <a:bodyPr/>
          <a:lstStyle/>
          <a:p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tổng</a:t>
            </a:r>
            <a:r>
              <a:rPr lang="en-US" sz="2400" dirty="0" smtClean="0"/>
              <a:t> 2 </a:t>
            </a:r>
            <a:r>
              <a:rPr lang="en-US" sz="2400" dirty="0" err="1" smtClean="0"/>
              <a:t>số</a:t>
            </a:r>
            <a:endParaRPr lang="en-US" sz="2400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4860925"/>
          </a:xfrm>
        </p:spPr>
        <p:txBody>
          <a:bodyPr/>
          <a:lstStyle/>
          <a:p>
            <a:pPr lvl="1"/>
            <a:r>
              <a:rPr lang="en-US" b="0" dirty="0" smtClean="0"/>
              <a:t>B3: </a:t>
            </a:r>
            <a:r>
              <a:rPr lang="en-US" b="0" dirty="0" err="1" smtClean="0"/>
              <a:t>thiết</a:t>
            </a:r>
            <a:r>
              <a:rPr lang="en-US" b="0" dirty="0" smtClean="0"/>
              <a:t> </a:t>
            </a:r>
            <a:r>
              <a:rPr lang="en-US" b="0" dirty="0" err="1" smtClean="0"/>
              <a:t>kế</a:t>
            </a:r>
            <a:r>
              <a:rPr lang="en-US" b="0" dirty="0" smtClean="0"/>
              <a:t> </a:t>
            </a:r>
            <a:r>
              <a:rPr lang="en-US" b="0" dirty="0" err="1" smtClean="0"/>
              <a:t>giao</a:t>
            </a:r>
            <a:r>
              <a:rPr lang="en-US" b="0" dirty="0" smtClean="0"/>
              <a:t> </a:t>
            </a:r>
            <a:r>
              <a:rPr lang="en-US" b="0" dirty="0" err="1" smtClean="0"/>
              <a:t>diện</a:t>
            </a:r>
            <a:r>
              <a:rPr lang="en-US" b="0" dirty="0" smtClean="0"/>
              <a:t> </a:t>
            </a:r>
            <a:r>
              <a:rPr lang="en-US" b="0" dirty="0" err="1" smtClean="0"/>
              <a:t>bằng</a:t>
            </a:r>
            <a:r>
              <a:rPr lang="en-US" b="0" dirty="0" smtClean="0"/>
              <a:t> </a:t>
            </a:r>
            <a:r>
              <a:rPr lang="en-US" b="0" dirty="0" err="1" smtClean="0"/>
              <a:t>thao</a:t>
            </a:r>
            <a:r>
              <a:rPr lang="en-US" b="0" dirty="0" smtClean="0"/>
              <a:t> </a:t>
            </a:r>
            <a:r>
              <a:rPr lang="en-US" b="0" dirty="0" err="1" smtClean="0"/>
              <a:t>tác</a:t>
            </a:r>
            <a:r>
              <a:rPr lang="en-US" b="0" dirty="0" smtClean="0"/>
              <a:t> </a:t>
            </a:r>
            <a:r>
              <a:rPr lang="en-US" b="0" dirty="0" err="1" smtClean="0"/>
              <a:t>kéo</a:t>
            </a:r>
            <a:r>
              <a:rPr lang="en-US" b="0" dirty="0" smtClean="0"/>
              <a:t> </a:t>
            </a:r>
            <a:r>
              <a:rPr lang="en-US" b="0" dirty="0" err="1" smtClean="0"/>
              <a:t>thả</a:t>
            </a:r>
            <a:r>
              <a:rPr lang="en-US" b="0" dirty="0" smtClean="0"/>
              <a:t>, </a:t>
            </a:r>
            <a:r>
              <a:rPr lang="en-US" b="0" dirty="0" err="1" smtClean="0"/>
              <a:t>kiểm</a:t>
            </a:r>
            <a:r>
              <a:rPr lang="en-US" b="0" dirty="0" smtClean="0"/>
              <a:t> </a:t>
            </a:r>
            <a:r>
              <a:rPr lang="en-US" b="0" dirty="0" err="1" smtClean="0"/>
              <a:t>chứng</a:t>
            </a:r>
            <a:r>
              <a:rPr lang="en-US" b="0" dirty="0" smtClean="0"/>
              <a:t> code </a:t>
            </a:r>
            <a:r>
              <a:rPr lang="en-US" b="0" dirty="0" err="1" smtClean="0"/>
              <a:t>giao</a:t>
            </a:r>
            <a:r>
              <a:rPr lang="en-US" b="0" dirty="0" smtClean="0"/>
              <a:t> </a:t>
            </a:r>
            <a:r>
              <a:rPr lang="en-US" b="0" dirty="0" err="1" smtClean="0"/>
              <a:t>diện</a:t>
            </a:r>
            <a:r>
              <a:rPr lang="en-US" b="0" dirty="0" smtClean="0"/>
              <a:t> </a:t>
            </a:r>
            <a:r>
              <a:rPr lang="en-US" b="0" dirty="0" err="1" smtClean="0"/>
              <a:t>dạng</a:t>
            </a:r>
            <a:r>
              <a:rPr lang="en-US" b="0" dirty="0" smtClean="0"/>
              <a:t> XML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286000"/>
            <a:ext cx="3673929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www.nhatnghe.com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Android 2012</a:t>
            </a:r>
            <a:endParaRPr lang="en-US" dirty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9144000" cy="563562"/>
          </a:xfrm>
        </p:spPr>
        <p:txBody>
          <a:bodyPr/>
          <a:lstStyle/>
          <a:p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tổng</a:t>
            </a:r>
            <a:r>
              <a:rPr lang="en-US" sz="2400" dirty="0" smtClean="0"/>
              <a:t> 2 </a:t>
            </a:r>
            <a:r>
              <a:rPr lang="en-US" sz="2400" dirty="0" err="1" smtClean="0"/>
              <a:t>số</a:t>
            </a:r>
            <a:endParaRPr lang="en-US" sz="2400" dirty="0"/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219200"/>
            <a:ext cx="5715000" cy="5382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www.nhatnghe.com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Android 2012</a:t>
            </a:r>
            <a:endParaRPr lang="en-US" dirty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9144000" cy="563562"/>
          </a:xfrm>
        </p:spPr>
        <p:txBody>
          <a:bodyPr/>
          <a:lstStyle/>
          <a:p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tổng</a:t>
            </a:r>
            <a:r>
              <a:rPr lang="en-US" sz="2400" dirty="0" smtClean="0"/>
              <a:t> 2 </a:t>
            </a:r>
            <a:r>
              <a:rPr lang="en-US" sz="2400" dirty="0" err="1" smtClean="0"/>
              <a:t>số</a:t>
            </a:r>
            <a:endParaRPr lang="en-US" sz="2400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4860925"/>
          </a:xfrm>
        </p:spPr>
        <p:txBody>
          <a:bodyPr/>
          <a:lstStyle/>
          <a:p>
            <a:pPr lvl="1"/>
            <a:r>
              <a:rPr lang="en-US" b="0" dirty="0" smtClean="0"/>
              <a:t>B4: </a:t>
            </a:r>
            <a:r>
              <a:rPr lang="en-US" b="0" dirty="0" err="1" smtClean="0"/>
              <a:t>Viết</a:t>
            </a:r>
            <a:r>
              <a:rPr lang="en-US" b="0" dirty="0" smtClean="0"/>
              <a:t> code </a:t>
            </a:r>
            <a:r>
              <a:rPr lang="en-US" b="0" dirty="0" err="1" smtClean="0"/>
              <a:t>xử</a:t>
            </a:r>
            <a:r>
              <a:rPr lang="en-US" b="0" dirty="0" smtClean="0"/>
              <a:t> </a:t>
            </a:r>
            <a:r>
              <a:rPr lang="en-US" b="0" dirty="0" err="1" smtClean="0"/>
              <a:t>lý</a:t>
            </a:r>
            <a:r>
              <a:rPr lang="en-US" b="0" dirty="0" smtClean="0"/>
              <a:t> </a:t>
            </a:r>
            <a:r>
              <a:rPr lang="en-US" b="0" dirty="0" err="1" smtClean="0"/>
              <a:t>trong</a:t>
            </a:r>
            <a:r>
              <a:rPr lang="en-US" b="0" dirty="0" smtClean="0"/>
              <a:t> file </a:t>
            </a:r>
            <a:r>
              <a:rPr lang="en-US" sz="2400" b="0" dirty="0" err="1" smtClean="0">
                <a:solidFill>
                  <a:srgbClr val="FF0000"/>
                </a:solidFill>
              </a:rPr>
              <a:t>src</a:t>
            </a:r>
            <a:r>
              <a:rPr lang="en-US" sz="2400" b="0" dirty="0" smtClean="0">
                <a:solidFill>
                  <a:srgbClr val="FF0000"/>
                </a:solidFill>
              </a:rPr>
              <a:t>/com.android.bt_tong2so/bt_tong2soActivity.java</a:t>
            </a:r>
          </a:p>
          <a:p>
            <a:pPr lvl="1">
              <a:lnSpc>
                <a:spcPct val="80000"/>
              </a:lnSpc>
              <a:buNone/>
            </a:pPr>
            <a:endParaRPr lang="en-US" sz="2400" dirty="0"/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438400"/>
            <a:ext cx="6096000" cy="391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www.nhatnghe.com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Android 2012</a:t>
            </a:r>
            <a:endParaRPr lang="en-US" dirty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9144000" cy="563562"/>
          </a:xfrm>
        </p:spPr>
        <p:txBody>
          <a:bodyPr/>
          <a:lstStyle/>
          <a:p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tổng</a:t>
            </a:r>
            <a:r>
              <a:rPr lang="en-US" sz="2400" dirty="0" smtClean="0"/>
              <a:t> 2 </a:t>
            </a:r>
            <a:r>
              <a:rPr lang="en-US" sz="2400" dirty="0" err="1" smtClean="0"/>
              <a:t>số</a:t>
            </a:r>
            <a:endParaRPr lang="en-US" sz="2400" dirty="0"/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05000"/>
            <a:ext cx="765189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www.nhatnghe.com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Android 2012</a:t>
            </a:r>
            <a:endParaRPr lang="en-US" dirty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9144000" cy="563562"/>
          </a:xfrm>
        </p:spPr>
        <p:txBody>
          <a:bodyPr/>
          <a:lstStyle/>
          <a:p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tổng</a:t>
            </a:r>
            <a:r>
              <a:rPr lang="en-US" sz="2400" dirty="0" smtClean="0"/>
              <a:t> 2 </a:t>
            </a:r>
            <a:r>
              <a:rPr lang="en-US" sz="2400" dirty="0" err="1" smtClean="0"/>
              <a:t>số</a:t>
            </a:r>
            <a:endParaRPr lang="en-US" sz="2400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4860925"/>
          </a:xfrm>
        </p:spPr>
        <p:txBody>
          <a:bodyPr/>
          <a:lstStyle/>
          <a:p>
            <a:pPr lvl="1"/>
            <a:r>
              <a:rPr lang="en-US" b="0" dirty="0" smtClean="0"/>
              <a:t>B5: </a:t>
            </a:r>
            <a:r>
              <a:rPr lang="en-US" b="0" dirty="0" err="1" smtClean="0"/>
              <a:t>Biên</a:t>
            </a:r>
            <a:r>
              <a:rPr lang="en-US" b="0" dirty="0" smtClean="0"/>
              <a:t> </a:t>
            </a:r>
            <a:r>
              <a:rPr lang="en-US" b="0" dirty="0" err="1" smtClean="0"/>
              <a:t>dịch</a:t>
            </a:r>
            <a:r>
              <a:rPr lang="en-US" b="0" dirty="0" smtClean="0"/>
              <a:t> </a:t>
            </a:r>
            <a:r>
              <a:rPr lang="en-US" b="0" dirty="0" err="1" smtClean="0"/>
              <a:t>chương</a:t>
            </a:r>
            <a:r>
              <a:rPr lang="en-US" b="0" dirty="0" smtClean="0"/>
              <a:t> </a:t>
            </a: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endParaRPr lang="en-US" b="0" dirty="0" smtClean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  <a:buNone/>
            </a:pPr>
            <a:r>
              <a:rPr lang="en-US" dirty="0" smtClean="0"/>
              <a:t>	[menu] Project, Build Project</a:t>
            </a:r>
          </a:p>
          <a:p>
            <a:pPr lvl="1"/>
            <a:r>
              <a:rPr lang="en-US" b="0" dirty="0" smtClean="0"/>
              <a:t>B6: </a:t>
            </a:r>
            <a:r>
              <a:rPr lang="en-US" b="0" dirty="0" err="1" smtClean="0"/>
              <a:t>Thực</a:t>
            </a:r>
            <a:r>
              <a:rPr lang="en-US" b="0" dirty="0" smtClean="0"/>
              <a:t> </a:t>
            </a:r>
            <a:r>
              <a:rPr lang="en-US" b="0" dirty="0" err="1" smtClean="0"/>
              <a:t>thi</a:t>
            </a:r>
            <a:r>
              <a:rPr lang="en-US" b="0" dirty="0" smtClean="0"/>
              <a:t> </a:t>
            </a:r>
            <a:r>
              <a:rPr lang="en-US" b="0" dirty="0" err="1" smtClean="0"/>
              <a:t>chương</a:t>
            </a:r>
            <a:r>
              <a:rPr lang="en-US" b="0" dirty="0" smtClean="0"/>
              <a:t> </a:t>
            </a: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r>
              <a:rPr lang="en-US" b="0" dirty="0" err="1" smtClean="0"/>
              <a:t>trên</a:t>
            </a:r>
            <a:r>
              <a:rPr lang="en-US" b="0" dirty="0" smtClean="0"/>
              <a:t> </a:t>
            </a:r>
            <a:r>
              <a:rPr lang="en-US" b="0" dirty="0" err="1" smtClean="0"/>
              <a:t>thiết</a:t>
            </a:r>
            <a:r>
              <a:rPr lang="en-US" b="0" dirty="0" smtClean="0"/>
              <a:t> </a:t>
            </a:r>
            <a:r>
              <a:rPr lang="en-US" b="0" dirty="0" err="1" smtClean="0"/>
              <a:t>bị</a:t>
            </a:r>
            <a:r>
              <a:rPr lang="en-US" b="0" dirty="0" smtClean="0"/>
              <a:t> </a:t>
            </a:r>
            <a:r>
              <a:rPr lang="en-US" b="0" dirty="0" err="1" smtClean="0"/>
              <a:t>giả</a:t>
            </a:r>
            <a:r>
              <a:rPr lang="en-US" b="0" dirty="0" smtClean="0"/>
              <a:t> </a:t>
            </a:r>
            <a:r>
              <a:rPr lang="en-US" b="0" dirty="0" err="1" smtClean="0"/>
              <a:t>lập</a:t>
            </a:r>
            <a:r>
              <a:rPr lang="en-US" b="0" dirty="0" smtClean="0"/>
              <a:t> </a:t>
            </a:r>
            <a:endParaRPr lang="en-US" b="0" dirty="0" smtClean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  <a:buNone/>
            </a:pPr>
            <a:r>
              <a:rPr lang="en-US" dirty="0" smtClean="0"/>
              <a:t>	[menu] Run, Run </a:t>
            </a:r>
          </a:p>
          <a:p>
            <a:pPr lvl="1">
              <a:lnSpc>
                <a:spcPct val="80000"/>
              </a:lnSpc>
              <a:buNone/>
            </a:pPr>
            <a:endParaRPr lang="en-US" sz="2400" dirty="0" smtClean="0"/>
          </a:p>
          <a:p>
            <a:pPr lvl="1">
              <a:lnSpc>
                <a:spcPct val="80000"/>
              </a:lnSpc>
              <a:buNone/>
            </a:pPr>
            <a:r>
              <a:rPr lang="en-US" sz="3200" b="1" dirty="0" err="1" smtClean="0">
                <a:solidFill>
                  <a:srgbClr val="FFC000"/>
                </a:solidFill>
              </a:rPr>
              <a:t>Cài</a:t>
            </a:r>
            <a:r>
              <a:rPr lang="en-US" sz="3200" b="1" dirty="0" smtClean="0">
                <a:solidFill>
                  <a:srgbClr val="FFC000"/>
                </a:solidFill>
              </a:rPr>
              <a:t> </a:t>
            </a:r>
            <a:r>
              <a:rPr lang="en-US" sz="3200" b="1" dirty="0" err="1" smtClean="0">
                <a:solidFill>
                  <a:srgbClr val="FFC000"/>
                </a:solidFill>
              </a:rPr>
              <a:t>đặt</a:t>
            </a:r>
            <a:r>
              <a:rPr lang="en-US" sz="3200" b="1" dirty="0" smtClean="0">
                <a:solidFill>
                  <a:srgbClr val="FFC000"/>
                </a:solidFill>
              </a:rPr>
              <a:t> </a:t>
            </a:r>
            <a:r>
              <a:rPr lang="en-US" sz="3200" b="1" dirty="0" err="1" smtClean="0">
                <a:solidFill>
                  <a:srgbClr val="FFC000"/>
                </a:solidFill>
              </a:rPr>
              <a:t>lên</a:t>
            </a:r>
            <a:r>
              <a:rPr lang="en-US" sz="3200" b="1" dirty="0" smtClean="0">
                <a:solidFill>
                  <a:srgbClr val="FFC000"/>
                </a:solidFill>
              </a:rPr>
              <a:t> </a:t>
            </a:r>
            <a:r>
              <a:rPr lang="en-US" sz="3200" b="1" dirty="0" err="1" smtClean="0">
                <a:solidFill>
                  <a:srgbClr val="FFC000"/>
                </a:solidFill>
              </a:rPr>
              <a:t>điện</a:t>
            </a:r>
            <a:r>
              <a:rPr lang="en-US" sz="3200" b="1" dirty="0" smtClean="0">
                <a:solidFill>
                  <a:srgbClr val="FFC000"/>
                </a:solidFill>
              </a:rPr>
              <a:t> </a:t>
            </a:r>
            <a:r>
              <a:rPr lang="en-US" sz="3200" b="1" dirty="0" err="1" smtClean="0">
                <a:solidFill>
                  <a:srgbClr val="FFC000"/>
                </a:solidFill>
              </a:rPr>
              <a:t>thoại</a:t>
            </a:r>
            <a:r>
              <a:rPr lang="en-US" sz="3200" b="1" dirty="0" smtClean="0">
                <a:solidFill>
                  <a:srgbClr val="FFC000"/>
                </a:solidFill>
              </a:rPr>
              <a:t> </a:t>
            </a:r>
            <a:r>
              <a:rPr lang="en-US" sz="3200" b="1" dirty="0" err="1" smtClean="0">
                <a:solidFill>
                  <a:srgbClr val="FFC000"/>
                </a:solidFill>
              </a:rPr>
              <a:t>di</a:t>
            </a:r>
            <a:r>
              <a:rPr lang="en-US" sz="3200" b="1" dirty="0" smtClean="0">
                <a:solidFill>
                  <a:srgbClr val="FFC000"/>
                </a:solidFill>
              </a:rPr>
              <a:t> </a:t>
            </a:r>
            <a:r>
              <a:rPr lang="en-US" sz="3200" b="1" dirty="0" err="1" smtClean="0">
                <a:solidFill>
                  <a:srgbClr val="FFC000"/>
                </a:solidFill>
              </a:rPr>
              <a:t>động</a:t>
            </a:r>
            <a:r>
              <a:rPr lang="en-US" sz="3200" b="1" dirty="0" smtClean="0">
                <a:solidFill>
                  <a:srgbClr val="FFC000"/>
                </a:solidFill>
              </a:rPr>
              <a:t> Android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400" dirty="0" smtClean="0"/>
              <a:t>B1: </a:t>
            </a:r>
            <a:r>
              <a:rPr lang="en-US" sz="2400" dirty="0" err="1" smtClean="0"/>
              <a:t>từ</a:t>
            </a:r>
            <a:r>
              <a:rPr lang="en-US" sz="2400" dirty="0" smtClean="0"/>
              <a:t> PC hay laptop </a:t>
            </a:r>
            <a:r>
              <a:rPr lang="en-US" sz="2400" dirty="0" err="1" smtClean="0"/>
              <a:t>gửi</a:t>
            </a:r>
            <a:r>
              <a:rPr lang="en-US" sz="2400" dirty="0" smtClean="0"/>
              <a:t> mail </a:t>
            </a:r>
            <a:r>
              <a:rPr lang="en-US" sz="2400" dirty="0" err="1" smtClean="0"/>
              <a:t>đính</a:t>
            </a:r>
            <a:r>
              <a:rPr lang="en-US" sz="2400" dirty="0" smtClean="0"/>
              <a:t> </a:t>
            </a:r>
            <a:r>
              <a:rPr lang="en-US" sz="2400" dirty="0" err="1" smtClean="0"/>
              <a:t>kèm</a:t>
            </a:r>
            <a:r>
              <a:rPr lang="en-US" sz="2400" dirty="0" smtClean="0"/>
              <a:t> file bt_tong2so.apk </a:t>
            </a:r>
            <a:r>
              <a:rPr lang="en-US" sz="2400" dirty="0" err="1" smtClean="0"/>
              <a:t>trong</a:t>
            </a:r>
            <a:r>
              <a:rPr lang="en-US" sz="2400" dirty="0" smtClean="0"/>
              <a:t> folder bin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400" dirty="0" smtClean="0"/>
              <a:t>B2: </a:t>
            </a:r>
            <a:r>
              <a:rPr lang="en-US" sz="2400" dirty="0" err="1" smtClean="0"/>
              <a:t>mở</a:t>
            </a:r>
            <a:r>
              <a:rPr lang="en-US" sz="2400" dirty="0" smtClean="0"/>
              <a:t> </a:t>
            </a:r>
            <a:r>
              <a:rPr lang="en-US" sz="2400" dirty="0" err="1" smtClean="0"/>
              <a:t>điện</a:t>
            </a:r>
            <a:r>
              <a:rPr lang="en-US" sz="2400" dirty="0" smtClean="0"/>
              <a:t> </a:t>
            </a:r>
            <a:r>
              <a:rPr lang="en-US" sz="2400" dirty="0" err="1" smtClean="0"/>
              <a:t>thoại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check mail </a:t>
            </a:r>
            <a:r>
              <a:rPr lang="en-US" sz="2400" dirty="0" err="1" smtClean="0"/>
              <a:t>nhắp</a:t>
            </a:r>
            <a:r>
              <a:rPr lang="en-US" sz="2400" dirty="0" smtClean="0"/>
              <a:t>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file </a:t>
            </a:r>
            <a:r>
              <a:rPr lang="en-US" sz="2400" dirty="0" err="1" smtClean="0"/>
              <a:t>đính</a:t>
            </a:r>
            <a:r>
              <a:rPr lang="en-US" sz="2400" dirty="0" smtClean="0"/>
              <a:t> </a:t>
            </a:r>
            <a:r>
              <a:rPr lang="en-US" sz="2400" dirty="0" err="1" smtClean="0"/>
              <a:t>kèm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install.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400" dirty="0" smtClean="0"/>
              <a:t>B3: </a:t>
            </a:r>
            <a:r>
              <a:rPr lang="en-US" sz="2400" dirty="0" err="1" smtClean="0"/>
              <a:t>chạy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vừa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cài</a:t>
            </a:r>
            <a:r>
              <a:rPr lang="en-US" sz="2400" dirty="0" smtClean="0"/>
              <a:t> </a:t>
            </a:r>
            <a:r>
              <a:rPr lang="en-US" sz="2400" dirty="0" err="1" smtClean="0"/>
              <a:t>đặt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kiểm</a:t>
            </a:r>
            <a:r>
              <a:rPr lang="en-US" sz="2400" dirty="0" smtClean="0"/>
              <a:t> </a:t>
            </a:r>
            <a:r>
              <a:rPr lang="en-US" sz="2400" dirty="0" err="1" smtClean="0"/>
              <a:t>tra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www.nhatnghe.com</a:t>
            </a:r>
            <a:endParaRPr lang="en-US" dirty="0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Android 2012</a:t>
            </a:r>
            <a:endParaRPr lang="en-US" dirty="0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1524000" y="1676400"/>
            <a:ext cx="5791200" cy="685800"/>
            <a:chOff x="1296" y="1824"/>
            <a:chExt cx="2976" cy="432"/>
          </a:xfrm>
        </p:grpSpPr>
        <p:sp>
          <p:nvSpPr>
            <p:cNvPr id="89150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51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52" name="Text Box 64"/>
            <p:cNvSpPr txBox="1">
              <a:spLocks noChangeArrowheads="1"/>
            </p:cNvSpPr>
            <p:nvPr/>
          </p:nvSpPr>
          <p:spPr bwMode="gray">
            <a:xfrm>
              <a:off x="1855" y="1934"/>
              <a:ext cx="2160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dirty="0" err="1" smtClean="0">
                  <a:solidFill>
                    <a:srgbClr val="000000"/>
                  </a:solidFill>
                </a:rPr>
                <a:t>Tìm</a:t>
              </a:r>
              <a:r>
                <a:rPr 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số</a:t>
              </a:r>
              <a:r>
                <a:rPr 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nhỏ</a:t>
              </a:r>
              <a:r>
                <a:rPr 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nhất</a:t>
              </a:r>
              <a:r>
                <a:rPr 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trong</a:t>
              </a:r>
              <a:r>
                <a:rPr lang="en-US" b="1" dirty="0" smtClean="0">
                  <a:solidFill>
                    <a:srgbClr val="000000"/>
                  </a:solidFill>
                </a:rPr>
                <a:t> 2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số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89153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17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 smtClean="0">
                  <a:solidFill>
                    <a:schemeClr val="bg1"/>
                  </a:solidFill>
                </a:rPr>
                <a:t>a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1524000" y="2514600"/>
            <a:ext cx="5791200" cy="685800"/>
            <a:chOff x="1296" y="1824"/>
            <a:chExt cx="2976" cy="432"/>
          </a:xfrm>
        </p:grpSpPr>
        <p:sp>
          <p:nvSpPr>
            <p:cNvPr id="89155" name="AutoShape 6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56" name="AutoShape 6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57" name="Text Box 69"/>
            <p:cNvSpPr txBox="1">
              <a:spLocks noChangeArrowheads="1"/>
            </p:cNvSpPr>
            <p:nvPr/>
          </p:nvSpPr>
          <p:spPr bwMode="gray">
            <a:xfrm>
              <a:off x="1671" y="1934"/>
              <a:ext cx="252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b="1" dirty="0" err="1" smtClean="0">
                  <a:solidFill>
                    <a:srgbClr val="000000"/>
                  </a:solidFill>
                </a:rPr>
                <a:t>Giải</a:t>
              </a:r>
              <a:r>
                <a:rPr 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phương</a:t>
              </a:r>
              <a:r>
                <a:rPr 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trình</a:t>
              </a:r>
              <a:r>
                <a:rPr 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ax+b</a:t>
              </a:r>
              <a:r>
                <a:rPr lang="en-US" b="1" dirty="0" smtClean="0">
                  <a:solidFill>
                    <a:srgbClr val="000000"/>
                  </a:solidFill>
                </a:rPr>
                <a:t>=0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89158" name="Text Box 70"/>
            <p:cNvSpPr txBox="1">
              <a:spLocks noChangeArrowheads="1"/>
            </p:cNvSpPr>
            <p:nvPr/>
          </p:nvSpPr>
          <p:spPr bwMode="gray">
            <a:xfrm>
              <a:off x="1393" y="1886"/>
              <a:ext cx="17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 smtClean="0">
                  <a:solidFill>
                    <a:schemeClr val="bg1"/>
                  </a:solidFill>
                </a:rPr>
                <a:t>b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1524000" y="3352800"/>
            <a:ext cx="5791200" cy="685800"/>
            <a:chOff x="1296" y="1824"/>
            <a:chExt cx="2976" cy="432"/>
          </a:xfrm>
          <a:solidFill>
            <a:srgbClr val="92D050"/>
          </a:solidFill>
        </p:grpSpPr>
        <p:sp>
          <p:nvSpPr>
            <p:cNvPr id="89160" name="AutoShape 7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61" name="AutoShape 7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62" name="Text Box 74"/>
            <p:cNvSpPr txBox="1">
              <a:spLocks noChangeArrowheads="1"/>
            </p:cNvSpPr>
            <p:nvPr/>
          </p:nvSpPr>
          <p:spPr bwMode="gray">
            <a:xfrm>
              <a:off x="1872" y="1934"/>
              <a:ext cx="2160" cy="233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dirty="0" err="1" smtClean="0">
                  <a:solidFill>
                    <a:srgbClr val="000000"/>
                  </a:solidFill>
                </a:rPr>
                <a:t>Tìm</a:t>
              </a:r>
              <a:r>
                <a:rPr 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ước</a:t>
              </a:r>
              <a:r>
                <a:rPr 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số</a:t>
              </a:r>
              <a:r>
                <a:rPr 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chung</a:t>
              </a:r>
              <a:r>
                <a:rPr 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của</a:t>
              </a:r>
              <a:r>
                <a:rPr lang="en-US" b="1" dirty="0" smtClean="0">
                  <a:solidFill>
                    <a:srgbClr val="000000"/>
                  </a:solidFill>
                </a:rPr>
                <a:t> 2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số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89163" name="Text Box 75"/>
            <p:cNvSpPr txBox="1">
              <a:spLocks noChangeArrowheads="1"/>
            </p:cNvSpPr>
            <p:nvPr/>
          </p:nvSpPr>
          <p:spPr bwMode="gray">
            <a:xfrm>
              <a:off x="1393" y="1886"/>
              <a:ext cx="163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 smtClean="0">
                  <a:solidFill>
                    <a:schemeClr val="bg1"/>
                  </a:solidFill>
                </a:rPr>
                <a:t>c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76"/>
          <p:cNvGrpSpPr>
            <a:grpSpLocks/>
          </p:cNvGrpSpPr>
          <p:nvPr/>
        </p:nvGrpSpPr>
        <p:grpSpPr bwMode="auto">
          <a:xfrm>
            <a:off x="1524000" y="4191000"/>
            <a:ext cx="5791200" cy="685800"/>
            <a:chOff x="1296" y="1824"/>
            <a:chExt cx="2976" cy="43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9165" name="AutoShape 7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66" name="AutoShape 7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67" name="Text Box 79"/>
            <p:cNvSpPr txBox="1">
              <a:spLocks noChangeArrowheads="1"/>
            </p:cNvSpPr>
            <p:nvPr/>
          </p:nvSpPr>
          <p:spPr bwMode="gray">
            <a:xfrm>
              <a:off x="1872" y="1934"/>
              <a:ext cx="2363" cy="233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b="1" dirty="0" err="1" smtClean="0">
                  <a:solidFill>
                    <a:srgbClr val="000000"/>
                  </a:solidFill>
                </a:rPr>
                <a:t>Chương</a:t>
              </a:r>
              <a:r>
                <a:rPr 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trình</a:t>
              </a:r>
              <a:r>
                <a:rPr lang="en-US" b="1" dirty="0" smtClean="0">
                  <a:solidFill>
                    <a:srgbClr val="000000"/>
                  </a:solidFill>
                </a:rPr>
                <a:t> gallery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hình</a:t>
              </a:r>
              <a:r>
                <a:rPr 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ảnh</a:t>
              </a:r>
              <a:r>
                <a:rPr 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đơn</a:t>
              </a:r>
              <a:r>
                <a:rPr 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giản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89168" name="Text Box 80"/>
            <p:cNvSpPr txBox="1">
              <a:spLocks noChangeArrowheads="1"/>
            </p:cNvSpPr>
            <p:nvPr/>
          </p:nvSpPr>
          <p:spPr bwMode="gray">
            <a:xfrm>
              <a:off x="1393" y="1886"/>
              <a:ext cx="172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 smtClean="0">
                  <a:solidFill>
                    <a:schemeClr val="bg1"/>
                  </a:solidFill>
                </a:rPr>
                <a:t>d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71"/>
          <p:cNvGrpSpPr>
            <a:grpSpLocks/>
          </p:cNvGrpSpPr>
          <p:nvPr/>
        </p:nvGrpSpPr>
        <p:grpSpPr bwMode="auto">
          <a:xfrm>
            <a:off x="1524000" y="4953000"/>
            <a:ext cx="5791200" cy="685800"/>
            <a:chOff x="1296" y="1824"/>
            <a:chExt cx="2976" cy="432"/>
          </a:xfrm>
        </p:grpSpPr>
        <p:sp>
          <p:nvSpPr>
            <p:cNvPr id="26" name="AutoShape 7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utoShape 7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74"/>
            <p:cNvSpPr txBox="1">
              <a:spLocks noChangeArrowheads="1"/>
            </p:cNvSpPr>
            <p:nvPr/>
          </p:nvSpPr>
          <p:spPr bwMode="gray">
            <a:xfrm>
              <a:off x="1766" y="1934"/>
              <a:ext cx="246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b="1" dirty="0" err="1" smtClean="0">
                  <a:solidFill>
                    <a:srgbClr val="000000"/>
                  </a:solidFill>
                </a:rPr>
                <a:t>Chương</a:t>
              </a:r>
              <a:r>
                <a:rPr 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trình</a:t>
              </a:r>
              <a:r>
                <a:rPr lang="en-US" b="1" dirty="0" smtClean="0">
                  <a:solidFill>
                    <a:srgbClr val="000000"/>
                  </a:solidFill>
                </a:rPr>
                <a:t> minh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họa</a:t>
              </a:r>
              <a:r>
                <a:rPr lang="en-US" b="1" dirty="0" smtClean="0">
                  <a:solidFill>
                    <a:srgbClr val="000000"/>
                  </a:solidFill>
                </a:rPr>
                <a:t> play 1 file mp3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29" name="Text Box 75"/>
            <p:cNvSpPr txBox="1">
              <a:spLocks noChangeArrowheads="1"/>
            </p:cNvSpPr>
            <p:nvPr/>
          </p:nvSpPr>
          <p:spPr bwMode="gray">
            <a:xfrm>
              <a:off x="1393" y="1886"/>
              <a:ext cx="17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grpSp>
        <p:nvGrpSpPr>
          <p:cNvPr id="30" name="Group 76"/>
          <p:cNvGrpSpPr>
            <a:grpSpLocks/>
          </p:cNvGrpSpPr>
          <p:nvPr/>
        </p:nvGrpSpPr>
        <p:grpSpPr bwMode="auto">
          <a:xfrm>
            <a:off x="1524000" y="5791200"/>
            <a:ext cx="5791200" cy="685800"/>
            <a:chOff x="1296" y="1824"/>
            <a:chExt cx="2976" cy="432"/>
          </a:xfrm>
        </p:grpSpPr>
        <p:sp>
          <p:nvSpPr>
            <p:cNvPr id="31" name="AutoShape 7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7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79"/>
            <p:cNvSpPr txBox="1">
              <a:spLocks noChangeArrowheads="1"/>
            </p:cNvSpPr>
            <p:nvPr/>
          </p:nvSpPr>
          <p:spPr bwMode="gray">
            <a:xfrm>
              <a:off x="1872" y="1934"/>
              <a:ext cx="2363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b="1" dirty="0" err="1" smtClean="0">
                  <a:solidFill>
                    <a:srgbClr val="000000"/>
                  </a:solidFill>
                </a:rPr>
                <a:t>Chương</a:t>
              </a:r>
              <a:r>
                <a:rPr 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trình</a:t>
              </a:r>
              <a:r>
                <a:rPr lang="en-US" b="1" dirty="0" smtClean="0">
                  <a:solidFill>
                    <a:srgbClr val="000000"/>
                  </a:solidFill>
                </a:rPr>
                <a:t> minh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họa</a:t>
              </a:r>
              <a:r>
                <a:rPr lang="en-US" b="1" dirty="0" smtClean="0">
                  <a:solidFill>
                    <a:srgbClr val="000000"/>
                  </a:solidFill>
                </a:rPr>
                <a:t> play 1 file video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34" name="Text Box 80"/>
            <p:cNvSpPr txBox="1">
              <a:spLocks noChangeArrowheads="1"/>
            </p:cNvSpPr>
            <p:nvPr/>
          </p:nvSpPr>
          <p:spPr bwMode="gray">
            <a:xfrm>
              <a:off x="1393" y="1886"/>
              <a:ext cx="130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www.nhatnghe.com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Android 2012</a:t>
            </a:r>
            <a:endParaRPr lang="en-US" dirty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9144000" cy="563562"/>
          </a:xfrm>
        </p:spPr>
        <p:txBody>
          <a:bodyPr/>
          <a:lstStyle/>
          <a:p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gallery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 </a:t>
            </a:r>
            <a:r>
              <a:rPr lang="en-US" sz="2400" dirty="0" err="1" smtClean="0"/>
              <a:t>đơn</a:t>
            </a:r>
            <a:r>
              <a:rPr lang="en-US" sz="2400" dirty="0" smtClean="0"/>
              <a:t> </a:t>
            </a:r>
            <a:r>
              <a:rPr lang="en-US" sz="2400" dirty="0" err="1" smtClean="0"/>
              <a:t>giản</a:t>
            </a:r>
            <a:endParaRPr lang="en-US" sz="2400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1"/>
            <a:ext cx="8382000" cy="1143000"/>
          </a:xfrm>
        </p:spPr>
        <p:txBody>
          <a:bodyPr/>
          <a:lstStyle/>
          <a:p>
            <a:pPr lvl="1"/>
            <a:r>
              <a:rPr lang="en-US" b="0" dirty="0" err="1" smtClean="0"/>
              <a:t>Yêu</a:t>
            </a:r>
            <a:r>
              <a:rPr lang="en-US" b="0" dirty="0" smtClean="0"/>
              <a:t> </a:t>
            </a:r>
            <a:r>
              <a:rPr lang="en-US" b="0" dirty="0" err="1" smtClean="0"/>
              <a:t>cầu</a:t>
            </a:r>
            <a:r>
              <a:rPr lang="en-US" b="0" dirty="0" smtClean="0"/>
              <a:t>: </a:t>
            </a:r>
            <a:r>
              <a:rPr lang="en-US" b="0" dirty="0" err="1" smtClean="0"/>
              <a:t>tuần</a:t>
            </a:r>
            <a:r>
              <a:rPr lang="en-US" b="0" dirty="0" smtClean="0"/>
              <a:t> </a:t>
            </a:r>
            <a:r>
              <a:rPr lang="en-US" b="0" dirty="0" err="1" smtClean="0"/>
              <a:t>tự</a:t>
            </a:r>
            <a:r>
              <a:rPr lang="en-US" b="0" dirty="0" smtClean="0"/>
              <a:t> </a:t>
            </a:r>
            <a:r>
              <a:rPr lang="en-US" b="0" dirty="0" err="1" smtClean="0"/>
              <a:t>hiện</a:t>
            </a:r>
            <a:r>
              <a:rPr lang="en-US" b="0" dirty="0" smtClean="0"/>
              <a:t> </a:t>
            </a:r>
            <a:r>
              <a:rPr lang="en-US" b="0" dirty="0" err="1" smtClean="0"/>
              <a:t>các</a:t>
            </a:r>
            <a:r>
              <a:rPr lang="en-US" b="0" dirty="0" smtClean="0"/>
              <a:t> </a:t>
            </a:r>
            <a:r>
              <a:rPr lang="en-US" b="0" dirty="0" err="1" smtClean="0"/>
              <a:t>hình</a:t>
            </a:r>
            <a:r>
              <a:rPr lang="en-US" b="0" dirty="0" smtClean="0"/>
              <a:t> </a:t>
            </a:r>
            <a:r>
              <a:rPr lang="en-US" b="0" dirty="0" err="1" smtClean="0"/>
              <a:t>ảnh</a:t>
            </a:r>
            <a:r>
              <a:rPr lang="en-US" b="0" dirty="0" smtClean="0"/>
              <a:t> </a:t>
            </a:r>
            <a:r>
              <a:rPr lang="en-US" b="0" dirty="0" err="1" smtClean="0"/>
              <a:t>trong</a:t>
            </a:r>
            <a:r>
              <a:rPr lang="en-US" b="0" dirty="0" smtClean="0"/>
              <a:t> </a:t>
            </a:r>
            <a:r>
              <a:rPr lang="en-US" b="0" dirty="0" err="1" smtClean="0"/>
              <a:t>danh</a:t>
            </a:r>
            <a:r>
              <a:rPr lang="en-US" b="0" dirty="0" smtClean="0"/>
              <a:t> </a:t>
            </a:r>
            <a:r>
              <a:rPr lang="en-US" b="0" dirty="0" err="1" smtClean="0"/>
              <a:t>sách</a:t>
            </a:r>
            <a:r>
              <a:rPr lang="en-US" b="0" dirty="0" smtClean="0"/>
              <a:t>, hay touch </a:t>
            </a:r>
            <a:r>
              <a:rPr lang="en-US" b="0" dirty="0" err="1" smtClean="0"/>
              <a:t>để</a:t>
            </a:r>
            <a:r>
              <a:rPr lang="en-US" b="0" dirty="0" smtClean="0"/>
              <a:t> </a:t>
            </a:r>
            <a:r>
              <a:rPr lang="en-US" b="0" dirty="0" err="1" smtClean="0"/>
              <a:t>chuyển</a:t>
            </a:r>
            <a:r>
              <a:rPr lang="en-US" b="0" dirty="0" smtClean="0"/>
              <a:t> </a:t>
            </a:r>
            <a:r>
              <a:rPr lang="en-US" b="0" dirty="0" err="1" smtClean="0"/>
              <a:t>đổi</a:t>
            </a:r>
            <a:r>
              <a:rPr lang="en-US" b="0" dirty="0" smtClean="0"/>
              <a:t> </a:t>
            </a:r>
            <a:r>
              <a:rPr lang="en-US" b="0" dirty="0" err="1" smtClean="0"/>
              <a:t>xem</a:t>
            </a:r>
            <a:r>
              <a:rPr lang="en-US" b="0" dirty="0" smtClean="0"/>
              <a:t> </a:t>
            </a:r>
            <a:r>
              <a:rPr lang="en-US" b="0" dirty="0" err="1" smtClean="0"/>
              <a:t>ảnh</a:t>
            </a:r>
            <a:r>
              <a:rPr lang="en-US" b="0" dirty="0" smtClean="0"/>
              <a:t> </a:t>
            </a:r>
            <a:r>
              <a:rPr lang="en-US" b="0" dirty="0" err="1" smtClean="0"/>
              <a:t>khác</a:t>
            </a:r>
            <a:r>
              <a:rPr lang="en-US" b="0" dirty="0" smtClean="0"/>
              <a:t>.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86000"/>
            <a:ext cx="238125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2286000"/>
            <a:ext cx="239077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2286000"/>
            <a:ext cx="238125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3400" y="56388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A9BE2"/>
                </a:solidFill>
                <a:effectLst/>
                <a:uLnTx/>
                <a:uFillTx/>
                <a:latin typeface="Arial" charset="0"/>
              </a:rPr>
              <a:t>Chuẩn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5A9BE2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rgbClr val="5A9BE2"/>
                </a:solidFill>
                <a:effectLst/>
                <a:uLnTx/>
                <a:uFillTx/>
                <a:latin typeface="Arial" charset="0"/>
              </a:rPr>
              <a:t>bị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A9BE2"/>
                </a:solidFill>
                <a:effectLst/>
                <a:uLnTx/>
                <a:uFillTx/>
                <a:latin typeface="Arial" charset="0"/>
              </a:rPr>
              <a:t>: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A9BE2"/>
                </a:solidFill>
                <a:effectLst/>
                <a:uLnTx/>
                <a:uFillTx/>
                <a:latin typeface="Arial" charset="0"/>
              </a:rPr>
              <a:t>chép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5A9BE2"/>
                </a:solidFill>
                <a:effectLst/>
                <a:uLnTx/>
                <a:uFillTx/>
                <a:latin typeface="Arial" charset="0"/>
              </a:rPr>
              <a:t> 3 file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rgbClr val="5A9BE2"/>
                </a:solidFill>
                <a:effectLst/>
                <a:uLnTx/>
                <a:uFillTx/>
                <a:latin typeface="Arial" charset="0"/>
              </a:rPr>
              <a:t>hình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5A9BE2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rgbClr val="5A9BE2"/>
                </a:solidFill>
                <a:effectLst/>
                <a:uLnTx/>
                <a:uFillTx/>
                <a:latin typeface="Arial" charset="0"/>
              </a:rPr>
              <a:t>ảnh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5A9BE2"/>
                </a:solidFill>
                <a:effectLst/>
                <a:uLnTx/>
                <a:uFillTx/>
                <a:latin typeface="Arial" charset="0"/>
              </a:rPr>
              <a:t> sample_0.jpg, sample_1.jpg, sample_2.jpg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rgbClr val="5A9BE2"/>
                </a:solidFill>
                <a:effectLst/>
                <a:uLnTx/>
                <a:uFillTx/>
                <a:latin typeface="Arial" charset="0"/>
              </a:rPr>
              <a:t>vào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5A9BE2"/>
                </a:solidFill>
                <a:effectLst/>
                <a:uLnTx/>
                <a:uFillTx/>
                <a:latin typeface="Arial" charset="0"/>
              </a:rPr>
              <a:t> folder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5A9BE2"/>
                </a:solidFill>
                <a:effectLst/>
                <a:uLnTx/>
                <a:uFillTx/>
                <a:latin typeface="Arial" charset="0"/>
              </a:rPr>
              <a:t>res/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rgbClr val="5A9BE2"/>
                </a:solidFill>
                <a:effectLst/>
                <a:uLnTx/>
                <a:uFillTx/>
                <a:latin typeface="Arial" charset="0"/>
              </a:rPr>
              <a:t>drawable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5A9BE2"/>
              </a:solidFill>
              <a:effectLst/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5A9BE2"/>
              </a:solidFill>
              <a:effectLst/>
              <a:uLnTx/>
              <a:uFillTx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www.nhatnghe.com</a:t>
            </a:r>
            <a:endParaRPr lang="en-US" dirty="0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Android 2012</a:t>
            </a:r>
            <a:endParaRPr lang="en-US" dirty="0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89149" name="Group 61"/>
          <p:cNvGrpSpPr>
            <a:grpSpLocks/>
          </p:cNvGrpSpPr>
          <p:nvPr/>
        </p:nvGrpSpPr>
        <p:grpSpPr bwMode="auto">
          <a:xfrm>
            <a:off x="1371600" y="2057400"/>
            <a:ext cx="6172200" cy="685800"/>
            <a:chOff x="1296" y="1824"/>
            <a:chExt cx="2976" cy="432"/>
          </a:xfrm>
        </p:grpSpPr>
        <p:sp>
          <p:nvSpPr>
            <p:cNvPr id="89150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51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52" name="Text Box 64"/>
            <p:cNvSpPr txBox="1">
              <a:spLocks noChangeArrowheads="1"/>
            </p:cNvSpPr>
            <p:nvPr/>
          </p:nvSpPr>
          <p:spPr bwMode="gray">
            <a:xfrm>
              <a:off x="1855" y="1934"/>
              <a:ext cx="2160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dirty="0" err="1" smtClean="0">
                  <a:solidFill>
                    <a:srgbClr val="000000"/>
                  </a:solidFill>
                </a:rPr>
                <a:t>Tổng</a:t>
              </a:r>
              <a:r>
                <a:rPr 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quan</a:t>
              </a:r>
              <a:r>
                <a:rPr 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về</a:t>
              </a:r>
              <a:r>
                <a:rPr lang="en-US" b="1" dirty="0" smtClean="0">
                  <a:solidFill>
                    <a:srgbClr val="000000"/>
                  </a:solidFill>
                </a:rPr>
                <a:t> Android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89153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89154" name="Group 66"/>
          <p:cNvGrpSpPr>
            <a:grpSpLocks/>
          </p:cNvGrpSpPr>
          <p:nvPr/>
        </p:nvGrpSpPr>
        <p:grpSpPr bwMode="auto">
          <a:xfrm>
            <a:off x="1371600" y="2895600"/>
            <a:ext cx="6172200" cy="685800"/>
            <a:chOff x="1296" y="1824"/>
            <a:chExt cx="2976" cy="432"/>
          </a:xfrm>
        </p:grpSpPr>
        <p:sp>
          <p:nvSpPr>
            <p:cNvPr id="89155" name="AutoShape 6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56" name="AutoShape 6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57" name="Text Box 69"/>
            <p:cNvSpPr txBox="1">
              <a:spLocks noChangeArrowheads="1"/>
            </p:cNvSpPr>
            <p:nvPr/>
          </p:nvSpPr>
          <p:spPr bwMode="gray">
            <a:xfrm>
              <a:off x="1671" y="1934"/>
              <a:ext cx="252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b="1" dirty="0" err="1" smtClean="0">
                  <a:solidFill>
                    <a:srgbClr val="000000"/>
                  </a:solidFill>
                </a:rPr>
                <a:t>Yêu</a:t>
              </a:r>
              <a:r>
                <a:rPr 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cầu</a:t>
              </a:r>
              <a:r>
                <a:rPr 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và</a:t>
              </a:r>
              <a:r>
                <a:rPr 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công</a:t>
              </a:r>
              <a:r>
                <a:rPr 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cụ</a:t>
              </a:r>
              <a:r>
                <a:rPr 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lập</a:t>
              </a:r>
              <a:r>
                <a:rPr 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trình</a:t>
              </a:r>
              <a:r>
                <a:rPr 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trên</a:t>
              </a:r>
              <a:r>
                <a:rPr lang="en-US" b="1" dirty="0" smtClean="0">
                  <a:solidFill>
                    <a:srgbClr val="000000"/>
                  </a:solidFill>
                </a:rPr>
                <a:t> Android 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89158" name="Text Box 7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9159" name="Group 71"/>
          <p:cNvGrpSpPr>
            <a:grpSpLocks/>
          </p:cNvGrpSpPr>
          <p:nvPr/>
        </p:nvGrpSpPr>
        <p:grpSpPr bwMode="auto">
          <a:xfrm>
            <a:off x="1371600" y="3733802"/>
            <a:ext cx="6172200" cy="820738"/>
            <a:chOff x="1296" y="1824"/>
            <a:chExt cx="2976" cy="517"/>
          </a:xfrm>
        </p:grpSpPr>
        <p:sp>
          <p:nvSpPr>
            <p:cNvPr id="89160" name="AutoShape 7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61" name="AutoShape 7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62" name="Text Box 74"/>
            <p:cNvSpPr txBox="1">
              <a:spLocks noChangeArrowheads="1"/>
            </p:cNvSpPr>
            <p:nvPr/>
          </p:nvSpPr>
          <p:spPr bwMode="gray">
            <a:xfrm>
              <a:off x="1872" y="1934"/>
              <a:ext cx="2160" cy="4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rgbClr val="000000"/>
                  </a:solidFill>
                </a:rPr>
                <a:t>Demo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xây</a:t>
              </a:r>
              <a:r>
                <a:rPr 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dựng</a:t>
              </a:r>
              <a:r>
                <a:rPr 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ứng</a:t>
              </a:r>
              <a:r>
                <a:rPr 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dụng</a:t>
              </a:r>
              <a:r>
                <a:rPr 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đơn</a:t>
              </a:r>
              <a:r>
                <a:rPr 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giản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89163" name="Text Box 7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89164" name="Group 76"/>
          <p:cNvGrpSpPr>
            <a:grpSpLocks/>
          </p:cNvGrpSpPr>
          <p:nvPr/>
        </p:nvGrpSpPr>
        <p:grpSpPr bwMode="auto">
          <a:xfrm>
            <a:off x="1371600" y="4648200"/>
            <a:ext cx="6172200" cy="685800"/>
            <a:chOff x="1296" y="1824"/>
            <a:chExt cx="2976" cy="432"/>
          </a:xfrm>
        </p:grpSpPr>
        <p:sp>
          <p:nvSpPr>
            <p:cNvPr id="89165" name="AutoShape 7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66" name="AutoShape 7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67" name="Text Box 79"/>
            <p:cNvSpPr txBox="1">
              <a:spLocks noChangeArrowheads="1"/>
            </p:cNvSpPr>
            <p:nvPr/>
          </p:nvSpPr>
          <p:spPr bwMode="gray">
            <a:xfrm>
              <a:off x="1872" y="1934"/>
              <a:ext cx="2160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rgbClr val="000000"/>
                  </a:solidFill>
                </a:rPr>
                <a:t>Demo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xây</a:t>
              </a:r>
              <a:r>
                <a:rPr 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dựng</a:t>
              </a:r>
              <a:r>
                <a:rPr lang="en-US" b="1" dirty="0" smtClean="0">
                  <a:solidFill>
                    <a:srgbClr val="000000"/>
                  </a:solidFill>
                </a:rPr>
                <a:t> 1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số</a:t>
              </a:r>
              <a:r>
                <a:rPr 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ứng</a:t>
              </a:r>
              <a:r>
                <a:rPr 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dụng</a:t>
              </a:r>
              <a:r>
                <a:rPr 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khác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89168" name="Text Box 8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5" name="Group 76"/>
          <p:cNvGrpSpPr>
            <a:grpSpLocks/>
          </p:cNvGrpSpPr>
          <p:nvPr/>
        </p:nvGrpSpPr>
        <p:grpSpPr bwMode="auto">
          <a:xfrm>
            <a:off x="1371600" y="5562600"/>
            <a:ext cx="6172200" cy="685800"/>
            <a:chOff x="1296" y="1824"/>
            <a:chExt cx="2976" cy="432"/>
          </a:xfrm>
          <a:solidFill>
            <a:srgbClr val="92D050"/>
          </a:solidFill>
        </p:grpSpPr>
        <p:sp>
          <p:nvSpPr>
            <p:cNvPr id="26" name="AutoShape 7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utoShape 7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79"/>
            <p:cNvSpPr txBox="1">
              <a:spLocks noChangeArrowheads="1"/>
            </p:cNvSpPr>
            <p:nvPr/>
          </p:nvSpPr>
          <p:spPr bwMode="gray">
            <a:xfrm>
              <a:off x="1872" y="1934"/>
              <a:ext cx="2160" cy="233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dirty="0" err="1" smtClean="0">
                  <a:solidFill>
                    <a:srgbClr val="000000"/>
                  </a:solidFill>
                </a:rPr>
                <a:t>Triển</a:t>
              </a:r>
              <a:r>
                <a:rPr 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khai</a:t>
              </a:r>
              <a:r>
                <a:rPr 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cài</a:t>
              </a:r>
              <a:r>
                <a:rPr 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đặt</a:t>
              </a:r>
              <a:r>
                <a:rPr 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ứng</a:t>
              </a:r>
              <a:r>
                <a:rPr lang="en-US" b="1" dirty="0" smtClean="0">
                  <a:solidFill>
                    <a:srgbClr val="000000"/>
                  </a:solidFill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dụng</a:t>
              </a:r>
              <a:r>
                <a:rPr lang="en-US" b="1" dirty="0" smtClean="0">
                  <a:solidFill>
                    <a:srgbClr val="000000"/>
                  </a:solidFill>
                </a:rPr>
                <a:t>  </a:t>
              </a:r>
              <a:r>
                <a:rPr lang="en-US" b="1" dirty="0" err="1" smtClean="0">
                  <a:solidFill>
                    <a:srgbClr val="000000"/>
                  </a:solidFill>
                </a:rPr>
                <a:t>lên</a:t>
              </a:r>
              <a:r>
                <a:rPr lang="en-US" b="1" dirty="0" smtClean="0">
                  <a:solidFill>
                    <a:srgbClr val="000000"/>
                  </a:solidFill>
                </a:rPr>
                <a:t> ĐTDĐ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29" name="Text Box 80"/>
            <p:cNvSpPr txBox="1">
              <a:spLocks noChangeArrowheads="1"/>
            </p:cNvSpPr>
            <p:nvPr/>
          </p:nvSpPr>
          <p:spPr bwMode="gray">
            <a:xfrm>
              <a:off x="1393" y="1886"/>
              <a:ext cx="172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www.nhatnghe.com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Android 2012</a:t>
            </a:r>
            <a:endParaRPr lang="en-US" dirty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9144000" cy="563562"/>
          </a:xfrm>
        </p:spPr>
        <p:txBody>
          <a:bodyPr/>
          <a:lstStyle/>
          <a:p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gallery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 </a:t>
            </a:r>
            <a:r>
              <a:rPr lang="en-US" sz="2400" dirty="0" err="1" smtClean="0"/>
              <a:t>đơn</a:t>
            </a:r>
            <a:r>
              <a:rPr lang="en-US" sz="2400" dirty="0" smtClean="0"/>
              <a:t> </a:t>
            </a:r>
            <a:r>
              <a:rPr lang="en-US" sz="2400" dirty="0" err="1" smtClean="0"/>
              <a:t>giản</a:t>
            </a:r>
            <a:endParaRPr lang="en-US" sz="2400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4860925"/>
          </a:xfrm>
        </p:spPr>
        <p:txBody>
          <a:bodyPr/>
          <a:lstStyle/>
          <a:p>
            <a:pPr lvl="1"/>
            <a:r>
              <a:rPr lang="en-US" sz="2000" b="0" dirty="0" smtClean="0"/>
              <a:t>B1: </a:t>
            </a:r>
            <a:r>
              <a:rPr lang="en-US" sz="2000" b="0" dirty="0" err="1" smtClean="0"/>
              <a:t>thiết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kế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gia</a:t>
            </a:r>
            <a:r>
              <a:rPr lang="en-US" sz="2000" dirty="0" err="1" smtClean="0"/>
              <a:t>o</a:t>
            </a:r>
            <a:r>
              <a:rPr lang="en-US" sz="2000" dirty="0" smtClean="0"/>
              <a:t> </a:t>
            </a:r>
            <a:r>
              <a:rPr lang="en-US" sz="2000" dirty="0" err="1" smtClean="0"/>
              <a:t>diện</a:t>
            </a:r>
            <a:r>
              <a:rPr lang="en-US" sz="2000" dirty="0" smtClean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</a:t>
            </a:r>
            <a:r>
              <a:rPr lang="en-US" sz="2000" dirty="0" err="1" smtClean="0"/>
              <a:t>thao</a:t>
            </a:r>
            <a:r>
              <a:rPr lang="en-US" sz="2000" dirty="0" smtClean="0"/>
              <a:t> </a:t>
            </a:r>
            <a:r>
              <a:rPr lang="en-US" sz="2000" dirty="0" err="1" smtClean="0"/>
              <a:t>tác</a:t>
            </a:r>
            <a:r>
              <a:rPr lang="en-US" sz="2000" dirty="0" smtClean="0"/>
              <a:t> </a:t>
            </a:r>
            <a:r>
              <a:rPr lang="en-US" sz="2000" dirty="0" err="1" smtClean="0"/>
              <a:t>kéo</a:t>
            </a:r>
            <a:r>
              <a:rPr lang="en-US" sz="2000" dirty="0" smtClean="0"/>
              <a:t> </a:t>
            </a:r>
            <a:r>
              <a:rPr lang="en-US" sz="2000" dirty="0" err="1" smtClean="0"/>
              <a:t>thả</a:t>
            </a:r>
            <a:r>
              <a:rPr lang="en-US" sz="2000" dirty="0" smtClean="0"/>
              <a:t> </a:t>
            </a:r>
            <a:r>
              <a:rPr lang="en-US" sz="2000" dirty="0" err="1" smtClean="0"/>
              <a:t>gồm</a:t>
            </a:r>
            <a:r>
              <a:rPr lang="en-US" sz="2000" dirty="0" smtClean="0"/>
              <a:t> 1 </a:t>
            </a:r>
            <a:r>
              <a:rPr lang="en-US" sz="2000" dirty="0" err="1" smtClean="0"/>
              <a:t>TextView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chứa</a:t>
            </a:r>
            <a:r>
              <a:rPr lang="en-US" sz="2000" dirty="0" smtClean="0"/>
              <a:t> 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mỹ</a:t>
            </a:r>
            <a:r>
              <a:rPr lang="en-US" sz="2000" dirty="0" smtClean="0"/>
              <a:t> </a:t>
            </a:r>
            <a:r>
              <a:rPr lang="en-US" sz="2000" dirty="0" err="1" smtClean="0"/>
              <a:t>nhân</a:t>
            </a:r>
            <a:r>
              <a:rPr lang="en-US" sz="2000" dirty="0" smtClean="0"/>
              <a:t>, 1 </a:t>
            </a:r>
            <a:r>
              <a:rPr lang="en-US" sz="2000" dirty="0" err="1" smtClean="0"/>
              <a:t>ImageView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chứa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ảnh</a:t>
            </a:r>
            <a:r>
              <a:rPr lang="en-US" sz="2000" dirty="0" smtClean="0"/>
              <a:t> </a:t>
            </a:r>
            <a:r>
              <a:rPr lang="en-US" sz="2000" dirty="0" err="1" smtClean="0"/>
              <a:t>mỹ</a:t>
            </a:r>
            <a:r>
              <a:rPr lang="en-US" sz="2000" dirty="0" smtClean="0"/>
              <a:t> </a:t>
            </a:r>
            <a:r>
              <a:rPr lang="en-US" sz="2000" dirty="0" err="1" smtClean="0"/>
              <a:t>nhân</a:t>
            </a:r>
            <a:r>
              <a:rPr lang="en-US" sz="2000" dirty="0" smtClean="0"/>
              <a:t>.</a:t>
            </a:r>
            <a:endParaRPr lang="en-US" sz="2000" b="0" dirty="0" smtClean="0"/>
          </a:p>
          <a:p>
            <a:pPr lvl="1">
              <a:lnSpc>
                <a:spcPct val="80000"/>
              </a:lnSpc>
            </a:pP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057400"/>
            <a:ext cx="6096000" cy="4138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www.nhatnghe.com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Android 2012</a:t>
            </a:r>
            <a:endParaRPr lang="en-US" dirty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9144000" cy="563562"/>
          </a:xfrm>
        </p:spPr>
        <p:txBody>
          <a:bodyPr/>
          <a:lstStyle/>
          <a:p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gallery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 </a:t>
            </a:r>
            <a:r>
              <a:rPr lang="en-US" sz="2400" dirty="0" err="1" smtClean="0"/>
              <a:t>đơn</a:t>
            </a:r>
            <a:r>
              <a:rPr lang="en-US" sz="2400" dirty="0" smtClean="0"/>
              <a:t> </a:t>
            </a:r>
            <a:r>
              <a:rPr lang="en-US" sz="2400" dirty="0" err="1" smtClean="0"/>
              <a:t>giản</a:t>
            </a:r>
            <a:endParaRPr lang="en-US" sz="2400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4860925"/>
          </a:xfrm>
        </p:spPr>
        <p:txBody>
          <a:bodyPr/>
          <a:lstStyle/>
          <a:p>
            <a:pPr lvl="1"/>
            <a:r>
              <a:rPr lang="en-US" sz="2000" b="0" dirty="0" smtClean="0"/>
              <a:t>B2: </a:t>
            </a:r>
            <a:r>
              <a:rPr lang="en-US" sz="2000" b="0" dirty="0" err="1" smtClean="0"/>
              <a:t>viết</a:t>
            </a:r>
            <a:r>
              <a:rPr lang="en-US" sz="2000" b="0" dirty="0" smtClean="0"/>
              <a:t> code </a:t>
            </a:r>
            <a:r>
              <a:rPr lang="en-US" sz="2000" b="0" dirty="0" err="1" smtClean="0"/>
              <a:t>khai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báo</a:t>
            </a:r>
            <a:r>
              <a:rPr lang="en-US" sz="2000" b="0" dirty="0" smtClean="0"/>
              <a:t> 1 </a:t>
            </a:r>
            <a:r>
              <a:rPr lang="en-US" sz="2000" b="0" dirty="0" err="1" smtClean="0"/>
              <a:t>mảng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kiểu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int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chứa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danh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sách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tham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chiếu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hình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ảnh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mỹ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nhân</a:t>
            </a:r>
            <a:r>
              <a:rPr lang="en-US" sz="2000" dirty="0" smtClean="0"/>
              <a:t>, 1 </a:t>
            </a:r>
            <a:r>
              <a:rPr lang="en-US" sz="2000" dirty="0" err="1" smtClean="0"/>
              <a:t>mảng</a:t>
            </a:r>
            <a:r>
              <a:rPr lang="en-US" sz="2000" dirty="0" smtClean="0"/>
              <a:t> String </a:t>
            </a:r>
            <a:r>
              <a:rPr lang="en-US" sz="2000" dirty="0" err="1" smtClean="0"/>
              <a:t>chứa</a:t>
            </a:r>
            <a:r>
              <a:rPr lang="en-US" sz="2000" dirty="0" smtClean="0"/>
              <a:t> </a:t>
            </a:r>
            <a:r>
              <a:rPr lang="en-US" sz="2000" dirty="0" err="1" smtClean="0"/>
              <a:t>danh</a:t>
            </a:r>
            <a:r>
              <a:rPr lang="en-US" sz="2000" dirty="0" smtClean="0"/>
              <a:t> </a:t>
            </a:r>
            <a:r>
              <a:rPr lang="en-US" sz="2000" dirty="0" err="1" smtClean="0"/>
              <a:t>sách</a:t>
            </a:r>
            <a:r>
              <a:rPr lang="en-US" sz="2000" dirty="0" smtClean="0"/>
              <a:t> </a:t>
            </a:r>
            <a:r>
              <a:rPr lang="en-US" sz="2000" dirty="0" err="1" smtClean="0"/>
              <a:t>họ</a:t>
            </a:r>
            <a:r>
              <a:rPr lang="en-US" sz="2000" dirty="0" smtClean="0"/>
              <a:t> 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mỹ</a:t>
            </a:r>
            <a:r>
              <a:rPr lang="en-US" sz="2000" dirty="0" smtClean="0"/>
              <a:t> </a:t>
            </a:r>
            <a:r>
              <a:rPr lang="en-US" sz="2000" dirty="0" err="1" smtClean="0"/>
              <a:t>nhân</a:t>
            </a:r>
            <a:endParaRPr lang="en-US" sz="2000" b="0" dirty="0" smtClean="0"/>
          </a:p>
          <a:p>
            <a:pPr lvl="1">
              <a:lnSpc>
                <a:spcPct val="80000"/>
              </a:lnSpc>
            </a:pP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86000"/>
            <a:ext cx="719666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www.nhatnghe.com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Android 2012</a:t>
            </a:r>
            <a:endParaRPr lang="en-US" dirty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9144000" cy="563562"/>
          </a:xfrm>
        </p:spPr>
        <p:txBody>
          <a:bodyPr/>
          <a:lstStyle/>
          <a:p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gallery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 </a:t>
            </a:r>
            <a:r>
              <a:rPr lang="en-US" sz="2400" dirty="0" err="1" smtClean="0"/>
              <a:t>đơn</a:t>
            </a:r>
            <a:r>
              <a:rPr lang="en-US" sz="2400" dirty="0" smtClean="0"/>
              <a:t> </a:t>
            </a:r>
            <a:r>
              <a:rPr lang="en-US" sz="2400" dirty="0" err="1" smtClean="0"/>
              <a:t>giản</a:t>
            </a:r>
            <a:endParaRPr lang="en-US" sz="2400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4860925"/>
          </a:xfrm>
        </p:spPr>
        <p:txBody>
          <a:bodyPr/>
          <a:lstStyle/>
          <a:p>
            <a:pPr lvl="1"/>
            <a:r>
              <a:rPr lang="en-US" sz="2000" b="0" dirty="0" smtClean="0"/>
              <a:t>B3: </a:t>
            </a:r>
            <a:r>
              <a:rPr lang="en-US" sz="2000" b="0" dirty="0" err="1" smtClean="0"/>
              <a:t>viết</a:t>
            </a:r>
            <a:r>
              <a:rPr lang="en-US" sz="2000" b="0" dirty="0" smtClean="0"/>
              <a:t> code </a:t>
            </a:r>
            <a:r>
              <a:rPr lang="en-US" sz="2000" b="0" dirty="0" err="1" smtClean="0"/>
              <a:t>cho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sự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kiện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người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dùng</a:t>
            </a:r>
            <a:r>
              <a:rPr lang="en-US" sz="2000" b="0" dirty="0" smtClean="0"/>
              <a:t> touch </a:t>
            </a:r>
            <a:r>
              <a:rPr lang="en-US" sz="2000" b="0" dirty="0" err="1" smtClean="0"/>
              <a:t>trên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màn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hình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và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định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thời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gian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tuần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tự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chuyển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đổi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ảnh</a:t>
            </a:r>
            <a:r>
              <a:rPr lang="en-US" sz="2000" b="0" dirty="0" smtClean="0"/>
              <a:t>.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057400"/>
            <a:ext cx="6831574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www.nhatnghe.com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Android 2012</a:t>
            </a:r>
            <a:endParaRPr lang="en-US" dirty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9144000" cy="563562"/>
          </a:xfrm>
        </p:spPr>
        <p:txBody>
          <a:bodyPr/>
          <a:lstStyle/>
          <a:p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gallery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 </a:t>
            </a:r>
            <a:r>
              <a:rPr lang="en-US" sz="2400" dirty="0" err="1" smtClean="0"/>
              <a:t>đơn</a:t>
            </a:r>
            <a:r>
              <a:rPr lang="en-US" sz="2400" dirty="0" smtClean="0"/>
              <a:t> </a:t>
            </a:r>
            <a:r>
              <a:rPr lang="en-US" sz="2400" dirty="0" err="1" smtClean="0"/>
              <a:t>giản</a:t>
            </a:r>
            <a:endParaRPr lang="en-US" sz="2400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4860925"/>
          </a:xfrm>
        </p:spPr>
        <p:txBody>
          <a:bodyPr/>
          <a:lstStyle/>
          <a:p>
            <a:pPr lvl="1"/>
            <a:r>
              <a:rPr lang="en-US" b="0" dirty="0" smtClean="0"/>
              <a:t>B4: </a:t>
            </a:r>
            <a:r>
              <a:rPr lang="en-US" b="0" dirty="0" err="1" smtClean="0"/>
              <a:t>Biên</a:t>
            </a:r>
            <a:r>
              <a:rPr lang="en-US" b="0" dirty="0" smtClean="0"/>
              <a:t> </a:t>
            </a:r>
            <a:r>
              <a:rPr lang="en-US" b="0" dirty="0" err="1" smtClean="0"/>
              <a:t>dịch</a:t>
            </a:r>
            <a:r>
              <a:rPr lang="en-US" b="0" dirty="0" smtClean="0"/>
              <a:t> </a:t>
            </a:r>
            <a:r>
              <a:rPr lang="en-US" b="0" dirty="0" err="1" smtClean="0"/>
              <a:t>chương</a:t>
            </a:r>
            <a:r>
              <a:rPr lang="en-US" b="0" dirty="0" smtClean="0"/>
              <a:t> </a:t>
            </a: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endParaRPr lang="en-US" b="0" dirty="0" smtClean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  <a:buNone/>
            </a:pPr>
            <a:r>
              <a:rPr lang="en-US" dirty="0" smtClean="0"/>
              <a:t>	[menu] Project, Build Project</a:t>
            </a:r>
          </a:p>
          <a:p>
            <a:pPr lvl="1"/>
            <a:r>
              <a:rPr lang="en-US" b="0" dirty="0" smtClean="0"/>
              <a:t>B5: </a:t>
            </a:r>
            <a:r>
              <a:rPr lang="en-US" b="0" dirty="0" err="1" smtClean="0"/>
              <a:t>Thực</a:t>
            </a:r>
            <a:r>
              <a:rPr lang="en-US" b="0" dirty="0" smtClean="0"/>
              <a:t> </a:t>
            </a:r>
            <a:r>
              <a:rPr lang="en-US" b="0" dirty="0" err="1" smtClean="0"/>
              <a:t>thi</a:t>
            </a:r>
            <a:r>
              <a:rPr lang="en-US" b="0" dirty="0" smtClean="0"/>
              <a:t> </a:t>
            </a:r>
            <a:r>
              <a:rPr lang="en-US" b="0" dirty="0" err="1" smtClean="0"/>
              <a:t>chương</a:t>
            </a:r>
            <a:r>
              <a:rPr lang="en-US" b="0" dirty="0" smtClean="0"/>
              <a:t> </a:t>
            </a: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r>
              <a:rPr lang="en-US" b="0" dirty="0" err="1" smtClean="0"/>
              <a:t>trên</a:t>
            </a:r>
            <a:r>
              <a:rPr lang="en-US" b="0" dirty="0" smtClean="0"/>
              <a:t> </a:t>
            </a:r>
            <a:r>
              <a:rPr lang="en-US" b="0" dirty="0" err="1" smtClean="0"/>
              <a:t>thiết</a:t>
            </a:r>
            <a:r>
              <a:rPr lang="en-US" b="0" dirty="0" smtClean="0"/>
              <a:t> </a:t>
            </a:r>
            <a:r>
              <a:rPr lang="en-US" b="0" dirty="0" err="1" smtClean="0"/>
              <a:t>bị</a:t>
            </a:r>
            <a:r>
              <a:rPr lang="en-US" b="0" dirty="0" smtClean="0"/>
              <a:t> </a:t>
            </a:r>
            <a:r>
              <a:rPr lang="en-US" b="0" dirty="0" err="1" smtClean="0"/>
              <a:t>giả</a:t>
            </a:r>
            <a:r>
              <a:rPr lang="en-US" b="0" dirty="0" smtClean="0"/>
              <a:t> </a:t>
            </a:r>
            <a:r>
              <a:rPr lang="en-US" b="0" dirty="0" err="1" smtClean="0"/>
              <a:t>lập</a:t>
            </a:r>
            <a:r>
              <a:rPr lang="en-US" b="0" dirty="0" smtClean="0"/>
              <a:t> </a:t>
            </a:r>
            <a:endParaRPr lang="en-US" b="0" dirty="0" smtClean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  <a:buNone/>
            </a:pPr>
            <a:r>
              <a:rPr lang="en-US" dirty="0" smtClean="0"/>
              <a:t>	[menu] Run, Run </a:t>
            </a:r>
          </a:p>
          <a:p>
            <a:pPr lvl="1">
              <a:lnSpc>
                <a:spcPct val="80000"/>
              </a:lnSpc>
              <a:buNone/>
            </a:pPr>
            <a:endParaRPr lang="en-US" sz="2400" dirty="0" smtClean="0"/>
          </a:p>
          <a:p>
            <a:pPr lvl="1">
              <a:lnSpc>
                <a:spcPct val="80000"/>
              </a:lnSpc>
              <a:buNone/>
            </a:pPr>
            <a:r>
              <a:rPr lang="en-US" sz="3200" b="1" dirty="0" err="1" smtClean="0">
                <a:solidFill>
                  <a:srgbClr val="FFC000"/>
                </a:solidFill>
              </a:rPr>
              <a:t>Cài</a:t>
            </a:r>
            <a:r>
              <a:rPr lang="en-US" sz="3200" b="1" dirty="0" smtClean="0">
                <a:solidFill>
                  <a:srgbClr val="FFC000"/>
                </a:solidFill>
              </a:rPr>
              <a:t> </a:t>
            </a:r>
            <a:r>
              <a:rPr lang="en-US" sz="3200" b="1" dirty="0" err="1" smtClean="0">
                <a:solidFill>
                  <a:srgbClr val="FFC000"/>
                </a:solidFill>
              </a:rPr>
              <a:t>đặt</a:t>
            </a:r>
            <a:r>
              <a:rPr lang="en-US" sz="3200" b="1" dirty="0" smtClean="0">
                <a:solidFill>
                  <a:srgbClr val="FFC000"/>
                </a:solidFill>
              </a:rPr>
              <a:t> </a:t>
            </a:r>
            <a:r>
              <a:rPr lang="en-US" sz="3200" b="1" dirty="0" err="1" smtClean="0">
                <a:solidFill>
                  <a:srgbClr val="FFC000"/>
                </a:solidFill>
              </a:rPr>
              <a:t>lên</a:t>
            </a:r>
            <a:r>
              <a:rPr lang="en-US" sz="3200" b="1" dirty="0" smtClean="0">
                <a:solidFill>
                  <a:srgbClr val="FFC000"/>
                </a:solidFill>
              </a:rPr>
              <a:t> </a:t>
            </a:r>
            <a:r>
              <a:rPr lang="en-US" sz="3200" b="1" dirty="0" err="1" smtClean="0">
                <a:solidFill>
                  <a:srgbClr val="FFC000"/>
                </a:solidFill>
              </a:rPr>
              <a:t>điện</a:t>
            </a:r>
            <a:r>
              <a:rPr lang="en-US" sz="3200" b="1" dirty="0" smtClean="0">
                <a:solidFill>
                  <a:srgbClr val="FFC000"/>
                </a:solidFill>
              </a:rPr>
              <a:t> </a:t>
            </a:r>
            <a:r>
              <a:rPr lang="en-US" sz="3200" b="1" dirty="0" err="1" smtClean="0">
                <a:solidFill>
                  <a:srgbClr val="FFC000"/>
                </a:solidFill>
              </a:rPr>
              <a:t>thoại</a:t>
            </a:r>
            <a:r>
              <a:rPr lang="en-US" sz="3200" b="1" dirty="0" smtClean="0">
                <a:solidFill>
                  <a:srgbClr val="FFC000"/>
                </a:solidFill>
              </a:rPr>
              <a:t> </a:t>
            </a:r>
            <a:r>
              <a:rPr lang="en-US" sz="3200" b="1" dirty="0" err="1" smtClean="0">
                <a:solidFill>
                  <a:srgbClr val="FFC000"/>
                </a:solidFill>
              </a:rPr>
              <a:t>di</a:t>
            </a:r>
            <a:r>
              <a:rPr lang="en-US" sz="3200" b="1" dirty="0" smtClean="0">
                <a:solidFill>
                  <a:srgbClr val="FFC000"/>
                </a:solidFill>
              </a:rPr>
              <a:t> </a:t>
            </a:r>
            <a:r>
              <a:rPr lang="en-US" sz="3200" b="1" dirty="0" err="1" smtClean="0">
                <a:solidFill>
                  <a:srgbClr val="FFC000"/>
                </a:solidFill>
              </a:rPr>
              <a:t>động</a:t>
            </a:r>
            <a:r>
              <a:rPr lang="en-US" sz="3200" b="1" dirty="0" smtClean="0">
                <a:solidFill>
                  <a:srgbClr val="FFC000"/>
                </a:solidFill>
              </a:rPr>
              <a:t> Android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400" dirty="0" smtClean="0"/>
              <a:t>B1: </a:t>
            </a:r>
            <a:r>
              <a:rPr lang="en-US" sz="2400" dirty="0" err="1" smtClean="0"/>
              <a:t>từ</a:t>
            </a:r>
            <a:r>
              <a:rPr lang="en-US" sz="2400" dirty="0" smtClean="0"/>
              <a:t> PC hay laptop </a:t>
            </a:r>
            <a:r>
              <a:rPr lang="en-US" sz="2400" dirty="0" err="1" smtClean="0"/>
              <a:t>gửi</a:t>
            </a:r>
            <a:r>
              <a:rPr lang="en-US" sz="2400" dirty="0" smtClean="0"/>
              <a:t> mail </a:t>
            </a:r>
            <a:r>
              <a:rPr lang="en-US" sz="2400" dirty="0" err="1" smtClean="0"/>
              <a:t>đính</a:t>
            </a:r>
            <a:r>
              <a:rPr lang="en-US" sz="2400" dirty="0" smtClean="0"/>
              <a:t> </a:t>
            </a:r>
            <a:r>
              <a:rPr lang="en-US" sz="2400" dirty="0" err="1" smtClean="0"/>
              <a:t>kèm</a:t>
            </a:r>
            <a:r>
              <a:rPr lang="en-US" sz="2400" dirty="0" smtClean="0"/>
              <a:t> file show_image.apk </a:t>
            </a:r>
            <a:r>
              <a:rPr lang="en-US" sz="2400" dirty="0" err="1" smtClean="0"/>
              <a:t>trong</a:t>
            </a:r>
            <a:r>
              <a:rPr lang="en-US" sz="2400" dirty="0" smtClean="0"/>
              <a:t> folder bin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400" dirty="0" smtClean="0"/>
              <a:t>B2: </a:t>
            </a:r>
            <a:r>
              <a:rPr lang="en-US" sz="2400" dirty="0" err="1" smtClean="0"/>
              <a:t>mở</a:t>
            </a:r>
            <a:r>
              <a:rPr lang="en-US" sz="2400" dirty="0" smtClean="0"/>
              <a:t> </a:t>
            </a:r>
            <a:r>
              <a:rPr lang="en-US" sz="2400" dirty="0" err="1" smtClean="0"/>
              <a:t>điện</a:t>
            </a:r>
            <a:r>
              <a:rPr lang="en-US" sz="2400" dirty="0" smtClean="0"/>
              <a:t> </a:t>
            </a:r>
            <a:r>
              <a:rPr lang="en-US" sz="2400" dirty="0" err="1" smtClean="0"/>
              <a:t>thoại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check mail </a:t>
            </a:r>
            <a:r>
              <a:rPr lang="en-US" sz="2400" dirty="0" err="1" smtClean="0"/>
              <a:t>nhắp</a:t>
            </a:r>
            <a:r>
              <a:rPr lang="en-US" sz="2400" dirty="0" smtClean="0"/>
              <a:t>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file </a:t>
            </a:r>
            <a:r>
              <a:rPr lang="en-US" sz="2400" dirty="0" err="1" smtClean="0"/>
              <a:t>đính</a:t>
            </a:r>
            <a:r>
              <a:rPr lang="en-US" sz="2400" dirty="0" smtClean="0"/>
              <a:t> </a:t>
            </a:r>
            <a:r>
              <a:rPr lang="en-US" sz="2400" dirty="0" err="1" smtClean="0"/>
              <a:t>kèm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install.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400" dirty="0" smtClean="0"/>
              <a:t>B3: </a:t>
            </a:r>
            <a:r>
              <a:rPr lang="en-US" sz="2400" dirty="0" err="1" smtClean="0"/>
              <a:t>chạy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vừa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cài</a:t>
            </a:r>
            <a:r>
              <a:rPr lang="en-US" sz="2400" dirty="0" smtClean="0"/>
              <a:t> </a:t>
            </a:r>
            <a:r>
              <a:rPr lang="en-US" sz="2400" dirty="0" err="1" smtClean="0"/>
              <a:t>đặt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kiểm</a:t>
            </a:r>
            <a:r>
              <a:rPr lang="en-US" sz="2400" dirty="0" smtClean="0"/>
              <a:t> </a:t>
            </a:r>
            <a:r>
              <a:rPr lang="en-US" sz="2400" dirty="0" err="1" smtClean="0"/>
              <a:t>tra</a:t>
            </a:r>
            <a:r>
              <a:rPr lang="en-US" sz="2400" dirty="0" smtClean="0"/>
              <a:t>. </a:t>
            </a:r>
            <a:r>
              <a:rPr lang="en-US" sz="2400" dirty="0" err="1" smtClean="0"/>
              <a:t>Lưu</a:t>
            </a:r>
            <a:r>
              <a:rPr lang="en-US" sz="2400" dirty="0" smtClean="0"/>
              <a:t> ý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</a:t>
            </a:r>
            <a:r>
              <a:rPr lang="en-US" sz="2400" dirty="0" err="1" smtClean="0"/>
              <a:t>tuần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chuyển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,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touch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màn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xảy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chuyển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r>
              <a:rPr lang="en-US" sz="2400" dirty="0" smtClean="0"/>
              <a:t> kg?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www.nhatnghe.com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Android 2012</a:t>
            </a:r>
            <a:endParaRPr lang="en-US" dirty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9144000" cy="563562"/>
          </a:xfrm>
        </p:spPr>
        <p:txBody>
          <a:bodyPr/>
          <a:lstStyle/>
          <a:p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play 1 file mp3</a:t>
            </a:r>
            <a:endParaRPr lang="en-US" sz="2400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4860925"/>
          </a:xfrm>
        </p:spPr>
        <p:txBody>
          <a:bodyPr/>
          <a:lstStyle/>
          <a:p>
            <a:pPr lvl="1"/>
            <a:r>
              <a:rPr lang="en-US" sz="2000" b="1" u="sng" dirty="0" err="1" smtClean="0"/>
              <a:t>Yêu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cầu</a:t>
            </a:r>
            <a:r>
              <a:rPr lang="en-US" sz="2000" b="0" dirty="0" smtClean="0"/>
              <a:t> play 1 file mp3 cauvongkhuyet.mp3, </a:t>
            </a:r>
            <a:r>
              <a:rPr lang="en-US" sz="2000" b="0" dirty="0" err="1" smtClean="0"/>
              <a:t>khi</a:t>
            </a:r>
            <a:r>
              <a:rPr lang="en-US" sz="2000" b="0" dirty="0" smtClean="0"/>
              <a:t> touch </a:t>
            </a:r>
            <a:r>
              <a:rPr lang="en-US" sz="2000" b="0" dirty="0" err="1" smtClean="0"/>
              <a:t>trên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màn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hình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thì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tạm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dừng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nếu</a:t>
            </a:r>
            <a:r>
              <a:rPr lang="en-US" sz="2000" b="0" dirty="0" smtClean="0"/>
              <a:t> touch 1 </a:t>
            </a:r>
            <a:r>
              <a:rPr lang="en-US" sz="2000" b="0" dirty="0" err="1" smtClean="0"/>
              <a:t>lần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nữa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thì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sẽ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chơi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tiếp</a:t>
            </a:r>
            <a:r>
              <a:rPr lang="en-US" sz="2000" b="0" dirty="0" smtClean="0"/>
              <a:t>. </a:t>
            </a:r>
          </a:p>
          <a:p>
            <a:pPr lvl="1">
              <a:lnSpc>
                <a:spcPct val="80000"/>
              </a:lnSpc>
            </a:pPr>
            <a:r>
              <a:rPr lang="en-US" sz="1800" dirty="0" err="1" smtClean="0">
                <a:solidFill>
                  <a:srgbClr val="5A9BE2"/>
                </a:solidFill>
              </a:rPr>
              <a:t>Chuẩn</a:t>
            </a:r>
            <a:r>
              <a:rPr lang="en-US" sz="1800" dirty="0" smtClean="0">
                <a:solidFill>
                  <a:srgbClr val="5A9BE2"/>
                </a:solidFill>
              </a:rPr>
              <a:t> </a:t>
            </a:r>
            <a:r>
              <a:rPr lang="en-US" sz="1800" dirty="0" err="1" smtClean="0">
                <a:solidFill>
                  <a:srgbClr val="5A9BE2"/>
                </a:solidFill>
              </a:rPr>
              <a:t>bị</a:t>
            </a:r>
            <a:r>
              <a:rPr lang="en-US" sz="1800" dirty="0" smtClean="0">
                <a:solidFill>
                  <a:srgbClr val="5A9BE2"/>
                </a:solidFill>
              </a:rPr>
              <a:t>: </a:t>
            </a:r>
            <a:r>
              <a:rPr lang="en-US" sz="1800" dirty="0" err="1" smtClean="0">
                <a:solidFill>
                  <a:srgbClr val="5A9BE2"/>
                </a:solidFill>
              </a:rPr>
              <a:t>chép</a:t>
            </a:r>
            <a:r>
              <a:rPr lang="en-US" sz="1800" dirty="0" smtClean="0">
                <a:solidFill>
                  <a:srgbClr val="5A9BE2"/>
                </a:solidFill>
              </a:rPr>
              <a:t> file cauvongkhuyet.mp3 </a:t>
            </a:r>
            <a:r>
              <a:rPr lang="en-US" sz="1800" dirty="0" err="1" smtClean="0">
                <a:solidFill>
                  <a:srgbClr val="5A9BE2"/>
                </a:solidFill>
              </a:rPr>
              <a:t>vào</a:t>
            </a:r>
            <a:r>
              <a:rPr lang="en-US" sz="1800" dirty="0" smtClean="0">
                <a:solidFill>
                  <a:srgbClr val="5A9BE2"/>
                </a:solidFill>
              </a:rPr>
              <a:t> </a:t>
            </a:r>
            <a:r>
              <a:rPr lang="en-US" sz="1800" dirty="0" err="1" smtClean="0">
                <a:solidFill>
                  <a:srgbClr val="5A9BE2"/>
                </a:solidFill>
              </a:rPr>
              <a:t>trong</a:t>
            </a:r>
            <a:r>
              <a:rPr lang="en-US" sz="1800" dirty="0" smtClean="0">
                <a:solidFill>
                  <a:srgbClr val="5A9BE2"/>
                </a:solidFill>
              </a:rPr>
              <a:t> folder res/raw</a:t>
            </a:r>
            <a:endParaRPr lang="en-US" sz="1800" dirty="0"/>
          </a:p>
          <a:p>
            <a:pPr lvl="1">
              <a:lnSpc>
                <a:spcPct val="80000"/>
              </a:lnSpc>
            </a:pPr>
            <a:endParaRPr lang="en-US" sz="1800" dirty="0" smtClean="0">
              <a:solidFill>
                <a:srgbClr val="5A9BE2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514600"/>
            <a:ext cx="2971800" cy="3966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www.nhatnghe.com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Android 2012</a:t>
            </a:r>
            <a:endParaRPr lang="en-US" dirty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9144000" cy="563562"/>
          </a:xfrm>
        </p:spPr>
        <p:txBody>
          <a:bodyPr/>
          <a:lstStyle/>
          <a:p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play 1 file mp3</a:t>
            </a:r>
            <a:endParaRPr lang="en-US" sz="2400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4860925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sz="1800" dirty="0" smtClean="0"/>
              <a:t>B1: </a:t>
            </a:r>
            <a:r>
              <a:rPr lang="en-US" sz="1800" dirty="0" err="1" smtClean="0"/>
              <a:t>Thiết</a:t>
            </a:r>
            <a:r>
              <a:rPr lang="en-US" sz="1800" dirty="0" smtClean="0"/>
              <a:t> </a:t>
            </a:r>
            <a:r>
              <a:rPr lang="en-US" sz="1800" dirty="0" err="1" smtClean="0"/>
              <a:t>kế</a:t>
            </a:r>
            <a:r>
              <a:rPr lang="en-US" sz="1800" dirty="0" smtClean="0"/>
              <a:t> </a:t>
            </a:r>
            <a:r>
              <a:rPr lang="en-US" sz="1800" dirty="0" err="1" smtClean="0"/>
              <a:t>giao</a:t>
            </a:r>
            <a:r>
              <a:rPr lang="en-US" sz="1800" dirty="0" smtClean="0"/>
              <a:t> </a:t>
            </a:r>
            <a:r>
              <a:rPr lang="en-US" sz="1800" dirty="0" err="1" smtClean="0"/>
              <a:t>diện</a:t>
            </a:r>
            <a:r>
              <a:rPr lang="en-US" sz="1800" dirty="0" smtClean="0"/>
              <a:t> </a:t>
            </a:r>
            <a:r>
              <a:rPr lang="en-US" sz="1800" dirty="0" err="1" smtClean="0"/>
              <a:t>đơn</a:t>
            </a:r>
            <a:r>
              <a:rPr lang="en-US" sz="1800" dirty="0" smtClean="0"/>
              <a:t> </a:t>
            </a:r>
            <a:r>
              <a:rPr lang="en-US" sz="1800" dirty="0" err="1" smtClean="0"/>
              <a:t>giản</a:t>
            </a:r>
            <a:endParaRPr lang="en-US" sz="1800" dirty="0" smtClean="0"/>
          </a:p>
          <a:p>
            <a:pPr lvl="1">
              <a:lnSpc>
                <a:spcPct val="80000"/>
              </a:lnSpc>
            </a:pP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752600"/>
            <a:ext cx="4800600" cy="4612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www.nhatnghe.com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Android 2012</a:t>
            </a:r>
            <a:endParaRPr lang="en-US" dirty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9144000" cy="563562"/>
          </a:xfrm>
        </p:spPr>
        <p:txBody>
          <a:bodyPr/>
          <a:lstStyle/>
          <a:p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play 1 file mp3</a:t>
            </a:r>
            <a:endParaRPr lang="en-US" sz="2400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4860925"/>
          </a:xfrm>
        </p:spPr>
        <p:txBody>
          <a:bodyPr/>
          <a:lstStyle/>
          <a:p>
            <a:pPr lvl="1"/>
            <a:r>
              <a:rPr lang="en-US" sz="2000" b="0" dirty="0" smtClean="0"/>
              <a:t>B2: </a:t>
            </a:r>
            <a:r>
              <a:rPr lang="en-US" sz="2000" b="0" dirty="0" err="1" smtClean="0"/>
              <a:t>viết</a:t>
            </a:r>
            <a:r>
              <a:rPr lang="en-US" sz="2000" b="0" dirty="0" smtClean="0"/>
              <a:t> code</a:t>
            </a:r>
            <a:endParaRPr lang="en-US" sz="1800" dirty="0" smtClean="0"/>
          </a:p>
          <a:p>
            <a:pPr lvl="1">
              <a:lnSpc>
                <a:spcPct val="80000"/>
              </a:lnSpc>
            </a:pP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295400"/>
            <a:ext cx="567690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www.nhatnghe.com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Android 2012</a:t>
            </a:r>
            <a:endParaRPr lang="en-US" dirty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9144000" cy="563562"/>
          </a:xfrm>
        </p:spPr>
        <p:txBody>
          <a:bodyPr/>
          <a:lstStyle/>
          <a:p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play 1 file mp3</a:t>
            </a:r>
            <a:endParaRPr lang="en-US" sz="24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295400"/>
            <a:ext cx="83820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B3: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Biên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dịch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chương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trình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	[menu] Project, Build Project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B4: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Thực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thi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chương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trình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trên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thiết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bị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giả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lập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	[menu] Run, Run 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</a:rPr>
              <a:t>Cài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</a:rPr>
              <a:t>đặt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</a:rPr>
              <a:t>lên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</a:rPr>
              <a:t>điện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</a:rPr>
              <a:t>thoại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</a:rPr>
              <a:t>di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</a:rPr>
              <a:t>động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</a:rPr>
              <a:t> Android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B1: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từ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PC hay laptop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gửi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mail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đính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kèm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file play_mp3.apk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trong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folder bin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B2: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mở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điện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thoại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di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động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check mail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nhắp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chọn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file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đính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kèm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để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install.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B3: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chạy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ứng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dụng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vừa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được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cài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đặt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để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kiểm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tra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.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Lưu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ý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khi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touch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vào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màn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hình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chú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ý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bài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hát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có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tạm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dừng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hay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tiếp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tục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không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www.nhatnghe.com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Android 2012</a:t>
            </a:r>
            <a:endParaRPr lang="en-US" dirty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9144000" cy="563562"/>
          </a:xfrm>
        </p:spPr>
        <p:txBody>
          <a:bodyPr/>
          <a:lstStyle/>
          <a:p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play 1 file video</a:t>
            </a:r>
            <a:endParaRPr lang="en-US" sz="2400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4860925"/>
          </a:xfrm>
        </p:spPr>
        <p:txBody>
          <a:bodyPr/>
          <a:lstStyle/>
          <a:p>
            <a:pPr lvl="1"/>
            <a:r>
              <a:rPr lang="en-US" sz="2000" b="1" u="sng" dirty="0" err="1" smtClean="0"/>
              <a:t>Yêu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cầu</a:t>
            </a:r>
            <a:r>
              <a:rPr lang="en-US" sz="2000" b="0" dirty="0" smtClean="0"/>
              <a:t> play 1 file video haivui1.3gp, </a:t>
            </a:r>
            <a:r>
              <a:rPr lang="en-US" sz="2000" b="0" dirty="0" err="1" smtClean="0"/>
              <a:t>kèm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theo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bộ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điều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khiển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trình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diễn</a:t>
            </a:r>
            <a:r>
              <a:rPr lang="en-US" sz="2000" b="0" dirty="0" smtClean="0"/>
              <a:t> video </a:t>
            </a:r>
          </a:p>
          <a:p>
            <a:pPr lvl="1">
              <a:lnSpc>
                <a:spcPct val="80000"/>
              </a:lnSpc>
            </a:pPr>
            <a:r>
              <a:rPr lang="en-US" sz="1800" dirty="0" err="1" smtClean="0">
                <a:solidFill>
                  <a:srgbClr val="5A9BE2"/>
                </a:solidFill>
              </a:rPr>
              <a:t>Chuẩn</a:t>
            </a:r>
            <a:r>
              <a:rPr lang="en-US" sz="1800" dirty="0" smtClean="0">
                <a:solidFill>
                  <a:srgbClr val="5A9BE2"/>
                </a:solidFill>
              </a:rPr>
              <a:t> </a:t>
            </a:r>
            <a:r>
              <a:rPr lang="en-US" sz="1800" dirty="0" err="1" smtClean="0">
                <a:solidFill>
                  <a:srgbClr val="5A9BE2"/>
                </a:solidFill>
              </a:rPr>
              <a:t>bị</a:t>
            </a:r>
            <a:r>
              <a:rPr lang="en-US" sz="1800" dirty="0" smtClean="0">
                <a:solidFill>
                  <a:srgbClr val="5A9BE2"/>
                </a:solidFill>
              </a:rPr>
              <a:t>: </a:t>
            </a:r>
            <a:r>
              <a:rPr lang="en-US" sz="1800" dirty="0" err="1" smtClean="0">
                <a:solidFill>
                  <a:srgbClr val="5A9BE2"/>
                </a:solidFill>
              </a:rPr>
              <a:t>chép</a:t>
            </a:r>
            <a:r>
              <a:rPr lang="en-US" sz="1800" dirty="0" smtClean="0">
                <a:solidFill>
                  <a:srgbClr val="5A9BE2"/>
                </a:solidFill>
              </a:rPr>
              <a:t> file haivui1.3gp </a:t>
            </a:r>
            <a:r>
              <a:rPr lang="en-US" sz="1800" dirty="0" err="1" smtClean="0">
                <a:solidFill>
                  <a:srgbClr val="5A9BE2"/>
                </a:solidFill>
              </a:rPr>
              <a:t>vào</a:t>
            </a:r>
            <a:r>
              <a:rPr lang="en-US" sz="1800" dirty="0" smtClean="0">
                <a:solidFill>
                  <a:srgbClr val="5A9BE2"/>
                </a:solidFill>
              </a:rPr>
              <a:t> </a:t>
            </a:r>
            <a:r>
              <a:rPr lang="en-US" sz="1800" dirty="0" err="1" smtClean="0">
                <a:solidFill>
                  <a:srgbClr val="5A9BE2"/>
                </a:solidFill>
              </a:rPr>
              <a:t>trong</a:t>
            </a:r>
            <a:r>
              <a:rPr lang="en-US" sz="1800" dirty="0" smtClean="0">
                <a:solidFill>
                  <a:srgbClr val="5A9BE2"/>
                </a:solidFill>
              </a:rPr>
              <a:t> folder res/raw</a:t>
            </a:r>
          </a:p>
          <a:p>
            <a:pPr lvl="1">
              <a:lnSpc>
                <a:spcPct val="80000"/>
              </a:lnSpc>
              <a:buNone/>
            </a:pP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2514600"/>
            <a:ext cx="2590800" cy="3559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www.nhatnghe.com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Android 2012</a:t>
            </a:r>
            <a:endParaRPr lang="en-US" dirty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9144000" cy="563562"/>
          </a:xfrm>
        </p:spPr>
        <p:txBody>
          <a:bodyPr/>
          <a:lstStyle/>
          <a:p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play 1 file video</a:t>
            </a:r>
            <a:endParaRPr lang="en-US" sz="2400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4860925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sz="1800" dirty="0" smtClean="0"/>
              <a:t>B1: </a:t>
            </a:r>
            <a:r>
              <a:rPr lang="en-US" sz="1800" dirty="0" err="1" smtClean="0"/>
              <a:t>Thiết</a:t>
            </a:r>
            <a:r>
              <a:rPr lang="en-US" sz="1800" dirty="0" smtClean="0"/>
              <a:t> </a:t>
            </a:r>
            <a:r>
              <a:rPr lang="en-US" sz="1800" dirty="0" err="1" smtClean="0"/>
              <a:t>kế</a:t>
            </a:r>
            <a:r>
              <a:rPr lang="en-US" sz="1800" dirty="0" smtClean="0"/>
              <a:t> </a:t>
            </a:r>
            <a:r>
              <a:rPr lang="en-US" sz="1800" dirty="0" err="1" smtClean="0"/>
              <a:t>giao</a:t>
            </a:r>
            <a:r>
              <a:rPr lang="en-US" sz="1800" dirty="0" smtClean="0"/>
              <a:t> </a:t>
            </a:r>
            <a:r>
              <a:rPr lang="en-US" sz="1800" dirty="0" err="1" smtClean="0"/>
              <a:t>diện</a:t>
            </a:r>
            <a:r>
              <a:rPr lang="en-US" sz="1800" dirty="0" smtClean="0"/>
              <a:t> </a:t>
            </a:r>
            <a:r>
              <a:rPr lang="en-US" sz="1800" dirty="0" err="1" smtClean="0"/>
              <a:t>đơn</a:t>
            </a:r>
            <a:r>
              <a:rPr lang="en-US" sz="1800" dirty="0" smtClean="0"/>
              <a:t> </a:t>
            </a:r>
            <a:r>
              <a:rPr lang="en-US" sz="1800" dirty="0" err="1" smtClean="0"/>
              <a:t>giản</a:t>
            </a:r>
            <a:endParaRPr lang="en-US" sz="1800" dirty="0" smtClean="0"/>
          </a:p>
          <a:p>
            <a:pPr lvl="1">
              <a:lnSpc>
                <a:spcPct val="80000"/>
              </a:lnSpc>
            </a:pPr>
            <a:endParaRPr 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3581400" cy="4960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0780" y="1905000"/>
            <a:ext cx="483082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www.nhatnghe.com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Android 2012</a:t>
            </a:r>
            <a:endParaRPr lang="en-US" dirty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Android</a:t>
            </a:r>
            <a:endParaRPr lang="en-US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44650"/>
            <a:ext cx="7605713" cy="47085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Android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 lvl="1">
              <a:lnSpc>
                <a:spcPct val="80000"/>
              </a:lnSpc>
            </a:pPr>
            <a:r>
              <a:rPr lang="vi-VN" sz="2400" dirty="0" smtClean="0"/>
              <a:t>Google Android là một hệ điều hành mã nguồn mở (open-source) và là một nền tảng phần mềm (software platform) cho các thiết bị di động. 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vi-VN" sz="2400" dirty="0" smtClean="0"/>
              <a:t>Các nhà phát triển có thể chỉnh sửa bằng code của họ hoặc có thể thông qua những thư viện Java của Google.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www.nhatnghe.com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Android 2012</a:t>
            </a:r>
            <a:endParaRPr lang="en-US" dirty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9144000" cy="563562"/>
          </a:xfrm>
        </p:spPr>
        <p:txBody>
          <a:bodyPr/>
          <a:lstStyle/>
          <a:p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play 1 file video</a:t>
            </a:r>
            <a:endParaRPr lang="en-US" sz="2400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4860925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sz="1800" dirty="0" smtClean="0"/>
              <a:t>B2: </a:t>
            </a:r>
            <a:r>
              <a:rPr lang="en-US" sz="1800" dirty="0" err="1" smtClean="0"/>
              <a:t>Viết</a:t>
            </a:r>
            <a:r>
              <a:rPr lang="en-US" sz="1800" dirty="0" smtClean="0"/>
              <a:t> code 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672" y="1981200"/>
            <a:ext cx="7861928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www.nhatnghe.com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Android 2012</a:t>
            </a:r>
            <a:endParaRPr lang="en-US" dirty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9144000" cy="563562"/>
          </a:xfrm>
        </p:spPr>
        <p:txBody>
          <a:bodyPr/>
          <a:lstStyle/>
          <a:p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play 1 file video</a:t>
            </a:r>
            <a:endParaRPr lang="en-US" sz="24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3400" y="1447800"/>
            <a:ext cx="83820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B3: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Biên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dịch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chương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trình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	[menu] Project, Build Project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B4: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Thực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thi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chương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trình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trên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thiết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bị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giả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lập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	[menu] Run, Run 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</a:rPr>
              <a:t>Cài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</a:rPr>
              <a:t>đặt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</a:rPr>
              <a:t>lên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</a:rPr>
              <a:t>điện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</a:rPr>
              <a:t>thoại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</a:rPr>
              <a:t>di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</a:rPr>
              <a:t>động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</a:rPr>
              <a:t> Android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B1: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từ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PC hay laptop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gửi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mail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đính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kèm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file play_mp3.apk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trong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folder bin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B2: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mở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điện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thoại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di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động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check mail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nhắp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chọn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file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đính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kèm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để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install.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B3: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chạy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ứng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dụng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vừa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được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cài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đặt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để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kiểm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tra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.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Lưu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ý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khi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tác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lang="en-US" sz="2400" kern="0" dirty="0" err="1" smtClean="0"/>
              <a:t>động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vào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các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nút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điều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khiển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chú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ý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trình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diện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video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có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bị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ảnh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hưởng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không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2057400" y="5500688"/>
            <a:ext cx="472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Verdana" pitchFamily="34" charset="0"/>
              </a:rPr>
              <a:t>www.nhatnghe.com</a:t>
            </a:r>
            <a:endParaRPr lang="en-US" b="1" dirty="0">
              <a:solidFill>
                <a:schemeClr val="accent1"/>
              </a:solidFill>
              <a:latin typeface="Verdana" pitchFamily="34" charset="0"/>
            </a:endParaRPr>
          </a:p>
        </p:txBody>
      </p:sp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2209800" y="3048000"/>
            <a:ext cx="4343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effectLst>
                  <a:outerShdw dist="71842" dir="2700000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www.nhatnghe.com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Android 2012</a:t>
            </a:r>
            <a:endParaRPr lang="en-US" dirty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Android</a:t>
            </a:r>
            <a:endParaRPr lang="en-US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44650"/>
            <a:ext cx="7605713" cy="47085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Android</a:t>
            </a:r>
          </a:p>
          <a:p>
            <a:pPr lvl="1">
              <a:lnSpc>
                <a:spcPct val="80000"/>
              </a:lnSpc>
            </a:pPr>
            <a:r>
              <a:rPr lang="vi-VN" sz="2400" dirty="0"/>
              <a:t>Tháng 7 năm 2005, Google mua lại Android, Inc., một công ty nhỏ mới thành lập có trụ sở ở Palo Alto, California, Mỹ. 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T</a:t>
            </a:r>
            <a:r>
              <a:rPr lang="vi-VN" sz="2400" dirty="0" smtClean="0"/>
              <a:t>háng </a:t>
            </a:r>
            <a:r>
              <a:rPr lang="vi-VN" sz="2400" dirty="0"/>
              <a:t>11 năm 2007, Liên minh thiết bị cầm tay mở rộng (Open Handset Alliance), bao gồm nhiều công ty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vi-VN" sz="2400" dirty="0" smtClean="0"/>
              <a:t>Texas </a:t>
            </a:r>
            <a:r>
              <a:rPr lang="vi-VN" sz="2400" dirty="0"/>
              <a:t>Instruments, Tập đoàn Broadcom, Google, HTC, Intel, LG, Tập đoàn Marvell Technology, Motorola, Nvidia, Qualcomm, Samsung Electronics, Sprint Nextel và T-Mobile được thành lập 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M</a:t>
            </a:r>
            <a:r>
              <a:rPr lang="vi-VN" sz="2400" dirty="0" smtClean="0"/>
              <a:t>ột </a:t>
            </a:r>
            <a:r>
              <a:rPr lang="vi-VN" sz="2400" dirty="0"/>
              <a:t>nền tảng thiết bị di động được xây dựng dựa trên nhân Linux 2.6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www.nhatnghe.com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Android 2012</a:t>
            </a:r>
            <a:endParaRPr lang="en-US" dirty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Android</a:t>
            </a:r>
            <a:endParaRPr lang="en-US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44650"/>
            <a:ext cx="7605713" cy="47085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/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code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endParaRPr lang="en-US" b="0" dirty="0"/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ảo</a:t>
            </a:r>
            <a:r>
              <a:rPr lang="en-US" dirty="0" smtClean="0"/>
              <a:t> </a:t>
            </a:r>
            <a:r>
              <a:rPr lang="en-US" dirty="0" err="1" smtClean="0"/>
              <a:t>Dalvik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.</a:t>
            </a:r>
            <a:endParaRPr lang="en-US" b="0" dirty="0"/>
          </a:p>
          <a:p>
            <a:pPr lvl="1"/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b="0" dirty="0" smtClean="0"/>
              <a:t>2D ,3D </a:t>
            </a:r>
            <a:r>
              <a:rPr lang="en-US" b="0" dirty="0" err="1" smtClean="0"/>
              <a:t>dựa</a:t>
            </a:r>
            <a:r>
              <a:rPr lang="en-US" b="0" dirty="0" smtClean="0"/>
              <a:t> </a:t>
            </a:r>
            <a:r>
              <a:rPr lang="en-US" b="0" dirty="0" err="1" smtClean="0"/>
              <a:t>trên</a:t>
            </a:r>
            <a:r>
              <a:rPr lang="en-US" b="0" dirty="0" smtClean="0"/>
              <a:t> OpenGL </a:t>
            </a:r>
            <a:r>
              <a:rPr lang="en-US" b="0" dirty="0"/>
              <a:t>ES 1.0 </a:t>
            </a:r>
            <a:endParaRPr lang="en-US" b="0" dirty="0" smtClean="0"/>
          </a:p>
          <a:p>
            <a:pPr lvl="1"/>
            <a:r>
              <a:rPr lang="en-US" dirty="0" err="1" smtClean="0"/>
              <a:t>SQLite</a:t>
            </a:r>
            <a:r>
              <a:rPr lang="en-US" b="0" dirty="0"/>
              <a:t> </a:t>
            </a:r>
            <a:r>
              <a:rPr lang="en-US" b="0" dirty="0" err="1" smtClean="0"/>
              <a:t>hỗ</a:t>
            </a:r>
            <a:r>
              <a:rPr lang="en-US" b="0" dirty="0" smtClean="0"/>
              <a:t> </a:t>
            </a:r>
            <a:r>
              <a:rPr lang="en-US" b="0" dirty="0" err="1" smtClean="0"/>
              <a:t>trợ</a:t>
            </a:r>
            <a:r>
              <a:rPr lang="en-US" b="0" dirty="0" smtClean="0"/>
              <a:t> </a:t>
            </a:r>
            <a:r>
              <a:rPr lang="en-US" b="0" dirty="0" err="1" smtClean="0"/>
              <a:t>lưu</a:t>
            </a:r>
            <a:r>
              <a:rPr lang="en-US" b="0" dirty="0" smtClean="0"/>
              <a:t> </a:t>
            </a:r>
            <a:r>
              <a:rPr lang="en-US" b="0" dirty="0" err="1" smtClean="0"/>
              <a:t>trữ</a:t>
            </a:r>
            <a:r>
              <a:rPr lang="en-US" b="0" dirty="0" smtClean="0"/>
              <a:t> </a:t>
            </a:r>
            <a:r>
              <a:rPr lang="en-US" b="0" dirty="0" err="1" smtClean="0"/>
              <a:t>dữ</a:t>
            </a:r>
            <a:r>
              <a:rPr lang="en-US" b="0" dirty="0" smtClean="0"/>
              <a:t> </a:t>
            </a:r>
            <a:r>
              <a:rPr lang="en-US" b="0" dirty="0" err="1" smtClean="0"/>
              <a:t>liệu</a:t>
            </a:r>
            <a:r>
              <a:rPr lang="en-US" b="0" dirty="0" smtClean="0"/>
              <a:t> </a:t>
            </a:r>
            <a:r>
              <a:rPr lang="en-US" b="0" dirty="0" err="1" smtClean="0"/>
              <a:t>cấu</a:t>
            </a:r>
            <a:r>
              <a:rPr lang="en-US" b="0" dirty="0" smtClean="0"/>
              <a:t> </a:t>
            </a:r>
            <a:r>
              <a:rPr lang="en-US" b="0" dirty="0" err="1" smtClean="0"/>
              <a:t>trúc</a:t>
            </a:r>
            <a:endParaRPr lang="en-US" b="0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www.nhatnghe.com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Android 2012</a:t>
            </a:r>
            <a:endParaRPr lang="en-US" dirty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Android</a:t>
            </a:r>
            <a:endParaRPr lang="en-US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44650"/>
            <a:ext cx="7605713" cy="47085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(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,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, video</a:t>
            </a:r>
            <a:r>
              <a:rPr lang="en-US" b="0" dirty="0" smtClean="0"/>
              <a:t> </a:t>
            </a:r>
            <a:r>
              <a:rPr lang="en-US" b="0" dirty="0"/>
              <a:t>(MPEG4, H.264, MP3, AAC, AMR, JPG, PNG, GIF)</a:t>
            </a:r>
          </a:p>
          <a:p>
            <a:pPr lvl="1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Bluetooth</a:t>
            </a:r>
            <a:r>
              <a:rPr lang="en-US" dirty="0"/>
              <a:t>, EDGE, 3G,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WiFi</a:t>
            </a:r>
            <a:r>
              <a:rPr lang="en-US" b="0" dirty="0"/>
              <a:t> </a:t>
            </a:r>
          </a:p>
          <a:p>
            <a:pPr lvl="1"/>
            <a:r>
              <a:rPr lang="en-US" dirty="0"/>
              <a:t>Camera, </a:t>
            </a:r>
            <a:r>
              <a:rPr lang="en-US" dirty="0" smtClean="0"/>
              <a:t>GPS</a:t>
            </a:r>
          </a:p>
          <a:p>
            <a:pPr lvl="1"/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, </a:t>
            </a:r>
            <a:r>
              <a:rPr lang="en-US" dirty="0" err="1" smtClean="0"/>
              <a:t>gỡ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,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,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,…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b="0" dirty="0" smtClean="0"/>
              <a:t> </a:t>
            </a:r>
            <a:r>
              <a:rPr lang="en-US" b="0" dirty="0" err="1"/>
              <a:t>plugin</a:t>
            </a:r>
            <a:r>
              <a:rPr lang="en-US" b="0" dirty="0"/>
              <a:t> </a:t>
            </a:r>
            <a:r>
              <a:rPr lang="en-US" b="0" dirty="0" err="1" smtClean="0"/>
              <a:t>cho</a:t>
            </a:r>
            <a:r>
              <a:rPr lang="en-US" b="0" dirty="0" smtClean="0"/>
              <a:t> </a:t>
            </a:r>
            <a:r>
              <a:rPr lang="en-US" b="0" dirty="0"/>
              <a:t>Eclipse IDE</a:t>
            </a:r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www.nhatnghe.com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Android 2012</a:t>
            </a:r>
            <a:endParaRPr lang="en-US" dirty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44650"/>
            <a:ext cx="7605713" cy="4708525"/>
          </a:xfrm>
        </p:spPr>
        <p:txBody>
          <a:bodyPr/>
          <a:lstStyle/>
          <a:p>
            <a:r>
              <a:rPr lang="en-US" i="1" dirty="0" err="1"/>
              <a:t>Hệ</a:t>
            </a:r>
            <a:r>
              <a:rPr lang="en-US" i="1" dirty="0"/>
              <a:t> </a:t>
            </a:r>
            <a:r>
              <a:rPr lang="en-US" i="1" dirty="0" err="1"/>
              <a:t>điều</a:t>
            </a:r>
            <a:r>
              <a:rPr lang="en-US" i="1" dirty="0"/>
              <a:t> </a:t>
            </a:r>
            <a:r>
              <a:rPr lang="en-US" i="1" dirty="0" err="1"/>
              <a:t>hành</a:t>
            </a:r>
            <a:endParaRPr lang="en-US" i="1" dirty="0"/>
          </a:p>
          <a:p>
            <a:pPr lvl="2"/>
            <a:r>
              <a:rPr lang="en-US" b="0" dirty="0" smtClean="0"/>
              <a:t>Windows </a:t>
            </a:r>
            <a:r>
              <a:rPr lang="en-US" b="0" dirty="0"/>
              <a:t>XP (32-bit), Vista (32- or 64-bit), or Windows 7 (32- or 64-bit)</a:t>
            </a:r>
          </a:p>
          <a:p>
            <a:pPr lvl="2"/>
            <a:r>
              <a:rPr lang="en-US" b="0" dirty="0"/>
              <a:t>Mac OS X 10.5.8 or later (x86 only)</a:t>
            </a:r>
          </a:p>
          <a:p>
            <a:pPr lvl="2"/>
            <a:r>
              <a:rPr lang="en-US" b="0" dirty="0"/>
              <a:t>Linux (tested on </a:t>
            </a:r>
            <a:r>
              <a:rPr lang="en-US" b="0" dirty="0" err="1"/>
              <a:t>Ubuntu</a:t>
            </a:r>
            <a:r>
              <a:rPr lang="en-US" b="0" dirty="0"/>
              <a:t> Linux, Lucid Lynx)</a:t>
            </a:r>
          </a:p>
          <a:p>
            <a:r>
              <a:rPr lang="en-US" i="1" dirty="0" smtClean="0"/>
              <a:t>JDK 5 or JDK 6 </a:t>
            </a:r>
          </a:p>
          <a:p>
            <a:r>
              <a:rPr lang="en-US" i="1" dirty="0" smtClean="0"/>
              <a:t>Eclipse IDE</a:t>
            </a:r>
          </a:p>
          <a:p>
            <a:r>
              <a:rPr lang="en-US" i="1" dirty="0" smtClean="0"/>
              <a:t>SDK </a:t>
            </a:r>
            <a:r>
              <a:rPr lang="en-US" sz="1600" i="1" dirty="0" smtClean="0"/>
              <a:t>(ht</a:t>
            </a:r>
            <a:r>
              <a:rPr lang="en-US" sz="1600" dirty="0" smtClean="0"/>
              <a:t>tp://developer.android.com/sdk/index.html)</a:t>
            </a:r>
            <a:endParaRPr lang="en-US" sz="1600" i="1" dirty="0" smtClean="0"/>
          </a:p>
          <a:p>
            <a:r>
              <a:rPr lang="en-US" i="1" dirty="0" smtClean="0"/>
              <a:t>Android </a:t>
            </a:r>
            <a:r>
              <a:rPr lang="en-US" i="1" dirty="0"/>
              <a:t>Development Tools </a:t>
            </a:r>
            <a:r>
              <a:rPr lang="en-US" i="1" dirty="0" err="1" smtClean="0"/>
              <a:t>plugin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www.nhatnghe.com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Android 2012</a:t>
            </a:r>
            <a:endParaRPr lang="en-US" dirty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9144000" cy="563562"/>
          </a:xfrm>
        </p:spPr>
        <p:txBody>
          <a:bodyPr/>
          <a:lstStyle/>
          <a:p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tổng</a:t>
            </a:r>
            <a:r>
              <a:rPr lang="en-US" sz="2400" dirty="0" smtClean="0"/>
              <a:t> 2 </a:t>
            </a:r>
            <a:r>
              <a:rPr lang="en-US" sz="2400" dirty="0" err="1" smtClean="0"/>
              <a:t>số</a:t>
            </a:r>
            <a:endParaRPr lang="en-US" sz="2400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6857999" cy="4756150"/>
          </a:xfrm>
        </p:spPr>
        <p:txBody>
          <a:bodyPr/>
          <a:lstStyle/>
          <a:p>
            <a:r>
              <a:rPr lang="en-US" sz="1800" i="1" dirty="0" err="1" smtClean="0"/>
              <a:t>Yêu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cầu</a:t>
            </a:r>
            <a:r>
              <a:rPr lang="en-US" sz="1800" i="1" dirty="0" smtClean="0"/>
              <a:t>: </a:t>
            </a:r>
            <a:r>
              <a:rPr lang="en-US" sz="1800" i="1" dirty="0" err="1" smtClean="0"/>
              <a:t>ứng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dụng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có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giao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diện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đồ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họa</a:t>
            </a:r>
            <a:r>
              <a:rPr lang="en-US" sz="1800" i="1" dirty="0" smtClean="0"/>
              <a:t>, </a:t>
            </a:r>
            <a:r>
              <a:rPr lang="en-US" sz="1800" i="1" dirty="0" err="1" smtClean="0"/>
              <a:t>cho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phép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nhập</a:t>
            </a:r>
            <a:r>
              <a:rPr lang="en-US" sz="1800" i="1" dirty="0" smtClean="0"/>
              <a:t> 2 </a:t>
            </a:r>
            <a:r>
              <a:rPr lang="en-US" sz="1800" i="1" dirty="0" err="1" smtClean="0"/>
              <a:t>số</a:t>
            </a:r>
            <a:r>
              <a:rPr lang="en-US" sz="1800" i="1" dirty="0" smtClean="0"/>
              <a:t> , </a:t>
            </a:r>
            <a:r>
              <a:rPr lang="en-US" sz="1800" i="1" dirty="0" err="1" smtClean="0"/>
              <a:t>sau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đó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xuất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ra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tổng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của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chúng</a:t>
            </a:r>
            <a:endParaRPr lang="en-US" sz="1800" i="1" dirty="0" smtClean="0"/>
          </a:p>
          <a:p>
            <a:pPr>
              <a:buNone/>
            </a:pPr>
            <a:endParaRPr lang="en-US" sz="1800" i="1" dirty="0" smtClean="0"/>
          </a:p>
          <a:p>
            <a:endParaRPr lang="en-US" sz="1800" b="0" dirty="0"/>
          </a:p>
          <a:p>
            <a:pPr lvl="1">
              <a:lnSpc>
                <a:spcPct val="80000"/>
              </a:lnSpc>
            </a:pPr>
            <a:endParaRPr lang="en-US" sz="1600" dirty="0"/>
          </a:p>
        </p:txBody>
      </p:sp>
      <p:pic>
        <p:nvPicPr>
          <p:cNvPr id="1044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905000"/>
            <a:ext cx="342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www.nhatnghe.com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Android 2012</a:t>
            </a:r>
            <a:endParaRPr lang="en-US" dirty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9144000" cy="563562"/>
          </a:xfrm>
        </p:spPr>
        <p:txBody>
          <a:bodyPr/>
          <a:lstStyle/>
          <a:p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tổng</a:t>
            </a:r>
            <a:r>
              <a:rPr lang="en-US" sz="2400" dirty="0" smtClean="0"/>
              <a:t> 2 </a:t>
            </a:r>
            <a:r>
              <a:rPr lang="en-US" sz="2400" dirty="0" err="1" smtClean="0"/>
              <a:t>số</a:t>
            </a:r>
            <a:endParaRPr lang="en-US" sz="2400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44651"/>
            <a:ext cx="7605713" cy="641350"/>
          </a:xfrm>
        </p:spPr>
        <p:txBody>
          <a:bodyPr/>
          <a:lstStyle/>
          <a:p>
            <a:r>
              <a:rPr lang="en-US" i="1" dirty="0" smtClean="0"/>
              <a:t>B1: </a:t>
            </a:r>
            <a:r>
              <a:rPr lang="en-US" i="1" dirty="0" err="1" smtClean="0"/>
              <a:t>Khởi</a:t>
            </a:r>
            <a:r>
              <a:rPr lang="en-US" i="1" dirty="0" smtClean="0"/>
              <a:t> </a:t>
            </a:r>
            <a:r>
              <a:rPr lang="en-US" i="1" dirty="0" err="1" smtClean="0"/>
              <a:t>động</a:t>
            </a:r>
            <a:r>
              <a:rPr lang="en-US" i="1" dirty="0" smtClean="0"/>
              <a:t> Eclipse</a:t>
            </a:r>
          </a:p>
          <a:p>
            <a:pPr>
              <a:buNone/>
            </a:pPr>
            <a:endParaRPr lang="en-US" i="1" dirty="0" smtClean="0"/>
          </a:p>
          <a:p>
            <a:endParaRPr lang="en-US" b="0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2"/>
          <a:srcRect r="24324" b="69460"/>
          <a:stretch>
            <a:fillRect/>
          </a:stretch>
        </p:blipFill>
        <p:spPr bwMode="auto">
          <a:xfrm>
            <a:off x="685800" y="2438400"/>
            <a:ext cx="7772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 (10)">
  <a:themeElements>
    <a:clrScheme name="sample 3">
      <a:dk1>
        <a:srgbClr val="003366"/>
      </a:dk1>
      <a:lt1>
        <a:srgbClr val="FFFFFF"/>
      </a:lt1>
      <a:dk2>
        <a:srgbClr val="99190B"/>
      </a:dk2>
      <a:lt2>
        <a:srgbClr val="DDDDDD"/>
      </a:lt2>
      <a:accent1>
        <a:srgbClr val="1F63AD"/>
      </a:accent1>
      <a:accent2>
        <a:srgbClr val="D28302"/>
      </a:accent2>
      <a:accent3>
        <a:srgbClr val="FFFFFF"/>
      </a:accent3>
      <a:accent4>
        <a:srgbClr val="002A56"/>
      </a:accent4>
      <a:accent5>
        <a:srgbClr val="ABB7D3"/>
      </a:accent5>
      <a:accent6>
        <a:srgbClr val="BE7602"/>
      </a:accent6>
      <a:hlink>
        <a:srgbClr val="3CA051"/>
      </a:hlink>
      <a:folHlink>
        <a:srgbClr val="97ADB5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66"/>
        </a:dk1>
        <a:lt1>
          <a:srgbClr val="FFFFFF"/>
        </a:lt1>
        <a:dk2>
          <a:srgbClr val="40297B"/>
        </a:dk2>
        <a:lt2>
          <a:srgbClr val="DDDDDD"/>
        </a:lt2>
        <a:accent1>
          <a:srgbClr val="35978E"/>
        </a:accent1>
        <a:accent2>
          <a:srgbClr val="1E86E4"/>
        </a:accent2>
        <a:accent3>
          <a:srgbClr val="FFFFFF"/>
        </a:accent3>
        <a:accent4>
          <a:srgbClr val="000056"/>
        </a:accent4>
        <a:accent5>
          <a:srgbClr val="AEC9C6"/>
        </a:accent5>
        <a:accent6>
          <a:srgbClr val="1A79CF"/>
        </a:accent6>
        <a:hlink>
          <a:srgbClr val="9CAA32"/>
        </a:hlink>
        <a:folHlink>
          <a:srgbClr val="ACB3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66"/>
        </a:dk1>
        <a:lt1>
          <a:srgbClr val="FFFFFF"/>
        </a:lt1>
        <a:dk2>
          <a:srgbClr val="0F5ABD"/>
        </a:dk2>
        <a:lt2>
          <a:srgbClr val="DDDDDD"/>
        </a:lt2>
        <a:accent1>
          <a:srgbClr val="7061C9"/>
        </a:accent1>
        <a:accent2>
          <a:srgbClr val="53BB9B"/>
        </a:accent2>
        <a:accent3>
          <a:srgbClr val="FFFFFF"/>
        </a:accent3>
        <a:accent4>
          <a:srgbClr val="000056"/>
        </a:accent4>
        <a:accent5>
          <a:srgbClr val="BBB7E1"/>
        </a:accent5>
        <a:accent6>
          <a:srgbClr val="4AA98C"/>
        </a:accent6>
        <a:hlink>
          <a:srgbClr val="57B2D7"/>
        </a:hlink>
        <a:folHlink>
          <a:srgbClr val="BCC8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99190B"/>
        </a:dk2>
        <a:lt2>
          <a:srgbClr val="DDDDDD"/>
        </a:lt2>
        <a:accent1>
          <a:srgbClr val="1F63AD"/>
        </a:accent1>
        <a:accent2>
          <a:srgbClr val="D28302"/>
        </a:accent2>
        <a:accent3>
          <a:srgbClr val="FFFFFF"/>
        </a:accent3>
        <a:accent4>
          <a:srgbClr val="002A56"/>
        </a:accent4>
        <a:accent5>
          <a:srgbClr val="ABB7D3"/>
        </a:accent5>
        <a:accent6>
          <a:srgbClr val="BE7602"/>
        </a:accent6>
        <a:hlink>
          <a:srgbClr val="3CA051"/>
        </a:hlink>
        <a:folHlink>
          <a:srgbClr val="97AD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 (10)</Template>
  <TotalTime>401</TotalTime>
  <Words>1040</Words>
  <Application>Microsoft PowerPoint</Application>
  <PresentationFormat>On-screen Show (4:3)</PresentationFormat>
  <Paragraphs>203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cdb2004 (10)</vt:lpstr>
      <vt:lpstr>Lập Trình Ứng Dụng </vt:lpstr>
      <vt:lpstr>Nội dung</vt:lpstr>
      <vt:lpstr>Tổng quan về Android</vt:lpstr>
      <vt:lpstr>Tổng quan về Android</vt:lpstr>
      <vt:lpstr>Tổng quan về Android</vt:lpstr>
      <vt:lpstr>Tổng quan về Android</vt:lpstr>
      <vt:lpstr>Yêu cầu và công cụ lập trình</vt:lpstr>
      <vt:lpstr>Xây dựng chương trình ứng dụng tính tổng 2 số</vt:lpstr>
      <vt:lpstr>Xây dựng chương trình ứng dụng tính tổng 2 số</vt:lpstr>
      <vt:lpstr>Xây dựng chương trình ứng dụng tính tổng 2 số</vt:lpstr>
      <vt:lpstr>Xây dựng chương trình ứng dụng tính tổng 2 số</vt:lpstr>
      <vt:lpstr>Xây dựng chương trình ứng dụng tính tổng 2 số</vt:lpstr>
      <vt:lpstr>Xây dựng chương trình ứng dụng tính tổng 2 số</vt:lpstr>
      <vt:lpstr>Xây dựng chương trình ứng dụng tính tổng 2 số</vt:lpstr>
      <vt:lpstr>Xây dựng chương trình ứng dụng tính tổng 2 số</vt:lpstr>
      <vt:lpstr>Xây dựng chương trình ứng dụng tính tổng 2 số</vt:lpstr>
      <vt:lpstr>Xây dựng chương trình ứng dụng tính tổng 2 số</vt:lpstr>
      <vt:lpstr>Demo 1 số ứng dụng khác</vt:lpstr>
      <vt:lpstr>Xây dựng gallery hình ảnh đơn giản</vt:lpstr>
      <vt:lpstr>Xây dựng gallery hình ảnh đơn giản</vt:lpstr>
      <vt:lpstr>Xây dựng gallery hình ảnh đơn giản</vt:lpstr>
      <vt:lpstr>Xây dựng gallery hình ảnh đơn giản</vt:lpstr>
      <vt:lpstr>Xây dựng gallery hình ảnh đơn giản</vt:lpstr>
      <vt:lpstr>Xây dựng ứng dụng play 1 file mp3</vt:lpstr>
      <vt:lpstr>Xây dựng ứng dụng play 1 file mp3</vt:lpstr>
      <vt:lpstr>Xây dựng ứng dụng play 1 file mp3</vt:lpstr>
      <vt:lpstr>Xây dựng ứng dụng play 1 file mp3</vt:lpstr>
      <vt:lpstr>Xây dựng ứng dụng play 1 file video</vt:lpstr>
      <vt:lpstr>Xây dựng ứng dụng play 1 file video</vt:lpstr>
      <vt:lpstr>Xây dựng ứng dụng play 1 file video</vt:lpstr>
      <vt:lpstr>Xây dựng ứng dụng play 1 file video</vt:lpstr>
      <vt:lpstr>Slide 32</vt:lpstr>
    </vt:vector>
  </TitlesOfParts>
  <Company>Guilddesign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THAINC</dc:creator>
  <cp:lastModifiedBy>THAINC</cp:lastModifiedBy>
  <cp:revision>48</cp:revision>
  <dcterms:created xsi:type="dcterms:W3CDTF">2012-02-08T14:34:07Z</dcterms:created>
  <dcterms:modified xsi:type="dcterms:W3CDTF">2012-02-13T01:10:11Z</dcterms:modified>
</cp:coreProperties>
</file>