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58" r:id="rId2"/>
    <p:sldId id="269" r:id="rId3"/>
    <p:sldId id="257" r:id="rId4"/>
    <p:sldId id="346" r:id="rId5"/>
    <p:sldId id="355" r:id="rId6"/>
    <p:sldId id="359" r:id="rId7"/>
    <p:sldId id="361" r:id="rId8"/>
    <p:sldId id="362" r:id="rId9"/>
    <p:sldId id="345" r:id="rId10"/>
    <p:sldId id="357" r:id="rId11"/>
    <p:sldId id="363" r:id="rId12"/>
    <p:sldId id="35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60" r:id="rId22"/>
    <p:sldId id="344" r:id="rId23"/>
  </p:sldIdLst>
  <p:sldSz cx="9144000" cy="6858000" type="screen4x3"/>
  <p:notesSz cx="6858000" cy="9144000"/>
  <p:embeddedFontLst>
    <p:embeddedFont>
      <p:font typeface="나눔고딕 ExtraBold" panose="020B0600000101010101" charset="-127"/>
      <p:bold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00246C"/>
    <a:srgbClr val="4B636F"/>
    <a:srgbClr val="C20C40"/>
    <a:srgbClr val="DEDEDE"/>
    <a:srgbClr val="96A2A8"/>
    <a:srgbClr val="BCA09C"/>
    <a:srgbClr val="2F3030"/>
    <a:srgbClr val="E0E0E0"/>
    <a:srgbClr val="615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4" autoAdjust="0"/>
    <p:restoredTop sz="94660"/>
  </p:normalViewPr>
  <p:slideViewPr>
    <p:cSldViewPr>
      <p:cViewPr varScale="1">
        <p:scale>
          <a:sx n="83" d="100"/>
          <a:sy n="83" d="100"/>
        </p:scale>
        <p:origin x="11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41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37FB9-2E22-4A5C-A28F-D4B6A5ED05A5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1DDD2-D914-41A4-82B4-6BDEC583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7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4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9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6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5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27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1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9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2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6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B7F3-3796-48A3-95E9-52056EC19E5B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9144000" cy="6858000"/>
            <a:chOff x="0" y="952500"/>
            <a:chExt cx="9144000" cy="4953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1D2C00-9591-4245-A29D-DE3CE644D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2500"/>
              <a:ext cx="9144000" cy="4953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567" y="1988840"/>
              <a:ext cx="938865" cy="938865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0" y="3094800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800" b="1" dirty="0" err="1" smtClean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Tibero</a:t>
            </a:r>
            <a:endParaRPr lang="en-US" altLang="ko-KR" sz="2800" b="1" dirty="0" smtClean="0">
              <a:ln>
                <a:solidFill>
                  <a:srgbClr val="002776">
                    <a:alpha val="3000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</a:t>
            </a:r>
            <a:r>
              <a:rPr lang="ko-KR" altLang="en-US" sz="2800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저지 </a:t>
            </a:r>
            <a:r>
              <a:rPr lang="ko-KR" altLang="en-US" sz="2800" b="1" dirty="0" smtClean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endParaRPr lang="en-US" altLang="ko-KR" sz="2800" b="1" dirty="0" smtClean="0">
              <a:ln>
                <a:solidFill>
                  <a:srgbClr val="002776">
                    <a:alpha val="3000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TOJ </a:t>
            </a:r>
            <a:r>
              <a:rPr lang="ko-KR" altLang="en-US" sz="2800" b="1" dirty="0" smtClean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 시작합니다</a:t>
            </a:r>
            <a:r>
              <a:rPr lang="en-US" altLang="ko-KR" sz="2800" b="1" dirty="0" smtClean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800" b="1" dirty="0">
              <a:ln>
                <a:solidFill>
                  <a:srgbClr val="002776">
                    <a:alpha val="3000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6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  <a:solidFill>
            <a:srgbClr val="002776"/>
          </a:solidFill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396024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Tibero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Flow Chart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021" y="5016578"/>
            <a:ext cx="1551009" cy="44945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 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90651" y="5015899"/>
            <a:ext cx="1747517" cy="44945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 Contest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7963" y="5026154"/>
            <a:ext cx="1998883" cy="44945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 Problems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40910" y="5016578"/>
            <a:ext cx="1998883" cy="44945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Submit Problem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823481" y="5121921"/>
            <a:ext cx="328478" cy="2579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243522" y="5121921"/>
            <a:ext cx="328478" cy="2579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6378827" y="5121921"/>
            <a:ext cx="328478" cy="2579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917" y="5504601"/>
            <a:ext cx="223224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생성</a:t>
            </a:r>
            <a:endParaRPr lang="en-US" altLang="ko-KR" dirty="0" smtClean="0"/>
          </a:p>
          <a:p>
            <a:r>
              <a:rPr lang="en-US" altLang="ko-KR" sz="1100" dirty="0" err="1" smtClean="0"/>
              <a:t>Usrs</a:t>
            </a:r>
            <a:r>
              <a:rPr lang="ko-KR" altLang="en-US" sz="1100" dirty="0" smtClean="0"/>
              <a:t> 테이블에 유저 정보 저장</a:t>
            </a:r>
            <a:endParaRPr lang="en-US" altLang="ko-KR" sz="1100" dirty="0" smtClean="0"/>
          </a:p>
          <a:p>
            <a:r>
              <a:rPr lang="en-US" altLang="ko-KR" sz="1100" dirty="0" err="1" smtClean="0"/>
              <a:t>UserID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PK</a:t>
            </a:r>
            <a:r>
              <a:rPr lang="ko-KR" altLang="en-US" sz="1100" dirty="0" smtClean="0"/>
              <a:t>이며 따라서 고유함</a:t>
            </a:r>
            <a:endParaRPr lang="en-US" altLang="ko-KR" sz="1100" dirty="0" smtClean="0"/>
          </a:p>
          <a:p>
            <a:r>
              <a:rPr lang="en-US" altLang="ko-KR" sz="1100" dirty="0" err="1" smtClean="0"/>
              <a:t>PassProblemCount</a:t>
            </a:r>
            <a:r>
              <a:rPr lang="ko-KR" altLang="en-US" sz="1100" dirty="0" smtClean="0"/>
              <a:t>와 </a:t>
            </a:r>
            <a:r>
              <a:rPr lang="en-US" altLang="ko-KR" sz="1100" dirty="0" err="1" smtClean="0"/>
              <a:t>SubmitProblemCount</a:t>
            </a:r>
            <a:r>
              <a:rPr lang="ko-KR" altLang="en-US" sz="1100" dirty="0" smtClean="0"/>
              <a:t>는 </a:t>
            </a:r>
            <a:endParaRPr lang="en-US" altLang="ko-KR" sz="1100" dirty="0" smtClean="0"/>
          </a:p>
          <a:p>
            <a:r>
              <a:rPr lang="en-US" altLang="ko-KR" sz="1100" dirty="0" smtClean="0"/>
              <a:t>0</a:t>
            </a:r>
            <a:r>
              <a:rPr lang="ko-KR" altLang="en-US" sz="1100" dirty="0" smtClean="0"/>
              <a:t>으로 초기화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151959" y="5504345"/>
            <a:ext cx="24008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생성</a:t>
            </a:r>
            <a:endParaRPr lang="en-US" altLang="ko-KR" dirty="0" smtClean="0"/>
          </a:p>
          <a:p>
            <a:r>
              <a:rPr lang="en-US" altLang="ko-KR" sz="1100" dirty="0" smtClean="0"/>
              <a:t>Problems</a:t>
            </a:r>
            <a:r>
              <a:rPr lang="ko-KR" altLang="en-US" sz="1100" dirty="0" smtClean="0"/>
              <a:t> 테이블에 문제 정보 저장</a:t>
            </a:r>
            <a:endParaRPr lang="en-US" altLang="ko-KR" sz="1100" dirty="0" smtClean="0"/>
          </a:p>
          <a:p>
            <a:r>
              <a:rPr lang="en-US" altLang="ko-KR" sz="1100" dirty="0" err="1" smtClean="0"/>
              <a:t>ProblemID</a:t>
            </a:r>
            <a:r>
              <a:rPr lang="ko-KR" altLang="en-US" sz="1100" dirty="0" smtClean="0"/>
              <a:t>는 </a:t>
            </a:r>
            <a:r>
              <a:rPr lang="en-US" altLang="ko-KR" sz="1100" dirty="0" err="1" smtClean="0"/>
              <a:t>Sequnce</a:t>
            </a:r>
            <a:r>
              <a:rPr lang="ko-KR" altLang="en-US" sz="1100" dirty="0" smtClean="0"/>
              <a:t>를 통해 자동으로 할당 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9090" y="5504601"/>
            <a:ext cx="240084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대회 생성</a:t>
            </a:r>
            <a:endParaRPr lang="en-US" altLang="ko-KR" dirty="0" smtClean="0"/>
          </a:p>
          <a:p>
            <a:r>
              <a:rPr lang="en-US" altLang="ko-KR" sz="1100" dirty="0" smtClean="0"/>
              <a:t>Contest </a:t>
            </a:r>
            <a:r>
              <a:rPr lang="ko-KR" altLang="en-US" sz="1100" dirty="0" smtClean="0"/>
              <a:t>테이블에 대회 정보 저장</a:t>
            </a:r>
            <a:endParaRPr lang="en-US" altLang="ko-KR" sz="1100" dirty="0" smtClean="0"/>
          </a:p>
          <a:p>
            <a:r>
              <a:rPr lang="en-US" altLang="ko-KR" sz="1100" dirty="0" err="1" smtClean="0"/>
              <a:t>ContestID</a:t>
            </a:r>
            <a:r>
              <a:rPr lang="ko-KR" altLang="en-US" sz="1100" dirty="0" smtClean="0"/>
              <a:t>는 </a:t>
            </a:r>
            <a:r>
              <a:rPr lang="en-US" altLang="ko-KR" sz="1100" dirty="0" err="1" smtClean="0"/>
              <a:t>Sequnce</a:t>
            </a:r>
            <a:r>
              <a:rPr lang="ko-KR" altLang="en-US" sz="1100" dirty="0"/>
              <a:t>로</a:t>
            </a:r>
            <a:r>
              <a:rPr lang="ko-KR" altLang="en-US" sz="1100" dirty="0" smtClean="0"/>
              <a:t> 자동으로 할당 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err="1" smtClean="0"/>
              <a:t>CreaterID</a:t>
            </a:r>
            <a:r>
              <a:rPr lang="ko-KR" altLang="en-US" sz="1100" dirty="0" smtClean="0"/>
              <a:t>는 세션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를 </a:t>
            </a:r>
            <a:r>
              <a:rPr lang="en-US" altLang="ko-KR" sz="1100" dirty="0" err="1" smtClean="0"/>
              <a:t>usrs</a:t>
            </a:r>
            <a:r>
              <a:rPr lang="ko-KR" altLang="en-US" sz="1100" dirty="0" err="1" smtClean="0"/>
              <a:t>테이블을참조하여</a:t>
            </a:r>
            <a:r>
              <a:rPr lang="ko-KR" altLang="en-US" sz="1100" dirty="0" smtClean="0"/>
              <a:t> 가져온다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7476"/>
          <a:stretch/>
        </p:blipFill>
        <p:spPr>
          <a:xfrm>
            <a:off x="326266" y="1446665"/>
            <a:ext cx="8162989" cy="342858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706220" y="5507139"/>
            <a:ext cx="2612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제출</a:t>
            </a:r>
            <a:endParaRPr lang="en-US" altLang="ko-KR" dirty="0" smtClean="0"/>
          </a:p>
          <a:p>
            <a:r>
              <a:rPr lang="en-US" altLang="ko-KR" sz="1100" dirty="0" smtClean="0"/>
              <a:t>Submit</a:t>
            </a:r>
            <a:r>
              <a:rPr lang="ko-KR" altLang="en-US" sz="1100" dirty="0" smtClean="0"/>
              <a:t>테이블에 제출 정보 저장</a:t>
            </a:r>
            <a:endParaRPr lang="en-US" altLang="ko-KR" sz="1100" dirty="0" smtClean="0"/>
          </a:p>
          <a:p>
            <a:r>
              <a:rPr lang="en-US" altLang="ko-KR" sz="1100" dirty="0" err="1" smtClean="0"/>
              <a:t>SubmitUserID</a:t>
            </a:r>
            <a:r>
              <a:rPr lang="ko-KR" altLang="en-US" sz="1100" dirty="0" smtClean="0"/>
              <a:t>는 세션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를 참조</a:t>
            </a:r>
            <a:endParaRPr lang="en-US" altLang="ko-KR" sz="1100" dirty="0" smtClean="0"/>
          </a:p>
          <a:p>
            <a:r>
              <a:rPr lang="en-US" altLang="ko-KR" sz="1100" dirty="0" err="1" smtClean="0"/>
              <a:t>SubmitProID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Problems</a:t>
            </a:r>
            <a:r>
              <a:rPr lang="ko-KR" altLang="en-US" sz="1100" dirty="0" smtClean="0"/>
              <a:t>테이블 참조</a:t>
            </a:r>
            <a:endParaRPr lang="en-US" altLang="ko-KR" sz="1100" dirty="0" smtClean="0"/>
          </a:p>
          <a:p>
            <a:r>
              <a:rPr lang="ko-KR" altLang="en-US" sz="1100" dirty="0" smtClean="0"/>
              <a:t>제출 시간은 현재</a:t>
            </a:r>
            <a:r>
              <a:rPr lang="en-US" altLang="ko-KR" sz="1100" dirty="0" smtClean="0"/>
              <a:t>system</a:t>
            </a:r>
            <a:r>
              <a:rPr lang="ko-KR" altLang="en-US" sz="1100" dirty="0" smtClean="0"/>
              <a:t> 시간 참조</a:t>
            </a:r>
            <a:endParaRPr lang="en-US" altLang="ko-KR" sz="1100" dirty="0" smtClean="0"/>
          </a:p>
          <a:p>
            <a:r>
              <a:rPr lang="ko-KR" altLang="en-US" sz="1100" dirty="0" smtClean="0"/>
              <a:t>사용자의 제출 정보를 토대로 컴파일 한 후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Result</a:t>
            </a:r>
            <a:r>
              <a:rPr lang="ko-KR" altLang="en-US" sz="1100" dirty="0" smtClean="0"/>
              <a:t>를 서버에 반환</a:t>
            </a:r>
            <a:endParaRPr lang="en-US" altLang="ko-KR" sz="1100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09906" y="2482877"/>
            <a:ext cx="721734" cy="2543277"/>
          </a:xfrm>
          <a:prstGeom prst="straightConnector1">
            <a:avLst/>
          </a:prstGeom>
          <a:ln w="28575">
            <a:solidFill>
              <a:srgbClr val="0024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836537" y="3068960"/>
            <a:ext cx="599728" cy="1957195"/>
          </a:xfrm>
          <a:prstGeom prst="straightConnector1">
            <a:avLst/>
          </a:prstGeom>
          <a:ln w="28575">
            <a:solidFill>
              <a:srgbClr val="0024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174288" y="2629757"/>
            <a:ext cx="527455" cy="2396399"/>
          </a:xfrm>
          <a:prstGeom prst="straightConnector1">
            <a:avLst/>
          </a:prstGeom>
          <a:ln w="28575">
            <a:solidFill>
              <a:srgbClr val="0024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2404314" y="4034048"/>
            <a:ext cx="5144422" cy="992109"/>
          </a:xfrm>
          <a:prstGeom prst="straightConnector1">
            <a:avLst/>
          </a:prstGeom>
          <a:ln w="28575">
            <a:solidFill>
              <a:srgbClr val="0024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  <a:solidFill>
            <a:srgbClr val="002776"/>
          </a:solidFill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396024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Tibero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Flow Chart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7663A44-6897-40EF-BD5B-AD6AA3FF6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0" b="35877"/>
          <a:stretch/>
        </p:blipFill>
        <p:spPr>
          <a:xfrm>
            <a:off x="4511843" y="1385369"/>
            <a:ext cx="4688871" cy="14675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그룹 33"/>
          <p:cNvGrpSpPr/>
          <p:nvPr/>
        </p:nvGrpSpPr>
        <p:grpSpPr>
          <a:xfrm>
            <a:off x="-4418" y="1364420"/>
            <a:ext cx="4427984" cy="1488516"/>
            <a:chOff x="0" y="952500"/>
            <a:chExt cx="9144000" cy="360615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21D2C00-9591-4245-A29D-DE3CE644D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27193"/>
            <a:stretch/>
          </p:blipFill>
          <p:spPr>
            <a:xfrm>
              <a:off x="0" y="952500"/>
              <a:ext cx="9144000" cy="36061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567" y="1988840"/>
              <a:ext cx="938865" cy="938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8F6AEEAB-683C-4324-8365-78DFCF641D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20" b="50060"/>
          <a:stretch/>
        </p:blipFill>
        <p:spPr>
          <a:xfrm>
            <a:off x="4511842" y="2869936"/>
            <a:ext cx="4632157" cy="1334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C4DD177-E115-4B1E-A051-77200459D8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" t="2877" r="1393" b="26319"/>
          <a:stretch/>
        </p:blipFill>
        <p:spPr>
          <a:xfrm>
            <a:off x="-1" y="4152146"/>
            <a:ext cx="4511841" cy="1504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EF37B8C-791B-496B-A084-6DC1A4387E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8122"/>
          <a:stretch/>
        </p:blipFill>
        <p:spPr>
          <a:xfrm>
            <a:off x="4511843" y="4204088"/>
            <a:ext cx="4632157" cy="1534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C1DBEA0-C640-49A1-BD37-4F137C40CF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562" b="47274"/>
          <a:stretch/>
        </p:blipFill>
        <p:spPr>
          <a:xfrm>
            <a:off x="0" y="5628059"/>
            <a:ext cx="4560362" cy="1228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15DBD01-B3EC-43BC-BCFA-DB55AF26C9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270" b="43719"/>
          <a:stretch/>
        </p:blipFill>
        <p:spPr>
          <a:xfrm>
            <a:off x="4517209" y="5628059"/>
            <a:ext cx="4626791" cy="1228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48021" y="1667847"/>
            <a:ext cx="3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41638" y="1667847"/>
            <a:ext cx="3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1535" y="3001999"/>
            <a:ext cx="3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/>
          <a:srcRect t="-1" r="1427" b="36582"/>
          <a:stretch/>
        </p:blipFill>
        <p:spPr>
          <a:xfrm>
            <a:off x="-5340" y="2892147"/>
            <a:ext cx="4517183" cy="1368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/>
          <p:cNvSpPr txBox="1"/>
          <p:nvPr/>
        </p:nvSpPr>
        <p:spPr>
          <a:xfrm>
            <a:off x="248021" y="3001999"/>
            <a:ext cx="3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8021" y="4380420"/>
            <a:ext cx="3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17214" y="4380420"/>
            <a:ext cx="3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17214" y="5678717"/>
            <a:ext cx="3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021" y="5678717"/>
            <a:ext cx="3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결론 및 활용 분야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446" y="2145679"/>
            <a:ext cx="847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공부에 활용 가능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교내 프로그래밍 경시대회에 사용 가능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7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0">
            <a:extLst>
              <a:ext uri="{FF2B5EF4-FFF2-40B4-BE49-F238E27FC236}">
                <a16:creationId xmlns:a16="http://schemas.microsoft.com/office/drawing/2014/main" id="{E3C013E5-7462-4285-AB18-E7C8D8DC456B}"/>
              </a:ext>
            </a:extLst>
          </p:cNvPr>
          <p:cNvSpPr/>
          <p:nvPr/>
        </p:nvSpPr>
        <p:spPr>
          <a:xfrm rot="2700000">
            <a:off x="7308448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13E4B73E-384C-41B6-86EE-80F21F28726F}"/>
              </a:ext>
            </a:extLst>
          </p:cNvPr>
          <p:cNvSpPr/>
          <p:nvPr/>
        </p:nvSpPr>
        <p:spPr>
          <a:xfrm rot="2700000">
            <a:off x="7315368" y="413258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741FA-3786-4BFA-B4D3-469706100486}"/>
              </a:ext>
            </a:extLst>
          </p:cNvPr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모서리가 둥근 직사각형 3">
            <a:extLst>
              <a:ext uri="{FF2B5EF4-FFF2-40B4-BE49-F238E27FC236}">
                <a16:creationId xmlns:a16="http://schemas.microsoft.com/office/drawing/2014/main" id="{067A76CA-9127-4761-B946-0485A1DCB4EA}"/>
              </a:ext>
            </a:extLst>
          </p:cNvPr>
          <p:cNvSpPr/>
          <p:nvPr/>
        </p:nvSpPr>
        <p:spPr>
          <a:xfrm rot="2700000">
            <a:off x="3373225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8DF81B6B-7BEC-4533-B9ED-B5DA626BA1FE}"/>
              </a:ext>
            </a:extLst>
          </p:cNvPr>
          <p:cNvSpPr/>
          <p:nvPr/>
        </p:nvSpPr>
        <p:spPr>
          <a:xfrm rot="2700000">
            <a:off x="3373226" y="4132585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19">
            <a:extLst>
              <a:ext uri="{FF2B5EF4-FFF2-40B4-BE49-F238E27FC236}">
                <a16:creationId xmlns:a16="http://schemas.microsoft.com/office/drawing/2014/main" id="{DC2AB8EA-E80B-4A76-86CA-4B4C62CBE8E8}"/>
              </a:ext>
            </a:extLst>
          </p:cNvPr>
          <p:cNvSpPr/>
          <p:nvPr/>
        </p:nvSpPr>
        <p:spPr>
          <a:xfrm rot="2700000">
            <a:off x="5336928" y="215545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25">
            <a:extLst>
              <a:ext uri="{FF2B5EF4-FFF2-40B4-BE49-F238E27FC236}">
                <a16:creationId xmlns:a16="http://schemas.microsoft.com/office/drawing/2014/main" id="{B0563630-9413-4309-957C-86ABE360AD94}"/>
              </a:ext>
            </a:extLst>
          </p:cNvPr>
          <p:cNvSpPr/>
          <p:nvPr/>
        </p:nvSpPr>
        <p:spPr>
          <a:xfrm rot="2700000">
            <a:off x="5336929" y="614458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26">
            <a:extLst>
              <a:ext uri="{FF2B5EF4-FFF2-40B4-BE49-F238E27FC236}">
                <a16:creationId xmlns:a16="http://schemas.microsoft.com/office/drawing/2014/main" id="{81CB8B74-A504-435B-A137-01AF7C432E32}"/>
              </a:ext>
            </a:extLst>
          </p:cNvPr>
          <p:cNvSpPr/>
          <p:nvPr/>
        </p:nvSpPr>
        <p:spPr>
          <a:xfrm rot="2700000">
            <a:off x="5336928" y="-1827707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27">
            <a:extLst>
              <a:ext uri="{FF2B5EF4-FFF2-40B4-BE49-F238E27FC236}">
                <a16:creationId xmlns:a16="http://schemas.microsoft.com/office/drawing/2014/main" id="{DCB87251-0203-4A3E-8F8E-D22BDAD9DD51}"/>
              </a:ext>
            </a:extLst>
          </p:cNvPr>
          <p:cNvSpPr/>
          <p:nvPr/>
        </p:nvSpPr>
        <p:spPr>
          <a:xfrm rot="2700000">
            <a:off x="9269312" y="215545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F1F90D-DE8C-455F-8DB5-889D15722D3B}"/>
              </a:ext>
            </a:extLst>
          </p:cNvPr>
          <p:cNvSpPr/>
          <p:nvPr/>
        </p:nvSpPr>
        <p:spPr>
          <a:xfrm>
            <a:off x="150951" y="2688593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800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2800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0455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1D2C00-9591-4245-A29D-DE3CE644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7" y="1988840"/>
            <a:ext cx="938865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663A44-6897-40EF-BD5B-AD6AA3FF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6AEEAB-683C-4324-8365-78DFCF64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4DD177-E115-4B1E-A051-77200459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F37B8C-791B-496B-A084-6DC1A438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DBD01-B3EC-43BC-BCFA-DB55AF26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2700000">
            <a:off x="3373225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 rot="2700000">
            <a:off x="3373226" y="4132585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rot="2700000">
            <a:off x="5336928" y="215545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2700000">
            <a:off x="7308448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2700000">
            <a:off x="7315368" y="413258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2700000">
            <a:off x="5336929" y="614458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700000">
            <a:off x="5336928" y="-1827707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9269312" y="215545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951" y="2688593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39552" y="3310825"/>
            <a:ext cx="3672408" cy="31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</a:t>
            </a:r>
            <a:r>
              <a:rPr lang="en-US" altLang="ko-KR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학기 설계프로젝트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531086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2012104101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오세준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498087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2013101775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668" y="458112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564084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2016104114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김우재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1DBEA0-C640-49A1-BD37-4F137C40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데모 시연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</p:spTree>
    <p:extLst>
      <p:ext uri="{BB962C8B-B14F-4D97-AF65-F5344CB8AC3E}">
        <p14:creationId xmlns:p14="http://schemas.microsoft.com/office/powerpoint/2010/main" val="9334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2700000">
            <a:off x="3373225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 rot="2700000">
            <a:off x="3373226" y="4132585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rot="2700000">
            <a:off x="5336928" y="215545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2700000">
            <a:off x="7308448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2700000">
            <a:off x="7315368" y="413258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2700000">
            <a:off x="5336929" y="614458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700000">
            <a:off x="5336928" y="-1827707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9269312" y="215545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951" y="2688593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39552" y="3310825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400" b="1" dirty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668" y="458112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531086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2012104101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오세준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28" y="498087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2013101775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933" y="564084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2016104114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김우재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8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설계 배경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848" y="2420888"/>
            <a:ext cx="8472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채점할 서버는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Node.js, DB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Tibero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사용하며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node-odbc 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활용하여 데이터베이스와 통신한다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각 프로그래밍 문제들의 테스트케이스와 각 테스트케이스의 정답을 저장하고</a:t>
            </a:r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C++, Python, JAVA 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언어로 업로드하여 채점 현황을 확인한다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교내 프로그래밍 경시대회 등에서 이 시스템을 활용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5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설계 목표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46" y="2511790"/>
            <a:ext cx="8472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작성한 프로그램의 공백이나 </a:t>
            </a:r>
            <a:r>
              <a:rPr lang="ko-KR" altLang="en-US" sz="16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개행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문자에 </a:t>
            </a:r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대해 오답을 출력하지 않게 한다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요구에 따라 제출 내역 및 채점 현황을 열람할 수 있게 한다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간편하고 직관적인 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사용자의 사용이 용이하게 한다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언어에 따라 출력 결과 및 컴파일 방식을 개별적으로 고려한다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설계 결과 및 분석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4806" y="1772816"/>
            <a:ext cx="2266993" cy="252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과제</a:t>
            </a: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307" y="1772816"/>
            <a:ext cx="25200" cy="216000"/>
          </a:xfrm>
          <a:prstGeom prst="rect">
            <a:avLst/>
          </a:prstGeom>
          <a:solidFill>
            <a:srgbClr val="4B63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1831" y="2145679"/>
            <a:ext cx="8472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기능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생성 기능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정보확인 기능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제출 및 채점 기능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생성 및 대회 정보 확인 기능</a:t>
            </a:r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랭킹 보기 기능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라이벌 리스트 확인 기능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 및 모바일 환경에서 문제 제출 기능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동시 제출 오류 발생 하지 않도록 구현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2366666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2882365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3375175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3836792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4336998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4827565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5286746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5791631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ì²´í¬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1" y="6303169"/>
            <a:ext cx="347730" cy="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설계 결과 및 분석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46" y="2145679"/>
            <a:ext cx="84723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TIBERO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Node.js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Transaction Commit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Levenshetein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Distance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라이벌 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랭킹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DBMS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구현 언어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간에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Type casting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Procedure compile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invalid object status</a:t>
            </a:r>
          </a:p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Tibero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문서의 부재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4806" y="1772816"/>
            <a:ext cx="2266993" cy="252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이슈 사항</a:t>
            </a: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307" y="1772816"/>
            <a:ext cx="25200" cy="216000"/>
          </a:xfrm>
          <a:prstGeom prst="rect">
            <a:avLst/>
          </a:prstGeom>
          <a:solidFill>
            <a:srgbClr val="4B63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설계 결과 및 분석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46" y="2145679"/>
            <a:ext cx="8472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정보 출력 쿼리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contestjoinerid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(result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'CORRECT', 0, NVL2(result, 1, 0)))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wrongcount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(result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'CORRECT',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submittime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 - (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contest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"+req.params.id+")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timediff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contestjoinerid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contestjoiners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"+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req.params.id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+") u 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NATURAL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contestproblems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"+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req.params.id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+") p) d 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OUTER JOIN 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submit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submittime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contest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contestid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"+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req.params.id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+")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contest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contestid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"+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req.params.id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+")) s </a:t>
            </a:r>
          </a:p>
          <a:p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contestjoinerid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submituserid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problemid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4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submitproblemid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 </a:t>
            </a:r>
          </a:p>
          <a:p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contestjoinerid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</a:t>
            </a:r>
            <a:r>
              <a:rPr lang="en-US" altLang="ko-KR" sz="14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contestjoinerid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problemid</a:t>
            </a:r>
            <a:r>
              <a:rPr lang="en-US" altLang="ko-KR" sz="14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14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4806" y="1772816"/>
            <a:ext cx="2266993" cy="252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이슈 사항</a:t>
            </a: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307" y="1772816"/>
            <a:ext cx="25200" cy="216000"/>
          </a:xfrm>
          <a:prstGeom prst="rect">
            <a:avLst/>
          </a:prstGeom>
          <a:solidFill>
            <a:srgbClr val="4B63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설계 결과 및 분석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46" y="2145679"/>
            <a:ext cx="847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라이벌 정보 출력 쿼리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usrs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INNER JOIN </a:t>
            </a:r>
            <a:endParaRPr lang="en-US" altLang="ko-KR" sz="1600" b="1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submituserid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</a:t>
            </a:r>
            <a:r>
              <a:rPr lang="en-US" altLang="ko-KR" sz="1600" b="1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utl_match.edit_distance_similarity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(original, other)-1)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sim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(SELECT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LISTAGG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submitproblemid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',')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WITHIN GROUP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submitproblemid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original 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result = 'CORRECT'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submituserid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'"+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String(</a:t>
            </a:r>
            <a:r>
              <a:rPr lang="en-US" altLang="ko-KR" sz="1600" b="1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req.session.userid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+"' 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submituserid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NATURAL JOIN </a:t>
            </a:r>
            <a:endParaRPr lang="en-US" altLang="ko-KR" sz="1600" b="1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submituserid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LISTAGG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submitproblemid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',')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WITHIN GROUP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submitproblemid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other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submit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result = 'CORRECT'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submituserid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&lt;&gt; '"+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String(</a:t>
            </a:r>
            <a:r>
              <a:rPr lang="en-US" altLang="ko-KR" sz="1600" b="1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req.session.userid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+"'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BY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submituserid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 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submituserid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ROWNUM 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&lt;= 5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 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 </a:t>
            </a:r>
            <a:r>
              <a:rPr lang="en-US" altLang="ko-KR" sz="1600" b="1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4806" y="1772816"/>
            <a:ext cx="2266993" cy="252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이슈 사항</a:t>
            </a:r>
            <a:endParaRPr lang="en-US" altLang="ko-KR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307" y="1772816"/>
            <a:ext cx="25200" cy="216000"/>
          </a:xfrm>
          <a:prstGeom prst="rect">
            <a:avLst/>
          </a:prstGeom>
          <a:solidFill>
            <a:srgbClr val="4B63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ER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다이어그램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15EADC-B49A-451F-B2C5-776298B7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459"/>
            <a:ext cx="9144000" cy="42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0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681</Words>
  <Application>Microsoft Office PowerPoint</Application>
  <PresentationFormat>화면 슬라이드 쇼(4:3)</PresentationFormat>
  <Paragraphs>168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 ExtraBold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김 민규</cp:lastModifiedBy>
  <cp:revision>449</cp:revision>
  <dcterms:created xsi:type="dcterms:W3CDTF">2017-03-21T17:18:48Z</dcterms:created>
  <dcterms:modified xsi:type="dcterms:W3CDTF">2018-06-13T17:46:11Z</dcterms:modified>
</cp:coreProperties>
</file>