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82" r:id="rId4"/>
    <p:sldId id="269" r:id="rId5"/>
    <p:sldId id="283" r:id="rId6"/>
    <p:sldId id="284" r:id="rId7"/>
    <p:sldId id="260" r:id="rId8"/>
    <p:sldId id="279" r:id="rId9"/>
    <p:sldId id="261" r:id="rId10"/>
    <p:sldId id="270" r:id="rId11"/>
    <p:sldId id="262" r:id="rId12"/>
    <p:sldId id="263" r:id="rId13"/>
    <p:sldId id="264" r:id="rId14"/>
    <p:sldId id="265" r:id="rId15"/>
    <p:sldId id="266" r:id="rId16"/>
    <p:sldId id="267" r:id="rId17"/>
    <p:sldId id="271" r:id="rId18"/>
    <p:sldId id="272" r:id="rId19"/>
    <p:sldId id="273" r:id="rId20"/>
    <p:sldId id="274" r:id="rId21"/>
    <p:sldId id="275" r:id="rId22"/>
    <p:sldId id="276" r:id="rId23"/>
    <p:sldId id="280" r:id="rId24"/>
    <p:sldId id="281" r:id="rId25"/>
    <p:sldId id="278" r:id="rId26"/>
    <p:sldId id="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h hoang" initials="lh" lastIdx="0" clrIdx="0">
    <p:extLst>
      <p:ext uri="{19B8F6BF-5375-455C-9EA6-DF929625EA0E}">
        <p15:presenceInfo xmlns:p15="http://schemas.microsoft.com/office/powerpoint/2012/main" userId="3cb177d21b90a8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ransition spd="med">
    <p:pull/>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0508" y="1557559"/>
            <a:ext cx="6796584" cy="3978014"/>
          </a:xfrm>
          <a:prstGeom prst="rect">
            <a:avLst/>
          </a:prstGeom>
        </p:spPr>
      </p:pic>
    </p:spTree>
    <p:extLst>
      <p:ext uri="{BB962C8B-B14F-4D97-AF65-F5344CB8AC3E}">
        <p14:creationId xmlns:p14="http://schemas.microsoft.com/office/powerpoint/2010/main" val="741082891"/>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29206" y="497711"/>
            <a:ext cx="8310622" cy="461665"/>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400" dirty="0" err="1">
                <a:solidFill>
                  <a:srgbClr val="1B1B1B"/>
                </a:solidFill>
                <a:latin typeface="Times New Roman" panose="02020603050405020304" pitchFamily="18" charset="0"/>
                <a:cs typeface="Times New Roman" panose="02020603050405020304" pitchFamily="18" charset="0"/>
              </a:rPr>
              <a:t>Sau</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đó</a:t>
            </a:r>
            <a:r>
              <a:rPr lang="en-US" altLang="en-US" sz="2400" dirty="0">
                <a:solidFill>
                  <a:srgbClr val="1B1B1B"/>
                </a:solidFill>
                <a:latin typeface="Times New Roman" panose="02020603050405020304" pitchFamily="18" charset="0"/>
                <a:cs typeface="Times New Roman" panose="02020603050405020304" pitchFamily="18" charset="0"/>
              </a:rPr>
              <a:t> ta </a:t>
            </a:r>
            <a:r>
              <a:rPr lang="en-US" altLang="en-US" sz="2400" dirty="0" err="1">
                <a:solidFill>
                  <a:srgbClr val="1B1B1B"/>
                </a:solidFill>
                <a:latin typeface="Times New Roman" panose="02020603050405020304" pitchFamily="18" charset="0"/>
                <a:cs typeface="Times New Roman" panose="02020603050405020304" pitchFamily="18" charset="0"/>
              </a:rPr>
              <a:t>chọn</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thư</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mục</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gốc</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của</a:t>
            </a:r>
            <a:r>
              <a:rPr lang="en-US" altLang="en-US" sz="2400" dirty="0">
                <a:solidFill>
                  <a:srgbClr val="1B1B1B"/>
                </a:solidFill>
                <a:latin typeface="Times New Roman" panose="02020603050405020304" pitchFamily="18" charset="0"/>
                <a:cs typeface="Times New Roman" panose="02020603050405020304" pitchFamily="18" charset="0"/>
              </a:rPr>
              <a:t> project </a:t>
            </a:r>
            <a:r>
              <a:rPr lang="en-US" altLang="en-US" sz="2400" dirty="0" err="1">
                <a:solidFill>
                  <a:srgbClr val="1B1B1B"/>
                </a:solidFill>
                <a:latin typeface="Times New Roman" panose="02020603050405020304" pitchFamily="18" charset="0"/>
                <a:cs typeface="Times New Roman" panose="02020603050405020304" pitchFamily="18" charset="0"/>
              </a:rPr>
              <a:t>và</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nhấn</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smtClean="0">
                <a:solidFill>
                  <a:srgbClr val="1B1B1B"/>
                </a:solidFill>
                <a:latin typeface="Times New Roman" panose="02020603050405020304" pitchFamily="18" charset="0"/>
                <a:cs typeface="Times New Roman" panose="02020603050405020304" pitchFamily="18" charset="0"/>
              </a:rPr>
              <a:t>Ok</a:t>
            </a:r>
            <a:endParaRPr lang="vi-VN" altLang="en-US" sz="2400" dirty="0" smtClean="0">
              <a:solidFill>
                <a:srgbClr val="1B1B1B"/>
              </a:solidFill>
              <a:latin typeface="Times New Roman" panose="02020603050405020304" pitchFamily="18" charset="0"/>
              <a:cs typeface="Times New Roman" panose="02020603050405020304" pitchFamily="18" charset="0"/>
            </a:endParaRPr>
          </a:p>
        </p:txBody>
      </p:sp>
      <p:pic>
        <p:nvPicPr>
          <p:cNvPr id="1028" name="Picture 4" descr="https://images.viblo.asia/2c2c4b30-d99d-4014-bb05-0fa276de1a0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952" y="1224845"/>
            <a:ext cx="762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183366"/>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57349" y="764443"/>
            <a:ext cx="8846295" cy="1107996"/>
          </a:xfrm>
          <a:prstGeom prst="rect">
            <a:avLst/>
          </a:prstGeom>
          <a:noFill/>
        </p:spPr>
        <p:txBody>
          <a:bodyPr wrap="square" rtlCol="0">
            <a:spAutoFit/>
          </a:bodyPr>
          <a:lstStyle/>
          <a:p>
            <a:pPr lvl="0">
              <a:lnSpc>
                <a:spcPct val="200000"/>
              </a:lnSpc>
            </a:pP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hộp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lên</a:t>
            </a:r>
            <a:r>
              <a:rPr lang="en-US" sz="24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a:p>
        </p:txBody>
      </p:sp>
      <p:sp>
        <p:nvSpPr>
          <p:cNvPr id="2" name="TextBox 1"/>
          <p:cNvSpPr txBox="1"/>
          <p:nvPr/>
        </p:nvSpPr>
        <p:spPr>
          <a:xfrm>
            <a:off x="557349" y="395111"/>
            <a:ext cx="7763664" cy="461665"/>
          </a:xfrm>
          <a:prstGeom prst="rect">
            <a:avLst/>
          </a:prstGeom>
          <a:noFill/>
        </p:spPr>
        <p:txBody>
          <a:bodyPr wrap="none" rtlCol="0">
            <a:spAutoFit/>
          </a:bodyPr>
          <a:lstStyle/>
          <a:p>
            <a:pPr lvl="0"/>
            <a:r>
              <a:rPr lang="en-US" altLang="en-US" sz="2400" dirty="0" err="1">
                <a:solidFill>
                  <a:srgbClr val="1B1B1B"/>
                </a:solidFill>
                <a:latin typeface="Times New Roman" panose="02020603050405020304" pitchFamily="18" charset="0"/>
                <a:cs typeface="Times New Roman" panose="02020603050405020304" pitchFamily="18" charset="0"/>
              </a:rPr>
              <a:t>Khi</a:t>
            </a:r>
            <a:r>
              <a:rPr lang="en-US" altLang="en-US" sz="2400" dirty="0">
                <a:solidFill>
                  <a:srgbClr val="1B1B1B"/>
                </a:solidFill>
                <a:latin typeface="Times New Roman" panose="02020603050405020304" pitchFamily="18" charset="0"/>
                <a:cs typeface="Times New Roman" panose="02020603050405020304" pitchFamily="18" charset="0"/>
              </a:rPr>
              <a:t> ta </a:t>
            </a:r>
            <a:r>
              <a:rPr lang="en-US" altLang="en-US" sz="2400" dirty="0" err="1">
                <a:solidFill>
                  <a:srgbClr val="1B1B1B"/>
                </a:solidFill>
                <a:latin typeface="Times New Roman" panose="02020603050405020304" pitchFamily="18" charset="0"/>
                <a:cs typeface="Times New Roman" panose="02020603050405020304" pitchFamily="18" charset="0"/>
              </a:rPr>
              <a:t>nhấn</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nút</a:t>
            </a:r>
            <a:r>
              <a:rPr lang="en-US" altLang="en-US" sz="2400" dirty="0">
                <a:solidFill>
                  <a:srgbClr val="1B1B1B"/>
                </a:solidFill>
                <a:latin typeface="Times New Roman" panose="02020603050405020304" pitchFamily="18" charset="0"/>
                <a:cs typeface="Times New Roman" panose="02020603050405020304" pitchFamily="18" charset="0"/>
              </a:rPr>
              <a:t> Ok, </a:t>
            </a:r>
            <a:r>
              <a:rPr lang="en-US" altLang="en-US" sz="2400" dirty="0" err="1">
                <a:solidFill>
                  <a:srgbClr val="1B1B1B"/>
                </a:solidFill>
                <a:latin typeface="Times New Roman" panose="02020603050405020304" pitchFamily="18" charset="0"/>
                <a:cs typeface="Times New Roman" panose="02020603050405020304" pitchFamily="18" charset="0"/>
              </a:rPr>
              <a:t>ngay</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sau</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đó</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Git</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sẽ</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thực</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hiện</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lệnh</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git</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init</a:t>
            </a:r>
            <a:r>
              <a:rPr lang="en-US" altLang="en-US" sz="2400" dirty="0">
                <a:latin typeface="Times New Roman" panose="02020603050405020304" pitchFamily="18" charset="0"/>
                <a:cs typeface="Times New Roman" panose="02020603050405020304" pitchFamily="18" charset="0"/>
              </a:rPr>
              <a:t> </a:t>
            </a:r>
          </a:p>
        </p:txBody>
      </p:sp>
      <p:pic>
        <p:nvPicPr>
          <p:cNvPr id="2050" name="Picture 2" descr="https://images.viblo.asia/48a05782-1733-4b39-8339-9074c67eab8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64" y="1455208"/>
            <a:ext cx="7620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10594" y="3645958"/>
            <a:ext cx="9625229" cy="1569660"/>
          </a:xfrm>
          <a:prstGeom prst="rect">
            <a:avLst/>
          </a:prstGeom>
          <a:noFill/>
        </p:spPr>
        <p:txBody>
          <a:bodyPr wrap="square" rtlCol="0">
            <a:spAutoFit/>
          </a:bodyPr>
          <a:lstStyle/>
          <a:p>
            <a:pPr marL="342900" lvl="0" indent="-342900" defTabSz="914400" eaLnBrk="0" fontAlgn="base" hangingPunct="0">
              <a:spcBef>
                <a:spcPct val="0"/>
              </a:spcBef>
              <a:spcAft>
                <a:spcPct val="0"/>
              </a:spcAft>
              <a:buFont typeface="Wingdings" panose="05000000000000000000" pitchFamily="2" charset="2"/>
              <a:buChar char="Ø"/>
            </a:pPr>
            <a:r>
              <a:rPr lang="en-US" altLang="en-US" sz="2400" dirty="0" err="1">
                <a:solidFill>
                  <a:srgbClr val="1B1B1B"/>
                </a:solidFill>
                <a:latin typeface="Times New Roman" panose="02020603050405020304" pitchFamily="18" charset="0"/>
                <a:cs typeface="Times New Roman" panose="02020603050405020304" pitchFamily="18" charset="0"/>
              </a:rPr>
              <a:t>Điều</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này</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cho</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chúng</a:t>
            </a:r>
            <a:r>
              <a:rPr lang="en-US" altLang="en-US" sz="2400" dirty="0">
                <a:solidFill>
                  <a:srgbClr val="1B1B1B"/>
                </a:solidFill>
                <a:latin typeface="Times New Roman" panose="02020603050405020304" pitchFamily="18" charset="0"/>
                <a:cs typeface="Times New Roman" panose="02020603050405020304" pitchFamily="18" charset="0"/>
              </a:rPr>
              <a:t> ta </a:t>
            </a:r>
            <a:r>
              <a:rPr lang="en-US" altLang="en-US" sz="2400" dirty="0" err="1">
                <a:solidFill>
                  <a:srgbClr val="1B1B1B"/>
                </a:solidFill>
                <a:latin typeface="Times New Roman" panose="02020603050405020304" pitchFamily="18" charset="0"/>
                <a:cs typeface="Times New Roman" panose="02020603050405020304" pitchFamily="18" charset="0"/>
              </a:rPr>
              <a:t>biết</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về</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một</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tệp</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có</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tên</a:t>
            </a:r>
            <a:r>
              <a:rPr lang="en-US" altLang="en-US" sz="2400" dirty="0">
                <a:solidFill>
                  <a:srgbClr val="1B1B1B"/>
                </a:solidFill>
                <a:latin typeface="Times New Roman" panose="02020603050405020304" pitchFamily="18" charset="0"/>
                <a:cs typeface="Times New Roman" panose="02020603050405020304" pitchFamily="18" charset="0"/>
              </a:rPr>
              <a:t> vcs.xml </a:t>
            </a:r>
            <a:r>
              <a:rPr lang="en-US" altLang="en-US" sz="2400" dirty="0" err="1">
                <a:solidFill>
                  <a:srgbClr val="1B1B1B"/>
                </a:solidFill>
                <a:latin typeface="Times New Roman" panose="02020603050405020304" pitchFamily="18" charset="0"/>
                <a:cs typeface="Times New Roman" panose="02020603050405020304" pitchFamily="18" charset="0"/>
              </a:rPr>
              <a:t>trong</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thư</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mục</a:t>
            </a:r>
            <a:r>
              <a:rPr lang="en-US" altLang="en-US" sz="2400" dirty="0">
                <a:solidFill>
                  <a:srgbClr val="1B1B1B"/>
                </a:solidFill>
                <a:latin typeface="Times New Roman" panose="02020603050405020304" pitchFamily="18" charset="0"/>
                <a:cs typeface="Times New Roman" panose="02020603050405020304" pitchFamily="18" charset="0"/>
              </a:rPr>
              <a:t> .idea. </a:t>
            </a:r>
            <a:r>
              <a:rPr lang="en-US" altLang="en-US" sz="2400" dirty="0" err="1">
                <a:solidFill>
                  <a:srgbClr val="1B1B1B"/>
                </a:solidFill>
                <a:latin typeface="Times New Roman" panose="02020603050405020304" pitchFamily="18" charset="0"/>
                <a:cs typeface="Times New Roman" panose="02020603050405020304" pitchFamily="18" charset="0"/>
              </a:rPr>
              <a:t>Thư</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mục</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này</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chỉ</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chứa</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các</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cài</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đặt</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dành</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riêng</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cho</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dự</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án</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Lưu</a:t>
            </a:r>
            <a:r>
              <a:rPr lang="en-US" altLang="en-US" sz="2400" dirty="0">
                <a:solidFill>
                  <a:srgbClr val="1B1B1B"/>
                </a:solidFill>
                <a:latin typeface="Times New Roman" panose="02020603050405020304" pitchFamily="18" charset="0"/>
                <a:cs typeface="Times New Roman" panose="02020603050405020304" pitchFamily="18" charset="0"/>
              </a:rPr>
              <a:t> ý </a:t>
            </a:r>
            <a:r>
              <a:rPr lang="en-US" altLang="en-US" sz="2400" dirty="0" err="1">
                <a:solidFill>
                  <a:srgbClr val="1B1B1B"/>
                </a:solidFill>
                <a:latin typeface="Times New Roman" panose="02020603050405020304" pitchFamily="18" charset="0"/>
                <a:cs typeface="Times New Roman" panose="02020603050405020304" pitchFamily="18" charset="0"/>
              </a:rPr>
              <a:t>rằng</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đây</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là</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định</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dạng</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được</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sử</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dụng</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bởi</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tất</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cả</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các</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phiên</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bản</a:t>
            </a:r>
            <a:r>
              <a:rPr lang="en-US" altLang="en-US" sz="2400" dirty="0">
                <a:solidFill>
                  <a:srgbClr val="1B1B1B"/>
                </a:solidFill>
                <a:latin typeface="Times New Roman" panose="02020603050405020304" pitchFamily="18" charset="0"/>
                <a:cs typeface="Times New Roman" panose="02020603050405020304" pitchFamily="18" charset="0"/>
              </a:rPr>
              <a:t> IntelliJ IDEA </a:t>
            </a:r>
            <a:r>
              <a:rPr lang="en-US" altLang="en-US" sz="2400" dirty="0" err="1">
                <a:solidFill>
                  <a:srgbClr val="1B1B1B"/>
                </a:solidFill>
                <a:latin typeface="Times New Roman" panose="02020603050405020304" pitchFamily="18" charset="0"/>
                <a:cs typeface="Times New Roman" panose="02020603050405020304" pitchFamily="18" charset="0"/>
              </a:rPr>
              <a:t>gần</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đây</a:t>
            </a:r>
            <a:r>
              <a:rPr lang="en-US" altLang="en-US" sz="2400" dirty="0">
                <a:solidFill>
                  <a:srgbClr val="1B1B1B"/>
                </a:solidFill>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pPr marL="342900" lvl="0" indent="-342900" defTabSz="914400" eaLnBrk="0" fontAlgn="base" hangingPunct="0">
              <a:spcBef>
                <a:spcPct val="0"/>
              </a:spcBef>
              <a:spcAft>
                <a:spcPct val="0"/>
              </a:spcAft>
              <a:buFont typeface="Wingdings" panose="05000000000000000000" pitchFamily="2" charset="2"/>
              <a:buChar char="Ø"/>
            </a:pPr>
            <a:r>
              <a:rPr lang="en-US" altLang="en-US" sz="2400" dirty="0" err="1">
                <a:solidFill>
                  <a:srgbClr val="1B1B1B"/>
                </a:solidFill>
                <a:latin typeface="Times New Roman" panose="02020603050405020304" pitchFamily="18" charset="0"/>
                <a:cs typeface="Times New Roman" panose="02020603050405020304" pitchFamily="18" charset="0"/>
              </a:rPr>
              <a:t>Tốt</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nhất</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là</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các</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tệp</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trong</a:t>
            </a:r>
            <a:r>
              <a:rPr lang="en-US" altLang="en-US" sz="2400" dirty="0">
                <a:solidFill>
                  <a:srgbClr val="1B1B1B"/>
                </a:solidFill>
                <a:latin typeface="Times New Roman" panose="02020603050405020304" pitchFamily="18" charset="0"/>
                <a:cs typeface="Times New Roman" panose="02020603050405020304" pitchFamily="18" charset="0"/>
              </a:rPr>
              <a:t> .idea/ </a:t>
            </a:r>
            <a:r>
              <a:rPr lang="en-US" altLang="en-US" sz="2400" dirty="0" err="1">
                <a:solidFill>
                  <a:srgbClr val="1B1B1B"/>
                </a:solidFill>
                <a:latin typeface="Times New Roman" panose="02020603050405020304" pitchFamily="18" charset="0"/>
                <a:cs typeface="Times New Roman" panose="02020603050405020304" pitchFamily="18" charset="0"/>
              </a:rPr>
              <a:t>nên</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thêm</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nó</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vào</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gitignore</a:t>
            </a:r>
            <a:r>
              <a:rPr lang="en-US" altLang="en-US" sz="2400" dirty="0" smtClean="0">
                <a:solidFill>
                  <a:srgbClr val="1B1B1B"/>
                </a:solidFill>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670925"/>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8108" y="460729"/>
            <a:ext cx="8782109" cy="1569660"/>
          </a:xfrm>
          <a:prstGeom prst="rect">
            <a:avLst/>
          </a:prstGeom>
          <a:noFill/>
        </p:spPr>
        <p:txBody>
          <a:bodyPr wrap="square" rtlCol="0">
            <a:spAutoFit/>
          </a:bodyPr>
          <a:lstStyle/>
          <a:p>
            <a:pPr marL="342900" lvl="0" indent="-342900" defTabSz="914400" eaLnBrk="0" fontAlgn="base" hangingPunct="0">
              <a:spcBef>
                <a:spcPct val="0"/>
              </a:spcBef>
              <a:spcAft>
                <a:spcPct val="0"/>
              </a:spcAft>
              <a:buFont typeface="Wingdings" panose="05000000000000000000" pitchFamily="2" charset="2"/>
              <a:buChar char="Ø"/>
            </a:pPr>
            <a:r>
              <a:rPr lang="en-US" altLang="en-US" sz="2400" dirty="0">
                <a:solidFill>
                  <a:srgbClr val="1B1B1B"/>
                </a:solidFill>
                <a:latin typeface="Times New Roman" panose="02020603050405020304" pitchFamily="18" charset="0"/>
                <a:cs typeface="Times New Roman" panose="02020603050405020304" pitchFamily="18" charset="0"/>
              </a:rPr>
              <a:t>Theo </a:t>
            </a:r>
            <a:r>
              <a:rPr lang="en-US" altLang="en-US" sz="2400" dirty="0" err="1">
                <a:solidFill>
                  <a:srgbClr val="1B1B1B"/>
                </a:solidFill>
                <a:latin typeface="Times New Roman" panose="02020603050405020304" pitchFamily="18" charset="0"/>
                <a:cs typeface="Times New Roman" panose="02020603050405020304" pitchFamily="18" charset="0"/>
              </a:rPr>
              <a:t>mặc</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định</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chúng</a:t>
            </a:r>
            <a:r>
              <a:rPr lang="en-US" altLang="en-US" sz="2400" dirty="0">
                <a:solidFill>
                  <a:srgbClr val="1B1B1B"/>
                </a:solidFill>
                <a:latin typeface="Times New Roman" panose="02020603050405020304" pitchFamily="18" charset="0"/>
                <a:cs typeface="Times New Roman" panose="02020603050405020304" pitchFamily="18" charset="0"/>
              </a:rPr>
              <a:t> ta </a:t>
            </a:r>
            <a:r>
              <a:rPr lang="en-US" altLang="en-US" sz="2400" dirty="0" err="1">
                <a:solidFill>
                  <a:srgbClr val="1B1B1B"/>
                </a:solidFill>
                <a:latin typeface="Times New Roman" panose="02020603050405020304" pitchFamily="18" charset="0"/>
                <a:cs typeface="Times New Roman" panose="02020603050405020304" pitchFamily="18" charset="0"/>
              </a:rPr>
              <a:t>đã</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chuyển</a:t>
            </a:r>
            <a:r>
              <a:rPr lang="en-US" altLang="en-US" sz="2400" dirty="0">
                <a:solidFill>
                  <a:srgbClr val="1B1B1B"/>
                </a:solidFill>
                <a:latin typeface="Times New Roman" panose="02020603050405020304" pitchFamily="18" charset="0"/>
                <a:cs typeface="Times New Roman" panose="02020603050405020304" pitchFamily="18" charset="0"/>
              </a:rPr>
              <a:t> sang </a:t>
            </a:r>
            <a:r>
              <a:rPr lang="en-US" altLang="en-US" sz="2400" dirty="0" err="1">
                <a:solidFill>
                  <a:srgbClr val="1B1B1B"/>
                </a:solidFill>
                <a:latin typeface="Times New Roman" panose="02020603050405020304" pitchFamily="18" charset="0"/>
                <a:cs typeface="Times New Roman" panose="02020603050405020304" pitchFamily="18" charset="0"/>
              </a:rPr>
              <a:t>nhánh</a:t>
            </a:r>
            <a:r>
              <a:rPr lang="en-US" altLang="en-US" sz="2400" dirty="0">
                <a:solidFill>
                  <a:srgbClr val="1B1B1B"/>
                </a:solidFill>
                <a:latin typeface="Times New Roman" panose="02020603050405020304" pitchFamily="18" charset="0"/>
                <a:cs typeface="Times New Roman" panose="02020603050405020304" pitchFamily="18" charset="0"/>
              </a:rPr>
              <a:t> master. </a:t>
            </a:r>
            <a:r>
              <a:rPr lang="en-US" altLang="en-US" sz="2400" dirty="0" err="1">
                <a:solidFill>
                  <a:srgbClr val="1B1B1B"/>
                </a:solidFill>
                <a:latin typeface="Times New Roman" panose="02020603050405020304" pitchFamily="18" charset="0"/>
                <a:cs typeface="Times New Roman" panose="02020603050405020304" pitchFamily="18" charset="0"/>
              </a:rPr>
              <a:t>Bạn</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luôn</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có</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thể</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xem</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nhánh</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hiện</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tại</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của</a:t>
            </a:r>
            <a:r>
              <a:rPr lang="en-US" altLang="en-US" sz="2400" dirty="0">
                <a:solidFill>
                  <a:srgbClr val="1B1B1B"/>
                </a:solidFill>
                <a:latin typeface="Times New Roman" panose="02020603050405020304" pitchFamily="18" charset="0"/>
                <a:cs typeface="Times New Roman" panose="02020603050405020304" pitchFamily="18" charset="0"/>
              </a:rPr>
              <a:t> project ở </a:t>
            </a:r>
            <a:r>
              <a:rPr lang="en-US" altLang="en-US" sz="2400" dirty="0" err="1">
                <a:solidFill>
                  <a:srgbClr val="1B1B1B"/>
                </a:solidFill>
                <a:latin typeface="Times New Roman" panose="02020603050405020304" pitchFamily="18" charset="0"/>
                <a:cs typeface="Times New Roman" panose="02020603050405020304" pitchFamily="18" charset="0"/>
              </a:rPr>
              <a:t>góc</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dưới</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bên</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phải</a:t>
            </a:r>
            <a:r>
              <a:rPr lang="en-US" altLang="en-US" sz="2400" dirty="0">
                <a:solidFill>
                  <a:srgbClr val="1B1B1B"/>
                </a:solidFill>
                <a:latin typeface="Times New Roman" panose="02020603050405020304" pitchFamily="18" charset="0"/>
                <a:cs typeface="Times New Roman" panose="02020603050405020304" pitchFamily="18" charset="0"/>
              </a:rPr>
              <a:t> </a:t>
            </a:r>
            <a:r>
              <a:rPr lang="en-US" altLang="en-US" sz="2400" dirty="0" err="1">
                <a:solidFill>
                  <a:srgbClr val="1B1B1B"/>
                </a:solidFill>
                <a:latin typeface="Times New Roman" panose="02020603050405020304" pitchFamily="18" charset="0"/>
                <a:cs typeface="Times New Roman" panose="02020603050405020304" pitchFamily="18" charset="0"/>
              </a:rPr>
              <a:t>của</a:t>
            </a:r>
            <a:r>
              <a:rPr lang="en-US" altLang="en-US" sz="2400" dirty="0">
                <a:solidFill>
                  <a:srgbClr val="1B1B1B"/>
                </a:solidFill>
                <a:latin typeface="Times New Roman" panose="02020603050405020304" pitchFamily="18" charset="0"/>
                <a:cs typeface="Times New Roman" panose="02020603050405020304" pitchFamily="18" charset="0"/>
              </a:rPr>
              <a:t> Android Studio.</a:t>
            </a:r>
            <a:endParaRPr lang="en-US" alt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3078" name="Picture 6" descr="https://images.viblo.asia/b1b74d04-4767-419f-84e1-b30ae51a9ba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331" y="1741310"/>
            <a:ext cx="76200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596320"/>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04787"/>
            <a:ext cx="9606844" cy="332398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 </a:t>
            </a:r>
            <a:r>
              <a:rPr lang="en-US" sz="2400" b="1" dirty="0" err="1">
                <a:latin typeface="Times New Roman" panose="02020603050405020304" pitchFamily="18" charset="0"/>
                <a:cs typeface="Times New Roman" panose="02020603050405020304" pitchFamily="18" charset="0"/>
              </a:rPr>
              <a:t>Làm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việc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với</a:t>
            </a:r>
            <a:r>
              <a:rPr lang="en-US" sz="2400" b="1" dirty="0">
                <a:latin typeface="Times New Roman" panose="02020603050405020304" pitchFamily="18" charset="0"/>
                <a:cs typeface="Times New Roman" panose="02020603050405020304" pitchFamily="18" charset="0"/>
              </a:rPr>
              <a:t> GitHub </a:t>
            </a:r>
            <a:endParaRPr lang="en-US" sz="2400" b="1" dirty="0" smtClean="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Bạn</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dễ</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kỳ</a:t>
            </a:r>
            <a:r>
              <a:rPr lang="en-US" sz="2800" dirty="0">
                <a:latin typeface="Times New Roman" panose="02020603050405020304" pitchFamily="18" charset="0"/>
                <a:cs typeface="Times New Roman" panose="02020603050405020304" pitchFamily="18" charset="0"/>
              </a:rPr>
              <a:t> repository </a:t>
            </a:r>
            <a:r>
              <a:rPr lang="en-US" sz="2800" dirty="0" err="1">
                <a:latin typeface="Times New Roman" panose="02020603050405020304" pitchFamily="18" charset="0"/>
                <a:cs typeface="Times New Roman" panose="02020603050405020304" pitchFamily="18" charset="0"/>
              </a:rPr>
              <a:t>chứa</a:t>
            </a:r>
            <a:r>
              <a:rPr lang="en-US" sz="2800" dirty="0">
                <a:latin typeface="Times New Roman" panose="02020603050405020304" pitchFamily="18" charset="0"/>
                <a:cs typeface="Times New Roman" panose="02020603050405020304" pitchFamily="18" charset="0"/>
              </a:rPr>
              <a:t> source code Android </a:t>
            </a:r>
            <a:r>
              <a:rPr lang="en-US" sz="2800" dirty="0" err="1">
                <a:latin typeface="Times New Roman" panose="02020603050405020304" pitchFamily="18" charset="0"/>
                <a:cs typeface="Times New Roman" panose="02020603050405020304" pitchFamily="18" charset="0"/>
              </a:rPr>
              <a:t>nào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khoản</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Android Studio. </a:t>
            </a:r>
            <a:r>
              <a:rPr lang="en-US" sz="2800" dirty="0" err="1">
                <a:latin typeface="Times New Roman" panose="02020603050405020304" pitchFamily="18" charset="0"/>
                <a:cs typeface="Times New Roman" panose="02020603050405020304" pitchFamily="18" charset="0"/>
              </a:rPr>
              <a:t>Hãy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tôi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Navigate to File &gt; New &gt; Project from Version Control &gt; GitHub.</a:t>
            </a:r>
          </a:p>
          <a:p>
            <a:endParaRPr lang="en-US" dirty="0"/>
          </a:p>
        </p:txBody>
      </p:sp>
      <p:pic>
        <p:nvPicPr>
          <p:cNvPr id="4098" name="Picture 2" descr="https://images.viblo.asia/9559da86-caa4-4c58-b7e9-e5eadf5ffb3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03" y="2999715"/>
            <a:ext cx="76200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906380"/>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4135" y="328863"/>
            <a:ext cx="8929510" cy="954107"/>
          </a:xfrm>
          <a:prstGeom prst="rect">
            <a:avLst/>
          </a:prstGeom>
          <a:noFill/>
        </p:spPr>
        <p:txBody>
          <a:bodyPr wrap="square" rtlCol="0">
            <a:spAutoFit/>
          </a:bodyPr>
          <a:lstStyle/>
          <a:p>
            <a:r>
              <a:rPr lang="en-US" altLang="en-US" sz="2800" dirty="0" err="1">
                <a:solidFill>
                  <a:srgbClr val="1B1B1B"/>
                </a:solidFill>
                <a:latin typeface="Times New Roman" panose="02020603050405020304" pitchFamily="18" charset="0"/>
                <a:cs typeface="Times New Roman" panose="02020603050405020304" pitchFamily="18" charset="0"/>
              </a:rPr>
              <a:t>Tiếp</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theo</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nhập</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thông</a:t>
            </a:r>
            <a:r>
              <a:rPr lang="en-US" altLang="en-US" sz="2800" dirty="0">
                <a:solidFill>
                  <a:srgbClr val="1B1B1B"/>
                </a:solidFill>
                <a:latin typeface="Times New Roman" panose="02020603050405020304" pitchFamily="18" charset="0"/>
                <a:cs typeface="Times New Roman" panose="02020603050405020304" pitchFamily="18" charset="0"/>
              </a:rPr>
              <a:t> tin </a:t>
            </a:r>
            <a:r>
              <a:rPr lang="en-US" altLang="en-US" sz="2800" dirty="0" err="1">
                <a:solidFill>
                  <a:srgbClr val="1B1B1B"/>
                </a:solidFill>
                <a:latin typeface="Times New Roman" panose="02020603050405020304" pitchFamily="18" charset="0"/>
                <a:cs typeface="Times New Roman" panose="02020603050405020304" pitchFamily="18" charset="0"/>
              </a:rPr>
              <a:t>đăng</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nhập</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tài</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khoản</a:t>
            </a:r>
            <a:r>
              <a:rPr lang="en-US" altLang="en-US" sz="2800" dirty="0">
                <a:solidFill>
                  <a:srgbClr val="1B1B1B"/>
                </a:solidFill>
                <a:latin typeface="Times New Roman" panose="02020603050405020304" pitchFamily="18" charset="0"/>
                <a:cs typeface="Times New Roman" panose="02020603050405020304" pitchFamily="18" charset="0"/>
              </a:rPr>
              <a:t> GitHub </a:t>
            </a:r>
            <a:r>
              <a:rPr lang="en-US" altLang="en-US" sz="2800" dirty="0" err="1">
                <a:solidFill>
                  <a:srgbClr val="1B1B1B"/>
                </a:solidFill>
                <a:latin typeface="Times New Roman" panose="02020603050405020304" pitchFamily="18" charset="0"/>
                <a:cs typeface="Times New Roman" panose="02020603050405020304" pitchFamily="18" charset="0"/>
              </a:rPr>
              <a:t>của</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bạn</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và</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nhấp</a:t>
            </a:r>
            <a:r>
              <a:rPr lang="en-US" altLang="en-US" sz="2800" dirty="0">
                <a:solidFill>
                  <a:srgbClr val="1B1B1B"/>
                </a:solidFill>
                <a:latin typeface="Times New Roman" panose="02020603050405020304" pitchFamily="18" charset="0"/>
                <a:cs typeface="Times New Roman" panose="02020603050405020304" pitchFamily="18" charset="0"/>
              </a:rPr>
              <a:t> Login</a:t>
            </a:r>
            <a:endParaRPr lang="en-US" sz="2800" dirty="0">
              <a:latin typeface="Times New Roman" panose="02020603050405020304" pitchFamily="18" charset="0"/>
              <a:cs typeface="Times New Roman" panose="02020603050405020304" pitchFamily="18" charset="0"/>
            </a:endParaRPr>
          </a:p>
        </p:txBody>
      </p:sp>
      <p:pic>
        <p:nvPicPr>
          <p:cNvPr id="5124" name="Picture 4" descr="https://images.viblo.asia/a12da33a-4c5e-4886-81fd-c434828232a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135" y="1282970"/>
            <a:ext cx="7620000" cy="33337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98310" y="4875411"/>
            <a:ext cx="8974668" cy="2092881"/>
          </a:xfrm>
          <a:prstGeom prst="rect">
            <a:avLst/>
          </a:prstGeom>
          <a:noFill/>
        </p:spPr>
        <p:txBody>
          <a:bodyPr wrap="square" rtlCol="0">
            <a:spAutoFit/>
          </a:bodyPr>
          <a:lstStyle/>
          <a:p>
            <a:pPr lvl="0"/>
            <a:r>
              <a:rPr lang="en-US" altLang="en-US" sz="2800" dirty="0" err="1">
                <a:solidFill>
                  <a:srgbClr val="1B1B1B"/>
                </a:solidFill>
                <a:latin typeface="Times New Roman" panose="02020603050405020304" pitchFamily="18" charset="0"/>
                <a:cs typeface="Times New Roman" panose="02020603050405020304" pitchFamily="18" charset="0"/>
              </a:rPr>
              <a:t>Nếu</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đăng</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nhập</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thành</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công</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hộp</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thoại</a:t>
            </a:r>
            <a:r>
              <a:rPr lang="en-US" altLang="en-US" sz="2800" dirty="0">
                <a:solidFill>
                  <a:srgbClr val="1B1B1B"/>
                </a:solidFill>
                <a:latin typeface="Times New Roman" panose="02020603050405020304" pitchFamily="18" charset="0"/>
                <a:cs typeface="Times New Roman" panose="02020603050405020304" pitchFamily="18" charset="0"/>
              </a:rPr>
              <a:t> Clone Repository </a:t>
            </a:r>
            <a:r>
              <a:rPr lang="en-US" altLang="en-US" sz="2800" dirty="0" err="1">
                <a:solidFill>
                  <a:srgbClr val="1B1B1B"/>
                </a:solidFill>
                <a:latin typeface="Times New Roman" panose="02020603050405020304" pitchFamily="18" charset="0"/>
                <a:cs typeface="Times New Roman" panose="02020603050405020304" pitchFamily="18" charset="0"/>
              </a:rPr>
              <a:t>sẽ</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bật</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lên</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Hộp</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thoại</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này</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hiển</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thị</a:t>
            </a:r>
            <a:r>
              <a:rPr lang="en-US" altLang="en-US" sz="2800" dirty="0">
                <a:solidFill>
                  <a:srgbClr val="1B1B1B"/>
                </a:solidFill>
                <a:latin typeface="Times New Roman" panose="02020603050405020304" pitchFamily="18" charset="0"/>
                <a:cs typeface="Times New Roman" panose="02020603050405020304" pitchFamily="18" charset="0"/>
              </a:rPr>
              <a:t> select box </a:t>
            </a:r>
            <a:r>
              <a:rPr lang="en-US" altLang="en-US" sz="2800" dirty="0" err="1">
                <a:solidFill>
                  <a:srgbClr val="1B1B1B"/>
                </a:solidFill>
                <a:latin typeface="Times New Roman" panose="02020603050405020304" pitchFamily="18" charset="0"/>
                <a:cs typeface="Times New Roman" panose="02020603050405020304" pitchFamily="18" charset="0"/>
              </a:rPr>
              <a:t>chứa</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danh</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sách</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các</a:t>
            </a:r>
            <a:r>
              <a:rPr lang="en-US" altLang="en-US" sz="2800" dirty="0">
                <a:solidFill>
                  <a:srgbClr val="1B1B1B"/>
                </a:solidFill>
                <a:latin typeface="Times New Roman" panose="02020603050405020304" pitchFamily="18" charset="0"/>
                <a:cs typeface="Times New Roman" panose="02020603050405020304" pitchFamily="18" charset="0"/>
              </a:rPr>
              <a:t> repository </a:t>
            </a:r>
            <a:r>
              <a:rPr lang="en-US" altLang="en-US" sz="2800" dirty="0" err="1">
                <a:solidFill>
                  <a:srgbClr val="1B1B1B"/>
                </a:solidFill>
                <a:latin typeface="Times New Roman" panose="02020603050405020304" pitchFamily="18" charset="0"/>
                <a:cs typeface="Times New Roman" panose="02020603050405020304" pitchFamily="18" charset="0"/>
              </a:rPr>
              <a:t>trên</a:t>
            </a:r>
            <a:r>
              <a:rPr lang="en-US" altLang="en-US" sz="2800" dirty="0">
                <a:solidFill>
                  <a:srgbClr val="1B1B1B"/>
                </a:solidFill>
                <a:latin typeface="Times New Roman" panose="02020603050405020304" pitchFamily="18" charset="0"/>
                <a:cs typeface="Times New Roman" panose="02020603050405020304" pitchFamily="18" charset="0"/>
              </a:rPr>
              <a:t> GitHub </a:t>
            </a:r>
            <a:r>
              <a:rPr lang="en-US" altLang="en-US" sz="2800" dirty="0" err="1">
                <a:solidFill>
                  <a:srgbClr val="1B1B1B"/>
                </a:solidFill>
                <a:latin typeface="Times New Roman" panose="02020603050405020304" pitchFamily="18" charset="0"/>
                <a:cs typeface="Times New Roman" panose="02020603050405020304" pitchFamily="18" charset="0"/>
              </a:rPr>
              <a:t>mà</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bạn</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hiện</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đang</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sở</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hữu</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hoặc</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đã</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làm</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việc</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Và</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công</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việc</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còn</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lại</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đợn</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giản</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là</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chọn</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và</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nhấn</a:t>
            </a:r>
            <a:r>
              <a:rPr lang="en-US" altLang="en-US" sz="2800" dirty="0">
                <a:solidFill>
                  <a:srgbClr val="1B1B1B"/>
                </a:solidFill>
                <a:latin typeface="Times New Roman" panose="02020603050405020304" pitchFamily="18" charset="0"/>
                <a:cs typeface="Times New Roman" panose="02020603050405020304" pitchFamily="18" charset="0"/>
              </a:rPr>
              <a:t> Clone</a:t>
            </a:r>
            <a:r>
              <a:rPr lang="en-US" altLang="en-US" sz="280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646182753"/>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9303" y="257709"/>
            <a:ext cx="8551817" cy="3108543"/>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3. Version Control Window</a:t>
            </a:r>
          </a:p>
          <a:p>
            <a:pPr lvl="1"/>
            <a:r>
              <a:rPr lang="vi-VN" sz="2800" dirty="0">
                <a:latin typeface="Times New Roman" panose="02020603050405020304" pitchFamily="18" charset="0"/>
                <a:cs typeface="Times New Roman" panose="02020603050405020304" pitchFamily="18" charset="0"/>
              </a:rPr>
              <a:t>Sau khi khởi tạo thành công project với Git, Android Studio sẽ hiển thị của sổ Version Control. Nhấp vào tab Version Control (ở phía dưới bên trái của Android Studio) và hãy khám phá những gì chúng ta có ở đó. Lưu ý rằng bạn có thể sử dụng Alt-9 để mở nhanh cửa sổ này.</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08001" y="5482948"/>
            <a:ext cx="8568266" cy="1661993"/>
          </a:xfrm>
          <a:prstGeom prst="rect">
            <a:avLst/>
          </a:prstGeom>
          <a:noFill/>
        </p:spPr>
        <p:txBody>
          <a:bodyPr wrap="square" rtlCol="0">
            <a:spAutoFit/>
          </a:bodyPr>
          <a:lstStyle/>
          <a:p>
            <a:pPr lvl="1">
              <a:lnSpc>
                <a:spcPct val="150000"/>
              </a:lnSpc>
            </a:pP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cửa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sổ</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chúng</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a:t>
            </a:r>
            <a:r>
              <a:rPr lang="en-US" sz="2800" dirty="0">
                <a:latin typeface="Times New Roman" panose="02020603050405020304" pitchFamily="18" charset="0"/>
                <a:cs typeface="Times New Roman" panose="02020603050405020304" pitchFamily="18" charset="0"/>
              </a:rPr>
              <a:t> tab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nhau</a:t>
            </a:r>
            <a:r>
              <a:rPr lang="en-US" sz="2800" dirty="0">
                <a:latin typeface="Times New Roman" panose="02020603050405020304" pitchFamily="18" charset="0"/>
                <a:cs typeface="Times New Roman" panose="02020603050405020304" pitchFamily="18" charset="0"/>
              </a:rPr>
              <a:t>: Local Changes, Console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Log.</a:t>
            </a:r>
          </a:p>
          <a:p>
            <a:endParaRPr lang="en-US" dirty="0"/>
          </a:p>
        </p:txBody>
      </p:sp>
      <p:pic>
        <p:nvPicPr>
          <p:cNvPr id="6146" name="Picture 2" descr="https://images.viblo.asia/3afccc2d-5211-491c-9c45-db053800827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25" y="2935365"/>
            <a:ext cx="7620000" cy="2547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2833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 calcmode="lin" valueType="num">
                                      <p:cBhvr additive="base">
                                        <p:cTn id="16"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736" y="254133"/>
            <a:ext cx="8584070" cy="2585323"/>
          </a:xfrm>
          <a:prstGeom prst="rect">
            <a:avLst/>
          </a:prstGeom>
          <a:noFill/>
        </p:spPr>
        <p:txBody>
          <a:bodyPr wrap="square" rtlCol="0">
            <a:spAutoFit/>
          </a:bodyPr>
          <a:lstStyle/>
          <a:p>
            <a:r>
              <a:rPr lang="vi-VN" b="1" dirty="0"/>
              <a:t>Local </a:t>
            </a:r>
            <a:r>
              <a:rPr lang="vi-VN" b="1" dirty="0" smtClean="0"/>
              <a:t>Changes</a:t>
            </a:r>
          </a:p>
          <a:p>
            <a:endParaRPr lang="vi-VN" dirty="0"/>
          </a:p>
          <a:p>
            <a:r>
              <a:rPr lang="vi-VN" dirty="0"/>
              <a:t>Tab này cho thấy danh sách các file đã có sự thay đổi mà chưa được commit</a:t>
            </a:r>
            <a:r>
              <a:rPr lang="vi-VN" dirty="0" smtClean="0"/>
              <a:t>.</a:t>
            </a:r>
            <a:endParaRPr lang="en-US" dirty="0" smtClean="0"/>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err="1" smtClean="0">
                <a:latin typeface="Times New Roman" panose="02020603050405020304" pitchFamily="18" charset="0"/>
                <a:cs typeface="Times New Roman" panose="02020603050405020304" pitchFamily="18" charset="0"/>
              </a:rPr>
              <a:t>Màu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thêm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mới</a:t>
            </a:r>
            <a:r>
              <a:rPr lang="en-US" sz="2400" dirty="0" smtClean="0">
                <a:latin typeface="Times New Roman" panose="02020603050405020304" pitchFamily="18" charset="0"/>
                <a:cs typeface="Times New Roman" panose="02020603050405020304" pitchFamily="18" charset="0"/>
              </a:rPr>
              <a:t>.</a:t>
            </a:r>
          </a:p>
          <a:p>
            <a:pPr>
              <a:lnSpc>
                <a:spcPct val="150000"/>
              </a:lnSpc>
            </a:pPr>
            <a:r>
              <a:rPr lang="en-US" sz="2400" dirty="0" err="1" smtClean="0">
                <a:latin typeface="Times New Roman" panose="02020603050405020304" pitchFamily="18" charset="0"/>
                <a:cs typeface="Times New Roman" panose="02020603050405020304" pitchFamily="18" charset="0"/>
              </a:rPr>
              <a:t>Màu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xanh</a:t>
            </a:r>
            <a:r>
              <a:rPr lang="en-US" sz="2400" dirty="0" smtClean="0">
                <a:latin typeface="Times New Roman" panose="02020603050405020304" pitchFamily="18" charset="0"/>
                <a:cs typeface="Times New Roman" panose="02020603050405020304" pitchFamily="18" charset="0"/>
              </a:rPr>
              <a:t> da </a:t>
            </a:r>
            <a:r>
              <a:rPr lang="en-US" sz="2400" dirty="0" err="1" smtClean="0">
                <a:latin typeface="Times New Roman" panose="02020603050405020304" pitchFamily="18" charset="0"/>
                <a:cs typeface="Times New Roman" panose="02020603050405020304" pitchFamily="18" charset="0"/>
              </a:rPr>
              <a:t>nước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biển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chỉnh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sửa</a:t>
            </a:r>
            <a:endParaRPr lang="en-US" sz="2400"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03" y="3704785"/>
            <a:ext cx="8249801" cy="3153215"/>
          </a:xfrm>
          <a:prstGeom prst="rect">
            <a:avLst/>
          </a:prstGeom>
        </p:spPr>
      </p:pic>
    </p:spTree>
    <p:extLst>
      <p:ext uri="{BB962C8B-B14F-4D97-AF65-F5344CB8AC3E}">
        <p14:creationId xmlns:p14="http://schemas.microsoft.com/office/powerpoint/2010/main" val="4124923987"/>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1867" y="541304"/>
            <a:ext cx="7947377" cy="3108543"/>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Console</a:t>
            </a:r>
          </a:p>
          <a:p>
            <a:endParaRPr lang="vi-VN" sz="2800" dirty="0">
              <a:latin typeface="Times New Roman" panose="02020603050405020304" pitchFamily="18" charset="0"/>
              <a:cs typeface="Times New Roman" panose="02020603050405020304" pitchFamily="18" charset="0"/>
            </a:endParaRPr>
          </a:p>
          <a:p>
            <a:r>
              <a:rPr lang="vi-VN" sz="2800" dirty="0">
                <a:latin typeface="Times New Roman" panose="02020603050405020304" pitchFamily="18" charset="0"/>
                <a:cs typeface="Times New Roman" panose="02020603050405020304" pitchFamily="18" charset="0"/>
              </a:rPr>
              <a:t>Trong tab này, chúng ta thấy kết quả của việc thực hiện các lệnh liên quan đến Git. Lưu ý rằng bạn không thể viết các lệnh Git bên trong tab này. Thay vào đó, hãy thực hiện điều đó trong cửa sổ terminal của Android Studio.</a:t>
            </a:r>
          </a:p>
        </p:txBody>
      </p:sp>
      <p:pic>
        <p:nvPicPr>
          <p:cNvPr id="8194" name="Picture 2" descr="https://images.viblo.asia/a8db5b89-e07a-4eca-adae-a3d8215a429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867" y="3801533"/>
            <a:ext cx="7620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892622"/>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6546" y="263544"/>
            <a:ext cx="7958667" cy="2677656"/>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Log</a:t>
            </a:r>
          </a:p>
          <a:p>
            <a:endParaRPr lang="vi-VN" sz="2800" dirty="0">
              <a:latin typeface="Times New Roman" panose="02020603050405020304" pitchFamily="18" charset="0"/>
              <a:cs typeface="Times New Roman" panose="02020603050405020304" pitchFamily="18" charset="0"/>
            </a:endParaRPr>
          </a:p>
          <a:p>
            <a:r>
              <a:rPr lang="vi-VN" sz="2800" dirty="0">
                <a:latin typeface="Times New Roman" panose="02020603050405020304" pitchFamily="18" charset="0"/>
                <a:cs typeface="Times New Roman" panose="02020603050405020304" pitchFamily="18" charset="0"/>
              </a:rPr>
              <a:t>Tab này hiển thị tất cả các thay đổi đã được commit cho tất cả các nhánh của local và remote repository. Trong tab này, bạn có thể duyệt các commit đến từ bất kỳ chi nhánh nào.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16532"/>
            <a:ext cx="12192000" cy="2784764"/>
          </a:xfrm>
          <a:prstGeom prst="rect">
            <a:avLst/>
          </a:prstGeom>
        </p:spPr>
      </p:pic>
    </p:spTree>
    <p:extLst>
      <p:ext uri="{BB962C8B-B14F-4D97-AF65-F5344CB8AC3E}">
        <p14:creationId xmlns:p14="http://schemas.microsoft.com/office/powerpoint/2010/main" val="96198676"/>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9956" y="338666"/>
            <a:ext cx="8952089" cy="2677656"/>
          </a:xfrm>
          <a:prstGeom prst="rect">
            <a:avLst/>
          </a:prstGeom>
          <a:noFill/>
        </p:spPr>
        <p:txBody>
          <a:bodyPr wrap="square" rtlCol="0">
            <a:spAutoFit/>
          </a:bodyPr>
          <a:lstStyle/>
          <a:p>
            <a:pPr lvl="0" defTabSz="914400" eaLnBrk="0" fontAlgn="base" hangingPunct="0">
              <a:spcBef>
                <a:spcPct val="0"/>
              </a:spcBef>
              <a:spcAft>
                <a:spcPct val="0"/>
              </a:spcAft>
            </a:pPr>
            <a:r>
              <a:rPr lang="vi-VN" altLang="en-US" sz="2800" b="1" dirty="0" smtClean="0">
                <a:solidFill>
                  <a:srgbClr val="292B2C"/>
                </a:solidFill>
                <a:latin typeface="Times New Roman" panose="02020603050405020304" pitchFamily="18" charset="0"/>
                <a:cs typeface="Times New Roman" panose="02020603050405020304" pitchFamily="18" charset="0"/>
              </a:rPr>
              <a:t>4</a:t>
            </a:r>
            <a:r>
              <a:rPr lang="en-US" altLang="en-US" sz="2800" b="1" dirty="0" smtClean="0">
                <a:solidFill>
                  <a:srgbClr val="292B2C"/>
                </a:solidFill>
                <a:latin typeface="Times New Roman" panose="02020603050405020304" pitchFamily="18" charset="0"/>
                <a:cs typeface="Times New Roman" panose="02020603050405020304" pitchFamily="18" charset="0"/>
              </a:rPr>
              <a:t>. </a:t>
            </a:r>
            <a:r>
              <a:rPr lang="en-US" altLang="en-US" sz="2800" b="1" dirty="0">
                <a:solidFill>
                  <a:srgbClr val="292B2C"/>
                </a:solidFill>
                <a:latin typeface="Times New Roman" panose="02020603050405020304" pitchFamily="18" charset="0"/>
                <a:cs typeface="Times New Roman" panose="02020603050405020304" pitchFamily="18" charset="0"/>
              </a:rPr>
              <a:t>Commits</a:t>
            </a:r>
          </a:p>
          <a:p>
            <a:pPr lvl="1" defTabSz="914400" eaLnBrk="0" fontAlgn="base" hangingPunct="0">
              <a:spcBef>
                <a:spcPct val="0"/>
              </a:spcBef>
              <a:spcAft>
                <a:spcPct val="0"/>
              </a:spcAft>
            </a:pPr>
            <a:r>
              <a:rPr lang="en-US" altLang="en-US" sz="2800" dirty="0" err="1">
                <a:solidFill>
                  <a:srgbClr val="1B1B1B"/>
                </a:solidFill>
                <a:latin typeface="Times New Roman" panose="02020603050405020304" pitchFamily="18" charset="0"/>
                <a:cs typeface="Times New Roman" panose="02020603050405020304" pitchFamily="18" charset="0"/>
              </a:rPr>
              <a:t>Thay</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vì</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thực</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hiện</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lệnh</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git</a:t>
            </a:r>
            <a:r>
              <a:rPr lang="en-US" altLang="en-US" sz="2800" dirty="0">
                <a:solidFill>
                  <a:srgbClr val="1B1B1B"/>
                </a:solidFill>
                <a:latin typeface="Times New Roman" panose="02020603050405020304" pitchFamily="18" charset="0"/>
                <a:cs typeface="Times New Roman" panose="02020603050405020304" pitchFamily="18" charset="0"/>
              </a:rPr>
              <a:t> add &lt;file&gt; || &lt;directory&gt;. Ta </a:t>
            </a:r>
            <a:r>
              <a:rPr lang="en-US" altLang="en-US" sz="2800" dirty="0" err="1">
                <a:solidFill>
                  <a:srgbClr val="1B1B1B"/>
                </a:solidFill>
                <a:latin typeface="Times New Roman" panose="02020603050405020304" pitchFamily="18" charset="0"/>
                <a:cs typeface="Times New Roman" panose="02020603050405020304" pitchFamily="18" charset="0"/>
              </a:rPr>
              <a:t>có</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thể</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thao</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tác</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như</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sau</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và</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nhận</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được</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kết</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quả</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tương</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tự</a:t>
            </a:r>
            <a:r>
              <a:rPr lang="en-US" altLang="en-US" sz="2800" dirty="0">
                <a:solidFill>
                  <a:srgbClr val="1B1B1B"/>
                </a:solidFill>
                <a:latin typeface="Times New Roman" panose="02020603050405020304" pitchFamily="18" charset="0"/>
                <a:cs typeface="Times New Roman" panose="02020603050405020304" pitchFamily="18" charset="0"/>
              </a:rPr>
              <a:t>.</a:t>
            </a:r>
            <a:endParaRPr lang="en-US" altLang="en-US" sz="2800" dirty="0">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pPr>
            <a:r>
              <a:rPr lang="en-US" altLang="en-US" sz="2800" dirty="0" err="1">
                <a:solidFill>
                  <a:srgbClr val="1B1B1B"/>
                </a:solidFill>
                <a:latin typeface="Times New Roman" panose="02020603050405020304" pitchFamily="18" charset="0"/>
                <a:cs typeface="Times New Roman" panose="02020603050405020304" pitchFamily="18" charset="0"/>
              </a:rPr>
              <a:t>Chọn</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Unversioned</a:t>
            </a:r>
            <a:r>
              <a:rPr lang="en-US" altLang="en-US" sz="2800" dirty="0">
                <a:solidFill>
                  <a:srgbClr val="1B1B1B"/>
                </a:solidFill>
                <a:latin typeface="Times New Roman" panose="02020603050405020304" pitchFamily="18" charset="0"/>
                <a:cs typeface="Times New Roman" panose="02020603050405020304" pitchFamily="18" charset="0"/>
              </a:rPr>
              <a:t> Files </a:t>
            </a:r>
            <a:r>
              <a:rPr lang="en-US" altLang="en-US" sz="2800" dirty="0" err="1">
                <a:solidFill>
                  <a:srgbClr val="1B1B1B"/>
                </a:solidFill>
                <a:latin typeface="Times New Roman" panose="02020603050405020304" pitchFamily="18" charset="0"/>
                <a:cs typeface="Times New Roman" panose="02020603050405020304" pitchFamily="18" charset="0"/>
              </a:rPr>
              <a:t>trong</a:t>
            </a:r>
            <a:r>
              <a:rPr lang="en-US" altLang="en-US" sz="2800" dirty="0">
                <a:solidFill>
                  <a:srgbClr val="1B1B1B"/>
                </a:solidFill>
                <a:latin typeface="Times New Roman" panose="02020603050405020304" pitchFamily="18" charset="0"/>
                <a:cs typeface="Times New Roman" panose="02020603050405020304" pitchFamily="18" charset="0"/>
              </a:rPr>
              <a:t> Local Changes tab. Click </a:t>
            </a:r>
            <a:r>
              <a:rPr lang="en-US" altLang="en-US" sz="2800" dirty="0" err="1">
                <a:solidFill>
                  <a:srgbClr val="1B1B1B"/>
                </a:solidFill>
                <a:latin typeface="Times New Roman" panose="02020603050405020304" pitchFamily="18" charset="0"/>
                <a:cs typeface="Times New Roman" panose="02020603050405020304" pitchFamily="18" charset="0"/>
              </a:rPr>
              <a:t>chuột</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phải</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và</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chọn</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Git</a:t>
            </a:r>
            <a:r>
              <a:rPr lang="en-US" altLang="en-US" sz="2800" dirty="0">
                <a:solidFill>
                  <a:srgbClr val="1B1B1B"/>
                </a:solidFill>
                <a:latin typeface="Times New Roman" panose="02020603050405020304" pitchFamily="18" charset="0"/>
                <a:cs typeface="Times New Roman" panose="02020603050405020304" pitchFamily="18" charset="0"/>
              </a:rPr>
              <a:t> &gt; Add. </a:t>
            </a:r>
            <a:r>
              <a:rPr lang="en-US" altLang="en-US" sz="2800" dirty="0" err="1">
                <a:solidFill>
                  <a:srgbClr val="1B1B1B"/>
                </a:solidFill>
                <a:latin typeface="Times New Roman" panose="02020603050405020304" pitchFamily="18" charset="0"/>
                <a:cs typeface="Times New Roman" panose="02020603050405020304" pitchFamily="18" charset="0"/>
              </a:rPr>
              <a:t>Bạn</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cũng</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có</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thể</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sử</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dụng</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phím</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tắt</a:t>
            </a:r>
            <a:r>
              <a:rPr lang="en-US" altLang="en-US" sz="2800" dirty="0">
                <a:solidFill>
                  <a:srgbClr val="1B1B1B"/>
                </a:solidFill>
                <a:latin typeface="Times New Roman" panose="02020603050405020304" pitchFamily="18" charset="0"/>
                <a:cs typeface="Times New Roman" panose="02020603050405020304" pitchFamily="18" charset="0"/>
              </a:rPr>
              <a:t> Control-Alt-A.</a:t>
            </a:r>
            <a:endParaRPr lang="en-US" altLang="en-US" sz="2800" dirty="0">
              <a:latin typeface="Times New Roman" panose="02020603050405020304" pitchFamily="18" charset="0"/>
              <a:cs typeface="Times New Roman" panose="02020603050405020304" pitchFamily="18" charset="0"/>
            </a:endParaRPr>
          </a:p>
        </p:txBody>
      </p:sp>
      <p:pic>
        <p:nvPicPr>
          <p:cNvPr id="9219" name="Picture 3" descr="https://images.viblo.asia/c56c441a-9985-4b37-8648-46b0060235f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354" y="3163712"/>
            <a:ext cx="76200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367367"/>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53989" y="2769326"/>
            <a:ext cx="888274" cy="369332"/>
          </a:xfrm>
          <a:prstGeom prst="rect">
            <a:avLst/>
          </a:prstGeom>
          <a:noFill/>
        </p:spPr>
        <p:txBody>
          <a:bodyPr wrap="square" rtlCol="0">
            <a:spAutoFit/>
          </a:bodyPr>
          <a:lstStyle/>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6765" y="1683655"/>
            <a:ext cx="1595304" cy="1551753"/>
          </a:xfrm>
          <a:prstGeom prst="rect">
            <a:avLst/>
          </a:prstGeom>
        </p:spPr>
      </p:pic>
      <p:sp>
        <p:nvSpPr>
          <p:cNvPr id="9" name="TextBox 8"/>
          <p:cNvSpPr txBox="1"/>
          <p:nvPr/>
        </p:nvSpPr>
        <p:spPr>
          <a:xfrm>
            <a:off x="2750549" y="483326"/>
            <a:ext cx="6387737" cy="1200329"/>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TRƯỜNG ĐẠI HỌC KIẾN TRÚC HÀ NỘI</a:t>
            </a:r>
            <a:endParaRPr lang="en-US" sz="2400"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KHOA CÔNG NGHỆ THÔNG TIN</a:t>
            </a: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464623" y="3653247"/>
            <a:ext cx="9231559" cy="3477875"/>
          </a:xfrm>
          <a:prstGeom prst="rect">
            <a:avLst/>
          </a:prstGeom>
          <a:noFill/>
        </p:spPr>
        <p:txBody>
          <a:bodyPr wrap="square" rtlCol="0">
            <a:spAutoFit/>
          </a:bodyPr>
          <a:lstStyle/>
          <a:p>
            <a:pPr algn="ctr"/>
            <a:r>
              <a:rPr lang="en-US" sz="2200" dirty="0" smtClean="0">
                <a:latin typeface="Times New Roman" panose="02020603050405020304" pitchFamily="18" charset="0"/>
                <a:cs typeface="Times New Roman" panose="02020603050405020304" pitchFamily="18" charset="0"/>
              </a:rPr>
              <a:t>MÔN</a:t>
            </a:r>
            <a:r>
              <a:rPr lang="en-US" sz="2200" dirty="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PHÁT TRIỂN </a:t>
            </a:r>
            <a:r>
              <a:rPr lang="en-US" sz="2200" dirty="0">
                <a:latin typeface="Times New Roman" panose="02020603050405020304" pitchFamily="18" charset="0"/>
                <a:cs typeface="Times New Roman" panose="02020603050405020304" pitchFamily="18" charset="0"/>
              </a:rPr>
              <a:t>Ứ</a:t>
            </a:r>
            <a:r>
              <a:rPr lang="vi-VN" sz="2200" dirty="0" smtClean="0">
                <a:latin typeface="Times New Roman" panose="02020603050405020304" pitchFamily="18" charset="0"/>
                <a:cs typeface="Times New Roman" panose="02020603050405020304" pitchFamily="18" charset="0"/>
              </a:rPr>
              <a:t>NG DỤNG CHO CÁC THIẾT BỊ DI ĐỘNG</a:t>
            </a:r>
            <a:endParaRPr lang="en-US" sz="2200" dirty="0">
              <a:latin typeface="Times New Roman" panose="02020603050405020304" pitchFamily="18" charset="0"/>
              <a:cs typeface="Times New Roman" panose="02020603050405020304" pitchFamily="18" charset="0"/>
            </a:endParaRPr>
          </a:p>
          <a:p>
            <a:pPr algn="ctr"/>
            <a:r>
              <a:rPr lang="en-US" sz="2200" dirty="0">
                <a:latin typeface="Times New Roman" panose="02020603050405020304" pitchFamily="18" charset="0"/>
                <a:cs typeface="Times New Roman" panose="02020603050405020304" pitchFamily="18" charset="0"/>
              </a:rPr>
              <a:t>ĐỀ </a:t>
            </a:r>
            <a:r>
              <a:rPr lang="en-US" sz="2200" dirty="0" smtClean="0">
                <a:latin typeface="Times New Roman" panose="02020603050405020304" pitchFamily="18" charset="0"/>
                <a:cs typeface="Times New Roman" panose="02020603050405020304" pitchFamily="18" charset="0"/>
              </a:rPr>
              <a:t>TÀI:</a:t>
            </a:r>
            <a:r>
              <a:rPr lang="vi-VN" sz="2200" dirty="0" smtClean="0">
                <a:latin typeface="Times New Roman" panose="02020603050405020304" pitchFamily="18" charset="0"/>
                <a:cs typeface="Times New Roman" panose="02020603050405020304" pitchFamily="18" charset="0"/>
              </a:rPr>
              <a:t>SỬ DỤNG VERSION CONTROL VỚI GIT VÀ ANDROID S</a:t>
            </a:r>
            <a:r>
              <a:rPr lang="en-US" sz="2200" dirty="0" smtClean="0">
                <a:latin typeface="Times New Roman" panose="02020603050405020304" pitchFamily="18" charset="0"/>
                <a:cs typeface="Times New Roman" panose="02020603050405020304" pitchFamily="18" charset="0"/>
              </a:rPr>
              <a:t>TU</a:t>
            </a:r>
            <a:r>
              <a:rPr lang="vi-VN" sz="2200" dirty="0" smtClean="0">
                <a:latin typeface="Times New Roman" panose="02020603050405020304" pitchFamily="18" charset="0"/>
                <a:cs typeface="Times New Roman" panose="02020603050405020304" pitchFamily="18" charset="0"/>
              </a:rPr>
              <a:t>DIO</a:t>
            </a:r>
            <a:endParaRPr lang="en-US" sz="2200" dirty="0" smtClean="0">
              <a:latin typeface="Times New Roman" panose="02020603050405020304" pitchFamily="18" charset="0"/>
              <a:cs typeface="Times New Roman" panose="02020603050405020304" pitchFamily="18" charset="0"/>
            </a:endParaRPr>
          </a:p>
          <a:p>
            <a:pPr algn="ctr"/>
            <a:endParaRPr lang="en-US" sz="2200" dirty="0" smtClean="0">
              <a:latin typeface="Times New Roman" panose="02020603050405020304" pitchFamily="18" charset="0"/>
              <a:cs typeface="Times New Roman" panose="02020603050405020304" pitchFamily="18" charset="0"/>
            </a:endParaRPr>
          </a:p>
          <a:p>
            <a:pPr algn="ctr"/>
            <a:r>
              <a:rPr lang="en-US" sz="2200" dirty="0" err="1" smtClean="0">
                <a:latin typeface="Times New Roman" panose="02020603050405020304" pitchFamily="18" charset="0"/>
                <a:cs typeface="Times New Roman" panose="02020603050405020304" pitchFamily="18" charset="0"/>
              </a:rPr>
              <a:t>Đội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ngũ</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thực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hiện</a:t>
            </a:r>
            <a:r>
              <a:rPr lang="en-US" sz="22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Team Work</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Đào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Thanh</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vi-V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a:t>
            </a:r>
          </a:p>
          <a:p>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Bùi</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Quang</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Khải</a:t>
            </a:r>
            <a:r>
              <a:rPr lang="en-US" sz="2200" dirty="0" smtClean="0">
                <a:latin typeface="Times New Roman" panose="02020603050405020304" pitchFamily="18" charset="0"/>
                <a:cs typeface="Times New Roman" panose="02020603050405020304" pitchFamily="18" charset="0"/>
              </a:rPr>
              <a:t>							</a:t>
            </a:r>
            <a:endParaRPr lang="vi-VN" sz="2200" dirty="0" smtClean="0">
              <a:latin typeface="Times New Roman" panose="02020603050405020304" pitchFamily="18" charset="0"/>
              <a:cs typeface="Times New Roman" panose="02020603050405020304" pitchFamily="18" charset="0"/>
            </a:endParaRPr>
          </a:p>
          <a:p>
            <a:r>
              <a:rPr lang="vi-VN"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Diệp</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Xuân</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Song</a:t>
            </a:r>
          </a:p>
          <a:p>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Hoàng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Ngọc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Linh</a:t>
            </a:r>
            <a:endParaRPr lang="en-US" sz="2200" dirty="0">
              <a:latin typeface="Times New Roman" panose="02020603050405020304" pitchFamily="18" charset="0"/>
              <a:cs typeface="Times New Roman" panose="02020603050405020304" pitchFamily="18" charset="0"/>
            </a:endParaRPr>
          </a:p>
          <a:p>
            <a:pPr algn="ct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4622"/>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7797" y="440266"/>
            <a:ext cx="8886825" cy="954107"/>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Tiếp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nút</a:t>
            </a:r>
            <a:r>
              <a:rPr lang="en-US" sz="2800" dirty="0">
                <a:latin typeface="Times New Roman" panose="02020603050405020304" pitchFamily="18" charset="0"/>
                <a:cs typeface="Times New Roman" panose="02020603050405020304" pitchFamily="18" charset="0"/>
              </a:rPr>
              <a:t> Commit Changes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hộp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thoại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lên</a:t>
            </a:r>
            <a:r>
              <a:rPr lang="en-US" sz="2800" dirty="0">
                <a:latin typeface="Times New Roman" panose="02020603050405020304" pitchFamily="18" charset="0"/>
                <a:cs typeface="Times New Roman" panose="02020603050405020304" pitchFamily="18" charset="0"/>
              </a:rPr>
              <a:t>:</a:t>
            </a:r>
          </a:p>
        </p:txBody>
      </p:sp>
      <p:pic>
        <p:nvPicPr>
          <p:cNvPr id="10244" name="Picture 4" descr="https://images.viblo.asia/a18abeb1-0525-4674-bad8-8ba373e3826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752" y="1394373"/>
            <a:ext cx="7620000" cy="41913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29709" y="5698642"/>
            <a:ext cx="7757936" cy="954107"/>
          </a:xfrm>
          <a:prstGeom prst="rect">
            <a:avLst/>
          </a:prstGeom>
          <a:noFill/>
        </p:spPr>
        <p:txBody>
          <a:bodyPr wrap="square" rtlCol="0">
            <a:spAutoFit/>
          </a:bodyPr>
          <a:lstStyle/>
          <a:p>
            <a:r>
              <a:rPr lang="en-US" altLang="en-US" sz="2800" dirty="0" err="1">
                <a:solidFill>
                  <a:srgbClr val="1B1B1B"/>
                </a:solidFill>
                <a:latin typeface="Times New Roman" panose="02020603050405020304" pitchFamily="18" charset="0"/>
                <a:cs typeface="Times New Roman" panose="02020603050405020304" pitchFamily="18" charset="0"/>
              </a:rPr>
              <a:t>Sau</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khi</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hoàn</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thành</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thông</a:t>
            </a:r>
            <a:r>
              <a:rPr lang="en-US" altLang="en-US" sz="2800" dirty="0">
                <a:solidFill>
                  <a:srgbClr val="1B1B1B"/>
                </a:solidFill>
                <a:latin typeface="Times New Roman" panose="02020603050405020304" pitchFamily="18" charset="0"/>
                <a:cs typeface="Times New Roman" panose="02020603050405020304" pitchFamily="18" charset="0"/>
              </a:rPr>
              <a:t> tin </a:t>
            </a:r>
            <a:r>
              <a:rPr lang="en-US" altLang="en-US" sz="2800" dirty="0" err="1">
                <a:solidFill>
                  <a:srgbClr val="1B1B1B"/>
                </a:solidFill>
                <a:latin typeface="Times New Roman" panose="02020603050405020304" pitchFamily="18" charset="0"/>
                <a:cs typeface="Times New Roman" panose="02020603050405020304" pitchFamily="18" charset="0"/>
              </a:rPr>
              <a:t>của</a:t>
            </a:r>
            <a:r>
              <a:rPr lang="en-US" altLang="en-US" sz="2800" dirty="0">
                <a:solidFill>
                  <a:srgbClr val="1B1B1B"/>
                </a:solidFill>
                <a:latin typeface="Times New Roman" panose="02020603050405020304" pitchFamily="18" charset="0"/>
                <a:cs typeface="Times New Roman" panose="02020603050405020304" pitchFamily="18" charset="0"/>
              </a:rPr>
              <a:t> commit. Ta </a:t>
            </a:r>
            <a:r>
              <a:rPr lang="en-US" altLang="en-US" sz="2800" dirty="0" err="1" smtClean="0">
                <a:solidFill>
                  <a:srgbClr val="1B1B1B"/>
                </a:solidFill>
                <a:latin typeface="Times New Roman" panose="02020603050405020304" pitchFamily="18" charset="0"/>
                <a:cs typeface="Times New Roman" panose="02020603050405020304" pitchFamily="18" charset="0"/>
              </a:rPr>
              <a:t>nhấn</a:t>
            </a:r>
            <a:r>
              <a:rPr lang="vi-VN" altLang="en-US" sz="2800" dirty="0" smtClean="0">
                <a:solidFill>
                  <a:srgbClr val="1B1B1B"/>
                </a:solidFill>
                <a:latin typeface="Times New Roman" panose="02020603050405020304" pitchFamily="18" charset="0"/>
                <a:cs typeface="Times New Roman" panose="02020603050405020304" pitchFamily="18" charset="0"/>
              </a:rPr>
              <a:t> </a:t>
            </a:r>
            <a:r>
              <a:rPr lang="en-US" altLang="en-US" sz="2800" dirty="0" err="1" smtClean="0">
                <a:solidFill>
                  <a:srgbClr val="1B1B1B"/>
                </a:solidFill>
                <a:latin typeface="Times New Roman" panose="02020603050405020304" pitchFamily="18" charset="0"/>
                <a:cs typeface="Times New Roman" panose="02020603050405020304" pitchFamily="18" charset="0"/>
              </a:rPr>
              <a:t>nút</a:t>
            </a:r>
            <a:r>
              <a:rPr lang="en-US" altLang="en-US" sz="2800" dirty="0">
                <a:solidFill>
                  <a:srgbClr val="1B1B1B"/>
                </a:solidFill>
                <a:latin typeface="Times New Roman" panose="02020603050405020304" pitchFamily="18" charset="0"/>
                <a:cs typeface="Times New Roman" panose="02020603050405020304" pitchFamily="18" charset="0"/>
              </a:rPr>
              <a:t> Commit </a:t>
            </a:r>
            <a:r>
              <a:rPr lang="en-US" altLang="en-US" sz="2800" dirty="0" err="1">
                <a:solidFill>
                  <a:srgbClr val="1B1B1B"/>
                </a:solidFill>
                <a:latin typeface="Times New Roman" panose="02020603050405020304" pitchFamily="18" charset="0"/>
                <a:cs typeface="Times New Roman" panose="02020603050405020304" pitchFamily="18" charset="0"/>
              </a:rPr>
              <a:t>hoàn</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smtClean="0">
                <a:solidFill>
                  <a:srgbClr val="1B1B1B"/>
                </a:solidFill>
                <a:latin typeface="Times New Roman" panose="02020603050405020304" pitchFamily="18" charset="0"/>
                <a:cs typeface="Times New Roman" panose="02020603050405020304" pitchFamily="18" charset="0"/>
              </a:rPr>
              <a:t>thành</a:t>
            </a:r>
            <a:r>
              <a:rPr lang="vi-VN" altLang="en-US" sz="2800" dirty="0" smtClean="0">
                <a:solidFill>
                  <a:srgbClr val="1B1B1B"/>
                </a:solidFill>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4812196"/>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3200" y="530578"/>
            <a:ext cx="9189156" cy="2616101"/>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400" b="1" dirty="0">
                <a:solidFill>
                  <a:srgbClr val="292B2C"/>
                </a:solidFill>
                <a:latin typeface="Times New Roman" panose="02020603050405020304" pitchFamily="18" charset="0"/>
                <a:cs typeface="Times New Roman" panose="02020603050405020304" pitchFamily="18" charset="0"/>
              </a:rPr>
              <a:t>5. </a:t>
            </a:r>
            <a:r>
              <a:rPr lang="en-US" altLang="en-US" sz="2400" b="1" dirty="0" err="1">
                <a:solidFill>
                  <a:srgbClr val="292B2C"/>
                </a:solidFill>
                <a:latin typeface="Times New Roman" panose="02020603050405020304" pitchFamily="18" charset="0"/>
                <a:cs typeface="Times New Roman" panose="02020603050405020304" pitchFamily="18" charset="0"/>
              </a:rPr>
              <a:t>Branchs</a:t>
            </a:r>
            <a:endParaRPr lang="en-US" altLang="en-US" sz="2400" b="1" dirty="0">
              <a:solidFill>
                <a:srgbClr val="292B2C"/>
              </a:solidFill>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pPr>
            <a:r>
              <a:rPr lang="en-US" altLang="en-US" sz="2800" dirty="0" err="1">
                <a:solidFill>
                  <a:srgbClr val="1B1B1B"/>
                </a:solidFill>
                <a:latin typeface="Times New Roman" panose="02020603050405020304" pitchFamily="18" charset="0"/>
                <a:cs typeface="Times New Roman" panose="02020603050405020304" pitchFamily="18" charset="0"/>
              </a:rPr>
              <a:t>Nhánh</a:t>
            </a:r>
            <a:r>
              <a:rPr lang="en-US" altLang="en-US" sz="2800" dirty="0">
                <a:solidFill>
                  <a:srgbClr val="1B1B1B"/>
                </a:solidFill>
                <a:latin typeface="Times New Roman" panose="02020603050405020304" pitchFamily="18" charset="0"/>
                <a:cs typeface="Times New Roman" panose="02020603050405020304" pitchFamily="18" charset="0"/>
              </a:rPr>
              <a:t> master </a:t>
            </a:r>
            <a:r>
              <a:rPr lang="en-US" altLang="en-US" sz="2800" dirty="0" err="1">
                <a:solidFill>
                  <a:srgbClr val="1B1B1B"/>
                </a:solidFill>
                <a:latin typeface="Times New Roman" panose="02020603050405020304" pitchFamily="18" charset="0"/>
                <a:cs typeface="Times New Roman" panose="02020603050405020304" pitchFamily="18" charset="0"/>
              </a:rPr>
              <a:t>là</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mặc</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định</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Tuy</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nhiên</a:t>
            </a:r>
            <a:r>
              <a:rPr lang="en-US" altLang="en-US" sz="2800" dirty="0">
                <a:solidFill>
                  <a:srgbClr val="1B1B1B"/>
                </a:solidFill>
                <a:latin typeface="Times New Roman" panose="02020603050405020304" pitchFamily="18" charset="0"/>
                <a:cs typeface="Times New Roman" panose="02020603050405020304" pitchFamily="18" charset="0"/>
              </a:rPr>
              <a:t>, ta </a:t>
            </a:r>
            <a:r>
              <a:rPr lang="en-US" altLang="en-US" sz="2800" dirty="0" err="1">
                <a:solidFill>
                  <a:srgbClr val="1B1B1B"/>
                </a:solidFill>
                <a:latin typeface="Times New Roman" panose="02020603050405020304" pitchFamily="18" charset="0"/>
                <a:cs typeface="Times New Roman" panose="02020603050405020304" pitchFamily="18" charset="0"/>
              </a:rPr>
              <a:t>có</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thể</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smtClean="0">
                <a:solidFill>
                  <a:srgbClr val="1B1B1B"/>
                </a:solidFill>
                <a:latin typeface="Times New Roman" panose="02020603050405020304" pitchFamily="18" charset="0"/>
                <a:cs typeface="Times New Roman" panose="02020603050405020304" pitchFamily="18" charset="0"/>
              </a:rPr>
              <a:t>phân</a:t>
            </a:r>
            <a:r>
              <a:rPr lang="en-US" altLang="en-US" sz="2800" dirty="0" smtClean="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nhánh</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từ</a:t>
            </a:r>
            <a:r>
              <a:rPr lang="en-US" altLang="en-US" sz="2800" dirty="0">
                <a:solidFill>
                  <a:srgbClr val="1B1B1B"/>
                </a:solidFill>
                <a:latin typeface="Times New Roman" panose="02020603050405020304" pitchFamily="18" charset="0"/>
                <a:cs typeface="Times New Roman" panose="02020603050405020304" pitchFamily="18" charset="0"/>
              </a:rPr>
              <a:t> master </a:t>
            </a:r>
            <a:r>
              <a:rPr lang="en-US" altLang="en-US" sz="2800" dirty="0" err="1">
                <a:solidFill>
                  <a:srgbClr val="1B1B1B"/>
                </a:solidFill>
                <a:latin typeface="Times New Roman" panose="02020603050405020304" pitchFamily="18" charset="0"/>
                <a:cs typeface="Times New Roman" panose="02020603050405020304" pitchFamily="18" charset="0"/>
              </a:rPr>
              <a:t>để</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thực</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hiện</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các</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công</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việc</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riêng</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Khi</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hoàn</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thành</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thì</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có</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thể</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smtClean="0">
                <a:solidFill>
                  <a:srgbClr val="1B1B1B"/>
                </a:solidFill>
                <a:latin typeface="Times New Roman" panose="02020603050405020304" pitchFamily="18" charset="0"/>
                <a:cs typeface="Times New Roman" panose="02020603050405020304" pitchFamily="18" charset="0"/>
              </a:rPr>
              <a:t>hợp</a:t>
            </a:r>
            <a:r>
              <a:rPr lang="en-US" altLang="en-US" sz="2800" dirty="0" smtClean="0">
                <a:solidFill>
                  <a:srgbClr val="1B1B1B"/>
                </a:solidFill>
                <a:latin typeface="Times New Roman" panose="02020603050405020304" pitchFamily="18" charset="0"/>
                <a:cs typeface="Times New Roman" panose="02020603050405020304" pitchFamily="18" charset="0"/>
              </a:rPr>
              <a:t> </a:t>
            </a:r>
            <a:r>
              <a:rPr lang="en-US" altLang="en-US" sz="2800" dirty="0" err="1" smtClean="0">
                <a:solidFill>
                  <a:srgbClr val="1B1B1B"/>
                </a:solidFill>
                <a:latin typeface="Times New Roman" panose="02020603050405020304" pitchFamily="18" charset="0"/>
                <a:cs typeface="Times New Roman" panose="02020603050405020304" pitchFamily="18" charset="0"/>
              </a:rPr>
              <a:t>nhất</a:t>
            </a:r>
            <a:r>
              <a:rPr lang="en-US" altLang="en-US" sz="2800" dirty="0" smtClean="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vào</a:t>
            </a:r>
            <a:r>
              <a:rPr lang="en-US" altLang="en-US" sz="2800" dirty="0">
                <a:solidFill>
                  <a:srgbClr val="1B1B1B"/>
                </a:solidFill>
                <a:latin typeface="Times New Roman" panose="02020603050405020304" pitchFamily="18" charset="0"/>
                <a:cs typeface="Times New Roman" panose="02020603050405020304" pitchFamily="18" charset="0"/>
              </a:rPr>
              <a:t> master.</a:t>
            </a:r>
            <a:endParaRPr lang="en-US" altLang="en-US" sz="2800" dirty="0">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pPr>
            <a:r>
              <a:rPr lang="en-US" altLang="en-US" sz="2800" dirty="0" err="1">
                <a:solidFill>
                  <a:srgbClr val="1B1B1B"/>
                </a:solidFill>
                <a:latin typeface="Times New Roman" panose="02020603050405020304" pitchFamily="18" charset="0"/>
                <a:cs typeface="Times New Roman" panose="02020603050405020304" pitchFamily="18" charset="0"/>
              </a:rPr>
              <a:t>Để</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tạo</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một</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nhánh</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từ</a:t>
            </a:r>
            <a:r>
              <a:rPr lang="en-US" altLang="en-US" sz="2800" dirty="0">
                <a:solidFill>
                  <a:srgbClr val="1B1B1B"/>
                </a:solidFill>
                <a:latin typeface="Times New Roman" panose="02020603050405020304" pitchFamily="18" charset="0"/>
                <a:cs typeface="Times New Roman" panose="02020603050405020304" pitchFamily="18" charset="0"/>
              </a:rPr>
              <a:t> master, ta </a:t>
            </a:r>
            <a:r>
              <a:rPr lang="en-US" altLang="en-US" sz="2800" dirty="0" err="1">
                <a:solidFill>
                  <a:srgbClr val="1B1B1B"/>
                </a:solidFill>
                <a:latin typeface="Times New Roman" panose="02020603050405020304" pitchFamily="18" charset="0"/>
                <a:cs typeface="Times New Roman" panose="02020603050405020304" pitchFamily="18" charset="0"/>
              </a:rPr>
              <a:t>chỉ</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cần</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chuột</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phải</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vào</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Git</a:t>
            </a:r>
            <a:r>
              <a:rPr lang="en-US" altLang="en-US" sz="2800" dirty="0">
                <a:solidFill>
                  <a:srgbClr val="1B1B1B"/>
                </a:solidFill>
                <a:latin typeface="Times New Roman" panose="02020603050405020304" pitchFamily="18" charset="0"/>
                <a:cs typeface="Times New Roman" panose="02020603050405020304" pitchFamily="18" charset="0"/>
              </a:rPr>
              <a:t>: master </a:t>
            </a:r>
            <a:r>
              <a:rPr lang="en-US" altLang="en-US" sz="2800" dirty="0" err="1">
                <a:solidFill>
                  <a:srgbClr val="1B1B1B"/>
                </a:solidFill>
                <a:latin typeface="Times New Roman" panose="02020603050405020304" pitchFamily="18" charset="0"/>
                <a:cs typeface="Times New Roman" panose="02020603050405020304" pitchFamily="18" charset="0"/>
              </a:rPr>
              <a:t>và</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chọn</a:t>
            </a:r>
            <a:r>
              <a:rPr lang="en-US" altLang="en-US" sz="2800" dirty="0">
                <a:solidFill>
                  <a:srgbClr val="1B1B1B"/>
                </a:solidFill>
                <a:latin typeface="Times New Roman" panose="02020603050405020304" pitchFamily="18" charset="0"/>
                <a:cs typeface="Times New Roman" panose="02020603050405020304" pitchFamily="18" charset="0"/>
              </a:rPr>
              <a:t> New Branch.</a:t>
            </a:r>
            <a:endParaRPr lang="en-US" altLang="en-US" sz="2800" dirty="0">
              <a:latin typeface="Times New Roman" panose="02020603050405020304" pitchFamily="18" charset="0"/>
              <a:cs typeface="Times New Roman" panose="02020603050405020304" pitchFamily="18" charset="0"/>
            </a:endParaRPr>
          </a:p>
        </p:txBody>
      </p:sp>
      <p:pic>
        <p:nvPicPr>
          <p:cNvPr id="11268" name="Picture 4" descr="https://images.viblo.asia/48abc14c-3547-46ef-8cc5-02c02c76f3b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153" y="3204711"/>
            <a:ext cx="7620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86153" y="4691494"/>
            <a:ext cx="8195733" cy="1815882"/>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800" dirty="0" err="1">
                <a:solidFill>
                  <a:srgbClr val="1B1B1B"/>
                </a:solidFill>
                <a:latin typeface="Times New Roman" panose="02020603050405020304" pitchFamily="18" charset="0"/>
                <a:cs typeface="Times New Roman" panose="02020603050405020304" pitchFamily="18" charset="0"/>
              </a:rPr>
              <a:t>Điền</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tên</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nhánh</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và</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nhấn</a:t>
            </a:r>
            <a:r>
              <a:rPr lang="en-US" altLang="en-US" sz="2800" dirty="0">
                <a:solidFill>
                  <a:srgbClr val="1B1B1B"/>
                </a:solidFill>
                <a:latin typeface="Times New Roman" panose="02020603050405020304" pitchFamily="18" charset="0"/>
                <a:cs typeface="Times New Roman" panose="02020603050405020304" pitchFamily="18" charset="0"/>
              </a:rPr>
              <a:t> ok. </a:t>
            </a:r>
            <a:r>
              <a:rPr lang="en-US" altLang="en-US" sz="2800" dirty="0" err="1">
                <a:solidFill>
                  <a:srgbClr val="1B1B1B"/>
                </a:solidFill>
                <a:latin typeface="Times New Roman" panose="02020603050405020304" pitchFamily="18" charset="0"/>
                <a:cs typeface="Times New Roman" panose="02020603050405020304" pitchFamily="18" charset="0"/>
              </a:rPr>
              <a:t>Thế</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là</a:t>
            </a:r>
            <a:r>
              <a:rPr lang="en-US" altLang="en-US" sz="2800" dirty="0">
                <a:solidFill>
                  <a:srgbClr val="1B1B1B"/>
                </a:solidFill>
                <a:latin typeface="Times New Roman" panose="02020603050405020304" pitchFamily="18" charset="0"/>
                <a:cs typeface="Times New Roman" panose="02020603050405020304" pitchFamily="18" charset="0"/>
              </a:rPr>
              <a:t> ta </a:t>
            </a:r>
            <a:r>
              <a:rPr lang="en-US" altLang="en-US" sz="2800" dirty="0" err="1">
                <a:solidFill>
                  <a:srgbClr val="1B1B1B"/>
                </a:solidFill>
                <a:latin typeface="Times New Roman" panose="02020603050405020304" pitchFamily="18" charset="0"/>
                <a:cs typeface="Times New Roman" panose="02020603050405020304" pitchFamily="18" charset="0"/>
              </a:rPr>
              <a:t>đã</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có</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một</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nhánh</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mới</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từ</a:t>
            </a:r>
            <a:r>
              <a:rPr lang="en-US" altLang="en-US" sz="2800" dirty="0">
                <a:solidFill>
                  <a:srgbClr val="1B1B1B"/>
                </a:solidFill>
                <a:latin typeface="Times New Roman" panose="02020603050405020304" pitchFamily="18" charset="0"/>
                <a:cs typeface="Times New Roman" panose="02020603050405020304" pitchFamily="18" charset="0"/>
              </a:rPr>
              <a:t> master. Thao </a:t>
            </a:r>
            <a:r>
              <a:rPr lang="en-US" altLang="en-US" sz="2800" dirty="0" err="1">
                <a:solidFill>
                  <a:srgbClr val="1B1B1B"/>
                </a:solidFill>
                <a:latin typeface="Times New Roman" panose="02020603050405020304" pitchFamily="18" charset="0"/>
                <a:cs typeface="Times New Roman" panose="02020603050405020304" pitchFamily="18" charset="0"/>
              </a:rPr>
              <a:t>tác</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này</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smtClean="0">
                <a:solidFill>
                  <a:srgbClr val="1B1B1B"/>
                </a:solidFill>
                <a:latin typeface="Times New Roman" panose="02020603050405020304" pitchFamily="18" charset="0"/>
                <a:cs typeface="Times New Roman" panose="02020603050405020304" pitchFamily="18" charset="0"/>
              </a:rPr>
              <a:t>tương</a:t>
            </a:r>
            <a:r>
              <a:rPr lang="en-US" altLang="en-US" sz="2800" dirty="0" smtClean="0">
                <a:solidFill>
                  <a:srgbClr val="1B1B1B"/>
                </a:solidFill>
                <a:latin typeface="Times New Roman" panose="02020603050405020304" pitchFamily="18" charset="0"/>
                <a:cs typeface="Times New Roman" panose="02020603050405020304" pitchFamily="18" charset="0"/>
              </a:rPr>
              <a:t> </a:t>
            </a:r>
            <a:r>
              <a:rPr lang="en-US" altLang="en-US" sz="2800" dirty="0" err="1" smtClean="0">
                <a:solidFill>
                  <a:srgbClr val="1B1B1B"/>
                </a:solidFill>
                <a:latin typeface="Times New Roman" panose="02020603050405020304" pitchFamily="18" charset="0"/>
                <a:cs typeface="Times New Roman" panose="02020603050405020304" pitchFamily="18" charset="0"/>
              </a:rPr>
              <a:t>ứng</a:t>
            </a:r>
            <a:r>
              <a:rPr lang="en-US" altLang="en-US" sz="2800" dirty="0" smtClean="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với</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lệnh</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git</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smtClean="0">
                <a:solidFill>
                  <a:srgbClr val="1B1B1B"/>
                </a:solidFill>
                <a:latin typeface="Times New Roman" panose="02020603050405020304" pitchFamily="18" charset="0"/>
                <a:cs typeface="Times New Roman" panose="02020603050405020304" pitchFamily="18" charset="0"/>
              </a:rPr>
              <a:t>checkout-b </a:t>
            </a:r>
            <a:r>
              <a:rPr lang="en-US" altLang="en-US" sz="2800" dirty="0" err="1">
                <a:solidFill>
                  <a:srgbClr val="1B1B1B"/>
                </a:solidFill>
                <a:latin typeface="Times New Roman" panose="02020603050405020304" pitchFamily="18" charset="0"/>
                <a:cs typeface="Times New Roman" panose="02020603050405020304" pitchFamily="18" charset="0"/>
              </a:rPr>
              <a:t>BranchName</a:t>
            </a:r>
            <a:r>
              <a:rPr lang="en-US" altLang="en-US" sz="2800" dirty="0">
                <a:solidFill>
                  <a:srgbClr val="1B1B1B"/>
                </a:solidFill>
                <a:latin typeface="Times New Roman" panose="02020603050405020304" pitchFamily="18" charset="0"/>
                <a:cs typeface="Times New Roman" panose="02020603050405020304" pitchFamily="18" charset="0"/>
              </a:rPr>
              <a:t>. Ta </a:t>
            </a:r>
            <a:r>
              <a:rPr lang="en-US" altLang="en-US" sz="2800" dirty="0" err="1">
                <a:solidFill>
                  <a:srgbClr val="1B1B1B"/>
                </a:solidFill>
                <a:latin typeface="Times New Roman" panose="02020603050405020304" pitchFamily="18" charset="0"/>
                <a:cs typeface="Times New Roman" panose="02020603050405020304" pitchFamily="18" charset="0"/>
              </a:rPr>
              <a:t>cũng</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có</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thể</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sử</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dụng</a:t>
            </a:r>
            <a:r>
              <a:rPr lang="en-US" altLang="en-US" sz="2800" dirty="0">
                <a:solidFill>
                  <a:srgbClr val="1B1B1B"/>
                </a:solidFill>
                <a:latin typeface="Times New Roman" panose="02020603050405020304" pitchFamily="18" charset="0"/>
                <a:cs typeface="Times New Roman" panose="02020603050405020304" pitchFamily="18" charset="0"/>
              </a:rPr>
              <a:t> VCS &gt; </a:t>
            </a:r>
            <a:r>
              <a:rPr lang="en-US" altLang="en-US" sz="2800" dirty="0" err="1">
                <a:solidFill>
                  <a:srgbClr val="1B1B1B"/>
                </a:solidFill>
                <a:latin typeface="Times New Roman" panose="02020603050405020304" pitchFamily="18" charset="0"/>
                <a:cs typeface="Times New Roman" panose="02020603050405020304" pitchFamily="18" charset="0"/>
              </a:rPr>
              <a:t>Git</a:t>
            </a:r>
            <a:r>
              <a:rPr lang="en-US" altLang="en-US" sz="2800" dirty="0">
                <a:solidFill>
                  <a:srgbClr val="1B1B1B"/>
                </a:solidFill>
                <a:latin typeface="Times New Roman" panose="02020603050405020304" pitchFamily="18" charset="0"/>
                <a:cs typeface="Times New Roman" panose="02020603050405020304" pitchFamily="18" charset="0"/>
              </a:rPr>
              <a:t> &gt; Branches &gt; New Branch.</a:t>
            </a:r>
            <a:r>
              <a:rPr lang="en-US" alt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81470421"/>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6757" y="428978"/>
            <a:ext cx="6478488" cy="4462760"/>
          </a:xfrm>
          <a:prstGeom prst="rect">
            <a:avLst/>
          </a:prstGeom>
          <a:noFill/>
        </p:spPr>
        <p:txBody>
          <a:bodyPr wrap="square" rtlCol="0">
            <a:spAutoFit/>
          </a:bodyPr>
          <a:lstStyle/>
          <a:p>
            <a:pPr lvl="0" defTabSz="914400" eaLnBrk="0" fontAlgn="base" hangingPunct="0">
              <a:spcBef>
                <a:spcPct val="0"/>
              </a:spcBef>
              <a:spcAft>
                <a:spcPct val="0"/>
              </a:spcAft>
            </a:pPr>
            <a:r>
              <a:rPr lang="vi-VN" altLang="en-US" sz="2800" b="1" dirty="0">
                <a:solidFill>
                  <a:srgbClr val="292B2C"/>
                </a:solidFill>
                <a:latin typeface="Times New Roman" panose="02020603050405020304" pitchFamily="18" charset="0"/>
                <a:cs typeface="Times New Roman" panose="02020603050405020304" pitchFamily="18" charset="0"/>
              </a:rPr>
              <a:t>6</a:t>
            </a:r>
            <a:r>
              <a:rPr lang="en-US" altLang="en-US" sz="2800" b="1" dirty="0" smtClean="0">
                <a:solidFill>
                  <a:srgbClr val="292B2C"/>
                </a:solidFill>
                <a:latin typeface="Times New Roman" panose="02020603050405020304" pitchFamily="18" charset="0"/>
                <a:cs typeface="Times New Roman" panose="02020603050405020304" pitchFamily="18" charset="0"/>
              </a:rPr>
              <a:t>. Pushing </a:t>
            </a:r>
            <a:r>
              <a:rPr lang="en-US" altLang="en-US" sz="2800" b="1" dirty="0" err="1" smtClean="0">
                <a:solidFill>
                  <a:srgbClr val="292B2C"/>
                </a:solidFill>
                <a:latin typeface="Times New Roman" panose="02020603050405020304" pitchFamily="18" charset="0"/>
                <a:cs typeface="Times New Roman" panose="02020603050405020304" pitchFamily="18" charset="0"/>
              </a:rPr>
              <a:t>và</a:t>
            </a:r>
            <a:r>
              <a:rPr lang="en-US" altLang="en-US" sz="2800" b="1" dirty="0" smtClean="0">
                <a:solidFill>
                  <a:srgbClr val="292B2C"/>
                </a:solidFill>
                <a:latin typeface="Times New Roman" panose="02020603050405020304" pitchFamily="18" charset="0"/>
                <a:cs typeface="Times New Roman" panose="02020603050405020304" pitchFamily="18" charset="0"/>
              </a:rPr>
              <a:t> </a:t>
            </a:r>
            <a:r>
              <a:rPr lang="en-US" altLang="en-US" sz="2800" b="1" dirty="0" smtClean="0">
                <a:solidFill>
                  <a:srgbClr val="1B1B1B"/>
                </a:solidFill>
                <a:latin typeface="Times New Roman" panose="02020603050405020304" pitchFamily="18" charset="0"/>
                <a:cs typeface="Times New Roman" panose="02020603050405020304" pitchFamily="18" charset="0"/>
              </a:rPr>
              <a:t>Pulling</a:t>
            </a:r>
            <a:r>
              <a:rPr lang="en-US" altLang="en-US" sz="2800" b="1" dirty="0" smtClean="0">
                <a:solidFill>
                  <a:srgbClr val="292B2C"/>
                </a:solidFill>
                <a:latin typeface="Times New Roman" panose="02020603050405020304" pitchFamily="18" charset="0"/>
                <a:cs typeface="Times New Roman" panose="02020603050405020304" pitchFamily="18" charset="0"/>
              </a:rPr>
              <a:t> </a:t>
            </a:r>
            <a:r>
              <a:rPr lang="en-US" altLang="en-US" sz="2800" b="1" dirty="0" err="1" smtClean="0">
                <a:solidFill>
                  <a:srgbClr val="292B2C"/>
                </a:solidFill>
                <a:latin typeface="Times New Roman" panose="02020603050405020304" pitchFamily="18" charset="0"/>
                <a:cs typeface="Times New Roman" panose="02020603050405020304" pitchFamily="18" charset="0"/>
              </a:rPr>
              <a:t>từ</a:t>
            </a:r>
            <a:r>
              <a:rPr lang="en-US" altLang="en-US" sz="2800" b="1" dirty="0" smtClean="0">
                <a:solidFill>
                  <a:srgbClr val="292B2C"/>
                </a:solidFill>
                <a:latin typeface="Times New Roman" panose="02020603050405020304" pitchFamily="18" charset="0"/>
                <a:cs typeface="Times New Roman" panose="02020603050405020304" pitchFamily="18" charset="0"/>
              </a:rPr>
              <a:t> </a:t>
            </a:r>
            <a:r>
              <a:rPr lang="en-US" altLang="en-US" sz="2800" b="1" dirty="0" err="1">
                <a:solidFill>
                  <a:srgbClr val="292B2C"/>
                </a:solidFill>
                <a:latin typeface="Times New Roman" panose="02020603050405020304" pitchFamily="18" charset="0"/>
                <a:cs typeface="Times New Roman" panose="02020603050405020304" pitchFamily="18" charset="0"/>
              </a:rPr>
              <a:t>một</a:t>
            </a:r>
            <a:r>
              <a:rPr lang="en-US" altLang="en-US" sz="2800" b="1" dirty="0">
                <a:solidFill>
                  <a:srgbClr val="292B2C"/>
                </a:solidFill>
                <a:latin typeface="Times New Roman" panose="02020603050405020304" pitchFamily="18" charset="0"/>
                <a:cs typeface="Times New Roman" panose="02020603050405020304" pitchFamily="18" charset="0"/>
              </a:rPr>
              <a:t> Remote </a:t>
            </a:r>
            <a:r>
              <a:rPr lang="en-US" altLang="en-US" sz="2800" b="1" dirty="0" smtClean="0">
                <a:solidFill>
                  <a:srgbClr val="292B2C"/>
                </a:solidFill>
                <a:latin typeface="Times New Roman" panose="02020603050405020304" pitchFamily="18" charset="0"/>
                <a:cs typeface="Times New Roman" panose="02020603050405020304" pitchFamily="18" charset="0"/>
              </a:rPr>
              <a:t>Repository</a:t>
            </a:r>
            <a:endParaRPr lang="vi-VN" altLang="en-US" sz="2800" b="1" dirty="0" smtClean="0">
              <a:solidFill>
                <a:srgbClr val="292B2C"/>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endParaRPr lang="en-US" altLang="en-US" sz="2800" b="1" dirty="0">
              <a:solidFill>
                <a:srgbClr val="292B2C"/>
              </a:solidFill>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pPr>
            <a:r>
              <a:rPr lang="en-US" altLang="en-US" sz="2600" dirty="0" err="1">
                <a:solidFill>
                  <a:srgbClr val="1B1B1B"/>
                </a:solidFill>
                <a:latin typeface="Times New Roman" panose="02020603050405020304" pitchFamily="18" charset="0"/>
                <a:cs typeface="Times New Roman" panose="02020603050405020304" pitchFamily="18" charset="0"/>
              </a:rPr>
              <a:t>Để</a:t>
            </a:r>
            <a:r>
              <a:rPr lang="en-US" altLang="en-US" sz="2600" dirty="0">
                <a:solidFill>
                  <a:srgbClr val="1B1B1B"/>
                </a:solidFill>
                <a:latin typeface="Times New Roman" panose="02020603050405020304" pitchFamily="18" charset="0"/>
                <a:cs typeface="Times New Roman" panose="02020603050405020304" pitchFamily="18" charset="0"/>
              </a:rPr>
              <a:t> </a:t>
            </a:r>
            <a:r>
              <a:rPr lang="en-US" altLang="en-US" sz="2600" dirty="0" err="1">
                <a:solidFill>
                  <a:srgbClr val="1B1B1B"/>
                </a:solidFill>
                <a:latin typeface="Times New Roman" panose="02020603050405020304" pitchFamily="18" charset="0"/>
                <a:cs typeface="Times New Roman" panose="02020603050405020304" pitchFamily="18" charset="0"/>
              </a:rPr>
              <a:t>thực</a:t>
            </a:r>
            <a:r>
              <a:rPr lang="en-US" altLang="en-US" sz="2600" dirty="0">
                <a:solidFill>
                  <a:srgbClr val="1B1B1B"/>
                </a:solidFill>
                <a:latin typeface="Times New Roman" panose="02020603050405020304" pitchFamily="18" charset="0"/>
                <a:cs typeface="Times New Roman" panose="02020603050405020304" pitchFamily="18" charset="0"/>
              </a:rPr>
              <a:t> </a:t>
            </a:r>
            <a:r>
              <a:rPr lang="en-US" altLang="en-US" sz="2600" dirty="0" err="1">
                <a:solidFill>
                  <a:srgbClr val="1B1B1B"/>
                </a:solidFill>
                <a:latin typeface="Times New Roman" panose="02020603050405020304" pitchFamily="18" charset="0"/>
                <a:cs typeface="Times New Roman" panose="02020603050405020304" pitchFamily="18" charset="0"/>
              </a:rPr>
              <a:t>hiện</a:t>
            </a:r>
            <a:r>
              <a:rPr lang="en-US" altLang="en-US" sz="2600" dirty="0">
                <a:solidFill>
                  <a:srgbClr val="1B1B1B"/>
                </a:solidFill>
                <a:latin typeface="Times New Roman" panose="02020603050405020304" pitchFamily="18" charset="0"/>
                <a:cs typeface="Times New Roman" panose="02020603050405020304" pitchFamily="18" charset="0"/>
              </a:rPr>
              <a:t> pull </a:t>
            </a:r>
            <a:r>
              <a:rPr lang="en-US" altLang="en-US" sz="2600" dirty="0" err="1">
                <a:solidFill>
                  <a:srgbClr val="1B1B1B"/>
                </a:solidFill>
                <a:latin typeface="Times New Roman" panose="02020603050405020304" pitchFamily="18" charset="0"/>
                <a:cs typeface="Times New Roman" panose="02020603050405020304" pitchFamily="18" charset="0"/>
              </a:rPr>
              <a:t>từ</a:t>
            </a:r>
            <a:r>
              <a:rPr lang="en-US" altLang="en-US" sz="2600" dirty="0">
                <a:solidFill>
                  <a:srgbClr val="1B1B1B"/>
                </a:solidFill>
                <a:latin typeface="Times New Roman" panose="02020603050405020304" pitchFamily="18" charset="0"/>
                <a:cs typeface="Times New Roman" panose="02020603050405020304" pitchFamily="18" charset="0"/>
              </a:rPr>
              <a:t> </a:t>
            </a:r>
            <a:r>
              <a:rPr lang="en-US" altLang="en-US" sz="2600" dirty="0" err="1">
                <a:solidFill>
                  <a:srgbClr val="1B1B1B"/>
                </a:solidFill>
                <a:latin typeface="Times New Roman" panose="02020603050405020304" pitchFamily="18" charset="0"/>
                <a:cs typeface="Times New Roman" panose="02020603050405020304" pitchFamily="18" charset="0"/>
              </a:rPr>
              <a:t>một</a:t>
            </a:r>
            <a:r>
              <a:rPr lang="en-US" altLang="en-US" sz="2600" dirty="0">
                <a:solidFill>
                  <a:srgbClr val="1B1B1B"/>
                </a:solidFill>
                <a:latin typeface="Times New Roman" panose="02020603050405020304" pitchFamily="18" charset="0"/>
                <a:cs typeface="Times New Roman" panose="02020603050405020304" pitchFamily="18" charset="0"/>
              </a:rPr>
              <a:t> remote repository. Ta </a:t>
            </a:r>
            <a:r>
              <a:rPr lang="en-US" altLang="en-US" sz="2600" dirty="0" err="1">
                <a:solidFill>
                  <a:srgbClr val="1B1B1B"/>
                </a:solidFill>
                <a:latin typeface="Times New Roman" panose="02020603050405020304" pitchFamily="18" charset="0"/>
                <a:cs typeface="Times New Roman" panose="02020603050405020304" pitchFamily="18" charset="0"/>
              </a:rPr>
              <a:t>chọn</a:t>
            </a:r>
            <a:r>
              <a:rPr lang="en-US" altLang="en-US" sz="2600" dirty="0">
                <a:solidFill>
                  <a:srgbClr val="1B1B1B"/>
                </a:solidFill>
                <a:latin typeface="Times New Roman" panose="02020603050405020304" pitchFamily="18" charset="0"/>
                <a:cs typeface="Times New Roman" panose="02020603050405020304" pitchFamily="18" charset="0"/>
              </a:rPr>
              <a:t> VCS &gt; </a:t>
            </a:r>
            <a:r>
              <a:rPr lang="en-US" altLang="en-US" sz="2600" dirty="0" err="1">
                <a:solidFill>
                  <a:srgbClr val="1B1B1B"/>
                </a:solidFill>
                <a:latin typeface="Times New Roman" panose="02020603050405020304" pitchFamily="18" charset="0"/>
                <a:cs typeface="Times New Roman" panose="02020603050405020304" pitchFamily="18" charset="0"/>
              </a:rPr>
              <a:t>Git</a:t>
            </a:r>
            <a:r>
              <a:rPr lang="en-US" altLang="en-US" sz="2600" dirty="0">
                <a:solidFill>
                  <a:srgbClr val="1B1B1B"/>
                </a:solidFill>
                <a:latin typeface="Times New Roman" panose="02020603050405020304" pitchFamily="18" charset="0"/>
                <a:cs typeface="Times New Roman" panose="02020603050405020304" pitchFamily="18" charset="0"/>
              </a:rPr>
              <a:t> &gt; Pull. Thao </a:t>
            </a:r>
            <a:r>
              <a:rPr lang="en-US" altLang="en-US" sz="2600" dirty="0" err="1">
                <a:solidFill>
                  <a:srgbClr val="1B1B1B"/>
                </a:solidFill>
                <a:latin typeface="Times New Roman" panose="02020603050405020304" pitchFamily="18" charset="0"/>
                <a:cs typeface="Times New Roman" panose="02020603050405020304" pitchFamily="18" charset="0"/>
              </a:rPr>
              <a:t>tác</a:t>
            </a:r>
            <a:r>
              <a:rPr lang="en-US" altLang="en-US" sz="2600" dirty="0">
                <a:solidFill>
                  <a:srgbClr val="1B1B1B"/>
                </a:solidFill>
                <a:latin typeface="Times New Roman" panose="02020603050405020304" pitchFamily="18" charset="0"/>
                <a:cs typeface="Times New Roman" panose="02020603050405020304" pitchFamily="18" charset="0"/>
              </a:rPr>
              <a:t> </a:t>
            </a:r>
            <a:r>
              <a:rPr lang="en-US" altLang="en-US" sz="2600" dirty="0" err="1">
                <a:solidFill>
                  <a:srgbClr val="1B1B1B"/>
                </a:solidFill>
                <a:latin typeface="Times New Roman" panose="02020603050405020304" pitchFamily="18" charset="0"/>
                <a:cs typeface="Times New Roman" panose="02020603050405020304" pitchFamily="18" charset="0"/>
              </a:rPr>
              <a:t>này</a:t>
            </a:r>
            <a:r>
              <a:rPr lang="en-US" altLang="en-US" sz="2600" dirty="0">
                <a:solidFill>
                  <a:srgbClr val="1B1B1B"/>
                </a:solidFill>
                <a:latin typeface="Times New Roman" panose="02020603050405020304" pitchFamily="18" charset="0"/>
                <a:cs typeface="Times New Roman" panose="02020603050405020304" pitchFamily="18" charset="0"/>
              </a:rPr>
              <a:t> </a:t>
            </a:r>
            <a:r>
              <a:rPr lang="en-US" altLang="en-US" sz="2600" dirty="0" err="1">
                <a:solidFill>
                  <a:srgbClr val="1B1B1B"/>
                </a:solidFill>
                <a:latin typeface="Times New Roman" panose="02020603050405020304" pitchFamily="18" charset="0"/>
                <a:cs typeface="Times New Roman" panose="02020603050405020304" pitchFamily="18" charset="0"/>
              </a:rPr>
              <a:t>tương</a:t>
            </a:r>
            <a:r>
              <a:rPr lang="en-US" altLang="en-US" sz="2600" dirty="0">
                <a:solidFill>
                  <a:srgbClr val="1B1B1B"/>
                </a:solidFill>
                <a:latin typeface="Times New Roman" panose="02020603050405020304" pitchFamily="18" charset="0"/>
                <a:cs typeface="Times New Roman" panose="02020603050405020304" pitchFamily="18" charset="0"/>
              </a:rPr>
              <a:t> </a:t>
            </a:r>
            <a:r>
              <a:rPr lang="en-US" altLang="en-US" sz="2600" dirty="0" err="1">
                <a:solidFill>
                  <a:srgbClr val="1B1B1B"/>
                </a:solidFill>
                <a:latin typeface="Times New Roman" panose="02020603050405020304" pitchFamily="18" charset="0"/>
                <a:cs typeface="Times New Roman" panose="02020603050405020304" pitchFamily="18" charset="0"/>
              </a:rPr>
              <a:t>đương</a:t>
            </a:r>
            <a:r>
              <a:rPr lang="en-US" altLang="en-US" sz="2600" dirty="0">
                <a:solidFill>
                  <a:srgbClr val="1B1B1B"/>
                </a:solidFill>
                <a:latin typeface="Times New Roman" panose="02020603050405020304" pitchFamily="18" charset="0"/>
                <a:cs typeface="Times New Roman" panose="02020603050405020304" pitchFamily="18" charset="0"/>
              </a:rPr>
              <a:t> </a:t>
            </a:r>
            <a:r>
              <a:rPr lang="en-US" altLang="en-US" sz="2600" dirty="0" err="1">
                <a:solidFill>
                  <a:srgbClr val="1B1B1B"/>
                </a:solidFill>
                <a:latin typeface="Times New Roman" panose="02020603050405020304" pitchFamily="18" charset="0"/>
                <a:cs typeface="Times New Roman" panose="02020603050405020304" pitchFamily="18" charset="0"/>
              </a:rPr>
              <a:t>với</a:t>
            </a:r>
            <a:r>
              <a:rPr lang="en-US" altLang="en-US" sz="2600" dirty="0">
                <a:solidFill>
                  <a:srgbClr val="1B1B1B"/>
                </a:solidFill>
                <a:latin typeface="Times New Roman" panose="02020603050405020304" pitchFamily="18" charset="0"/>
                <a:cs typeface="Times New Roman" panose="02020603050405020304" pitchFamily="18" charset="0"/>
              </a:rPr>
              <a:t> </a:t>
            </a:r>
            <a:r>
              <a:rPr lang="en-US" altLang="en-US" sz="2600" dirty="0" err="1">
                <a:solidFill>
                  <a:srgbClr val="1B1B1B"/>
                </a:solidFill>
                <a:latin typeface="Times New Roman" panose="02020603050405020304" pitchFamily="18" charset="0"/>
                <a:cs typeface="Times New Roman" panose="02020603050405020304" pitchFamily="18" charset="0"/>
              </a:rPr>
              <a:t>lệnh</a:t>
            </a:r>
            <a:r>
              <a:rPr lang="en-US" altLang="en-US" sz="2600" dirty="0">
                <a:solidFill>
                  <a:srgbClr val="1B1B1B"/>
                </a:solidFill>
                <a:latin typeface="Times New Roman" panose="02020603050405020304" pitchFamily="18" charset="0"/>
                <a:cs typeface="Times New Roman" panose="02020603050405020304" pitchFamily="18" charset="0"/>
              </a:rPr>
              <a:t> </a:t>
            </a:r>
            <a:r>
              <a:rPr lang="en-US" altLang="en-US" sz="2600" dirty="0" err="1">
                <a:solidFill>
                  <a:srgbClr val="1B1B1B"/>
                </a:solidFill>
                <a:latin typeface="Times New Roman" panose="02020603050405020304" pitchFamily="18" charset="0"/>
                <a:cs typeface="Times New Roman" panose="02020603050405020304" pitchFamily="18" charset="0"/>
              </a:rPr>
              <a:t>git</a:t>
            </a:r>
            <a:r>
              <a:rPr lang="en-US" altLang="en-US" sz="2600" dirty="0">
                <a:solidFill>
                  <a:srgbClr val="1B1B1B"/>
                </a:solidFill>
                <a:latin typeface="Times New Roman" panose="02020603050405020304" pitchFamily="18" charset="0"/>
                <a:cs typeface="Times New Roman" panose="02020603050405020304" pitchFamily="18" charset="0"/>
              </a:rPr>
              <a:t> pull</a:t>
            </a:r>
            <a:endParaRPr lang="en-US" altLang="en-US" sz="2600" dirty="0">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pPr>
            <a:r>
              <a:rPr lang="en-US" altLang="en-US" sz="2600" dirty="0" err="1">
                <a:solidFill>
                  <a:srgbClr val="1B1B1B"/>
                </a:solidFill>
                <a:latin typeface="Times New Roman" panose="02020603050405020304" pitchFamily="18" charset="0"/>
                <a:cs typeface="Times New Roman" panose="02020603050405020304" pitchFamily="18" charset="0"/>
              </a:rPr>
              <a:t>Để</a:t>
            </a:r>
            <a:r>
              <a:rPr lang="en-US" altLang="en-US" sz="2600" dirty="0">
                <a:solidFill>
                  <a:srgbClr val="1B1B1B"/>
                </a:solidFill>
                <a:latin typeface="Times New Roman" panose="02020603050405020304" pitchFamily="18" charset="0"/>
                <a:cs typeface="Times New Roman" panose="02020603050405020304" pitchFamily="18" charset="0"/>
              </a:rPr>
              <a:t> </a:t>
            </a:r>
            <a:r>
              <a:rPr lang="en-US" altLang="en-US" sz="2600" dirty="0" err="1">
                <a:solidFill>
                  <a:srgbClr val="1B1B1B"/>
                </a:solidFill>
                <a:latin typeface="Times New Roman" panose="02020603050405020304" pitchFamily="18" charset="0"/>
                <a:cs typeface="Times New Roman" panose="02020603050405020304" pitchFamily="18" charset="0"/>
              </a:rPr>
              <a:t>thực</a:t>
            </a:r>
            <a:r>
              <a:rPr lang="en-US" altLang="en-US" sz="2600" dirty="0">
                <a:solidFill>
                  <a:srgbClr val="1B1B1B"/>
                </a:solidFill>
                <a:latin typeface="Times New Roman" panose="02020603050405020304" pitchFamily="18" charset="0"/>
                <a:cs typeface="Times New Roman" panose="02020603050405020304" pitchFamily="18" charset="0"/>
              </a:rPr>
              <a:t> </a:t>
            </a:r>
            <a:r>
              <a:rPr lang="en-US" altLang="en-US" sz="2600" dirty="0" err="1">
                <a:solidFill>
                  <a:srgbClr val="1B1B1B"/>
                </a:solidFill>
                <a:latin typeface="Times New Roman" panose="02020603050405020304" pitchFamily="18" charset="0"/>
                <a:cs typeface="Times New Roman" panose="02020603050405020304" pitchFamily="18" charset="0"/>
              </a:rPr>
              <a:t>hiện</a:t>
            </a:r>
            <a:r>
              <a:rPr lang="en-US" altLang="en-US" sz="2600" dirty="0">
                <a:solidFill>
                  <a:srgbClr val="1B1B1B"/>
                </a:solidFill>
                <a:latin typeface="Times New Roman" panose="02020603050405020304" pitchFamily="18" charset="0"/>
                <a:cs typeface="Times New Roman" panose="02020603050405020304" pitchFamily="18" charset="0"/>
              </a:rPr>
              <a:t> push ta </a:t>
            </a:r>
            <a:r>
              <a:rPr lang="en-US" altLang="en-US" sz="2600" dirty="0" err="1">
                <a:solidFill>
                  <a:srgbClr val="1B1B1B"/>
                </a:solidFill>
                <a:latin typeface="Times New Roman" panose="02020603050405020304" pitchFamily="18" charset="0"/>
                <a:cs typeface="Times New Roman" panose="02020603050405020304" pitchFamily="18" charset="0"/>
              </a:rPr>
              <a:t>chọn</a:t>
            </a:r>
            <a:r>
              <a:rPr lang="en-US" altLang="en-US" sz="2600" dirty="0">
                <a:solidFill>
                  <a:srgbClr val="1B1B1B"/>
                </a:solidFill>
                <a:latin typeface="Times New Roman" panose="02020603050405020304" pitchFamily="18" charset="0"/>
                <a:cs typeface="Times New Roman" panose="02020603050405020304" pitchFamily="18" charset="0"/>
              </a:rPr>
              <a:t> VCS &gt; </a:t>
            </a:r>
            <a:r>
              <a:rPr lang="en-US" altLang="en-US" sz="2600" dirty="0" err="1">
                <a:solidFill>
                  <a:srgbClr val="1B1B1B"/>
                </a:solidFill>
                <a:latin typeface="Times New Roman" panose="02020603050405020304" pitchFamily="18" charset="0"/>
                <a:cs typeface="Times New Roman" panose="02020603050405020304" pitchFamily="18" charset="0"/>
              </a:rPr>
              <a:t>Git</a:t>
            </a:r>
            <a:r>
              <a:rPr lang="en-US" altLang="en-US" sz="2600" dirty="0">
                <a:solidFill>
                  <a:srgbClr val="1B1B1B"/>
                </a:solidFill>
                <a:latin typeface="Times New Roman" panose="02020603050405020304" pitchFamily="18" charset="0"/>
                <a:cs typeface="Times New Roman" panose="02020603050405020304" pitchFamily="18" charset="0"/>
              </a:rPr>
              <a:t> &gt; Push.... </a:t>
            </a:r>
            <a:r>
              <a:rPr lang="en-US" altLang="en-US" sz="2600" dirty="0" err="1">
                <a:solidFill>
                  <a:srgbClr val="1B1B1B"/>
                </a:solidFill>
                <a:latin typeface="Times New Roman" panose="02020603050405020304" pitchFamily="18" charset="0"/>
                <a:cs typeface="Times New Roman" panose="02020603050405020304" pitchFamily="18" charset="0"/>
              </a:rPr>
              <a:t>Sau</a:t>
            </a:r>
            <a:r>
              <a:rPr lang="en-US" altLang="en-US" sz="2600" dirty="0">
                <a:solidFill>
                  <a:srgbClr val="1B1B1B"/>
                </a:solidFill>
                <a:latin typeface="Times New Roman" panose="02020603050405020304" pitchFamily="18" charset="0"/>
                <a:cs typeface="Times New Roman" panose="02020603050405020304" pitchFamily="18" charset="0"/>
              </a:rPr>
              <a:t> </a:t>
            </a:r>
            <a:r>
              <a:rPr lang="en-US" altLang="en-US" sz="2600" dirty="0" err="1">
                <a:solidFill>
                  <a:srgbClr val="1B1B1B"/>
                </a:solidFill>
                <a:latin typeface="Times New Roman" panose="02020603050405020304" pitchFamily="18" charset="0"/>
                <a:cs typeface="Times New Roman" panose="02020603050405020304" pitchFamily="18" charset="0"/>
              </a:rPr>
              <a:t>đó</a:t>
            </a:r>
            <a:r>
              <a:rPr lang="en-US" altLang="en-US" sz="2600" dirty="0">
                <a:solidFill>
                  <a:srgbClr val="1B1B1B"/>
                </a:solidFill>
                <a:latin typeface="Times New Roman" panose="02020603050405020304" pitchFamily="18" charset="0"/>
                <a:cs typeface="Times New Roman" panose="02020603050405020304" pitchFamily="18" charset="0"/>
              </a:rPr>
              <a:t> </a:t>
            </a:r>
            <a:r>
              <a:rPr lang="en-US" altLang="en-US" sz="2600" dirty="0" err="1">
                <a:solidFill>
                  <a:srgbClr val="1B1B1B"/>
                </a:solidFill>
                <a:latin typeface="Times New Roman" panose="02020603050405020304" pitchFamily="18" charset="0"/>
                <a:cs typeface="Times New Roman" panose="02020603050405020304" pitchFamily="18" charset="0"/>
              </a:rPr>
              <a:t>thêm</a:t>
            </a:r>
            <a:r>
              <a:rPr lang="en-US" altLang="en-US" sz="2600" dirty="0">
                <a:solidFill>
                  <a:srgbClr val="1B1B1B"/>
                </a:solidFill>
                <a:latin typeface="Times New Roman" panose="02020603050405020304" pitchFamily="18" charset="0"/>
                <a:cs typeface="Times New Roman" panose="02020603050405020304" pitchFamily="18" charset="0"/>
              </a:rPr>
              <a:t> </a:t>
            </a:r>
            <a:r>
              <a:rPr lang="en-US" altLang="en-US" sz="2600" dirty="0" err="1">
                <a:solidFill>
                  <a:srgbClr val="1B1B1B"/>
                </a:solidFill>
                <a:latin typeface="Times New Roman" panose="02020603050405020304" pitchFamily="18" charset="0"/>
                <a:cs typeface="Times New Roman" panose="02020603050405020304" pitchFamily="18" charset="0"/>
              </a:rPr>
              <a:t>thông</a:t>
            </a:r>
            <a:r>
              <a:rPr lang="en-US" altLang="en-US" sz="2600" dirty="0">
                <a:solidFill>
                  <a:srgbClr val="1B1B1B"/>
                </a:solidFill>
                <a:latin typeface="Times New Roman" panose="02020603050405020304" pitchFamily="18" charset="0"/>
                <a:cs typeface="Times New Roman" panose="02020603050405020304" pitchFamily="18" charset="0"/>
              </a:rPr>
              <a:t> tin </a:t>
            </a:r>
            <a:r>
              <a:rPr lang="en-US" altLang="en-US" sz="2600" dirty="0" err="1">
                <a:solidFill>
                  <a:srgbClr val="1B1B1B"/>
                </a:solidFill>
                <a:latin typeface="Times New Roman" panose="02020603050405020304" pitchFamily="18" charset="0"/>
                <a:cs typeface="Times New Roman" panose="02020603050405020304" pitchFamily="18" charset="0"/>
              </a:rPr>
              <a:t>về</a:t>
            </a:r>
            <a:r>
              <a:rPr lang="en-US" altLang="en-US" sz="2600" dirty="0">
                <a:solidFill>
                  <a:srgbClr val="1B1B1B"/>
                </a:solidFill>
                <a:latin typeface="Times New Roman" panose="02020603050405020304" pitchFamily="18" charset="0"/>
                <a:cs typeface="Times New Roman" panose="02020603050405020304" pitchFamily="18" charset="0"/>
              </a:rPr>
              <a:t> remote repository </a:t>
            </a:r>
            <a:r>
              <a:rPr lang="en-US" altLang="en-US" sz="2600" dirty="0" err="1">
                <a:solidFill>
                  <a:srgbClr val="1B1B1B"/>
                </a:solidFill>
                <a:latin typeface="Times New Roman" panose="02020603050405020304" pitchFamily="18" charset="0"/>
                <a:cs typeface="Times New Roman" panose="02020603050405020304" pitchFamily="18" charset="0"/>
              </a:rPr>
              <a:t>và</a:t>
            </a:r>
            <a:r>
              <a:rPr lang="en-US" altLang="en-US" sz="2600" dirty="0">
                <a:solidFill>
                  <a:srgbClr val="1B1B1B"/>
                </a:solidFill>
                <a:latin typeface="Times New Roman" panose="02020603050405020304" pitchFamily="18" charset="0"/>
                <a:cs typeface="Times New Roman" panose="02020603050405020304" pitchFamily="18" charset="0"/>
              </a:rPr>
              <a:t> </a:t>
            </a:r>
            <a:r>
              <a:rPr lang="en-US" altLang="en-US" sz="2600" dirty="0" err="1">
                <a:solidFill>
                  <a:srgbClr val="1B1B1B"/>
                </a:solidFill>
                <a:latin typeface="Times New Roman" panose="02020603050405020304" pitchFamily="18" charset="0"/>
                <a:cs typeface="Times New Roman" panose="02020603050405020304" pitchFamily="18" charset="0"/>
              </a:rPr>
              <a:t>nhấn</a:t>
            </a:r>
            <a:r>
              <a:rPr lang="en-US" altLang="en-US" sz="2600" dirty="0">
                <a:solidFill>
                  <a:srgbClr val="1B1B1B"/>
                </a:solidFill>
                <a:latin typeface="Times New Roman" panose="02020603050405020304" pitchFamily="18" charset="0"/>
                <a:cs typeface="Times New Roman" panose="02020603050405020304" pitchFamily="18" charset="0"/>
              </a:rPr>
              <a:t> push. Thao </a:t>
            </a:r>
            <a:r>
              <a:rPr lang="en-US" altLang="en-US" sz="2600" dirty="0" err="1">
                <a:solidFill>
                  <a:srgbClr val="1B1B1B"/>
                </a:solidFill>
                <a:latin typeface="Times New Roman" panose="02020603050405020304" pitchFamily="18" charset="0"/>
                <a:cs typeface="Times New Roman" panose="02020603050405020304" pitchFamily="18" charset="0"/>
              </a:rPr>
              <a:t>tác</a:t>
            </a:r>
            <a:r>
              <a:rPr lang="en-US" altLang="en-US" sz="2600" dirty="0">
                <a:solidFill>
                  <a:srgbClr val="1B1B1B"/>
                </a:solidFill>
                <a:latin typeface="Times New Roman" panose="02020603050405020304" pitchFamily="18" charset="0"/>
                <a:cs typeface="Times New Roman" panose="02020603050405020304" pitchFamily="18" charset="0"/>
              </a:rPr>
              <a:t> </a:t>
            </a:r>
            <a:r>
              <a:rPr lang="en-US" altLang="en-US" sz="2600" dirty="0" err="1">
                <a:solidFill>
                  <a:srgbClr val="1B1B1B"/>
                </a:solidFill>
                <a:latin typeface="Times New Roman" panose="02020603050405020304" pitchFamily="18" charset="0"/>
                <a:cs typeface="Times New Roman" panose="02020603050405020304" pitchFamily="18" charset="0"/>
              </a:rPr>
              <a:t>này</a:t>
            </a:r>
            <a:r>
              <a:rPr lang="en-US" altLang="en-US" sz="2600" dirty="0">
                <a:solidFill>
                  <a:srgbClr val="1B1B1B"/>
                </a:solidFill>
                <a:latin typeface="Times New Roman" panose="02020603050405020304" pitchFamily="18" charset="0"/>
                <a:cs typeface="Times New Roman" panose="02020603050405020304" pitchFamily="18" charset="0"/>
              </a:rPr>
              <a:t> </a:t>
            </a:r>
            <a:r>
              <a:rPr lang="en-US" altLang="en-US" sz="2600" dirty="0" err="1">
                <a:solidFill>
                  <a:srgbClr val="1B1B1B"/>
                </a:solidFill>
                <a:latin typeface="Times New Roman" panose="02020603050405020304" pitchFamily="18" charset="0"/>
                <a:cs typeface="Times New Roman" panose="02020603050405020304" pitchFamily="18" charset="0"/>
              </a:rPr>
              <a:t>tương</a:t>
            </a:r>
            <a:r>
              <a:rPr lang="en-US" altLang="en-US" sz="2600" dirty="0">
                <a:solidFill>
                  <a:srgbClr val="1B1B1B"/>
                </a:solidFill>
                <a:latin typeface="Times New Roman" panose="02020603050405020304" pitchFamily="18" charset="0"/>
                <a:cs typeface="Times New Roman" panose="02020603050405020304" pitchFamily="18" charset="0"/>
              </a:rPr>
              <a:t> </a:t>
            </a:r>
            <a:r>
              <a:rPr lang="en-US" altLang="en-US" sz="2600" dirty="0" err="1">
                <a:solidFill>
                  <a:srgbClr val="1B1B1B"/>
                </a:solidFill>
                <a:latin typeface="Times New Roman" panose="02020603050405020304" pitchFamily="18" charset="0"/>
                <a:cs typeface="Times New Roman" panose="02020603050405020304" pitchFamily="18" charset="0"/>
              </a:rPr>
              <a:t>đương</a:t>
            </a:r>
            <a:r>
              <a:rPr lang="en-US" altLang="en-US" sz="2600" dirty="0">
                <a:solidFill>
                  <a:srgbClr val="1B1B1B"/>
                </a:solidFill>
                <a:latin typeface="Times New Roman" panose="02020603050405020304" pitchFamily="18" charset="0"/>
                <a:cs typeface="Times New Roman" panose="02020603050405020304" pitchFamily="18" charset="0"/>
              </a:rPr>
              <a:t> </a:t>
            </a:r>
            <a:r>
              <a:rPr lang="en-US" altLang="en-US" sz="2600" dirty="0" err="1">
                <a:solidFill>
                  <a:srgbClr val="1B1B1B"/>
                </a:solidFill>
                <a:latin typeface="Times New Roman" panose="02020603050405020304" pitchFamily="18" charset="0"/>
                <a:cs typeface="Times New Roman" panose="02020603050405020304" pitchFamily="18" charset="0"/>
              </a:rPr>
              <a:t>với</a:t>
            </a:r>
            <a:r>
              <a:rPr lang="en-US" altLang="en-US" sz="2600" dirty="0">
                <a:solidFill>
                  <a:srgbClr val="1B1B1B"/>
                </a:solidFill>
                <a:latin typeface="Times New Roman" panose="02020603050405020304" pitchFamily="18" charset="0"/>
                <a:cs typeface="Times New Roman" panose="02020603050405020304" pitchFamily="18" charset="0"/>
              </a:rPr>
              <a:t> </a:t>
            </a:r>
            <a:r>
              <a:rPr lang="en-US" altLang="en-US" sz="2600" dirty="0" err="1">
                <a:solidFill>
                  <a:srgbClr val="1B1B1B"/>
                </a:solidFill>
                <a:latin typeface="Times New Roman" panose="02020603050405020304" pitchFamily="18" charset="0"/>
                <a:cs typeface="Times New Roman" panose="02020603050405020304" pitchFamily="18" charset="0"/>
              </a:rPr>
              <a:t>lệnh</a:t>
            </a:r>
            <a:r>
              <a:rPr lang="en-US" altLang="en-US" sz="2600" dirty="0">
                <a:solidFill>
                  <a:srgbClr val="1B1B1B"/>
                </a:solidFill>
                <a:latin typeface="Times New Roman" panose="02020603050405020304" pitchFamily="18" charset="0"/>
                <a:cs typeface="Times New Roman" panose="02020603050405020304" pitchFamily="18" charset="0"/>
              </a:rPr>
              <a:t> </a:t>
            </a:r>
            <a:r>
              <a:rPr lang="en-US" altLang="en-US" sz="2600" dirty="0" err="1">
                <a:solidFill>
                  <a:srgbClr val="1B1B1B"/>
                </a:solidFill>
                <a:latin typeface="Times New Roman" panose="02020603050405020304" pitchFamily="18" charset="0"/>
                <a:cs typeface="Times New Roman" panose="02020603050405020304" pitchFamily="18" charset="0"/>
              </a:rPr>
              <a:t>git</a:t>
            </a:r>
            <a:r>
              <a:rPr lang="en-US" altLang="en-US" sz="2600" dirty="0">
                <a:solidFill>
                  <a:srgbClr val="1B1B1B"/>
                </a:solidFill>
                <a:latin typeface="Times New Roman" panose="02020603050405020304" pitchFamily="18" charset="0"/>
                <a:cs typeface="Times New Roman" panose="02020603050405020304" pitchFamily="18" charset="0"/>
              </a:rPr>
              <a:t> </a:t>
            </a:r>
            <a:r>
              <a:rPr lang="en-US" altLang="en-US" sz="2600" dirty="0" smtClean="0">
                <a:solidFill>
                  <a:srgbClr val="1B1B1B"/>
                </a:solidFill>
                <a:latin typeface="Times New Roman" panose="02020603050405020304" pitchFamily="18" charset="0"/>
                <a:cs typeface="Times New Roman" panose="02020603050405020304" pitchFamily="18" charset="0"/>
              </a:rPr>
              <a:t>push</a:t>
            </a:r>
            <a:endParaRPr lang="en-US" altLang="en-US" sz="2600" dirty="0">
              <a:latin typeface="Times New Roman" panose="02020603050405020304" pitchFamily="18" charset="0"/>
              <a:cs typeface="Times New Roman" panose="02020603050405020304" pitchFamily="18" charset="0"/>
            </a:endParaRP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362" y="3399905"/>
            <a:ext cx="5721638" cy="321702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362" y="0"/>
            <a:ext cx="5721638" cy="3075996"/>
          </a:xfrm>
          <a:prstGeom prst="rect">
            <a:avLst/>
          </a:prstGeom>
        </p:spPr>
      </p:pic>
    </p:spTree>
    <p:extLst>
      <p:ext uri="{BB962C8B-B14F-4D97-AF65-F5344CB8AC3E}">
        <p14:creationId xmlns:p14="http://schemas.microsoft.com/office/powerpoint/2010/main" val="3642129643"/>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0193"/>
            <a:ext cx="8408477" cy="853440"/>
          </a:xfrm>
        </p:spPr>
        <p:txBody>
          <a:bodyPr>
            <a:normAutofit fontScale="90000"/>
          </a:bodyPr>
          <a:lstStyle/>
          <a:p>
            <a:r>
              <a:rPr lang="en-US" sz="2800" dirty="0" err="1" smtClean="0">
                <a:solidFill>
                  <a:schemeClr val="tx1"/>
                </a:solidFill>
                <a:latin typeface="Times New Roman" panose="02020603050405020304" pitchFamily="18" charset="0"/>
                <a:cs typeface="Times New Roman" panose="02020603050405020304" pitchFamily="18" charset="0"/>
              </a:rPr>
              <a:t>Các</a:t>
            </a:r>
            <a:r>
              <a:rPr lang="en-US" sz="2800" dirty="0" smtClean="0">
                <a:solidFill>
                  <a:schemeClr val="tx1"/>
                </a:solidFill>
                <a:latin typeface="Times New Roman" panose="02020603050405020304" pitchFamily="18" charset="0"/>
                <a:cs typeface="Times New Roman" panose="02020603050405020304" pitchFamily="18" charset="0"/>
              </a:rPr>
              <a:t> file </a:t>
            </a:r>
            <a:r>
              <a:rPr lang="en-US" sz="2800" dirty="0" err="1" smtClean="0">
                <a:solidFill>
                  <a:schemeClr val="tx1"/>
                </a:solidFill>
                <a:latin typeface="Times New Roman" panose="02020603050405020304" pitchFamily="18" charset="0"/>
                <a:cs typeface="Times New Roman" panose="02020603050405020304" pitchFamily="18" charset="0"/>
              </a:rPr>
              <a:t>đã</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được</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cập</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nhật</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và</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đưa</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lên</a:t>
            </a:r>
            <a:r>
              <a:rPr lang="en-US" sz="2800" dirty="0" smtClean="0">
                <a:solidFill>
                  <a:schemeClr val="tx1"/>
                </a:solidFill>
                <a:latin typeface="Times New Roman" panose="02020603050405020304" pitchFamily="18" charset="0"/>
                <a:cs typeface="Times New Roman" panose="02020603050405020304" pitchFamily="18" charset="0"/>
              </a:rPr>
              <a:t> GitHub</a:t>
            </a:r>
            <a:br>
              <a:rPr lang="en-US" sz="2800" dirty="0" smtClean="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97137" y="702689"/>
            <a:ext cx="10425540" cy="5864366"/>
          </a:xfrm>
          <a:prstGeom prst="rect">
            <a:avLst/>
          </a:prstGeom>
        </p:spPr>
      </p:pic>
    </p:spTree>
    <p:extLst>
      <p:ext uri="{BB962C8B-B14F-4D97-AF65-F5344CB8AC3E}">
        <p14:creationId xmlns:p14="http://schemas.microsoft.com/office/powerpoint/2010/main" val="3043841214"/>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75273" cy="3067396"/>
          </a:xfrm>
        </p:spPr>
        <p:txBody>
          <a:bodyPr>
            <a:normAutofit fontScale="90000"/>
          </a:bodyPr>
          <a:lstStyle/>
          <a:p>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Có</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3 </a:t>
            </a:r>
            <a:r>
              <a:rPr lang="en-US" dirty="0" err="1" smtClean="0">
                <a:solidFill>
                  <a:srgbClr val="FF0000"/>
                </a:solidFill>
                <a:latin typeface="Times New Roman" panose="02020603050405020304" pitchFamily="18" charset="0"/>
                <a:cs typeface="Times New Roman" panose="02020603050405020304" pitchFamily="18" charset="0"/>
              </a:rPr>
              <a:t>lựa</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chọn</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để</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tiếp</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tục</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làm</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việc</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với</a:t>
            </a:r>
            <a:r>
              <a:rPr lang="en-US" dirty="0" smtClean="0">
                <a:solidFill>
                  <a:srgbClr val="FF0000"/>
                </a:solidFill>
                <a:latin typeface="Times New Roman" panose="02020603050405020304" pitchFamily="18" charset="0"/>
                <a:cs typeface="Times New Roman" panose="02020603050405020304" pitchFamily="18" charset="0"/>
              </a:rPr>
              <a:t> Project </a:t>
            </a:r>
            <a:r>
              <a:rPr lang="en-US" dirty="0" err="1" smtClean="0">
                <a:solidFill>
                  <a:srgbClr val="FF0000"/>
                </a:solidFill>
                <a:latin typeface="Times New Roman" panose="02020603050405020304" pitchFamily="18" charset="0"/>
                <a:cs typeface="Times New Roman" panose="02020603050405020304" pitchFamily="18" charset="0"/>
              </a:rPr>
              <a:t>trên</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nhiều</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máy</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tính</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khác</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nhau</a:t>
            </a:r>
            <a:r>
              <a:rPr lang="en-US" dirty="0" smtClean="0">
                <a:solidFill>
                  <a:schemeClr val="tx1"/>
                </a:solidFill>
                <a:latin typeface="Times New Roman" panose="02020603050405020304" pitchFamily="18" charset="0"/>
                <a:cs typeface="Times New Roman" panose="02020603050405020304" pitchFamily="18" charset="0"/>
              </a:rPr>
              <a:t/>
            </a:r>
            <a:br>
              <a:rPr lang="en-US" dirty="0" smtClean="0">
                <a:solidFill>
                  <a:schemeClr val="tx1"/>
                </a:solidFill>
                <a:latin typeface="Times New Roman" panose="02020603050405020304" pitchFamily="18" charset="0"/>
                <a:cs typeface="Times New Roman" panose="02020603050405020304" pitchFamily="18" charset="0"/>
              </a:rPr>
            </a:br>
            <a:r>
              <a:rPr lang="en-US" dirty="0" smtClean="0">
                <a:solidFill>
                  <a:schemeClr val="tx1"/>
                </a:solidFill>
                <a:latin typeface="Times New Roman" panose="02020603050405020304" pitchFamily="18" charset="0"/>
                <a:cs typeface="Times New Roman" panose="02020603050405020304" pitchFamily="18" charset="0"/>
              </a:rPr>
              <a:t>  </a:t>
            </a:r>
            <a:r>
              <a:rPr lang="en-US" sz="2700" dirty="0" smtClean="0">
                <a:solidFill>
                  <a:schemeClr val="tx1"/>
                </a:solidFill>
                <a:latin typeface="Times New Roman" panose="02020603050405020304" pitchFamily="18" charset="0"/>
                <a:cs typeface="Times New Roman" panose="02020603050405020304" pitchFamily="18" charset="0"/>
              </a:rPr>
              <a:t>-</a:t>
            </a:r>
            <a:r>
              <a:rPr lang="en-US" sz="2700" dirty="0" err="1">
                <a:solidFill>
                  <a:schemeClr val="tx1"/>
                </a:solidFill>
                <a:latin typeface="Times New Roman" panose="02020603050405020304" pitchFamily="18" charset="0"/>
                <a:cs typeface="Times New Roman" panose="02020603050405020304" pitchFamily="18" charset="0"/>
              </a:rPr>
              <a:t>Lấy</a:t>
            </a:r>
            <a:r>
              <a:rPr lang="en-US" sz="2700" dirty="0">
                <a:solidFill>
                  <a:schemeClr val="tx1"/>
                </a:solidFill>
                <a:latin typeface="Times New Roman" panose="02020603050405020304" pitchFamily="18" charset="0"/>
                <a:cs typeface="Times New Roman" panose="02020603050405020304" pitchFamily="18" charset="0"/>
              </a:rPr>
              <a:t> project </a:t>
            </a:r>
            <a:r>
              <a:rPr lang="en-US" sz="2700" dirty="0" err="1">
                <a:solidFill>
                  <a:schemeClr val="tx1"/>
                </a:solidFill>
                <a:latin typeface="Times New Roman" panose="02020603050405020304" pitchFamily="18" charset="0"/>
                <a:cs typeface="Times New Roman" panose="02020603050405020304" pitchFamily="18" charset="0"/>
              </a:rPr>
              <a:t>về</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trực</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tiếp</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trên</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Adroid</a:t>
            </a:r>
            <a:r>
              <a:rPr lang="en-US" sz="2700" dirty="0">
                <a:solidFill>
                  <a:schemeClr val="tx1"/>
                </a:solidFill>
                <a:latin typeface="Times New Roman" panose="02020603050405020304" pitchFamily="18" charset="0"/>
                <a:cs typeface="Times New Roman" panose="02020603050405020304" pitchFamily="18" charset="0"/>
              </a:rPr>
              <a:t> Studio </a:t>
            </a:r>
            <a:br>
              <a:rPr lang="en-US" sz="2700" dirty="0">
                <a:solidFill>
                  <a:schemeClr val="tx1"/>
                </a:solidFill>
                <a:latin typeface="Times New Roman" panose="02020603050405020304" pitchFamily="18" charset="0"/>
                <a:cs typeface="Times New Roman" panose="02020603050405020304" pitchFamily="18" charset="0"/>
              </a:rPr>
            </a:br>
            <a:r>
              <a:rPr lang="en-US" sz="2700" dirty="0">
                <a:solidFill>
                  <a:schemeClr val="tx1"/>
                </a:solidFill>
                <a:latin typeface="Times New Roman" panose="02020603050405020304" pitchFamily="18" charset="0"/>
                <a:cs typeface="Times New Roman" panose="02020603050405020304" pitchFamily="18" charset="0"/>
              </a:rPr>
              <a:t>qua </a:t>
            </a:r>
            <a:r>
              <a:rPr lang="en-US" sz="2700" dirty="0" err="1">
                <a:solidFill>
                  <a:schemeClr val="tx1"/>
                </a:solidFill>
                <a:latin typeface="Times New Roman" panose="02020603050405020304" pitchFamily="18" charset="0"/>
                <a:cs typeface="Times New Roman" panose="02020603050405020304" pitchFamily="18" charset="0"/>
              </a:rPr>
              <a:t>đường</a:t>
            </a:r>
            <a:r>
              <a:rPr lang="en-US" sz="2700" dirty="0">
                <a:solidFill>
                  <a:schemeClr val="tx1"/>
                </a:solidFill>
                <a:latin typeface="Times New Roman" panose="02020603050405020304" pitchFamily="18" charset="0"/>
                <a:cs typeface="Times New Roman" panose="02020603050405020304" pitchFamily="18" charset="0"/>
              </a:rPr>
              <a:t> Link </a:t>
            </a:r>
            <a:r>
              <a:rPr lang="en-US" sz="2700" dirty="0" err="1">
                <a:solidFill>
                  <a:schemeClr val="tx1"/>
                </a:solidFill>
                <a:latin typeface="Times New Roman" panose="02020603050405020304" pitchFamily="18" charset="0"/>
                <a:cs typeface="Times New Roman" panose="02020603050405020304" pitchFamily="18" charset="0"/>
              </a:rPr>
              <a:t>mà</a:t>
            </a:r>
            <a:r>
              <a:rPr lang="en-US" sz="2700" dirty="0">
                <a:solidFill>
                  <a:schemeClr val="tx1"/>
                </a:solidFill>
                <a:latin typeface="Times New Roman" panose="02020603050405020304" pitchFamily="18" charset="0"/>
                <a:cs typeface="Times New Roman" panose="02020603050405020304" pitchFamily="18" charset="0"/>
              </a:rPr>
              <a:t> GitHub </a:t>
            </a:r>
            <a:r>
              <a:rPr lang="en-US" sz="2700" dirty="0" err="1">
                <a:solidFill>
                  <a:schemeClr val="tx1"/>
                </a:solidFill>
                <a:latin typeface="Times New Roman" panose="02020603050405020304" pitchFamily="18" charset="0"/>
                <a:cs typeface="Times New Roman" panose="02020603050405020304" pitchFamily="18" charset="0"/>
              </a:rPr>
              <a:t>cung</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cấp</a:t>
            </a:r>
            <a:r>
              <a:rPr lang="en-US" sz="2700" dirty="0">
                <a:solidFill>
                  <a:schemeClr val="tx1"/>
                </a:solidFill>
                <a:latin typeface="Times New Roman" panose="02020603050405020304" pitchFamily="18" charset="0"/>
                <a:cs typeface="Times New Roman" panose="02020603050405020304" pitchFamily="18" charset="0"/>
              </a:rPr>
              <a:t/>
            </a:r>
            <a:br>
              <a:rPr lang="en-US" sz="2700" dirty="0">
                <a:solidFill>
                  <a:schemeClr val="tx1"/>
                </a:solidFill>
                <a:latin typeface="Times New Roman" panose="02020603050405020304" pitchFamily="18" charset="0"/>
                <a:cs typeface="Times New Roman" panose="02020603050405020304" pitchFamily="18" charset="0"/>
              </a:rPr>
            </a:br>
            <a:r>
              <a:rPr lang="en-US" sz="2700" dirty="0">
                <a:solidFill>
                  <a:schemeClr val="tx1"/>
                </a:solidFill>
                <a:latin typeface="Times New Roman" panose="02020603050405020304" pitchFamily="18" charset="0"/>
                <a:cs typeface="Times New Roman" panose="02020603050405020304" pitchFamily="18" charset="0"/>
              </a:rPr>
              <a:t/>
            </a:r>
            <a:br>
              <a:rPr lang="en-US" sz="2700" dirty="0">
                <a:solidFill>
                  <a:schemeClr val="tx1"/>
                </a:solidFill>
                <a:latin typeface="Times New Roman" panose="02020603050405020304" pitchFamily="18" charset="0"/>
                <a:cs typeface="Times New Roman" panose="02020603050405020304" pitchFamily="18" charset="0"/>
              </a:rPr>
            </a:br>
            <a:r>
              <a:rPr lang="en-US" sz="2700" dirty="0" smtClean="0">
                <a:solidFill>
                  <a:schemeClr val="tx1"/>
                </a:solidFill>
                <a:latin typeface="Times New Roman" panose="02020603050405020304" pitchFamily="18" charset="0"/>
                <a:cs typeface="Times New Roman" panose="02020603050405020304" pitchFamily="18" charset="0"/>
              </a:rPr>
              <a:t>  -</a:t>
            </a:r>
            <a:r>
              <a:rPr lang="en-US" sz="2700" dirty="0" err="1" smtClean="0">
                <a:solidFill>
                  <a:schemeClr val="tx1"/>
                </a:solidFill>
                <a:latin typeface="Times New Roman" panose="02020603050405020304" pitchFamily="18" charset="0"/>
                <a:cs typeface="Times New Roman" panose="02020603050405020304" pitchFamily="18" charset="0"/>
              </a:rPr>
              <a:t>Mở</a:t>
            </a:r>
            <a:r>
              <a:rPr lang="en-US" sz="2700" dirty="0" smtClean="0">
                <a:solidFill>
                  <a:schemeClr val="tx1"/>
                </a:solidFill>
                <a:latin typeface="Times New Roman" panose="02020603050405020304" pitchFamily="18" charset="0"/>
                <a:cs typeface="Times New Roman" panose="02020603050405020304" pitchFamily="18" charset="0"/>
              </a:rPr>
              <a:t> </a:t>
            </a:r>
            <a:r>
              <a:rPr lang="en-US" sz="2700" dirty="0" err="1" smtClean="0">
                <a:solidFill>
                  <a:schemeClr val="tx1"/>
                </a:solidFill>
                <a:latin typeface="Times New Roman" panose="02020603050405020304" pitchFamily="18" charset="0"/>
                <a:cs typeface="Times New Roman" panose="02020603050405020304" pitchFamily="18" charset="0"/>
              </a:rPr>
              <a:t>và</a:t>
            </a:r>
            <a:r>
              <a:rPr lang="en-US" sz="2700" dirty="0" smtClean="0">
                <a:solidFill>
                  <a:schemeClr val="tx1"/>
                </a:solidFill>
                <a:latin typeface="Times New Roman" panose="02020603050405020304" pitchFamily="18" charset="0"/>
                <a:cs typeface="Times New Roman" panose="02020603050405020304" pitchFamily="18" charset="0"/>
              </a:rPr>
              <a:t> </a:t>
            </a:r>
            <a:r>
              <a:rPr lang="en-US" sz="2700" dirty="0" err="1" smtClean="0">
                <a:solidFill>
                  <a:schemeClr val="tx1"/>
                </a:solidFill>
                <a:latin typeface="Times New Roman" panose="02020603050405020304" pitchFamily="18" charset="0"/>
                <a:cs typeface="Times New Roman" panose="02020603050405020304" pitchFamily="18" charset="0"/>
              </a:rPr>
              <a:t>sử</a:t>
            </a:r>
            <a:r>
              <a:rPr lang="en-US" sz="2700" dirty="0" smtClean="0">
                <a:solidFill>
                  <a:schemeClr val="tx1"/>
                </a:solidFill>
                <a:latin typeface="Times New Roman" panose="02020603050405020304" pitchFamily="18" charset="0"/>
                <a:cs typeface="Times New Roman" panose="02020603050405020304" pitchFamily="18" charset="0"/>
              </a:rPr>
              <a:t> </a:t>
            </a:r>
            <a:r>
              <a:rPr lang="en-US" sz="2700" dirty="0" err="1" smtClean="0">
                <a:solidFill>
                  <a:schemeClr val="tx1"/>
                </a:solidFill>
                <a:latin typeface="Times New Roman" panose="02020603050405020304" pitchFamily="18" charset="0"/>
                <a:cs typeface="Times New Roman" panose="02020603050405020304" pitchFamily="18" charset="0"/>
              </a:rPr>
              <a:t>dụng</a:t>
            </a:r>
            <a:r>
              <a:rPr lang="en-US" sz="2700" dirty="0" smtClean="0">
                <a:solidFill>
                  <a:schemeClr val="tx1"/>
                </a:solidFill>
                <a:latin typeface="Times New Roman" panose="02020603050405020304" pitchFamily="18" charset="0"/>
                <a:cs typeface="Times New Roman" panose="02020603050405020304" pitchFamily="18" charset="0"/>
              </a:rPr>
              <a:t> </a:t>
            </a:r>
            <a:r>
              <a:rPr lang="en-US" sz="2700" dirty="0" err="1" smtClean="0">
                <a:solidFill>
                  <a:schemeClr val="tx1"/>
                </a:solidFill>
                <a:latin typeface="Times New Roman" panose="02020603050405020304" pitchFamily="18" charset="0"/>
                <a:cs typeface="Times New Roman" panose="02020603050405020304" pitchFamily="18" charset="0"/>
              </a:rPr>
              <a:t>trên</a:t>
            </a:r>
            <a:r>
              <a:rPr lang="en-US" sz="2700" dirty="0" smtClean="0">
                <a:solidFill>
                  <a:schemeClr val="tx1"/>
                </a:solidFill>
                <a:latin typeface="Times New Roman" panose="02020603050405020304" pitchFamily="18" charset="0"/>
                <a:cs typeface="Times New Roman" panose="02020603050405020304" pitchFamily="18" charset="0"/>
              </a:rPr>
              <a:t> GitHub </a:t>
            </a:r>
            <a:r>
              <a:rPr lang="en-US" sz="2700" dirty="0" err="1" smtClean="0">
                <a:solidFill>
                  <a:schemeClr val="tx1"/>
                </a:solidFill>
                <a:latin typeface="Times New Roman" panose="02020603050405020304" pitchFamily="18" charset="0"/>
                <a:cs typeface="Times New Roman" panose="02020603050405020304" pitchFamily="18" charset="0"/>
              </a:rPr>
              <a:t>decsktop</a:t>
            </a:r>
            <a:r>
              <a:rPr lang="en-US" sz="2700" dirty="0" smtClean="0">
                <a:solidFill>
                  <a:schemeClr val="tx1"/>
                </a:solidFill>
                <a:latin typeface="Times New Roman" panose="02020603050405020304" pitchFamily="18" charset="0"/>
                <a:cs typeface="Times New Roman" panose="02020603050405020304" pitchFamily="18" charset="0"/>
              </a:rPr>
              <a:t/>
            </a:r>
            <a:br>
              <a:rPr lang="en-US" sz="2700" dirty="0" smtClean="0">
                <a:solidFill>
                  <a:schemeClr val="tx1"/>
                </a:solidFill>
                <a:latin typeface="Times New Roman" panose="02020603050405020304" pitchFamily="18" charset="0"/>
                <a:cs typeface="Times New Roman" panose="02020603050405020304" pitchFamily="18" charset="0"/>
              </a:rPr>
            </a:br>
            <a:r>
              <a:rPr lang="en-US" sz="2700" dirty="0" smtClean="0">
                <a:solidFill>
                  <a:schemeClr val="tx1"/>
                </a:solidFill>
                <a:latin typeface="Times New Roman" panose="02020603050405020304" pitchFamily="18" charset="0"/>
                <a:cs typeface="Times New Roman" panose="02020603050405020304" pitchFamily="18" charset="0"/>
              </a:rPr>
              <a:t/>
            </a:r>
            <a:br>
              <a:rPr lang="en-US" sz="2700" dirty="0" smtClean="0">
                <a:solidFill>
                  <a:schemeClr val="tx1"/>
                </a:solidFill>
                <a:latin typeface="Times New Roman" panose="02020603050405020304" pitchFamily="18" charset="0"/>
                <a:cs typeface="Times New Roman" panose="02020603050405020304" pitchFamily="18" charset="0"/>
              </a:rPr>
            </a:br>
            <a:r>
              <a:rPr lang="en-US" sz="2700" dirty="0" smtClean="0">
                <a:solidFill>
                  <a:schemeClr val="tx1"/>
                </a:solidFill>
                <a:latin typeface="Times New Roman" panose="02020603050405020304" pitchFamily="18" charset="0"/>
                <a:cs typeface="Times New Roman" panose="02020603050405020304" pitchFamily="18" charset="0"/>
              </a:rPr>
              <a:t>  - </a:t>
            </a:r>
            <a:r>
              <a:rPr lang="en-US" sz="2700" dirty="0" err="1">
                <a:solidFill>
                  <a:schemeClr val="tx1"/>
                </a:solidFill>
                <a:latin typeface="Times New Roman" panose="02020603050405020304" pitchFamily="18" charset="0"/>
                <a:cs typeface="Times New Roman" panose="02020603050405020304" pitchFamily="18" charset="0"/>
              </a:rPr>
              <a:t>Tải</a:t>
            </a:r>
            <a:r>
              <a:rPr lang="en-US" sz="2700" dirty="0">
                <a:solidFill>
                  <a:schemeClr val="tx1"/>
                </a:solidFill>
                <a:latin typeface="Times New Roman" panose="02020603050405020304" pitchFamily="18" charset="0"/>
                <a:cs typeface="Times New Roman" panose="02020603050405020304" pitchFamily="18" charset="0"/>
              </a:rPr>
              <a:t> project </a:t>
            </a:r>
            <a:r>
              <a:rPr lang="en-US" sz="2700" dirty="0" err="1">
                <a:solidFill>
                  <a:schemeClr val="tx1"/>
                </a:solidFill>
                <a:latin typeface="Times New Roman" panose="02020603050405020304" pitchFamily="18" charset="0"/>
                <a:cs typeface="Times New Roman" panose="02020603050405020304" pitchFamily="18" charset="0"/>
              </a:rPr>
              <a:t>về</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và</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giải</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nén</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và</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sử</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dụng</a:t>
            </a:r>
            <a:r>
              <a:rPr lang="en-US" dirty="0" smtClean="0">
                <a:solidFill>
                  <a:schemeClr val="tx1"/>
                </a:solidFill>
                <a:latin typeface="Times New Roman" panose="02020603050405020304" pitchFamily="18" charset="0"/>
                <a:cs typeface="Times New Roman" panose="02020603050405020304" pitchFamily="18" charset="0"/>
              </a:rPr>
              <a:t/>
            </a:r>
            <a:br>
              <a:rPr lang="en-US" dirty="0" smtClean="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endParaRPr lang="en-US" sz="27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1071" y="494607"/>
            <a:ext cx="4020824" cy="290114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239" y="3395749"/>
            <a:ext cx="6318211" cy="3413578"/>
          </a:xfrm>
          <a:prstGeom prst="rect">
            <a:avLst/>
          </a:prstGeom>
        </p:spPr>
      </p:pic>
    </p:spTree>
    <p:extLst>
      <p:ext uri="{BB962C8B-B14F-4D97-AF65-F5344CB8AC3E}">
        <p14:creationId xmlns:p14="http://schemas.microsoft.com/office/powerpoint/2010/main" val="4060067858"/>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2533" y="361792"/>
            <a:ext cx="9328420" cy="4401205"/>
          </a:xfrm>
          <a:prstGeom prst="rect">
            <a:avLst/>
          </a:prstGeom>
        </p:spPr>
        <p:txBody>
          <a:bodyPr wrap="square">
            <a:spAutoFit/>
          </a:bodyPr>
          <a:lstStyle/>
          <a:p>
            <a:r>
              <a:rPr lang="vi-VN" sz="2800" b="1" dirty="0">
                <a:solidFill>
                  <a:srgbClr val="292B2C"/>
                </a:solidFill>
                <a:latin typeface="Times New Roman" panose="02020603050405020304" pitchFamily="18" charset="0"/>
                <a:cs typeface="Times New Roman" panose="02020603050405020304" pitchFamily="18" charset="0"/>
              </a:rPr>
              <a:t>Tổng </a:t>
            </a:r>
            <a:r>
              <a:rPr lang="vi-VN" sz="2800" b="1" dirty="0" smtClean="0">
                <a:solidFill>
                  <a:srgbClr val="292B2C"/>
                </a:solidFill>
                <a:latin typeface="Times New Roman" panose="02020603050405020304" pitchFamily="18" charset="0"/>
                <a:cs typeface="Times New Roman" panose="02020603050405020304" pitchFamily="18" charset="0"/>
              </a:rPr>
              <a:t>kết</a:t>
            </a:r>
          </a:p>
          <a:p>
            <a:endParaRPr lang="vi-VN" sz="2800" b="1" dirty="0">
              <a:solidFill>
                <a:srgbClr val="292B2C"/>
              </a:solidFill>
              <a:latin typeface="Times New Roman" panose="02020603050405020304" pitchFamily="18" charset="0"/>
              <a:cs typeface="Times New Roman" panose="02020603050405020304" pitchFamily="18" charset="0"/>
            </a:endParaRPr>
          </a:p>
          <a:p>
            <a:pPr lvl="1"/>
            <a:r>
              <a:rPr lang="vi-VN" sz="2800" dirty="0">
                <a:solidFill>
                  <a:srgbClr val="1B1B1B"/>
                </a:solidFill>
                <a:latin typeface="Times New Roman" panose="02020603050405020304" pitchFamily="18" charset="0"/>
                <a:cs typeface="Times New Roman" panose="02020603050405020304" pitchFamily="18" charset="0"/>
              </a:rPr>
              <a:t>Trên đây là hướng dẫn sử dụng một số các chức năng cơ bản của git được tích hợp trong Android Studio. Còn rất nhiều tính năng khác giúp cho developer có thể sử dụng và tiết kiệm thời gian khi phát triển một project với Android Studio</a:t>
            </a:r>
            <a:r>
              <a:rPr lang="vi-VN" sz="2800" dirty="0" smtClean="0">
                <a:solidFill>
                  <a:srgbClr val="1B1B1B"/>
                </a:solidFill>
                <a:latin typeface="Times New Roman" panose="02020603050405020304" pitchFamily="18" charset="0"/>
                <a:cs typeface="Times New Roman" panose="02020603050405020304" pitchFamily="18" charset="0"/>
              </a:rPr>
              <a:t>.</a:t>
            </a:r>
            <a:endParaRPr lang="en-US" sz="2800" dirty="0" smtClean="0">
              <a:solidFill>
                <a:srgbClr val="1B1B1B"/>
              </a:solidFill>
              <a:latin typeface="Times New Roman" panose="02020603050405020304" pitchFamily="18" charset="0"/>
              <a:cs typeface="Times New Roman" panose="02020603050405020304" pitchFamily="18" charset="0"/>
            </a:endParaRPr>
          </a:p>
          <a:p>
            <a:pPr lvl="1"/>
            <a:endParaRPr lang="en-US" sz="2800" b="0" i="0" dirty="0">
              <a:solidFill>
                <a:srgbClr val="1B1B1B"/>
              </a:solidFill>
              <a:effectLst/>
              <a:latin typeface="Times New Roman" panose="02020603050405020304" pitchFamily="18" charset="0"/>
              <a:cs typeface="Times New Roman" panose="02020603050405020304" pitchFamily="18" charset="0"/>
            </a:endParaRPr>
          </a:p>
          <a:p>
            <a:pPr lvl="1"/>
            <a:endParaRPr lang="en-US" sz="2800" dirty="0" smtClean="0">
              <a:solidFill>
                <a:srgbClr val="1B1B1B"/>
              </a:solidFill>
              <a:latin typeface="Times New Roman" panose="02020603050405020304" pitchFamily="18" charset="0"/>
              <a:cs typeface="Times New Roman" panose="02020603050405020304" pitchFamily="18" charset="0"/>
            </a:endParaRPr>
          </a:p>
          <a:p>
            <a:pPr lvl="1"/>
            <a:r>
              <a:rPr lang="en-US" sz="2800" dirty="0" smtClean="0">
                <a:solidFill>
                  <a:srgbClr val="1B1B1B"/>
                </a:solidFill>
                <a:latin typeface="Times New Roman" panose="02020603050405020304" pitchFamily="18" charset="0"/>
                <a:cs typeface="Times New Roman" panose="02020603050405020304" pitchFamily="18" charset="0"/>
              </a:rPr>
              <a:t>Video </a:t>
            </a:r>
            <a:r>
              <a:rPr lang="en-US" sz="2800" dirty="0" err="1" smtClean="0">
                <a:solidFill>
                  <a:srgbClr val="1B1B1B"/>
                </a:solidFill>
                <a:latin typeface="Times New Roman" panose="02020603050405020304" pitchFamily="18" charset="0"/>
                <a:cs typeface="Times New Roman" panose="02020603050405020304" pitchFamily="18" charset="0"/>
              </a:rPr>
              <a:t>hướng</a:t>
            </a:r>
            <a:r>
              <a:rPr lang="en-US" sz="2800" dirty="0" smtClean="0">
                <a:solidFill>
                  <a:srgbClr val="1B1B1B"/>
                </a:solidFill>
                <a:latin typeface="Times New Roman" panose="02020603050405020304" pitchFamily="18" charset="0"/>
                <a:cs typeface="Times New Roman" panose="02020603050405020304" pitchFamily="18" charset="0"/>
              </a:rPr>
              <a:t> </a:t>
            </a:r>
            <a:r>
              <a:rPr lang="en-US" sz="2800" dirty="0" err="1" smtClean="0">
                <a:solidFill>
                  <a:srgbClr val="1B1B1B"/>
                </a:solidFill>
                <a:latin typeface="Times New Roman" panose="02020603050405020304" pitchFamily="18" charset="0"/>
                <a:cs typeface="Times New Roman" panose="02020603050405020304" pitchFamily="18" charset="0"/>
              </a:rPr>
              <a:t>dẫn</a:t>
            </a:r>
            <a:r>
              <a:rPr lang="en-US" sz="2800" dirty="0">
                <a:solidFill>
                  <a:srgbClr val="1B1B1B"/>
                </a:solidFill>
                <a:latin typeface="Times New Roman" panose="02020603050405020304" pitchFamily="18" charset="0"/>
                <a:cs typeface="Times New Roman" panose="02020603050405020304" pitchFamily="18" charset="0"/>
              </a:rPr>
              <a:t> https://www.youtube.com/watch?v=iBCIuhxVdMk&amp;t=516s</a:t>
            </a:r>
            <a:endParaRPr lang="vi-VN" sz="2800" b="0" i="0" dirty="0">
              <a:solidFill>
                <a:srgbClr val="1B1B1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717285"/>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6972"/>
            <a:ext cx="12192000" cy="9114972"/>
          </a:xfrm>
          <a:prstGeom prst="rect">
            <a:avLst/>
          </a:prstGeom>
        </p:spPr>
      </p:pic>
    </p:spTree>
    <p:extLst>
      <p:ext uri="{BB962C8B-B14F-4D97-AF65-F5344CB8AC3E}">
        <p14:creationId xmlns:p14="http://schemas.microsoft.com/office/powerpoint/2010/main" val="3538651322"/>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48937" y="583474"/>
            <a:ext cx="9292046" cy="5470537"/>
          </a:xfrm>
          <a:prstGeom prst="rect">
            <a:avLst/>
          </a:prstGeom>
          <a:noFill/>
        </p:spPr>
        <p:txBody>
          <a:bodyPr wrap="square" rtlCol="0">
            <a:spAutoFit/>
          </a:bodyPr>
          <a:lstStyle/>
          <a:p>
            <a:pPr marL="571500" indent="-571500" algn="just">
              <a:lnSpc>
                <a:spcPct val="150000"/>
              </a:lnSpc>
              <a:buFont typeface="+mj-lt"/>
              <a:buAutoNum type="romanUcPeriod"/>
            </a:pPr>
            <a:r>
              <a:rPr lang="en-US" sz="3200" b="1" dirty="0" err="1">
                <a:latin typeface="Times New Roman" panose="02020603050405020304" pitchFamily="18" charset="0"/>
                <a:cs typeface="Times New Roman" panose="02020603050405020304" pitchFamily="18" charset="0"/>
              </a:rPr>
              <a:t>Giới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thiệu</a:t>
            </a:r>
            <a:endParaRPr lang="vi-VN" sz="3200" b="1" dirty="0">
              <a:latin typeface="Times New Roman" panose="02020603050405020304" pitchFamily="18" charset="0"/>
              <a:cs typeface="Times New Roman" panose="02020603050405020304" pitchFamily="18" charset="0"/>
            </a:endParaRPr>
          </a:p>
          <a:p>
            <a:pPr marL="971550" lvl="1" indent="-514350" algn="just">
              <a:lnSpc>
                <a:spcPct val="150000"/>
              </a:lnSpc>
              <a:buFont typeface="+mj-lt"/>
              <a:buAutoNum type="arabicPeriod"/>
            </a:pPr>
            <a:r>
              <a:rPr lang="vi-VN" sz="3200" b="1" dirty="0">
                <a:latin typeface="Times New Roman" panose="02020603050405020304" pitchFamily="18" charset="0"/>
                <a:cs typeface="Times New Roman" panose="02020603050405020304" pitchFamily="18" charset="0"/>
              </a:rPr>
              <a:t>	</a:t>
            </a:r>
            <a:r>
              <a:rPr lang="en-US" b="1" dirty="0"/>
              <a:t> </a:t>
            </a:r>
            <a:r>
              <a:rPr lang="en-US" sz="2800" b="1" dirty="0">
                <a:latin typeface="Times New Roman" panose="02020603050405020304" pitchFamily="18" charset="0"/>
                <a:cs typeface="Times New Roman" panose="02020603050405020304" pitchFamily="18" charset="0"/>
              </a:rPr>
              <a:t>Version control </a:t>
            </a:r>
            <a:r>
              <a:rPr lang="en-US" sz="2800" b="1" dirty="0" err="1">
                <a:latin typeface="Times New Roman" panose="02020603050405020304" pitchFamily="18" charset="0"/>
                <a:cs typeface="Times New Roman" panose="02020603050405020304" pitchFamily="18" charset="0"/>
              </a:rPr>
              <a:t>là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gì</a:t>
            </a:r>
            <a:r>
              <a:rPr lang="en-US" sz="2800" b="1" dirty="0">
                <a:latin typeface="Times New Roman" panose="02020603050405020304" pitchFamily="18" charset="0"/>
                <a:cs typeface="Times New Roman" panose="02020603050405020304" pitchFamily="18" charset="0"/>
              </a:rPr>
              <a:t>?</a:t>
            </a:r>
            <a:endParaRPr lang="vi-VN" sz="2800" b="1" dirty="0">
              <a:latin typeface="Times New Roman" panose="02020603050405020304" pitchFamily="18" charset="0"/>
              <a:cs typeface="Times New Roman" panose="02020603050405020304" pitchFamily="18" charset="0"/>
            </a:endParaRPr>
          </a:p>
          <a:p>
            <a:pPr marL="1371600" lvl="2" indent="-457200" algn="just">
              <a:lnSpc>
                <a:spcPct val="150000"/>
              </a:lnSpc>
              <a:buFont typeface="Wingdings" panose="05000000000000000000" pitchFamily="2" charset="2"/>
              <a:buChar char="Ø"/>
            </a:pPr>
            <a:r>
              <a:rPr lang="vi-VN" sz="3200" b="1"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Version control được hiểu như 1 công cụ giúp bạn theo dõi sự thay đổi của toàn bộ cấu trúc chương trình.</a:t>
            </a:r>
          </a:p>
          <a:p>
            <a:pPr marL="1371600" lvl="2" indent="-457200" algn="just">
              <a:lnSpc>
                <a:spcPct val="150000"/>
              </a:lnSpc>
              <a:buFont typeface="Wingdings" panose="05000000000000000000" pitchFamily="2" charset="2"/>
              <a:buChar char="Ø"/>
            </a:pPr>
            <a:r>
              <a:rPr lang="vi-VN"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vi-VN" sz="2800" b="0" i="0" dirty="0">
                <a:solidFill>
                  <a:srgbClr val="212529"/>
                </a:solidFill>
                <a:effectLst/>
                <a:latin typeface="-apple-system"/>
              </a:rPr>
              <a:t>Chúng ta có thể dễ ràng </a:t>
            </a:r>
            <a:r>
              <a:rPr lang="vi-VN" sz="2800" b="0" i="1" dirty="0">
                <a:solidFill>
                  <a:srgbClr val="212529"/>
                </a:solidFill>
                <a:effectLst/>
                <a:latin typeface="-apple-system"/>
              </a:rPr>
              <a:t>truy vấn</a:t>
            </a:r>
            <a:r>
              <a:rPr lang="vi-VN" sz="2800" b="0" i="0" dirty="0">
                <a:solidFill>
                  <a:srgbClr val="212529"/>
                </a:solidFill>
                <a:effectLst/>
                <a:latin typeface="-apple-system"/>
              </a:rPr>
              <a:t> ra được sự thay đổi của source code trong một file tại một thời điểm bất kỳ</a:t>
            </a:r>
            <a:endParaRPr lang="en-US" dirty="0"/>
          </a:p>
        </p:txBody>
      </p:sp>
    </p:spTree>
    <p:extLst>
      <p:ext uri="{BB962C8B-B14F-4D97-AF65-F5344CB8AC3E}">
        <p14:creationId xmlns:p14="http://schemas.microsoft.com/office/powerpoint/2010/main" val="3445920946"/>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828" y="889287"/>
            <a:ext cx="8152381" cy="4590476"/>
          </a:xfrm>
        </p:spPr>
      </p:pic>
    </p:spTree>
    <p:extLst>
      <p:ext uri="{BB962C8B-B14F-4D97-AF65-F5344CB8AC3E}">
        <p14:creationId xmlns:p14="http://schemas.microsoft.com/office/powerpoint/2010/main" val="3517794796"/>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61851" y="522514"/>
            <a:ext cx="8707927" cy="5183150"/>
          </a:xfrm>
          <a:prstGeom prst="rect">
            <a:avLst/>
          </a:prstGeom>
          <a:noFill/>
        </p:spPr>
        <p:txBody>
          <a:bodyPr wrap="square" rtlCol="0">
            <a:spAutoFit/>
          </a:bodyPr>
          <a:lstStyle/>
          <a:p>
            <a:pPr algn="just">
              <a:lnSpc>
                <a:spcPct val="150000"/>
              </a:lnSpc>
            </a:pPr>
            <a:r>
              <a:rPr lang="vi-VN" sz="2800" dirty="0">
                <a:latin typeface="Times New Roman" panose="02020603050405020304" pitchFamily="18" charset="0"/>
                <a:cs typeface="Times New Roman" panose="02020603050405020304" pitchFamily="18" charset="0"/>
              </a:rPr>
              <a:t>2.</a:t>
            </a:r>
            <a:r>
              <a:rPr lang="en-US" sz="2800" b="1" dirty="0"/>
              <a:t> </a:t>
            </a:r>
            <a:r>
              <a:rPr lang="en-US" sz="2800" b="1" dirty="0" err="1">
                <a:latin typeface="Times New Roman" panose="02020603050405020304" pitchFamily="18" charset="0"/>
                <a:cs typeface="Times New Roman" panose="02020603050405020304" pitchFamily="18" charset="0"/>
              </a:rPr>
              <a:t>Tại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sao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cần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r>
              <a:rPr lang="en-US" sz="2800" b="1" dirty="0">
                <a:latin typeface="Times New Roman" panose="02020603050405020304" pitchFamily="18" charset="0"/>
                <a:cs typeface="Times New Roman" panose="02020603050405020304" pitchFamily="18" charset="0"/>
              </a:rPr>
              <a:t> Version control?</a:t>
            </a:r>
          </a:p>
          <a:p>
            <a:pPr marL="914400" lvl="1" indent="-457200" algn="just">
              <a:lnSpc>
                <a:spcPct val="150000"/>
              </a:lnSpc>
              <a:buFont typeface="Wingdings" panose="05000000000000000000" pitchFamily="2" charset="2"/>
              <a:buChar char="Ø"/>
            </a:pPr>
            <a:r>
              <a:rPr lang="vi-VN" sz="2800" b="0" i="0" dirty="0">
                <a:solidFill>
                  <a:srgbClr val="222222"/>
                </a:solidFill>
                <a:effectLst/>
                <a:latin typeface="arial" panose="020B0604020202020204" pitchFamily="34" charset="0"/>
              </a:rPr>
              <a:t> Với công cụ này, mỗi thành viên team bạn có thể tạo ra 1 phiên bản riêng cho mình (branch) và làm việc độc lập trên đó</a:t>
            </a:r>
            <a:endParaRPr lang="en-US" sz="2800" b="0" i="0" dirty="0">
              <a:solidFill>
                <a:srgbClr val="222222"/>
              </a:solidFill>
              <a:effectLst/>
              <a:latin typeface="arial" panose="020B0604020202020204" pitchFamily="34" charset="0"/>
            </a:endParaRPr>
          </a:p>
          <a:p>
            <a:pPr marL="914400" lvl="1" indent="-457200" algn="just">
              <a:lnSpc>
                <a:spcPct val="150000"/>
              </a:lnSpc>
              <a:buFont typeface="Wingdings" panose="05000000000000000000" pitchFamily="2" charset="2"/>
              <a:buChar char="Ø"/>
            </a:pPr>
            <a:r>
              <a:rPr lang="vi-VN" sz="2800" b="0" i="0" dirty="0">
                <a:solidFill>
                  <a:srgbClr val="222222"/>
                </a:solidFill>
                <a:effectLst/>
                <a:latin typeface="arial" panose="020B0604020202020204" pitchFamily="34" charset="0"/>
              </a:rPr>
              <a:t> khi </a:t>
            </a:r>
            <a:r>
              <a:rPr lang="vi-VN" sz="2800" b="1" i="0" dirty="0">
                <a:solidFill>
                  <a:srgbClr val="222222"/>
                </a:solidFill>
                <a:effectLst/>
                <a:latin typeface="arial" panose="020B0604020202020204" pitchFamily="34" charset="0"/>
              </a:rPr>
              <a:t>cần</a:t>
            </a:r>
            <a:r>
              <a:rPr lang="vi-VN" sz="2800" b="0" i="0" dirty="0">
                <a:solidFill>
                  <a:srgbClr val="222222"/>
                </a:solidFill>
                <a:effectLst/>
                <a:latin typeface="arial" panose="020B0604020202020204" pitchFamily="34" charset="0"/>
              </a:rPr>
              <a:t> gộp code, bạn chỉ việc gộp</a:t>
            </a:r>
            <a:r>
              <a:rPr lang="en-US" sz="2800" b="0" i="0" dirty="0">
                <a:solidFill>
                  <a:srgbClr val="222222"/>
                </a:solidFill>
                <a:effectLst/>
                <a:latin typeface="arial" panose="020B0604020202020204" pitchFamily="34" charset="0"/>
              </a:rPr>
              <a:t> </a:t>
            </a:r>
            <a:r>
              <a:rPr lang="vi-VN" sz="2800" b="0" i="0" dirty="0">
                <a:solidFill>
                  <a:srgbClr val="222222"/>
                </a:solidFill>
                <a:effectLst/>
                <a:latin typeface="arial" panose="020B0604020202020204" pitchFamily="34" charset="0"/>
              </a:rPr>
              <a:t>lại với nhau, mọi thứ đều được </a:t>
            </a:r>
            <a:r>
              <a:rPr lang="vi-VN" sz="2800" b="1" i="0" dirty="0">
                <a:solidFill>
                  <a:srgbClr val="222222"/>
                </a:solidFill>
                <a:effectLst/>
                <a:latin typeface="arial" panose="020B0604020202020204" pitchFamily="34" charset="0"/>
              </a:rPr>
              <a:t>version control</a:t>
            </a:r>
            <a:r>
              <a:rPr lang="vi-VN" sz="2800" b="0" i="0" dirty="0">
                <a:solidFill>
                  <a:srgbClr val="222222"/>
                </a:solidFill>
                <a:effectLst/>
                <a:latin typeface="arial" panose="020B0604020202020204" pitchFamily="34" charset="0"/>
              </a:rPr>
              <a:t> đánh dấu thời gian rõ ràng, công việc sẽ trở nên dễ dàng hơn rất nhiều</a:t>
            </a:r>
          </a:p>
        </p:txBody>
      </p:sp>
    </p:spTree>
    <p:extLst>
      <p:ext uri="{BB962C8B-B14F-4D97-AF65-F5344CB8AC3E}">
        <p14:creationId xmlns:p14="http://schemas.microsoft.com/office/powerpoint/2010/main" val="3088414714"/>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6351" y="4375626"/>
            <a:ext cx="8707927" cy="1953868"/>
          </a:xfrm>
          <a:prstGeom prst="rect">
            <a:avLst/>
          </a:prstGeom>
          <a:noFill/>
        </p:spPr>
        <p:txBody>
          <a:bodyPr wrap="square" rtlCol="0">
            <a:spAutoFit/>
          </a:bodyPr>
          <a:lstStyle/>
          <a:p>
            <a:pPr marL="914400" lvl="1" indent="-457200" algn="just">
              <a:lnSpc>
                <a:spcPct val="150000"/>
              </a:lnSpc>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Verson control còn giúp bạn theo dõi, phân tích tiến độ dự án, mức độ đóng góp của mỗi cá nhân vào dự án, cá nhân gây lỗi chương trình (bắt nó fix)…</a:t>
            </a:r>
            <a:endParaRPr lang="en-US" sz="2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D66E535-119E-4730-B1B0-32D1E9F6E8E4}"/>
              </a:ext>
            </a:extLst>
          </p:cNvPr>
          <p:cNvPicPr>
            <a:picLocks noChangeAspect="1"/>
          </p:cNvPicPr>
          <p:nvPr/>
        </p:nvPicPr>
        <p:blipFill>
          <a:blip r:embed="rId2"/>
          <a:stretch>
            <a:fillRect/>
          </a:stretch>
        </p:blipFill>
        <p:spPr>
          <a:xfrm>
            <a:off x="2097072" y="228132"/>
            <a:ext cx="6286500" cy="3876675"/>
          </a:xfrm>
          <a:prstGeom prst="rect">
            <a:avLst/>
          </a:prstGeom>
        </p:spPr>
      </p:pic>
    </p:spTree>
    <p:extLst>
      <p:ext uri="{BB962C8B-B14F-4D97-AF65-F5344CB8AC3E}">
        <p14:creationId xmlns:p14="http://schemas.microsoft.com/office/powerpoint/2010/main" val="3002735669"/>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9987" y="369558"/>
            <a:ext cx="5730238" cy="6432530"/>
          </a:xfrm>
          <a:prstGeom prst="rect">
            <a:avLst/>
          </a:prstGeom>
          <a:noFill/>
        </p:spPr>
        <p:txBody>
          <a:bodyPr wrap="square" rtlCol="0">
            <a:spAutoFit/>
          </a:bodyPr>
          <a:lstStyle/>
          <a:p>
            <a:r>
              <a:rPr lang="vi-VN" sz="2400" b="1" dirty="0" smtClean="0">
                <a:latin typeface="Times New Roman" panose="02020603050405020304" pitchFamily="18" charset="0"/>
                <a:cs typeface="Times New Roman" panose="02020603050405020304" pitchFamily="18" charset="0"/>
              </a:rPr>
              <a:t>II.  SỬ </a:t>
            </a:r>
            <a:r>
              <a:rPr lang="vi-VN" sz="2400" b="1" dirty="0">
                <a:latin typeface="Times New Roman" panose="02020603050405020304" pitchFamily="18" charset="0"/>
                <a:cs typeface="Times New Roman" panose="02020603050405020304" pitchFamily="18" charset="0"/>
              </a:rPr>
              <a:t>DỤNG VERSION CONTROL VỚI </a:t>
            </a:r>
            <a:r>
              <a:rPr lang="vi-VN" sz="2400" b="1" dirty="0" smtClean="0">
                <a:latin typeface="Times New Roman" panose="02020603050405020304" pitchFamily="18" charset="0"/>
                <a:cs typeface="Times New Roman" panose="02020603050405020304" pitchFamily="18" charset="0"/>
              </a:rPr>
              <a:t>GIT.</a:t>
            </a:r>
          </a:p>
          <a:p>
            <a:pPr marL="914400" lvl="1" indent="-45720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Git là 1 đại diện nổi bật của </a:t>
            </a:r>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tán</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distributed </a:t>
            </a:r>
            <a:r>
              <a:rPr lang="vi-VN" sz="2800" dirty="0">
                <a:latin typeface="Times New Roman" panose="02020603050405020304" pitchFamily="18" charset="0"/>
                <a:cs typeface="Times New Roman" panose="02020603050405020304" pitchFamily="18" charset="0"/>
              </a:rPr>
              <a:t>version control </a:t>
            </a:r>
            <a:r>
              <a:rPr lang="vi-VN" sz="2800" dirty="0" smtClean="0">
                <a:latin typeface="Times New Roman" panose="02020603050405020304" pitchFamily="18" charset="0"/>
                <a:cs typeface="Times New Roman" panose="02020603050405020304" pitchFamily="18" charset="0"/>
              </a:rPr>
              <a:t>system.</a:t>
            </a:r>
            <a:r>
              <a:rPr lang="en-US" sz="28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Ø"/>
            </a:pPr>
            <a:r>
              <a:rPr lang="en-US" sz="2800" dirty="0" err="1" smtClean="0">
                <a:latin typeface="Times New Roman" panose="02020603050405020304" pitchFamily="18" charset="0"/>
                <a:cs typeface="Times New Roman" panose="02020603050405020304" pitchFamily="18" charset="0"/>
              </a:rPr>
              <a:t>Nhờ</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lý</a:t>
            </a:r>
            <a:r>
              <a:rPr lang="en-US" sz="2800" dirty="0" smtClean="0">
                <a:latin typeface="Times New Roman" panose="02020603050405020304" pitchFamily="18" charset="0"/>
                <a:cs typeface="Times New Roman" panose="02020603050405020304" pitchFamily="18" charset="0"/>
              </a:rPr>
              <a:t> code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nhóm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developer </a:t>
            </a:r>
            <a:r>
              <a:rPr lang="en-US" sz="2800" dirty="0" err="1" smtClean="0">
                <a:latin typeface="Times New Roman" panose="02020603050405020304" pitchFamily="18" charset="0"/>
                <a:cs typeface="Times New Roman" panose="02020603050405020304" pitchFamily="18" charset="0"/>
              </a:rPr>
              <a:t>trở</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giản</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thuận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hơn</a:t>
            </a:r>
            <a:r>
              <a:rPr lang="en-US" sz="2800" dirty="0" smtClean="0">
                <a:latin typeface="Times New Roman" panose="02020603050405020304" pitchFamily="18" charset="0"/>
                <a:cs typeface="Times New Roman" panose="02020603050405020304" pitchFamily="18" charset="0"/>
              </a:rPr>
              <a:t> </a:t>
            </a:r>
            <a:endParaRPr lang="vi-VN" sz="2800" dirty="0" smtClean="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Ø"/>
            </a:pPr>
            <a:r>
              <a:rPr lang="vi-VN" sz="2800" dirty="0" smtClean="0">
                <a:latin typeface="Times New Roman" panose="02020603050405020304" pitchFamily="18" charset="0"/>
                <a:cs typeface="Times New Roman" panose="02020603050405020304" pitchFamily="18" charset="0"/>
              </a:rPr>
              <a:t>Git </a:t>
            </a:r>
            <a:r>
              <a:rPr lang="vi-VN" sz="2800" dirty="0">
                <a:latin typeface="Times New Roman" panose="02020603050405020304" pitchFamily="18" charset="0"/>
                <a:cs typeface="Times New Roman" panose="02020603050405020304" pitchFamily="18" charset="0"/>
              </a:rPr>
              <a:t>là 1 version control rất phổ biến </a:t>
            </a:r>
            <a:r>
              <a:rPr lang="vi-VN" sz="2800" dirty="0" smtClean="0">
                <a:latin typeface="Times New Roman" panose="02020603050405020304" pitchFamily="18" charset="0"/>
                <a:cs typeface="Times New Roman" panose="02020603050405020304" pitchFamily="18" charset="0"/>
              </a:rPr>
              <a:t>còn </a:t>
            </a:r>
            <a:r>
              <a:rPr lang="vi-VN" sz="2800" dirty="0">
                <a:latin typeface="Times New Roman" panose="02020603050405020304" pitchFamily="18" charset="0"/>
                <a:cs typeface="Times New Roman" panose="02020603050405020304" pitchFamily="18" charset="0"/>
              </a:rPr>
              <a:t>Github chỉ đơn thuần là 1 công ty cho phép bạn lưu trữ các Git repository mà thôi</a:t>
            </a:r>
            <a:r>
              <a:rPr lang="vi-VN" sz="2800" dirty="0" smtClean="0">
                <a:latin typeface="Times New Roman" panose="02020603050405020304" pitchFamily="18" charset="0"/>
                <a:cs typeface="Times New Roman" panose="02020603050405020304" pitchFamily="18" charset="0"/>
              </a:rPr>
              <a:t>.</a:t>
            </a:r>
          </a:p>
          <a:p>
            <a:pPr lvl="1"/>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6604" y="892244"/>
            <a:ext cx="5844157" cy="5387158"/>
          </a:xfrm>
          <a:prstGeom prst="rect">
            <a:avLst/>
          </a:prstGeom>
        </p:spPr>
      </p:pic>
    </p:spTree>
    <p:extLst>
      <p:ext uri="{BB962C8B-B14F-4D97-AF65-F5344CB8AC3E}">
        <p14:creationId xmlns:p14="http://schemas.microsoft.com/office/powerpoint/2010/main" val="406799729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868" y="609600"/>
            <a:ext cx="9726158" cy="5432630"/>
          </a:xfrm>
        </p:spPr>
      </p:pic>
    </p:spTree>
    <p:extLst>
      <p:ext uri="{BB962C8B-B14F-4D97-AF65-F5344CB8AC3E}">
        <p14:creationId xmlns:p14="http://schemas.microsoft.com/office/powerpoint/2010/main" val="1817579932"/>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440575"/>
            <a:ext cx="11571316" cy="3939540"/>
          </a:xfrm>
          <a:prstGeom prst="rect">
            <a:avLst/>
          </a:prstGeom>
          <a:noFill/>
        </p:spPr>
        <p:txBody>
          <a:bodyPr wrap="square" rtlCol="0">
            <a:spAutoFit/>
          </a:bodyPr>
          <a:lstStyle/>
          <a:p>
            <a:pPr>
              <a:lnSpc>
                <a:spcPct val="200000"/>
              </a:lnSpc>
            </a:pPr>
            <a:r>
              <a:rPr lang="en-US" sz="2400" b="1" dirty="0" smtClean="0">
                <a:latin typeface="Times New Roman" panose="02020603050405020304" pitchFamily="18" charset="0"/>
                <a:cs typeface="Times New Roman" panose="02020603050405020304" pitchFamily="18" charset="0"/>
              </a:rPr>
              <a:t>III</a:t>
            </a:r>
            <a:r>
              <a:rPr lang="vi-VN" sz="2400" b="1" dirty="0" smtClean="0">
                <a:latin typeface="Times New Roman" panose="02020603050405020304" pitchFamily="18" charset="0"/>
                <a:cs typeface="Times New Roman" panose="02020603050405020304" pitchFamily="18" charset="0"/>
              </a:rPr>
              <a:t>. </a:t>
            </a:r>
            <a:r>
              <a:rPr lang="vi-VN" sz="2400" b="1" dirty="0">
                <a:latin typeface="Times New Roman" panose="02020603050405020304" pitchFamily="18" charset="0"/>
                <a:cs typeface="Times New Roman" panose="02020603050405020304" pitchFamily="18" charset="0"/>
              </a:rPr>
              <a:t>SỬ DỤNG VERSION CONTROL VỚI GIT VÀ ANDROID </a:t>
            </a:r>
            <a:r>
              <a:rPr lang="vi-VN" sz="2400" b="1" dirty="0" smtClean="0">
                <a:latin typeface="Times New Roman" panose="02020603050405020304" pitchFamily="18" charset="0"/>
                <a:cs typeface="Times New Roman" panose="02020603050405020304" pitchFamily="18" charset="0"/>
              </a:rPr>
              <a:t>S</a:t>
            </a:r>
            <a:r>
              <a:rPr lang="en-US" sz="2400" b="1" dirty="0" smtClean="0">
                <a:latin typeface="Times New Roman" panose="02020603050405020304" pitchFamily="18" charset="0"/>
                <a:cs typeface="Times New Roman" panose="02020603050405020304" pitchFamily="18" charset="0"/>
              </a:rPr>
              <a:t>TUDI</a:t>
            </a:r>
            <a:r>
              <a:rPr lang="vi-VN" sz="2400" b="1" dirty="0" smtClean="0">
                <a:latin typeface="Times New Roman" panose="02020603050405020304" pitchFamily="18" charset="0"/>
                <a:cs typeface="Times New Roman" panose="02020603050405020304" pitchFamily="18" charset="0"/>
              </a:rPr>
              <a:t>O</a:t>
            </a:r>
            <a:endParaRPr lang="en-US" sz="2400" b="1" dirty="0" smtClean="0">
              <a:latin typeface="Times New Roman" panose="02020603050405020304" pitchFamily="18" charset="0"/>
              <a:cs typeface="Times New Roman" panose="02020603050405020304" pitchFamily="18" charset="0"/>
            </a:endParaRPr>
          </a:p>
          <a:p>
            <a:pPr>
              <a:lnSpc>
                <a:spcPct val="200000"/>
              </a:lnSpc>
            </a:pPr>
            <a:r>
              <a:rPr lang="en-US" sz="2400" b="1" dirty="0" smtClean="0">
                <a:latin typeface="Times New Roman" panose="02020603050405020304" pitchFamily="18" charset="0"/>
                <a:cs typeface="Times New Roman" panose="02020603050405020304" pitchFamily="18" charset="0"/>
              </a:rPr>
              <a:t>(</a:t>
            </a:r>
            <a:r>
              <a:rPr lang="en-US" sz="2400" b="1" dirty="0" err="1" smtClean="0">
                <a:latin typeface="Times New Roman" panose="02020603050405020304" pitchFamily="18" charset="0"/>
                <a:cs typeface="Times New Roman" panose="02020603050405020304" pitchFamily="18" charset="0"/>
              </a:rPr>
              <a:t>Cần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chuẩn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bị</a:t>
            </a:r>
            <a:r>
              <a:rPr lang="en-US" sz="2400" b="1" dirty="0" smtClean="0">
                <a:latin typeface="Times New Roman" panose="02020603050405020304" pitchFamily="18" charset="0"/>
                <a:cs typeface="Times New Roman" panose="02020603050405020304" pitchFamily="18" charset="0"/>
              </a:rPr>
              <a:t> : </a:t>
            </a:r>
            <a:r>
              <a:rPr lang="en-US" sz="2400" b="1" dirty="0" err="1" smtClean="0">
                <a:latin typeface="Times New Roman" panose="02020603050405020304" pitchFamily="18" charset="0"/>
                <a:cs typeface="Times New Roman" panose="02020603050405020304" pitchFamily="18" charset="0"/>
              </a:rPr>
              <a:t>Tài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khoản</a:t>
            </a:r>
            <a:r>
              <a:rPr lang="en-US" sz="2400" b="1" dirty="0" smtClean="0">
                <a:latin typeface="Times New Roman" panose="02020603050405020304" pitchFamily="18" charset="0"/>
                <a:cs typeface="Times New Roman" panose="02020603050405020304" pitchFamily="18" charset="0"/>
              </a:rPr>
              <a:t> GitHub , </a:t>
            </a:r>
            <a:r>
              <a:rPr lang="en-US" sz="2400" b="1" dirty="0" err="1" smtClean="0">
                <a:latin typeface="Times New Roman" panose="02020603050405020304" pitchFamily="18" charset="0"/>
                <a:cs typeface="Times New Roman" panose="02020603050405020304" pitchFamily="18" charset="0"/>
              </a:rPr>
              <a:t>tải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Git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về</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máy</a:t>
            </a:r>
            <a:r>
              <a:rPr lang="en-US" sz="2400" b="1" dirty="0" smtClean="0">
                <a:latin typeface="Times New Roman" panose="02020603050405020304" pitchFamily="18" charset="0"/>
                <a:cs typeface="Times New Roman" panose="02020603050405020304" pitchFamily="18" charset="0"/>
              </a:rPr>
              <a:t> qua </a:t>
            </a:r>
            <a:r>
              <a:rPr lang="en-US" sz="2400" b="1" dirty="0" err="1" smtClean="0">
                <a:latin typeface="Times New Roman" panose="02020603050405020304" pitchFamily="18" charset="0"/>
                <a:cs typeface="Times New Roman" panose="02020603050405020304" pitchFamily="18" charset="0"/>
              </a:rPr>
              <a:t>đường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dẫn</a:t>
            </a:r>
            <a:r>
              <a:rPr lang="en-US" sz="2400" b="1" dirty="0">
                <a:latin typeface="Times New Roman" panose="02020603050405020304" pitchFamily="18" charset="0"/>
                <a:cs typeface="Times New Roman" panose="02020603050405020304" pitchFamily="18" charset="0"/>
              </a:rPr>
              <a:t> https://git-scm.com</a:t>
            </a:r>
            <a:r>
              <a:rPr lang="en-US" sz="2400" b="1" dirty="0" smtClean="0">
                <a:latin typeface="Times New Roman" panose="02020603050405020304" pitchFamily="18" charset="0"/>
                <a:cs typeface="Times New Roman" panose="02020603050405020304" pitchFamily="18" charset="0"/>
              </a:rPr>
              <a:t>/)</a:t>
            </a:r>
          </a:p>
          <a:p>
            <a:pPr marL="971550" lvl="1" indent="-514350">
              <a:buAutoNum type="arabicPeriod"/>
            </a:pPr>
            <a:r>
              <a:rPr lang="en-US" sz="2800" dirty="0" err="1" smtClean="0">
                <a:latin typeface="Times New Roman" panose="02020603050405020304" pitchFamily="18" charset="0"/>
                <a:cs typeface="Times New Roman" panose="02020603050405020304" pitchFamily="18" charset="0"/>
              </a:rPr>
              <a:t>Tích</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a:t>
            </a:r>
            <a:r>
              <a:rPr lang="en-US" sz="2800" dirty="0" err="1" smtClean="0">
                <a:latin typeface="Times New Roman" panose="02020603050405020304" pitchFamily="18" charset="0"/>
                <a:cs typeface="Times New Roman" panose="02020603050405020304" pitchFamily="18" charset="0"/>
              </a:rPr>
              <a:t>it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project </a:t>
            </a:r>
            <a:r>
              <a:rPr lang="en-US" sz="2800" dirty="0" err="1">
                <a:latin typeface="Times New Roman" panose="02020603050405020304" pitchFamily="18" charset="0"/>
                <a:cs typeface="Times New Roman" panose="02020603050405020304" pitchFamily="18" charset="0"/>
              </a:rPr>
              <a:t>mới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Android </a:t>
            </a:r>
            <a:r>
              <a:rPr lang="en-US" sz="2800" dirty="0" smtClean="0">
                <a:latin typeface="Times New Roman" panose="02020603050405020304" pitchFamily="18" charset="0"/>
                <a:cs typeface="Times New Roman" panose="02020603050405020304" pitchFamily="18" charset="0"/>
              </a:rPr>
              <a:t>studio</a:t>
            </a:r>
            <a:r>
              <a:rPr lang="vi-VN" sz="2800" dirty="0" smtClean="0">
                <a:latin typeface="Times New Roman" panose="02020603050405020304" pitchFamily="18" charset="0"/>
                <a:cs typeface="Times New Roman" panose="02020603050405020304" pitchFamily="18" charset="0"/>
              </a:rPr>
              <a:t>.</a:t>
            </a:r>
          </a:p>
          <a:p>
            <a:pPr lvl="2"/>
            <a:r>
              <a:rPr lang="en-US" altLang="en-US" sz="2800" dirty="0" err="1" smtClean="0">
                <a:solidFill>
                  <a:srgbClr val="1B1B1B"/>
                </a:solidFill>
                <a:latin typeface="Times New Roman" panose="02020603050405020304" pitchFamily="18" charset="0"/>
                <a:cs typeface="Times New Roman" panose="02020603050405020304" pitchFamily="18" charset="0"/>
              </a:rPr>
              <a:t>Với</a:t>
            </a:r>
            <a:r>
              <a:rPr lang="en-US" altLang="en-US" sz="2800" dirty="0" smtClean="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một</a:t>
            </a:r>
            <a:r>
              <a:rPr lang="en-US" altLang="en-US" sz="2800" dirty="0">
                <a:solidFill>
                  <a:srgbClr val="1B1B1B"/>
                </a:solidFill>
                <a:latin typeface="Times New Roman" panose="02020603050405020304" pitchFamily="18" charset="0"/>
                <a:cs typeface="Times New Roman" panose="02020603050405020304" pitchFamily="18" charset="0"/>
              </a:rPr>
              <a:t> project </a:t>
            </a:r>
            <a:r>
              <a:rPr lang="en-US" altLang="en-US" sz="2800" dirty="0" err="1">
                <a:solidFill>
                  <a:srgbClr val="1B1B1B"/>
                </a:solidFill>
                <a:latin typeface="Times New Roman" panose="02020603050405020304" pitchFamily="18" charset="0"/>
                <a:cs typeface="Times New Roman" panose="02020603050405020304" pitchFamily="18" charset="0"/>
              </a:rPr>
              <a:t>mới</a:t>
            </a:r>
            <a:r>
              <a:rPr lang="en-US" altLang="en-US" sz="2800" dirty="0">
                <a:solidFill>
                  <a:srgbClr val="1B1B1B"/>
                </a:solidFill>
                <a:latin typeface="Times New Roman" panose="02020603050405020304" pitchFamily="18" charset="0"/>
                <a:cs typeface="Times New Roman" panose="02020603050405020304" pitchFamily="18" charset="0"/>
              </a:rPr>
              <a:t>, ta </a:t>
            </a:r>
            <a:r>
              <a:rPr lang="en-US" altLang="en-US" sz="2800" dirty="0" err="1">
                <a:solidFill>
                  <a:srgbClr val="1B1B1B"/>
                </a:solidFill>
                <a:latin typeface="Times New Roman" panose="02020603050405020304" pitchFamily="18" charset="0"/>
                <a:cs typeface="Times New Roman" panose="02020603050405020304" pitchFamily="18" charset="0"/>
              </a:rPr>
              <a:t>cần</a:t>
            </a:r>
            <a:r>
              <a:rPr lang="en-US" altLang="en-US" sz="2800" dirty="0">
                <a:solidFill>
                  <a:srgbClr val="1B1B1B"/>
                </a:solidFill>
                <a:latin typeface="Times New Roman" panose="02020603050405020304" pitchFamily="18" charset="0"/>
                <a:cs typeface="Times New Roman" panose="02020603050405020304" pitchFamily="18" charset="0"/>
              </a:rPr>
              <a:t> click </a:t>
            </a:r>
            <a:r>
              <a:rPr lang="en-US" altLang="en-US" sz="2800" dirty="0" err="1">
                <a:solidFill>
                  <a:srgbClr val="1B1B1B"/>
                </a:solidFill>
                <a:latin typeface="Times New Roman" panose="02020603050405020304" pitchFamily="18" charset="0"/>
                <a:cs typeface="Times New Roman" panose="02020603050405020304" pitchFamily="18" charset="0"/>
              </a:rPr>
              <a:t>vào</a:t>
            </a:r>
            <a:r>
              <a:rPr lang="en-US" altLang="en-US" sz="2800" dirty="0">
                <a:solidFill>
                  <a:srgbClr val="1B1B1B"/>
                </a:solidFill>
                <a:latin typeface="Times New Roman" panose="02020603050405020304" pitchFamily="18" charset="0"/>
                <a:cs typeface="Times New Roman" panose="02020603050405020304" pitchFamily="18" charset="0"/>
              </a:rPr>
              <a:t> Import into Version Control </a:t>
            </a:r>
            <a:r>
              <a:rPr lang="en-US" altLang="en-US" sz="2800" dirty="0" err="1">
                <a:solidFill>
                  <a:srgbClr val="1B1B1B"/>
                </a:solidFill>
                <a:latin typeface="Times New Roman" panose="02020603050405020304" pitchFamily="18" charset="0"/>
                <a:cs typeface="Times New Roman" panose="02020603050405020304" pitchFamily="18" charset="0"/>
              </a:rPr>
              <a:t>trong</a:t>
            </a:r>
            <a:r>
              <a:rPr lang="en-US" altLang="en-US" sz="2800" dirty="0">
                <a:solidFill>
                  <a:srgbClr val="1B1B1B"/>
                </a:solidFill>
                <a:latin typeface="Times New Roman" panose="02020603050405020304" pitchFamily="18" charset="0"/>
                <a:cs typeface="Times New Roman" panose="02020603050405020304" pitchFamily="18" charset="0"/>
              </a:rPr>
              <a:t> tab VCS </a:t>
            </a:r>
            <a:r>
              <a:rPr lang="en-US" altLang="en-US" sz="2800" dirty="0" err="1">
                <a:solidFill>
                  <a:srgbClr val="1B1B1B"/>
                </a:solidFill>
                <a:latin typeface="Times New Roman" panose="02020603050405020304" pitchFamily="18" charset="0"/>
                <a:cs typeface="Times New Roman" panose="02020603050405020304" pitchFamily="18" charset="0"/>
              </a:rPr>
              <a:t>sau</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đó</a:t>
            </a:r>
            <a:r>
              <a:rPr lang="en-US" altLang="en-US" sz="2800" dirty="0">
                <a:solidFill>
                  <a:srgbClr val="1B1B1B"/>
                </a:solidFill>
                <a:latin typeface="Times New Roman" panose="02020603050405020304" pitchFamily="18" charset="0"/>
                <a:cs typeface="Times New Roman" panose="02020603050405020304" pitchFamily="18" charset="0"/>
              </a:rPr>
              <a:t> </a:t>
            </a:r>
            <a:r>
              <a:rPr lang="en-US" altLang="en-US" sz="2800" dirty="0" err="1">
                <a:solidFill>
                  <a:srgbClr val="1B1B1B"/>
                </a:solidFill>
                <a:latin typeface="Times New Roman" panose="02020603050405020304" pitchFamily="18" charset="0"/>
                <a:cs typeface="Times New Roman" panose="02020603050405020304" pitchFamily="18" charset="0"/>
              </a:rPr>
              <a:t>chọn</a:t>
            </a:r>
            <a:r>
              <a:rPr lang="en-US" altLang="en-US" sz="2800" dirty="0">
                <a:solidFill>
                  <a:srgbClr val="1B1B1B"/>
                </a:solidFill>
                <a:latin typeface="Times New Roman" panose="02020603050405020304" pitchFamily="18" charset="0"/>
                <a:cs typeface="Times New Roman" panose="02020603050405020304" pitchFamily="18" charset="0"/>
              </a:rPr>
              <a:t> Create </a:t>
            </a:r>
            <a:r>
              <a:rPr lang="en-US" altLang="en-US" sz="2800" dirty="0" err="1">
                <a:solidFill>
                  <a:srgbClr val="1B1B1B"/>
                </a:solidFill>
                <a:latin typeface="Times New Roman" panose="02020603050405020304" pitchFamily="18" charset="0"/>
                <a:cs typeface="Times New Roman" panose="02020603050405020304" pitchFamily="18" charset="0"/>
              </a:rPr>
              <a:t>Git</a:t>
            </a:r>
            <a:r>
              <a:rPr lang="en-US" altLang="en-US" sz="2800" dirty="0">
                <a:solidFill>
                  <a:srgbClr val="1B1B1B"/>
                </a:solidFill>
                <a:latin typeface="Times New Roman" panose="02020603050405020304" pitchFamily="18" charset="0"/>
                <a:cs typeface="Times New Roman" panose="02020603050405020304" pitchFamily="18" charset="0"/>
              </a:rPr>
              <a:t> Repository...</a:t>
            </a:r>
            <a:endParaRPr lang="en-US" altLang="en-US" sz="2800" dirty="0">
              <a:latin typeface="Times New Roman" panose="02020603050405020304" pitchFamily="18" charset="0"/>
              <a:cs typeface="Times New Roman" panose="02020603050405020304" pitchFamily="18" charset="0"/>
            </a:endParaRPr>
          </a:p>
          <a:p>
            <a:pPr lvl="1"/>
            <a:endParaRPr lang="vi-VN" sz="2800" dirty="0" smtClean="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endParaRPr lang="en-US" dirty="0"/>
          </a:p>
        </p:txBody>
      </p:sp>
      <p:pic>
        <p:nvPicPr>
          <p:cNvPr id="1029" name="Picture 5" descr="https://images.viblo.asia/dba2a8da-7150-4163-9d15-c3aca4bc8b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267" y="3263992"/>
            <a:ext cx="7346097" cy="3430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17173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25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25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fill="hold" nodeType="afterEffect">
                                  <p:stCondLst>
                                    <p:cond delay="25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250"/>
                            </p:stCondLst>
                            <p:childTnLst>
                              <p:par>
                                <p:cTn id="20" presetID="2" presetClass="entr" presetSubtype="4" fill="hold" nodeType="afterEffect">
                                  <p:stCondLst>
                                    <p:cond delay="25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323</TotalTime>
  <Words>810</Words>
  <Application>Microsoft Office PowerPoint</Application>
  <PresentationFormat>Widescreen</PresentationFormat>
  <Paragraphs>76</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-apple-system</vt:lpstr>
      <vt:lpstr>Arial</vt: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Các file đã được cập nhật và đưa lên GitHub </vt:lpstr>
      <vt:lpstr> Có 3 lựa chọn để tiếp tục làm việc với Project trên nhiều máy tính khác nhau   -Lấy project về trực tiếp trên Adroid Studio  qua đường Link mà GitHub cung cấp    -Mở và sử dụng trên GitHub decsktop    - Tải project về và giải nén và sử dụng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linh hoang</dc:creator>
  <cp:lastModifiedBy>BVCN 88 CS2</cp:lastModifiedBy>
  <cp:revision>57</cp:revision>
  <dcterms:created xsi:type="dcterms:W3CDTF">2019-10-30T04:25:10Z</dcterms:created>
  <dcterms:modified xsi:type="dcterms:W3CDTF">2020-07-16T00:38:59Z</dcterms:modified>
</cp:coreProperties>
</file>