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60" r:id="rId5"/>
    <p:sldId id="261" r:id="rId6"/>
    <p:sldId id="262" r:id="rId7"/>
    <p:sldId id="263" r:id="rId8"/>
    <p:sldId id="264"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E3351E7-D70A-483C-86DE-DE79E6577CEC}" type="datetimeFigureOut">
              <a:rPr lang="tr-TR" smtClean="0"/>
              <a:t>25.03.2023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3414949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tr-TR"/>
              <a:t>Asıl başlık stilini düzenlemek için tıklayın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tr-TR"/>
              <a:t>Resim eklemek için simgeye tıklayın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E3351E7-D70A-483C-86DE-DE79E6577CEC}" type="datetimeFigureOut">
              <a:rPr lang="tr-TR" smtClean="0"/>
              <a:t>25.03.2023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40690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E3351E7-D70A-483C-86DE-DE79E6577CEC}" type="datetimeFigureOut">
              <a:rPr lang="tr-TR" smtClean="0"/>
              <a:t>25.03.2023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1085064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tr-TR"/>
              <a:t>Asıl başlık stilini düzenlemek için tıklayın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tr-TR"/>
              <a:t>Asıl metin stillerini düzenlemek için tıklayın</a:t>
            </a:r>
          </a:p>
        </p:txBody>
      </p:sp>
      <p:sp>
        <p:nvSpPr>
          <p:cNvPr id="2" name="Date Placeholder 1"/>
          <p:cNvSpPr>
            <a:spLocks noGrp="1"/>
          </p:cNvSpPr>
          <p:nvPr>
            <p:ph type="dt" sz="half" idx="10"/>
          </p:nvPr>
        </p:nvSpPr>
        <p:spPr/>
        <p:txBody>
          <a:bodyPr/>
          <a:lstStyle/>
          <a:p>
            <a:fld id="{9E3351E7-D70A-483C-86DE-DE79E6577CEC}" type="datetimeFigureOut">
              <a:rPr lang="tr-TR" smtClean="0"/>
              <a:t>25.03.2023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1444316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3351E7-D70A-483C-86DE-DE79E6577CEC}" type="datetimeFigureOut">
              <a:rPr lang="tr-TR" smtClean="0"/>
              <a:t>25.03.2023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1344734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3351E7-D70A-483C-86DE-DE79E6577CEC}" type="datetimeFigureOut">
              <a:rPr lang="tr-TR" smtClean="0"/>
              <a:t>25.03.2023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303997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3351E7-D70A-483C-86DE-DE79E6577CEC}" type="datetimeFigureOut">
              <a:rPr lang="tr-TR" smtClean="0"/>
              <a:t>25.03.2023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320081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E3351E7-D70A-483C-86DE-DE79E6577CEC}" type="datetimeFigureOut">
              <a:rPr lang="tr-TR" smtClean="0"/>
              <a:t>25.03.2023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115501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E3351E7-D70A-483C-86DE-DE79E6577CEC}" type="datetimeFigureOut">
              <a:rPr lang="tr-TR" smtClean="0"/>
              <a:t>25.03.2023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40073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E3351E7-D70A-483C-86DE-DE79E6577CEC}" type="datetimeFigureOut">
              <a:rPr lang="tr-TR" smtClean="0"/>
              <a:t>25.03.2023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358367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E3351E7-D70A-483C-86DE-DE79E6577CEC}" type="datetimeFigureOut">
              <a:rPr lang="tr-TR" smtClean="0"/>
              <a:t>25.03.2023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213979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351E7-D70A-483C-86DE-DE79E6577CEC}" type="datetimeFigureOut">
              <a:rPr lang="tr-TR" smtClean="0"/>
              <a:t>25.03.2023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257828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tr-TR"/>
              <a:t>Asıl başlık stilini düzenlemek için tıklayın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E3351E7-D70A-483C-86DE-DE79E6577CEC}" type="datetimeFigureOut">
              <a:rPr lang="tr-TR" smtClean="0"/>
              <a:t>25.03.2023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152733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tr-TR"/>
              <a:t>Asıl başlık stilini düzenlemek için tıklayın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tr-TR"/>
              <a:t>Resim eklemek için simgeye tıklayın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3885810" y="6041362"/>
            <a:ext cx="976879" cy="365125"/>
          </a:xfrm>
        </p:spPr>
        <p:txBody>
          <a:bodyPr/>
          <a:lstStyle/>
          <a:p>
            <a:fld id="{9E3351E7-D70A-483C-86DE-DE79E6577CEC}" type="datetimeFigureOut">
              <a:rPr lang="tr-TR" smtClean="0"/>
              <a:t>25.03.2023</a:t>
            </a:fld>
            <a:endParaRPr lang="tr-TR"/>
          </a:p>
        </p:txBody>
      </p:sp>
      <p:sp>
        <p:nvSpPr>
          <p:cNvPr id="6" name="Footer Placeholder 5"/>
          <p:cNvSpPr>
            <a:spLocks noGrp="1"/>
          </p:cNvSpPr>
          <p:nvPr>
            <p:ph type="ftr" sz="quarter" idx="11"/>
          </p:nvPr>
        </p:nvSpPr>
        <p:spPr>
          <a:xfrm>
            <a:off x="590396" y="6041362"/>
            <a:ext cx="3295413" cy="365125"/>
          </a:xfrm>
        </p:spPr>
        <p:txBody>
          <a:bodyPr/>
          <a:lstStyle/>
          <a:p>
            <a:endParaRPr lang="tr-TR"/>
          </a:p>
        </p:txBody>
      </p:sp>
      <p:sp>
        <p:nvSpPr>
          <p:cNvPr id="7" name="Slide Number Placeholder 6"/>
          <p:cNvSpPr>
            <a:spLocks noGrp="1"/>
          </p:cNvSpPr>
          <p:nvPr>
            <p:ph type="sldNum" sz="quarter" idx="12"/>
          </p:nvPr>
        </p:nvSpPr>
        <p:spPr>
          <a:xfrm>
            <a:off x="4862689" y="5915888"/>
            <a:ext cx="1062155" cy="490599"/>
          </a:xfrm>
        </p:spPr>
        <p:txBody>
          <a:bodyPr/>
          <a:lstStyle/>
          <a:p>
            <a:fld id="{12D022CA-2823-4C0D-BD2F-ABC06D33E202}" type="slidenum">
              <a:rPr lang="tr-TR" smtClean="0"/>
              <a:t>‹#›</a:t>
            </a:fld>
            <a:endParaRPr lang="tr-TR"/>
          </a:p>
        </p:txBody>
      </p:sp>
    </p:spTree>
    <p:extLst>
      <p:ext uri="{BB962C8B-B14F-4D97-AF65-F5344CB8AC3E}">
        <p14:creationId xmlns:p14="http://schemas.microsoft.com/office/powerpoint/2010/main" val="99102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tr-T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E3351E7-D70A-483C-86DE-DE79E6577CEC}" type="datetimeFigureOut">
              <a:rPr lang="tr-TR" smtClean="0"/>
              <a:t>25.03.2023</a:t>
            </a:fld>
            <a:endParaRPr lang="tr-T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2D022CA-2823-4C0D-BD2F-ABC06D33E202}" type="slidenum">
              <a:rPr lang="tr-TR" smtClean="0"/>
              <a:t>‹#›</a:t>
            </a:fld>
            <a:endParaRPr lang="tr-TR"/>
          </a:p>
        </p:txBody>
      </p:sp>
    </p:spTree>
    <p:extLst>
      <p:ext uri="{BB962C8B-B14F-4D97-AF65-F5344CB8AC3E}">
        <p14:creationId xmlns:p14="http://schemas.microsoft.com/office/powerpoint/2010/main" val="1479613524"/>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tr.linkedin.com/pulse/java-anahtar-kelimeleri-ve-k%C4%B1sa-a%C3%A7%C4%B1klamalar%C4%B1-t%C3%BCrk%C3%A7e-m%C3%BCnir-t%C3%BCrk" TargetMode="External"/><Relationship Id="rId4" Type="http://schemas.openxmlformats.org/officeDocument/2006/relationships/hyperlink" Target="https://www.sakirmehmetoglu.com.tr/sabitler-degiskenler-javada-kullanilan-anahtar-kelimel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6934A4-4E78-7D89-2187-61C0F3F02A2C}"/>
              </a:ext>
            </a:extLst>
          </p:cNvPr>
          <p:cNvSpPr>
            <a:spLocks noGrp="1"/>
          </p:cNvSpPr>
          <p:nvPr>
            <p:ph type="ctrTitle"/>
          </p:nvPr>
        </p:nvSpPr>
        <p:spPr/>
        <p:txBody>
          <a:bodyPr/>
          <a:lstStyle/>
          <a:p>
            <a:r>
              <a:rPr lang="tr-TR" dirty="0"/>
              <a:t>Java’da Kullanılan Anahtar Kelimeler</a:t>
            </a:r>
          </a:p>
        </p:txBody>
      </p:sp>
      <p:sp>
        <p:nvSpPr>
          <p:cNvPr id="3" name="Alt Başlık 2">
            <a:extLst>
              <a:ext uri="{FF2B5EF4-FFF2-40B4-BE49-F238E27FC236}">
                <a16:creationId xmlns:a16="http://schemas.microsoft.com/office/drawing/2014/main" id="{F7639E32-1EBD-E4E3-9107-66F7C3A6383C}"/>
              </a:ext>
            </a:extLst>
          </p:cNvPr>
          <p:cNvSpPr>
            <a:spLocks noGrp="1"/>
          </p:cNvSpPr>
          <p:nvPr>
            <p:ph type="subTitle" idx="1"/>
          </p:nvPr>
        </p:nvSpPr>
        <p:spPr>
          <a:xfrm>
            <a:off x="810001" y="5280846"/>
            <a:ext cx="10572000" cy="1402757"/>
          </a:xfrm>
        </p:spPr>
        <p:txBody>
          <a:bodyPr>
            <a:normAutofit fontScale="92500" lnSpcReduction="20000"/>
          </a:bodyPr>
          <a:lstStyle/>
          <a:p>
            <a:r>
              <a:rPr lang="tr-TR" dirty="0"/>
              <a:t>İsim : Baran ALYAR	</a:t>
            </a:r>
          </a:p>
          <a:p>
            <a:r>
              <a:rPr lang="tr-TR" dirty="0"/>
              <a:t>NO : 1226706039</a:t>
            </a:r>
          </a:p>
          <a:p>
            <a:r>
              <a:rPr lang="tr-TR" dirty="0"/>
              <a:t>Ders : Nesne Tabanlı Programlama</a:t>
            </a:r>
          </a:p>
          <a:p>
            <a:r>
              <a:rPr lang="tr-TR" dirty="0"/>
              <a:t>Bölüm : Bilgisayar Programcılığı</a:t>
            </a:r>
          </a:p>
        </p:txBody>
      </p:sp>
    </p:spTree>
    <p:extLst>
      <p:ext uri="{BB962C8B-B14F-4D97-AF65-F5344CB8AC3E}">
        <p14:creationId xmlns:p14="http://schemas.microsoft.com/office/powerpoint/2010/main" val="5870745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CATCH</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Bir </a:t>
            </a:r>
            <a:r>
              <a:rPr lang="tr-TR" b="0" i="0" dirty="0" err="1">
                <a:effectLst/>
                <a:latin typeface="-apple-system"/>
              </a:rPr>
              <a:t>try</a:t>
            </a:r>
            <a:r>
              <a:rPr lang="tr-TR" b="0" i="0" dirty="0">
                <a:effectLst/>
                <a:latin typeface="-apple-system"/>
              </a:rPr>
              <a:t> bloğu ve isteğe bağlı bir </a:t>
            </a:r>
            <a:r>
              <a:rPr lang="tr-TR" b="0" i="0" dirty="0" err="1">
                <a:effectLst/>
                <a:latin typeface="-apple-system"/>
              </a:rPr>
              <a:t>finally</a:t>
            </a:r>
            <a:r>
              <a:rPr lang="tr-TR" b="0" i="0" dirty="0">
                <a:effectLst/>
                <a:latin typeface="-apple-system"/>
              </a:rPr>
              <a:t> bloğu ile birlikte kullanılır. </a:t>
            </a:r>
            <a:r>
              <a:rPr lang="tr-TR" b="0" i="0" dirty="0" err="1">
                <a:effectLst/>
                <a:latin typeface="-apple-system"/>
              </a:rPr>
              <a:t>catch</a:t>
            </a:r>
            <a:r>
              <a:rPr lang="tr-TR" b="0" i="0" dirty="0">
                <a:effectLst/>
                <a:latin typeface="-apple-system"/>
              </a:rPr>
              <a:t> bloğundaki ifadeler, </a:t>
            </a:r>
            <a:r>
              <a:rPr lang="tr-TR" b="0" i="0" dirty="0" err="1">
                <a:effectLst/>
                <a:latin typeface="-apple-system"/>
              </a:rPr>
              <a:t>try</a:t>
            </a:r>
            <a:r>
              <a:rPr lang="tr-TR" b="0" i="0" dirty="0">
                <a:effectLst/>
                <a:latin typeface="-apple-system"/>
              </a:rPr>
              <a:t> bloğu tarafından belirli bir istisna türü atılırsa ne yapılacağını belirtir.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1" i="0" dirty="0">
                <a:effectLst/>
                <a:latin typeface="-apple-system"/>
              </a:rPr>
              <a:t>B</a:t>
            </a:r>
            <a:r>
              <a:rPr lang="tr-TR" b="0" i="0" dirty="0">
                <a:effectLst/>
                <a:latin typeface="-apple-system"/>
              </a:rPr>
              <a:t>ir ilkel veri tipidir. Java kaynak dosyasının karakter kümesinin herhangi bir karakterini tutabilen bir karakter değişkenini tanımlar</a:t>
            </a:r>
          </a:p>
          <a:p>
            <a:pPr>
              <a:spcBef>
                <a:spcPct val="20000"/>
              </a:spcBef>
              <a:spcAft>
                <a:spcPts val="600"/>
              </a:spcAft>
              <a:buClr>
                <a:schemeClr val="accent1"/>
              </a:buClr>
              <a:buFont typeface="Wingdings 2" charset="2"/>
              <a:buChar char=""/>
            </a:pPr>
            <a:endParaRPr lang="en-US" dirty="0"/>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CHAR</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CLASS</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b="0" i="0" dirty="0">
                <a:effectLst/>
                <a:latin typeface="-apple-system"/>
              </a:rPr>
              <a:t>Sınıf (</a:t>
            </a:r>
            <a:r>
              <a:rPr lang="tr-TR" b="1" i="0" dirty="0" err="1">
                <a:effectLst/>
                <a:latin typeface="-apple-system"/>
              </a:rPr>
              <a:t>class</a:t>
            </a:r>
            <a:r>
              <a:rPr lang="tr-TR" b="0" i="0" dirty="0">
                <a:effectLst/>
                <a:latin typeface="-apple-system"/>
              </a:rPr>
              <a:t>) soyut bir veri tipidir. Nesne (</a:t>
            </a:r>
            <a:r>
              <a:rPr lang="tr-TR" b="0" i="0" dirty="0" err="1">
                <a:effectLst/>
                <a:latin typeface="-apple-system"/>
              </a:rPr>
              <a:t>object</a:t>
            </a:r>
            <a:r>
              <a:rPr lang="tr-TR" b="0" i="0" dirty="0">
                <a:effectLst/>
                <a:latin typeface="-apple-system"/>
              </a:rPr>
              <a:t>) onun somutlaşan bir cismidir. </a:t>
            </a:r>
            <a:r>
              <a:rPr lang="tr-TR" b="1" i="0" dirty="0">
                <a:effectLst/>
                <a:latin typeface="-apple-system"/>
              </a:rPr>
              <a:t>Java</a:t>
            </a:r>
            <a:r>
              <a:rPr lang="tr-TR" b="0" i="0" dirty="0">
                <a:effectLst/>
                <a:latin typeface="-apple-system"/>
              </a:rPr>
              <a:t>’da sınıf (</a:t>
            </a:r>
            <a:r>
              <a:rPr lang="tr-TR" b="1" i="0" dirty="0" err="1">
                <a:effectLst/>
                <a:latin typeface="-apple-system"/>
              </a:rPr>
              <a:t>class</a:t>
            </a:r>
            <a:r>
              <a:rPr lang="tr-TR" b="0" i="0" dirty="0">
                <a:effectLst/>
                <a:latin typeface="-apple-system"/>
              </a:rPr>
              <a:t>) kavramını doğada cins isimlere benzetebiliriz. Bir cins kendi başına belirli bir nesne değildir; ancak belirli türden nesnelerin ortak özelliklerini belirten soyut bir kavramdır.</a:t>
            </a:r>
          </a:p>
          <a:p>
            <a:pPr>
              <a:spcBef>
                <a:spcPct val="20000"/>
              </a:spcBef>
              <a:spcAft>
                <a:spcPts val="600"/>
              </a:spcAft>
              <a:buClr>
                <a:schemeClr val="accent1"/>
              </a:buClr>
              <a:buFont typeface="Wingdings 2" charset="2"/>
              <a:buChar char=""/>
            </a:pPr>
            <a:endParaRPr lang="tr-TR" dirty="0"/>
          </a:p>
        </p:txBody>
      </p:sp>
    </p:spTree>
    <p:extLst>
      <p:ext uri="{BB962C8B-B14F-4D97-AF65-F5344CB8AC3E}">
        <p14:creationId xmlns:p14="http://schemas.microsoft.com/office/powerpoint/2010/main" val="24444863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CONST</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Kısaca anlatmak gerekirse sabit değişkenin değiştirilemeyen türüdür .</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Geçerli döngü gövdesinin sonunda program yürütmeye devam etmek için kullanılır. Yani döngü içinde belirli bir koşulun kontrolüyle bir sonraki döngü adımına gidilmesini gerçekleştirir.</a:t>
            </a:r>
          </a:p>
          <a:p>
            <a:pPr>
              <a:spcBef>
                <a:spcPct val="20000"/>
              </a:spcBef>
              <a:spcAft>
                <a:spcPts val="600"/>
              </a:spcAft>
              <a:buClr>
                <a:schemeClr val="accent1"/>
              </a:buClr>
              <a:buFont typeface="Wingdings 2" charset="2"/>
              <a:buChar char=""/>
            </a:pPr>
            <a:endParaRPr lang="en-US" dirty="0"/>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CONTİNUE</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DEFAULT</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Bir Java açıklamasında varsayılan değerleri bildirmek için de kullanılabilir . Java 8'den itibaren </a:t>
            </a:r>
            <a:r>
              <a:rPr lang="tr-TR" b="0" i="0" dirty="0" err="1">
                <a:effectLst/>
                <a:latin typeface="-apple-system"/>
              </a:rPr>
              <a:t>defaultanahtar</a:t>
            </a:r>
            <a:r>
              <a:rPr lang="tr-TR" b="0" i="0" dirty="0">
                <a:effectLst/>
                <a:latin typeface="-apple-system"/>
              </a:rPr>
              <a:t> kelime, bir arayüzün bir yöntemin uygulamasını sağlamasına izin vermek için kullanılabilir.</a:t>
            </a:r>
          </a:p>
          <a:p>
            <a:pPr>
              <a:spcBef>
                <a:spcPct val="20000"/>
              </a:spcBef>
              <a:spcAft>
                <a:spcPts val="600"/>
              </a:spcAft>
              <a:buClr>
                <a:schemeClr val="accent1"/>
              </a:buClr>
              <a:buFont typeface="Wingdings 2" charset="2"/>
              <a:buChar char=""/>
            </a:pPr>
            <a:endParaRPr lang="tr-TR" dirty="0"/>
          </a:p>
        </p:txBody>
      </p:sp>
    </p:spTree>
    <p:extLst>
      <p:ext uri="{BB962C8B-B14F-4D97-AF65-F5344CB8AC3E}">
        <p14:creationId xmlns:p14="http://schemas.microsoft.com/office/powerpoint/2010/main" val="40083883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DO</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do ile </a:t>
            </a:r>
            <a:r>
              <a:rPr lang="tr-TR" b="0" i="0" dirty="0" err="1">
                <a:effectLst/>
                <a:latin typeface="-apple-system"/>
              </a:rPr>
              <a:t>while</a:t>
            </a:r>
            <a:r>
              <a:rPr lang="tr-TR" b="0" i="0" dirty="0">
                <a:effectLst/>
                <a:latin typeface="-apple-system"/>
              </a:rPr>
              <a:t> bağlantılı olarak kullanılır. </a:t>
            </a:r>
            <a:r>
              <a:rPr lang="tr-TR" b="1" i="0" dirty="0">
                <a:effectLst/>
                <a:latin typeface="-apple-system"/>
              </a:rPr>
              <a:t>do-</a:t>
            </a:r>
            <a:r>
              <a:rPr lang="tr-TR" b="1" i="0" dirty="0" err="1">
                <a:effectLst/>
                <a:latin typeface="-apple-system"/>
              </a:rPr>
              <a:t>while</a:t>
            </a:r>
            <a:r>
              <a:rPr lang="tr-TR" b="0" i="0" dirty="0">
                <a:effectLst/>
                <a:latin typeface="-apple-system"/>
              </a:rPr>
              <a:t> döngüsüyle bağlantılı bir mantıksal ifade döngüsüdür.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64-bit tutabilecek bir değişken bildirmek için kullanılır. Bu anahtar kelime, bir yöntemin ilkel türden bir değer döndürdüğünü bildirmek için de kullanılır. Virgülden sonra 17 haneye kadar yazdırır.</a:t>
            </a:r>
          </a:p>
          <a:p>
            <a:pPr>
              <a:spcBef>
                <a:spcPct val="20000"/>
              </a:spcBef>
              <a:spcAft>
                <a:spcPts val="600"/>
              </a:spcAft>
              <a:buClr>
                <a:schemeClr val="accent1"/>
              </a:buClr>
              <a:buFont typeface="Wingdings 2" charset="2"/>
              <a:buChar char=""/>
            </a:pPr>
            <a:endParaRPr lang="en-US" dirty="0"/>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DOUBLE</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ELSE</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b="0" i="0" dirty="0">
                <a:effectLst/>
                <a:latin typeface="-apple-system"/>
              </a:rPr>
              <a:t>Eğer biz </a:t>
            </a:r>
            <a:r>
              <a:rPr lang="tr-TR" b="0" i="0" dirty="0" err="1">
                <a:effectLst/>
                <a:latin typeface="-apple-system"/>
              </a:rPr>
              <a:t>if</a:t>
            </a:r>
            <a:r>
              <a:rPr lang="tr-TR" b="0" i="0" dirty="0">
                <a:effectLst/>
                <a:latin typeface="-apple-system"/>
              </a:rPr>
              <a:t> bloğunu girilmediğinde farklı kodların çalıştırılmasını istiyorsak </a:t>
            </a:r>
            <a:r>
              <a:rPr lang="tr-TR" b="1" i="0" dirty="0">
                <a:effectLst/>
                <a:latin typeface="-apple-system"/>
              </a:rPr>
              <a:t>else</a:t>
            </a:r>
            <a:r>
              <a:rPr lang="tr-TR" b="0" i="0" dirty="0">
                <a:effectLst/>
                <a:latin typeface="-apple-system"/>
              </a:rPr>
              <a:t> ifadesi kullanılırız. </a:t>
            </a:r>
            <a:r>
              <a:rPr lang="tr-TR" b="1" i="0" dirty="0">
                <a:effectLst/>
                <a:latin typeface="-apple-system"/>
              </a:rPr>
              <a:t>else</a:t>
            </a:r>
            <a:r>
              <a:rPr lang="tr-TR" b="0" i="0" dirty="0">
                <a:effectLst/>
                <a:latin typeface="-apple-system"/>
              </a:rPr>
              <a:t> ifadesi </a:t>
            </a:r>
            <a:r>
              <a:rPr lang="tr-TR" b="0" i="0" dirty="0" err="1">
                <a:effectLst/>
                <a:latin typeface="-apple-system"/>
              </a:rPr>
              <a:t>if</a:t>
            </a:r>
            <a:r>
              <a:rPr lang="tr-TR" b="0" i="0" dirty="0">
                <a:effectLst/>
                <a:latin typeface="-apple-system"/>
              </a:rPr>
              <a:t> bloğunu yok sayıldığı durumda çalışır aksi bir durumda çalıştırılamaz. Yukarıda bulunan ifadede </a:t>
            </a:r>
            <a:r>
              <a:rPr lang="tr-TR" b="0" i="0" dirty="0" err="1">
                <a:effectLst/>
                <a:latin typeface="-apple-system"/>
              </a:rPr>
              <a:t>boolean</a:t>
            </a:r>
            <a:r>
              <a:rPr lang="tr-TR" b="0" i="0" dirty="0">
                <a:effectLst/>
                <a:latin typeface="-apple-system"/>
              </a:rPr>
              <a:t> </a:t>
            </a:r>
            <a:r>
              <a:rPr lang="tr-TR" b="0" i="0" dirty="0" err="1">
                <a:effectLst/>
                <a:latin typeface="-apple-system"/>
              </a:rPr>
              <a:t>deger</a:t>
            </a:r>
            <a:r>
              <a:rPr lang="tr-TR" b="0" i="0" dirty="0">
                <a:effectLst/>
                <a:latin typeface="-apple-system"/>
              </a:rPr>
              <a:t> </a:t>
            </a:r>
            <a:r>
              <a:rPr lang="tr-TR" b="0" i="0" dirty="0" err="1">
                <a:effectLst/>
                <a:latin typeface="-apple-system"/>
              </a:rPr>
              <a:t>true</a:t>
            </a:r>
            <a:r>
              <a:rPr lang="tr-TR" b="0" i="0" dirty="0">
                <a:effectLst/>
                <a:latin typeface="-apple-system"/>
              </a:rPr>
              <a:t> ise </a:t>
            </a:r>
            <a:r>
              <a:rPr lang="tr-TR" b="0" i="0" dirty="0" err="1">
                <a:effectLst/>
                <a:latin typeface="-apple-system"/>
              </a:rPr>
              <a:t>if</a:t>
            </a:r>
            <a:r>
              <a:rPr lang="tr-TR" b="0" i="0" dirty="0">
                <a:effectLst/>
                <a:latin typeface="-apple-system"/>
              </a:rPr>
              <a:t> ifadesinin içerisindeki alanı çalıştırır.</a:t>
            </a:r>
          </a:p>
          <a:p>
            <a:pPr>
              <a:spcBef>
                <a:spcPct val="20000"/>
              </a:spcBef>
              <a:spcAft>
                <a:spcPts val="600"/>
              </a:spcAft>
              <a:buClr>
                <a:schemeClr val="accent1"/>
              </a:buClr>
              <a:buFont typeface="Wingdings 2" charset="2"/>
              <a:buChar char=""/>
            </a:pPr>
            <a:endParaRPr lang="tr-TR" dirty="0"/>
          </a:p>
        </p:txBody>
      </p:sp>
    </p:spTree>
    <p:extLst>
      <p:ext uri="{BB962C8B-B14F-4D97-AF65-F5344CB8AC3E}">
        <p14:creationId xmlns:p14="http://schemas.microsoft.com/office/powerpoint/2010/main" val="1193038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ENUM</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Java dilinde </a:t>
            </a:r>
            <a:r>
              <a:rPr lang="tr-TR" b="0" i="0" dirty="0" err="1">
                <a:effectLst/>
                <a:latin typeface="-apple-system"/>
              </a:rPr>
              <a:t>Enum</a:t>
            </a:r>
            <a:r>
              <a:rPr lang="tr-TR" b="0" i="0" dirty="0">
                <a:effectLst/>
                <a:latin typeface="-apple-system"/>
              </a:rPr>
              <a:t> türleri önceden tanımlanmış sabit değerleri ifade etmede kullanılır. Burada kastedilen, bir haftanın kaç günden ve hangi günlerden oluştuğudur.</a:t>
            </a: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Üst sınıfı belirtmek için bir sınıf bildiriminde kullanılır; bir veya daha fazla süper arayüzü belirtmek için bir arayüz bildiriminde kullanılır. </a:t>
            </a:r>
            <a:r>
              <a:rPr lang="tr-TR" b="0" i="0" dirty="0" err="1">
                <a:effectLst/>
                <a:latin typeface="-apple-system"/>
              </a:rPr>
              <a:t>Extends</a:t>
            </a:r>
            <a:r>
              <a:rPr lang="tr-TR" b="0" i="0" dirty="0">
                <a:effectLst/>
                <a:latin typeface="-apple-system"/>
              </a:rPr>
              <a:t> herhangi bir sınıfın özelliklerini ve işlevlerini miras olarak alması için kullanılan deyimdir.</a:t>
            </a:r>
            <a:endParaRPr lang="en-US" dirty="0"/>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EXTENDS</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FİNAL</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Bir kez değiştirilemeyen veya sonradan türetilemeyen bir varlığı tanımlar.</a:t>
            </a:r>
            <a:endParaRPr lang="en-US" dirty="0">
              <a:latin typeface="-apple-system"/>
            </a:endParaRPr>
          </a:p>
        </p:txBody>
      </p:sp>
    </p:spTree>
    <p:extLst>
      <p:ext uri="{BB962C8B-B14F-4D97-AF65-F5344CB8AC3E}">
        <p14:creationId xmlns:p14="http://schemas.microsoft.com/office/powerpoint/2010/main" val="2825193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FİNALLY</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Daha önce </a:t>
            </a:r>
            <a:r>
              <a:rPr lang="tr-TR" b="0" i="0" dirty="0" err="1">
                <a:effectLst/>
                <a:latin typeface="-apple-system"/>
              </a:rPr>
              <a:t>tryanahtar</a:t>
            </a:r>
            <a:r>
              <a:rPr lang="tr-TR" b="0" i="0" dirty="0">
                <a:effectLst/>
                <a:latin typeface="-apple-system"/>
              </a:rPr>
              <a:t> kelimesiyle tanımlanan bir blok için bir ifade bloğu tanımlamak için kullanılır.</a:t>
            </a: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32 bitlik IEEE 754 formatında kayan noktalı yani ondalıklı sayıları tanımlayan bir veri türüdür. -32768 ve 32767 arasında değerleri alır.</a:t>
            </a:r>
            <a:endParaRPr lang="en-US" dirty="0"/>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FLOAT</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FOR</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İstenen deyimlerin kaç kez tekrarlanacağı biliniyorsa, </a:t>
            </a:r>
            <a:r>
              <a:rPr lang="tr-TR" dirty="0" err="1">
                <a:latin typeface="-apple-system"/>
              </a:rPr>
              <a:t>for</a:t>
            </a:r>
            <a:r>
              <a:rPr lang="tr-TR" dirty="0">
                <a:latin typeface="-apple-system"/>
              </a:rPr>
              <a:t> döngü yapısını kullanmak kolaydır.</a:t>
            </a: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37783922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GOTO</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Kullanılmayan</a:t>
            </a:r>
            <a:endParaRPr lang="tr-TR" b="0" i="0" dirty="0">
              <a:effectLst/>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Eğer anlamında kullanılmaktadır. Sıklıkla kullanılan sorgulama komutlarındandır. Temel anlamda, “eğer anahtara basıldı ise lambayı yak” şeklinde bir kullanımı vardır. Sorgulama işlemi yapılır, eğer koşul doğru ise öncelikle “İŞLEM A”, arkasından ise “İŞLEM B” yapılır.</a:t>
            </a:r>
            <a:endParaRPr lang="en-US" dirty="0"/>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İF</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İMPLEMENTS</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dirty="0">
                <a:latin typeface="-apple-system"/>
              </a:rPr>
              <a:t>Java “</a:t>
            </a:r>
            <a:r>
              <a:rPr lang="tr-TR" dirty="0" err="1">
                <a:latin typeface="-apple-system"/>
              </a:rPr>
              <a:t>implements</a:t>
            </a:r>
            <a:r>
              <a:rPr lang="tr-TR" dirty="0">
                <a:latin typeface="-apple-system"/>
              </a:rPr>
              <a:t>”, “</a:t>
            </a:r>
            <a:r>
              <a:rPr lang="tr-TR" dirty="0" err="1">
                <a:latin typeface="-apple-system"/>
              </a:rPr>
              <a:t>interface</a:t>
            </a:r>
            <a:r>
              <a:rPr lang="tr-TR" dirty="0">
                <a:latin typeface="-apple-system"/>
              </a:rPr>
              <a:t>” uygulamak için kullanılan terimdir. Yerine getirmek, uygulamak anlamında kullanılmaktadır. “</a:t>
            </a:r>
            <a:r>
              <a:rPr lang="tr-TR" dirty="0" err="1">
                <a:latin typeface="-apple-system"/>
              </a:rPr>
              <a:t>Interface</a:t>
            </a:r>
            <a:r>
              <a:rPr lang="tr-TR" dirty="0">
                <a:latin typeface="-apple-system"/>
              </a:rPr>
              <a:t>” sınıfında belirtilen metotları kullanacağımızı belirtmiş oluruz ve bu “</a:t>
            </a:r>
            <a:r>
              <a:rPr lang="tr-TR" dirty="0" err="1">
                <a:latin typeface="-apple-system"/>
              </a:rPr>
              <a:t>interface</a:t>
            </a:r>
            <a:r>
              <a:rPr lang="tr-TR" dirty="0">
                <a:latin typeface="-apple-system"/>
              </a:rPr>
              <a:t>” sınıfında tanımlanmış olan metotları kullanmak zorundayızdır.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2376010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İMPORT</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dirty="0">
                <a:latin typeface="-apple-system"/>
              </a:rPr>
              <a:t>Java “</a:t>
            </a:r>
            <a:r>
              <a:rPr lang="tr-TR" dirty="0" err="1">
                <a:latin typeface="-apple-system"/>
              </a:rPr>
              <a:t>implements</a:t>
            </a:r>
            <a:r>
              <a:rPr lang="tr-TR" dirty="0">
                <a:latin typeface="-apple-system"/>
              </a:rPr>
              <a:t>”, “</a:t>
            </a:r>
            <a:r>
              <a:rPr lang="tr-TR" dirty="0" err="1">
                <a:latin typeface="-apple-system"/>
              </a:rPr>
              <a:t>interface</a:t>
            </a:r>
            <a:r>
              <a:rPr lang="tr-TR" dirty="0">
                <a:latin typeface="-apple-system"/>
              </a:rPr>
              <a:t>” uygulamak için kullanılan terimdir. Yerine getirmek, uygulamak anlamında kullanılmaktadır. “</a:t>
            </a:r>
            <a:r>
              <a:rPr lang="tr-TR" dirty="0" err="1">
                <a:latin typeface="-apple-system"/>
              </a:rPr>
              <a:t>Interface</a:t>
            </a:r>
            <a:r>
              <a:rPr lang="tr-TR" dirty="0">
                <a:latin typeface="-apple-system"/>
              </a:rPr>
              <a:t>” sınıfında belirtilen metotları kullanacağımızı belirtmiş oluruz ve bu “</a:t>
            </a:r>
            <a:r>
              <a:rPr lang="tr-TR" dirty="0" err="1">
                <a:latin typeface="-apple-system"/>
              </a:rPr>
              <a:t>interface</a:t>
            </a:r>
            <a:r>
              <a:rPr lang="tr-TR" dirty="0">
                <a:latin typeface="-apple-system"/>
              </a:rPr>
              <a:t>” sınıfında tanımlanmış olan metotları kullanmak zorundayızdır.</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b="0" i="0" dirty="0">
                <a:effectLst/>
                <a:latin typeface="-apple-system"/>
              </a:rPr>
              <a:t>Java “</a:t>
            </a:r>
            <a:r>
              <a:rPr lang="tr-TR" b="0" i="0" dirty="0" err="1">
                <a:effectLst/>
                <a:latin typeface="-apple-system"/>
              </a:rPr>
              <a:t>implements</a:t>
            </a:r>
            <a:r>
              <a:rPr lang="tr-TR" b="0" i="0" dirty="0">
                <a:effectLst/>
                <a:latin typeface="-apple-system"/>
              </a:rPr>
              <a:t>”, “</a:t>
            </a:r>
            <a:r>
              <a:rPr lang="tr-TR" b="0" i="0" dirty="0" err="1">
                <a:effectLst/>
                <a:latin typeface="-apple-system"/>
              </a:rPr>
              <a:t>interface</a:t>
            </a:r>
            <a:r>
              <a:rPr lang="tr-TR" b="0" i="0" dirty="0">
                <a:effectLst/>
                <a:latin typeface="-apple-system"/>
              </a:rPr>
              <a:t>” uygulamak için kullanılan terimdir. Yerine getirmek, uygulamak anlamında kullanılmaktadır. “</a:t>
            </a:r>
            <a:r>
              <a:rPr lang="tr-TR" b="0" i="0" dirty="0" err="1">
                <a:effectLst/>
                <a:latin typeface="-apple-system"/>
              </a:rPr>
              <a:t>Interface</a:t>
            </a:r>
            <a:r>
              <a:rPr lang="tr-TR" b="0" i="0" dirty="0">
                <a:effectLst/>
                <a:latin typeface="-apple-system"/>
              </a:rPr>
              <a:t>” sınıfında belirtilen metotları kullanacağımızı belirtmiş oluruz ve bu “</a:t>
            </a:r>
            <a:r>
              <a:rPr lang="tr-TR" b="0" i="0" dirty="0" err="1">
                <a:effectLst/>
                <a:latin typeface="-apple-system"/>
              </a:rPr>
              <a:t>interface</a:t>
            </a:r>
            <a:r>
              <a:rPr lang="tr-TR" b="0" i="0" dirty="0">
                <a:effectLst/>
                <a:latin typeface="-apple-system"/>
              </a:rPr>
              <a:t>” sınıfında tanımlanmış olan metotları kullanmak zorundayızdır.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İNSTANCEOF</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İNT</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32 bitlik işaretli sayılar içeren bir veri türüdür. -2,147,483,648 ile 2,147,483,647 arasında bir değer alır.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179006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İNTERFACE</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dirty="0" err="1">
                <a:latin typeface="-apple-system"/>
              </a:rPr>
              <a:t>Interface</a:t>
            </a:r>
            <a:r>
              <a:rPr lang="tr-TR" dirty="0">
                <a:latin typeface="-apple-system"/>
              </a:rPr>
              <a:t> içinde sadece kendisinden türeyen sınıfların içini doldurmak zorunda olduğu içi boş </a:t>
            </a:r>
            <a:r>
              <a:rPr lang="tr-TR" dirty="0" err="1">
                <a:latin typeface="-apple-system"/>
              </a:rPr>
              <a:t>metod</a:t>
            </a:r>
            <a:r>
              <a:rPr lang="tr-TR" dirty="0">
                <a:latin typeface="-apple-system"/>
              </a:rPr>
              <a:t> tanımlarının yapıldığı bir yapıdır. Kısacası kendisini kullanacak sınıflar için bir yerine getirmeleri gereken </a:t>
            </a:r>
            <a:r>
              <a:rPr lang="tr-TR" dirty="0" err="1">
                <a:latin typeface="-apple-system"/>
              </a:rPr>
              <a:t>metodları</a:t>
            </a:r>
            <a:r>
              <a:rPr lang="tr-TR" dirty="0">
                <a:latin typeface="-apple-system"/>
              </a:rPr>
              <a:t> belirten bir kontrat gibidir.</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b="0" i="0" dirty="0">
                <a:effectLst/>
                <a:latin typeface="-apple-system"/>
              </a:rPr>
              <a:t>En büyük tam sayı değeridir. 64 bitlik büyüklüğe sahiptir ve -9,223,372,036,854,775,808 ile 9,223,372,036,854,775,807 arasında bir değer alabilir. Kod geliştirirken </a:t>
            </a:r>
            <a:r>
              <a:rPr lang="tr-TR" b="0" i="0" dirty="0" err="1">
                <a:effectLst/>
                <a:latin typeface="-apple-system"/>
              </a:rPr>
              <a:t>long</a:t>
            </a:r>
            <a:r>
              <a:rPr lang="tr-TR" b="0" i="0" dirty="0">
                <a:effectLst/>
                <a:latin typeface="-apple-system"/>
              </a:rPr>
              <a:t> anahtar kelimesi ile tanımlama yapılır. </a:t>
            </a:r>
            <a:r>
              <a:rPr lang="tr-TR" b="0" i="0" dirty="0" err="1">
                <a:effectLst/>
                <a:latin typeface="-apple-system"/>
              </a:rPr>
              <a:t>Integer</a:t>
            </a:r>
            <a:r>
              <a:rPr lang="tr-TR" b="0" i="0" dirty="0">
                <a:effectLst/>
                <a:latin typeface="-apple-system"/>
              </a:rPr>
              <a:t> veri tipinin yetersiz olduğu durumlarda kullanılabilir.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LONG</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NATİVE</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Yöntem bildirimlerinde, yöntemin aynı Java kaynak dosyasında değil, başka bir dilde uygulandığını belirtmek için kullanılır.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3477917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NEW</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dirty="0">
                <a:latin typeface="-apple-system"/>
              </a:rPr>
              <a:t>Bir sınıf veya dizi nesnesinin bir örneğini oluşturmak için kullanılır. Bu amaç için anahtar kelime kullanmak tamamen gerekli değildir, ancak iki amaca hizmet eder: yöntemler ve sınıf adları için farklı ad alanının varlığını sağlar, yeni bir nesnenin gerçekten yaratıldığını statik ve yerel olarak tanımlar.</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Bir sınıfın veya arabirimin bilinmeyen sınıflar tarafından genişletilebileceğini bildirmek için kullanılır.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NON-SEALED</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PACKAGE</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Java programları paketlerden (</a:t>
            </a:r>
            <a:r>
              <a:rPr lang="tr-TR" dirty="0" err="1">
                <a:latin typeface="-apple-system"/>
              </a:rPr>
              <a:t>packages</a:t>
            </a:r>
            <a:r>
              <a:rPr lang="tr-TR" dirty="0">
                <a:latin typeface="-apple-system"/>
              </a:rPr>
              <a:t>) oluşur. Paketlerin içinde sınıflar ve arayüzler (</a:t>
            </a:r>
            <a:r>
              <a:rPr lang="tr-TR" dirty="0" err="1">
                <a:latin typeface="-apple-system"/>
              </a:rPr>
              <a:t>classes</a:t>
            </a:r>
            <a:r>
              <a:rPr lang="tr-TR" dirty="0">
                <a:latin typeface="-apple-system"/>
              </a:rPr>
              <a:t> </a:t>
            </a:r>
            <a:r>
              <a:rPr lang="tr-TR" dirty="0" err="1">
                <a:latin typeface="-apple-system"/>
              </a:rPr>
              <a:t>and</a:t>
            </a:r>
            <a:r>
              <a:rPr lang="tr-TR" dirty="0">
                <a:latin typeface="-apple-system"/>
              </a:rPr>
              <a:t> </a:t>
            </a:r>
            <a:r>
              <a:rPr lang="tr-TR" dirty="0" err="1">
                <a:latin typeface="-apple-system"/>
              </a:rPr>
              <a:t>interfaces</a:t>
            </a:r>
            <a:r>
              <a:rPr lang="tr-TR" dirty="0">
                <a:latin typeface="-apple-system"/>
              </a:rPr>
              <a:t>) bulunur. Ayrıca, paketler başka paketlerin dışalımını (</a:t>
            </a:r>
            <a:r>
              <a:rPr lang="tr-TR" dirty="0" err="1">
                <a:latin typeface="-apple-system"/>
              </a:rPr>
              <a:t>import</a:t>
            </a:r>
            <a:r>
              <a:rPr lang="tr-TR" dirty="0">
                <a:latin typeface="-apple-system"/>
              </a:rPr>
              <a:t>) yapabilir.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1658797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PRİVATE</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Bir sınıfa ait metot veya değişken </a:t>
            </a:r>
            <a:r>
              <a:rPr lang="tr-TR" dirty="0" err="1">
                <a:latin typeface="-apple-system"/>
              </a:rPr>
              <a:t>private</a:t>
            </a:r>
            <a:r>
              <a:rPr lang="tr-TR" dirty="0">
                <a:latin typeface="-apple-system"/>
              </a:rPr>
              <a:t> olarak tanımlandığında sadece kendi sınıfının üyeleri tarafından erişilebilir olmaktadır. Dışarıdan erişim hiçbir şekilde mümkün değildir.</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Bir sınıfa ait metot veya değişken </a:t>
            </a:r>
            <a:r>
              <a:rPr lang="tr-TR" b="0" i="0" dirty="0" err="1">
                <a:effectLst/>
                <a:latin typeface="-apple-system"/>
              </a:rPr>
              <a:t>protected</a:t>
            </a:r>
            <a:r>
              <a:rPr lang="tr-TR" b="0" i="0" dirty="0">
                <a:effectLst/>
                <a:latin typeface="-apple-system"/>
              </a:rPr>
              <a:t> olarak tanımlandığında sınıfın bulunduğu paketten ve sınıftan türetilmiş alt sınıflardan erişilebilir olmaktadır.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PROTECTED</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PUBLİC</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dirty="0">
                <a:latin typeface="-apple-system"/>
              </a:rPr>
              <a:t>Fonksiyonunun dış kullanıcılara açık olduğu ve buna Java </a:t>
            </a:r>
            <a:r>
              <a:rPr lang="tr-TR" dirty="0" err="1">
                <a:latin typeface="-apple-system"/>
              </a:rPr>
              <a:t>InterPreter’ı</a:t>
            </a:r>
            <a:r>
              <a:rPr lang="tr-TR" dirty="0">
                <a:latin typeface="-apple-system"/>
              </a:rPr>
              <a:t> da dahil herkes tarafından erişebileceğimizi belirtilir. Metodunun sadece bu uygulamaya ait olduğu ve bu uygulama nesneye yönelik tarzda başka bir uygulamaya çağrıldığında değiştirilemeyeceğini gösterir.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1100401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81C2FE-586E-6153-70CE-544E6952E503}"/>
              </a:ext>
            </a:extLst>
          </p:cNvPr>
          <p:cNvSpPr>
            <a:spLocks noGrp="1"/>
          </p:cNvSpPr>
          <p:nvPr>
            <p:ph type="title"/>
          </p:nvPr>
        </p:nvSpPr>
        <p:spPr/>
        <p:txBody>
          <a:bodyPr/>
          <a:lstStyle/>
          <a:p>
            <a:r>
              <a:rPr lang="tr-TR" dirty="0"/>
              <a:t>Değişken Tanımlama</a:t>
            </a:r>
          </a:p>
        </p:txBody>
      </p:sp>
      <p:sp>
        <p:nvSpPr>
          <p:cNvPr id="4" name="Metin kutusu 3">
            <a:extLst>
              <a:ext uri="{FF2B5EF4-FFF2-40B4-BE49-F238E27FC236}">
                <a16:creationId xmlns:a16="http://schemas.microsoft.com/office/drawing/2014/main" id="{B54F3022-5045-163B-0E43-BE68F648A4F6}"/>
              </a:ext>
            </a:extLst>
          </p:cNvPr>
          <p:cNvSpPr txBox="1"/>
          <p:nvPr/>
        </p:nvSpPr>
        <p:spPr>
          <a:xfrm>
            <a:off x="367552" y="2224096"/>
            <a:ext cx="11456894" cy="1815882"/>
          </a:xfrm>
          <a:prstGeom prst="rect">
            <a:avLst/>
          </a:prstGeom>
          <a:noFill/>
        </p:spPr>
        <p:txBody>
          <a:bodyPr wrap="square" rtlCol="0">
            <a:spAutoFit/>
          </a:bodyPr>
          <a:lstStyle/>
          <a:p>
            <a:r>
              <a:rPr lang="tr-TR" sz="1600" b="0" i="0" dirty="0">
                <a:effectLst/>
                <a:latin typeface="Lato" panose="020F0502020204030203" pitchFamily="34" charset="0"/>
              </a:rPr>
              <a:t>Değişken </a:t>
            </a:r>
            <a:r>
              <a:rPr lang="tr-TR" sz="1600" b="0" i="0" dirty="0" err="1">
                <a:effectLst/>
                <a:latin typeface="Lato" panose="020F0502020204030203" pitchFamily="34" charset="0"/>
              </a:rPr>
              <a:t>veritipi</a:t>
            </a:r>
            <a:r>
              <a:rPr lang="tr-TR" sz="1600" b="0" i="0" dirty="0">
                <a:effectLst/>
                <a:latin typeface="Lato" panose="020F0502020204030203" pitchFamily="34" charset="0"/>
              </a:rPr>
              <a:t> </a:t>
            </a:r>
            <a:r>
              <a:rPr lang="tr-TR" sz="1600" b="0" i="0" dirty="0" err="1">
                <a:effectLst/>
                <a:latin typeface="Lato" panose="020F0502020204030203" pitchFamily="34" charset="0"/>
              </a:rPr>
              <a:t>degisken_adi</a:t>
            </a:r>
            <a:r>
              <a:rPr lang="tr-TR" sz="1600" b="0" i="0" dirty="0">
                <a:effectLst/>
                <a:latin typeface="Lato" panose="020F0502020204030203" pitchFamily="34" charset="0"/>
              </a:rPr>
              <a:t> = </a:t>
            </a:r>
            <a:r>
              <a:rPr lang="tr-TR" sz="1600" b="0" i="0" dirty="0" err="1">
                <a:effectLst/>
                <a:latin typeface="Lato" panose="020F0502020204030203" pitchFamily="34" charset="0"/>
              </a:rPr>
              <a:t>deger</a:t>
            </a:r>
            <a:r>
              <a:rPr lang="tr-TR" sz="1600" b="0" i="0" dirty="0">
                <a:effectLst/>
                <a:latin typeface="Lato" panose="020F0502020204030203" pitchFamily="34" charset="0"/>
              </a:rPr>
              <a:t> şeklinde tanımlanır. Önce saklayacağımız verinin tipini yazarız. Ardından değişkene vereceğimiz isimi yazarız. Son olarak eşittir işaretini koyup verinin tipine göre tek tırnak içinde, çift tırnak içinde veya hiç tırnak kullanmadan değerini yazarız. Burada eşittir ifadesini simgenin adını “eşittir” diye telaffuz ettiğimiz için kullandım. Eşittir burada bildiğimiz eşitlik (veya denklik) değil atama anlamına geliyor. Bir başka şekilde ifade edecek olursak; “değişken bak senin değerin budur” demek için eşittir işareti koyulur. Böylelikle değişkenin değeri ona atanmış olur.</a:t>
            </a:r>
          </a:p>
          <a:p>
            <a:endParaRPr lang="tr-TR" sz="1600" dirty="0">
              <a:latin typeface="Lato" panose="020F0502020204030203" pitchFamily="34" charset="0"/>
            </a:endParaRPr>
          </a:p>
          <a:p>
            <a:endParaRPr lang="tr-TR" sz="1600" dirty="0"/>
          </a:p>
        </p:txBody>
      </p:sp>
      <p:sp>
        <p:nvSpPr>
          <p:cNvPr id="5" name="Metin kutusu 4">
            <a:extLst>
              <a:ext uri="{FF2B5EF4-FFF2-40B4-BE49-F238E27FC236}">
                <a16:creationId xmlns:a16="http://schemas.microsoft.com/office/drawing/2014/main" id="{1A0533EB-ED51-0776-53CF-33F0A7DD84BC}"/>
              </a:ext>
            </a:extLst>
          </p:cNvPr>
          <p:cNvSpPr txBox="1"/>
          <p:nvPr/>
        </p:nvSpPr>
        <p:spPr>
          <a:xfrm>
            <a:off x="672353" y="3717248"/>
            <a:ext cx="11456894" cy="3046988"/>
          </a:xfrm>
          <a:prstGeom prst="rect">
            <a:avLst/>
          </a:prstGeom>
          <a:noFill/>
        </p:spPr>
        <p:txBody>
          <a:bodyPr wrap="square" rtlCol="0">
            <a:spAutoFit/>
          </a:bodyPr>
          <a:lstStyle/>
          <a:p>
            <a:r>
              <a:rPr lang="tr-TR" sz="1600" dirty="0"/>
              <a:t>Örnek Olarak ;</a:t>
            </a:r>
          </a:p>
          <a:p>
            <a:r>
              <a:rPr lang="tr-TR" sz="1600" dirty="0" err="1"/>
              <a:t>public</a:t>
            </a:r>
            <a:r>
              <a:rPr lang="tr-TR" sz="1600" dirty="0"/>
              <a:t> </a:t>
            </a:r>
            <a:r>
              <a:rPr lang="tr-TR" sz="1600" dirty="0" err="1"/>
              <a:t>class</a:t>
            </a:r>
            <a:r>
              <a:rPr lang="tr-TR" sz="1600" dirty="0"/>
              <a:t> Main {</a:t>
            </a:r>
          </a:p>
          <a:p>
            <a:r>
              <a:rPr lang="tr-TR" sz="1600" dirty="0"/>
              <a:t>    </a:t>
            </a:r>
            <a:r>
              <a:rPr lang="tr-TR" sz="1600" dirty="0" err="1"/>
              <a:t>public</a:t>
            </a:r>
            <a:r>
              <a:rPr lang="tr-TR" sz="1600" dirty="0"/>
              <a:t> </a:t>
            </a:r>
            <a:r>
              <a:rPr lang="tr-TR" sz="1600" dirty="0" err="1"/>
              <a:t>static</a:t>
            </a:r>
            <a:r>
              <a:rPr lang="tr-TR" sz="1600" dirty="0"/>
              <a:t> </a:t>
            </a:r>
            <a:r>
              <a:rPr lang="tr-TR" sz="1600" dirty="0" err="1"/>
              <a:t>void</a:t>
            </a:r>
            <a:r>
              <a:rPr lang="tr-TR" sz="1600" dirty="0"/>
              <a:t> main(</a:t>
            </a:r>
            <a:r>
              <a:rPr lang="tr-TR" sz="1600" dirty="0" err="1"/>
              <a:t>String</a:t>
            </a:r>
            <a:r>
              <a:rPr lang="tr-TR" sz="1600" dirty="0"/>
              <a:t>[] </a:t>
            </a:r>
            <a:r>
              <a:rPr lang="tr-TR" sz="1600" dirty="0" err="1"/>
              <a:t>args</a:t>
            </a:r>
            <a:r>
              <a:rPr lang="tr-TR" sz="1600" dirty="0"/>
              <a:t>) {</a:t>
            </a:r>
          </a:p>
          <a:p>
            <a:r>
              <a:rPr lang="tr-TR" sz="1600" dirty="0"/>
              <a:t>        </a:t>
            </a:r>
            <a:r>
              <a:rPr lang="tr-TR" sz="1600" dirty="0" err="1"/>
              <a:t>String</a:t>
            </a:r>
            <a:r>
              <a:rPr lang="tr-TR" sz="1600" dirty="0"/>
              <a:t> </a:t>
            </a:r>
            <a:r>
              <a:rPr lang="tr-TR" sz="1600" dirty="0" err="1"/>
              <a:t>simdiki_mevsim</a:t>
            </a:r>
            <a:r>
              <a:rPr lang="tr-TR" sz="1600" dirty="0"/>
              <a:t> = "Yaz";</a:t>
            </a:r>
          </a:p>
          <a:p>
            <a:r>
              <a:rPr lang="tr-TR" sz="1600" dirty="0"/>
              <a:t>        </a:t>
            </a:r>
            <a:r>
              <a:rPr lang="tr-TR" sz="1600" dirty="0" err="1"/>
              <a:t>short</a:t>
            </a:r>
            <a:r>
              <a:rPr lang="tr-TR" sz="1600" dirty="0"/>
              <a:t> </a:t>
            </a:r>
            <a:r>
              <a:rPr lang="tr-TR" sz="1600" dirty="0" err="1"/>
              <a:t>Simdiki_yil</a:t>
            </a:r>
            <a:r>
              <a:rPr lang="tr-TR" sz="1600" dirty="0"/>
              <a:t> = 2018;</a:t>
            </a:r>
          </a:p>
          <a:p>
            <a:r>
              <a:rPr lang="tr-TR" sz="1600" dirty="0"/>
              <a:t>        </a:t>
            </a:r>
            <a:r>
              <a:rPr lang="tr-TR" sz="1600" dirty="0" err="1"/>
              <a:t>short</a:t>
            </a:r>
            <a:r>
              <a:rPr lang="tr-TR" sz="1600" dirty="0"/>
              <a:t> </a:t>
            </a:r>
            <a:r>
              <a:rPr lang="tr-TR" sz="1600" dirty="0" err="1"/>
              <a:t>simdiki_yil</a:t>
            </a:r>
            <a:r>
              <a:rPr lang="tr-TR" sz="1600" dirty="0"/>
              <a:t> = 2018;</a:t>
            </a:r>
          </a:p>
          <a:p>
            <a:r>
              <a:rPr lang="tr-TR" sz="1600" dirty="0"/>
              <a:t>        </a:t>
            </a:r>
            <a:r>
              <a:rPr lang="tr-TR" sz="1600" dirty="0" err="1"/>
              <a:t>String</a:t>
            </a:r>
            <a:r>
              <a:rPr lang="tr-TR" sz="1600" dirty="0"/>
              <a:t> </a:t>
            </a:r>
            <a:r>
              <a:rPr lang="tr-TR" sz="1600" dirty="0" err="1"/>
              <a:t>ornek_meyve</a:t>
            </a:r>
            <a:r>
              <a:rPr lang="tr-TR" sz="1600" dirty="0"/>
              <a:t> = "Elma", </a:t>
            </a:r>
            <a:r>
              <a:rPr lang="tr-TR" sz="1600" dirty="0" err="1"/>
              <a:t>ornek_hayvan</a:t>
            </a:r>
            <a:r>
              <a:rPr lang="tr-TR" sz="1600" dirty="0"/>
              <a:t> = "Kedi", </a:t>
            </a:r>
            <a:r>
              <a:rPr lang="tr-TR" sz="1600" dirty="0" err="1"/>
              <a:t>ornek_ay</a:t>
            </a:r>
            <a:r>
              <a:rPr lang="tr-TR" sz="1600" dirty="0"/>
              <a:t> = "Ocak";</a:t>
            </a:r>
          </a:p>
          <a:p>
            <a:r>
              <a:rPr lang="tr-TR" sz="1600" dirty="0"/>
              <a:t>        </a:t>
            </a:r>
            <a:r>
              <a:rPr lang="tr-TR" sz="1600" dirty="0" err="1"/>
              <a:t>int</a:t>
            </a:r>
            <a:r>
              <a:rPr lang="tr-TR" sz="1600" dirty="0"/>
              <a:t> </a:t>
            </a:r>
            <a:r>
              <a:rPr lang="tr-TR" sz="1600" dirty="0" err="1"/>
              <a:t>dunya_gunes_arasi_mesafe___kilometre</a:t>
            </a:r>
            <a:r>
              <a:rPr lang="tr-TR" sz="1600" dirty="0"/>
              <a:t>;</a:t>
            </a:r>
          </a:p>
          <a:p>
            <a:r>
              <a:rPr lang="tr-TR" sz="1600" dirty="0"/>
              <a:t>        </a:t>
            </a:r>
            <a:r>
              <a:rPr lang="tr-TR" sz="1600" dirty="0" err="1"/>
              <a:t>dunya_gunes_arasi_mesafe___kilometre</a:t>
            </a:r>
            <a:r>
              <a:rPr lang="tr-TR" sz="1600" dirty="0"/>
              <a:t> = 149600000;</a:t>
            </a:r>
          </a:p>
          <a:p>
            <a:r>
              <a:rPr lang="tr-TR" sz="1600" dirty="0"/>
              <a:t>        </a:t>
            </a:r>
            <a:r>
              <a:rPr lang="tr-TR" sz="1600" dirty="0" err="1"/>
              <a:t>System.out.println</a:t>
            </a:r>
            <a:r>
              <a:rPr lang="tr-TR" sz="1600" dirty="0"/>
              <a:t>(</a:t>
            </a:r>
            <a:r>
              <a:rPr lang="tr-TR" sz="1600" dirty="0" err="1"/>
              <a:t>dunya_gunes_arasi_mesafe___kilometre</a:t>
            </a:r>
            <a:r>
              <a:rPr lang="tr-TR" sz="1600" dirty="0"/>
              <a:t>);</a:t>
            </a:r>
          </a:p>
          <a:p>
            <a:r>
              <a:rPr lang="tr-TR" sz="1600" dirty="0"/>
              <a:t>    }</a:t>
            </a:r>
          </a:p>
          <a:p>
            <a:r>
              <a:rPr lang="tr-TR" sz="1600" dirty="0"/>
              <a:t>}</a:t>
            </a:r>
          </a:p>
        </p:txBody>
      </p:sp>
    </p:spTree>
    <p:extLst>
      <p:ext uri="{BB962C8B-B14F-4D97-AF65-F5344CB8AC3E}">
        <p14:creationId xmlns:p14="http://schemas.microsoft.com/office/powerpoint/2010/main" val="29480862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RETURN</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Bir yöntemin yürütülmesini bitirmek için kullanılır. Çağırıcıya döndürülen yöntem tanımının gerektirdiği bir değer izleyebilir.</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16 bitlik işaretli sayılar içeren bir veri türüdür. -32,768 ile 32,767 arasında bir değer alır.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SHORT</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STATİC</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fontScale="85000" lnSpcReduction="20000"/>
          </a:bodyPr>
          <a:lstStyle/>
          <a:p>
            <a:pPr>
              <a:spcBef>
                <a:spcPct val="20000"/>
              </a:spcBef>
              <a:spcAft>
                <a:spcPts val="600"/>
              </a:spcAft>
              <a:buClr>
                <a:schemeClr val="accent1"/>
              </a:buClr>
              <a:buFont typeface="Wingdings 2" charset="2"/>
              <a:buChar char=""/>
            </a:pPr>
            <a:r>
              <a:rPr lang="tr-TR" dirty="0">
                <a:latin typeface="-apple-system"/>
              </a:rPr>
              <a:t>Bir alanı, yöntemi veya iç sınıfı bir sınıf alanı olarak bildirmek için kullanılır. Sınıflar, o sınıfın kaç tane örneği olduğuna bakılmaksızın sınıf alanlarının bir kopyasını tutar. </a:t>
            </a:r>
            <a:r>
              <a:rPr lang="tr-TR" dirty="0" err="1">
                <a:latin typeface="-apple-system"/>
              </a:rPr>
              <a:t>staticayrıca</a:t>
            </a:r>
            <a:r>
              <a:rPr lang="tr-TR" dirty="0">
                <a:latin typeface="-apple-system"/>
              </a:rPr>
              <a:t> bir yöntemi sınıf yöntemi olarak tanımlamak için kullanılır. Sınıf yöntemleri, belirli bir örnek yerine sınıfa bağlıdır ve yalnızca sınıf alanlarında çalışabilir. ( </a:t>
            </a:r>
            <a:r>
              <a:rPr lang="tr-TR" dirty="0" err="1">
                <a:latin typeface="-apple-system"/>
              </a:rPr>
              <a:t>staticBaşka</a:t>
            </a:r>
            <a:r>
              <a:rPr lang="tr-TR" dirty="0">
                <a:latin typeface="-apple-system"/>
              </a:rPr>
              <a:t> bir sınıfın veya arabirimin üyeleri olarak bildirilen sınıflar ve arabirimler aslında en üst düzey sınıflardır ve iç sınıflar değildir .)</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6733525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STRİCTFP</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Taşınabilirliği sağlamak için kayan nokta hesaplamalarının hassasiyetini ve yuvarlamasını kısıtlamak için kullanılan bir Java anahtar sözcüğü.</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lnSpcReduction="10000"/>
          </a:bodyPr>
          <a:lstStyle/>
          <a:p>
            <a:pPr>
              <a:spcBef>
                <a:spcPct val="20000"/>
              </a:spcBef>
              <a:spcAft>
                <a:spcPts val="600"/>
              </a:spcAft>
              <a:buClr>
                <a:schemeClr val="accent1"/>
              </a:buClr>
              <a:buFont typeface="Wingdings 2" charset="2"/>
              <a:buChar char=""/>
            </a:pPr>
            <a:r>
              <a:rPr lang="tr-TR" b="0" i="0" dirty="0" err="1">
                <a:effectLst/>
                <a:latin typeface="-apple-system"/>
              </a:rPr>
              <a:t>super</a:t>
            </a:r>
            <a:r>
              <a:rPr lang="tr-TR" b="0" i="0" dirty="0">
                <a:effectLst/>
                <a:latin typeface="-apple-system"/>
              </a:rPr>
              <a:t>() metodu, üst-sınıfa ait bir nesne </a:t>
            </a:r>
            <a:r>
              <a:rPr lang="tr-TR" b="0" i="0" dirty="0" err="1">
                <a:effectLst/>
                <a:latin typeface="-apple-system"/>
              </a:rPr>
              <a:t>constructor</a:t>
            </a:r>
            <a:r>
              <a:rPr lang="tr-TR" b="0" i="0" dirty="0">
                <a:effectLst/>
                <a:latin typeface="-apple-system"/>
              </a:rPr>
              <a:t> yerine geçer. Üst-sınıfta </a:t>
            </a:r>
            <a:r>
              <a:rPr lang="tr-TR" b="0" i="0" dirty="0" err="1">
                <a:effectLst/>
                <a:latin typeface="-apple-system"/>
              </a:rPr>
              <a:t>overload</a:t>
            </a:r>
            <a:r>
              <a:rPr lang="tr-TR" b="0" i="0" dirty="0">
                <a:effectLst/>
                <a:latin typeface="-apple-system"/>
              </a:rPr>
              <a:t> edilmiş </a:t>
            </a:r>
            <a:r>
              <a:rPr lang="tr-TR" b="0" i="0" dirty="0" err="1">
                <a:effectLst/>
                <a:latin typeface="-apple-system"/>
              </a:rPr>
              <a:t>constructorlar</a:t>
            </a:r>
            <a:r>
              <a:rPr lang="tr-TR" b="0" i="0" dirty="0">
                <a:effectLst/>
                <a:latin typeface="-apple-system"/>
              </a:rPr>
              <a:t> tanımlı ise, hangisini çağıracağını, kullanılan parametreler belirler. Çünkü, java derleyicisi </a:t>
            </a:r>
            <a:r>
              <a:rPr lang="tr-TR" b="0" i="0" dirty="0" err="1">
                <a:effectLst/>
                <a:latin typeface="-apple-system"/>
              </a:rPr>
              <a:t>overload</a:t>
            </a:r>
            <a:r>
              <a:rPr lang="tr-TR" b="0" i="0" dirty="0">
                <a:effectLst/>
                <a:latin typeface="-apple-system"/>
              </a:rPr>
              <a:t> edilen fonksiyonları, parametreleri yardımıyla birbirinden ayırır.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SUPER</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SWİTCH</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Java da bulunan bir diğer karar yapısıdır. Switch çalışma mantığı olarak </a:t>
            </a:r>
            <a:r>
              <a:rPr lang="tr-TR" dirty="0" err="1">
                <a:latin typeface="-apple-system"/>
              </a:rPr>
              <a:t>if</a:t>
            </a:r>
            <a:r>
              <a:rPr lang="tr-TR" dirty="0">
                <a:latin typeface="-apple-system"/>
              </a:rPr>
              <a:t> — else </a:t>
            </a:r>
            <a:r>
              <a:rPr lang="tr-TR" dirty="0" err="1">
                <a:latin typeface="-apple-system"/>
              </a:rPr>
              <a:t>if</a:t>
            </a:r>
            <a:r>
              <a:rPr lang="tr-TR" dirty="0">
                <a:latin typeface="-apple-system"/>
              </a:rPr>
              <a:t> yapısına benzer şekildedir. Switch </a:t>
            </a:r>
            <a:r>
              <a:rPr lang="tr-TR" dirty="0" err="1">
                <a:latin typeface="-apple-system"/>
              </a:rPr>
              <a:t>case</a:t>
            </a:r>
            <a:r>
              <a:rPr lang="tr-TR" dirty="0">
                <a:latin typeface="-apple-system"/>
              </a:rPr>
              <a:t> yapısında hangi bloğun çalıştırılacağını secim değişkeni belirler.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23778698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SYNCHRONİZED</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Geçerli iş parçacığı kodu yürütürken bir nesnenin </a:t>
            </a:r>
            <a:r>
              <a:rPr lang="tr-TR" dirty="0" err="1">
                <a:latin typeface="-apple-system"/>
              </a:rPr>
              <a:t>muteks</a:t>
            </a:r>
            <a:r>
              <a:rPr lang="tr-TR" dirty="0">
                <a:latin typeface="-apple-system"/>
              </a:rPr>
              <a:t> kilidini elde etmek için bir yöntemin veya kod bloğunun bildiriminde kullanılır.</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fontScale="92500"/>
          </a:bodyPr>
          <a:lstStyle/>
          <a:p>
            <a:pPr>
              <a:spcBef>
                <a:spcPct val="20000"/>
              </a:spcBef>
              <a:spcAft>
                <a:spcPts val="600"/>
              </a:spcAft>
              <a:buClr>
                <a:schemeClr val="accent1"/>
              </a:buClr>
              <a:buFont typeface="Wingdings 2" charset="2"/>
              <a:buChar char=""/>
            </a:pPr>
            <a:r>
              <a:rPr lang="tr-TR" b="0" i="0" dirty="0">
                <a:effectLst/>
                <a:latin typeface="-apple-system"/>
              </a:rPr>
              <a:t>Java’da bir metodun içinde o metodun ait olduğu sınıftan yaratılacak nesneyi veya o nesnenin bir alt değişkenini tanımlamamız gerektiğinde kullandığımız deyime </a:t>
            </a:r>
            <a:r>
              <a:rPr lang="tr-TR" b="0" i="0" dirty="0" err="1">
                <a:effectLst/>
                <a:latin typeface="-apple-system"/>
              </a:rPr>
              <a:t>this</a:t>
            </a:r>
            <a:r>
              <a:rPr lang="tr-TR" b="0" i="0" dirty="0">
                <a:effectLst/>
                <a:latin typeface="-apple-system"/>
              </a:rPr>
              <a:t> diyoruz. Bulunduğumuz sınıfta nesne daha tanımlanmadığı için bu nesneyi direk olarak kullanamıyoruz. İşte </a:t>
            </a:r>
            <a:r>
              <a:rPr lang="tr-TR" b="0" i="0" dirty="0" err="1">
                <a:effectLst/>
                <a:latin typeface="-apple-system"/>
              </a:rPr>
              <a:t>this</a:t>
            </a:r>
            <a:r>
              <a:rPr lang="tr-TR" b="0" i="0" dirty="0">
                <a:effectLst/>
                <a:latin typeface="-apple-system"/>
              </a:rPr>
              <a:t> ile ait olduğu </a:t>
            </a:r>
            <a:r>
              <a:rPr lang="tr-TR" b="0" i="0" dirty="0" err="1">
                <a:effectLst/>
                <a:latin typeface="-apple-system"/>
              </a:rPr>
              <a:t>class</a:t>
            </a:r>
            <a:r>
              <a:rPr lang="tr-TR" b="0" i="0" dirty="0">
                <a:effectLst/>
                <a:latin typeface="-apple-system"/>
              </a:rPr>
              <a:t> içinde yaratılan </a:t>
            </a:r>
            <a:r>
              <a:rPr lang="tr-TR" b="0" i="0" dirty="0" err="1">
                <a:effectLst/>
                <a:latin typeface="-apple-system"/>
              </a:rPr>
              <a:t>methodlar</a:t>
            </a:r>
            <a:r>
              <a:rPr lang="tr-TR" b="0" i="0" dirty="0">
                <a:effectLst/>
                <a:latin typeface="-apple-system"/>
              </a:rPr>
              <a:t> o </a:t>
            </a:r>
            <a:r>
              <a:rPr lang="tr-TR" b="0" i="0" dirty="0" err="1">
                <a:effectLst/>
                <a:latin typeface="-apple-system"/>
              </a:rPr>
              <a:t>class’ın</a:t>
            </a:r>
            <a:r>
              <a:rPr lang="tr-TR" b="0" i="0" dirty="0">
                <a:effectLst/>
                <a:latin typeface="-apple-system"/>
              </a:rPr>
              <a:t> nesnesini kullanabilmektedir.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THİS</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THROW</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Java </a:t>
            </a:r>
            <a:r>
              <a:rPr lang="tr-TR" dirty="0" err="1">
                <a:latin typeface="-apple-system"/>
              </a:rPr>
              <a:t>throw</a:t>
            </a:r>
            <a:r>
              <a:rPr lang="tr-TR" dirty="0">
                <a:latin typeface="-apple-system"/>
              </a:rPr>
              <a:t> anahtar kelimesi, bir istisnayı açıkça atamak için kullanılır . Genel kullanım yapısı </a:t>
            </a:r>
            <a:r>
              <a:rPr lang="tr-TR" dirty="0" err="1">
                <a:latin typeface="-apple-system"/>
              </a:rPr>
              <a:t>throw</a:t>
            </a:r>
            <a:r>
              <a:rPr lang="tr-TR" dirty="0">
                <a:latin typeface="-apple-system"/>
              </a:rPr>
              <a:t> </a:t>
            </a:r>
            <a:r>
              <a:rPr lang="tr-TR" dirty="0" err="1">
                <a:latin typeface="-apple-system"/>
              </a:rPr>
              <a:t>exception</a:t>
            </a:r>
            <a:r>
              <a:rPr lang="tr-TR" dirty="0">
                <a:latin typeface="-apple-system"/>
              </a:rPr>
              <a:t>; şeklindedir.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1428182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THROWS</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err="1">
                <a:latin typeface="-apple-system"/>
              </a:rPr>
              <a:t>Throw</a:t>
            </a:r>
            <a:r>
              <a:rPr lang="tr-TR" dirty="0">
                <a:latin typeface="-apple-system"/>
              </a:rPr>
              <a:t> </a:t>
            </a:r>
            <a:r>
              <a:rPr lang="tr-TR" dirty="0" err="1">
                <a:latin typeface="-apple-system"/>
              </a:rPr>
              <a:t>try</a:t>
            </a:r>
            <a:r>
              <a:rPr lang="tr-TR" dirty="0">
                <a:latin typeface="-apple-system"/>
              </a:rPr>
              <a:t> </a:t>
            </a:r>
            <a:r>
              <a:rPr lang="tr-TR" dirty="0" err="1">
                <a:latin typeface="-apple-system"/>
              </a:rPr>
              <a:t>cath</a:t>
            </a:r>
            <a:r>
              <a:rPr lang="tr-TR" dirty="0">
                <a:latin typeface="-apple-system"/>
              </a:rPr>
              <a:t> blokları içinde hata fırlatmak için kullanılır </a:t>
            </a:r>
            <a:r>
              <a:rPr lang="tr-TR" dirty="0" err="1">
                <a:latin typeface="-apple-system"/>
              </a:rPr>
              <a:t>throws</a:t>
            </a:r>
            <a:r>
              <a:rPr lang="tr-TR" dirty="0">
                <a:latin typeface="-apple-system"/>
              </a:rPr>
              <a:t> ise </a:t>
            </a:r>
            <a:r>
              <a:rPr lang="tr-TR" dirty="0" err="1">
                <a:latin typeface="-apple-system"/>
              </a:rPr>
              <a:t>metod</a:t>
            </a:r>
            <a:r>
              <a:rPr lang="tr-TR" dirty="0">
                <a:latin typeface="-apple-system"/>
              </a:rPr>
              <a:t> içinde oluşabilecek hataları barındırır.</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Kaydedilen demektir serileştirme parçası olmaması gerektiğini belirtmek için kullanılır.</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TRANSİENT</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TRY</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İstisna işlemeye sahip bir ifade bloğu tanımlar. </a:t>
            </a:r>
            <a:r>
              <a:rPr lang="tr-TR" dirty="0" err="1">
                <a:latin typeface="-apple-system"/>
              </a:rPr>
              <a:t>tryBloğun</a:t>
            </a:r>
            <a:r>
              <a:rPr lang="tr-TR" dirty="0">
                <a:latin typeface="-apple-system"/>
              </a:rPr>
              <a:t> içine bir istisna atılırsa , isteğe bağlı bir </a:t>
            </a:r>
            <a:r>
              <a:rPr lang="tr-TR" dirty="0" err="1">
                <a:latin typeface="-apple-system"/>
              </a:rPr>
              <a:t>catchblok</a:t>
            </a:r>
            <a:r>
              <a:rPr lang="tr-TR" dirty="0">
                <a:latin typeface="-apple-system"/>
              </a:rPr>
              <a:t> bildirilmiş istisna türlerini işleyebilir.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42529535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VOİD</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Main metodunun ekrana yazma işlemi haricinde herhangi değişik bir sonucun geri döndürmediğini ifade eder.</a:t>
            </a:r>
          </a:p>
          <a:p>
            <a:pPr>
              <a:spcBef>
                <a:spcPct val="20000"/>
              </a:spcBef>
              <a:spcAft>
                <a:spcPts val="600"/>
              </a:spcAft>
              <a:buClr>
                <a:schemeClr val="accent1"/>
              </a:buClr>
              <a:buFont typeface="Wingdings 2" charset="2"/>
              <a:buChar char=""/>
            </a:pPr>
            <a:endParaRPr lang="tr-TR" dirty="0">
              <a:latin typeface="-apple-system"/>
            </a:endParaRP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fontScale="85000" lnSpcReduction="10000"/>
          </a:bodyPr>
          <a:lstStyle/>
          <a:p>
            <a:pPr>
              <a:spcBef>
                <a:spcPct val="20000"/>
              </a:spcBef>
              <a:spcAft>
                <a:spcPts val="600"/>
              </a:spcAft>
              <a:buClr>
                <a:schemeClr val="accent1"/>
              </a:buClr>
              <a:buFont typeface="Wingdings 2" charset="2"/>
              <a:buChar char=""/>
            </a:pPr>
            <a:r>
              <a:rPr lang="tr-TR" b="0" i="0" dirty="0">
                <a:effectLst/>
                <a:latin typeface="-apple-system"/>
              </a:rPr>
              <a:t>Alan bildirimlerinde, iş parçacıkları boyunca değişkenlerde yapılan değişikliklerin görünürlüğünü garanti etmek için kullanılır. Uçucu bir değişkenin her okunması CPU önbelleğinden değil, ana bellekten okunacak ve geçici bir değişkene yapılan her yazma yalnızca CPU önbelleğine değil, ana belleğe yazılacaktır. Yöntemler, sınıflar ve arayüzler bu nedenle geçici olarak ilan edilemez ve yerel değişkenler veya parametreler olamaz.</a:t>
            </a:r>
          </a:p>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VOLATİLE</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WHİLE</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endParaRPr lang="tr-TR" b="0" i="0" dirty="0">
              <a:effectLst/>
              <a:latin typeface="-apple-system"/>
            </a:endParaRPr>
          </a:p>
        </p:txBody>
      </p:sp>
      <p:sp>
        <p:nvSpPr>
          <p:cNvPr id="6" name="Metin kutusu 5">
            <a:extLst>
              <a:ext uri="{FF2B5EF4-FFF2-40B4-BE49-F238E27FC236}">
                <a16:creationId xmlns:a16="http://schemas.microsoft.com/office/drawing/2014/main" id="{B4EBEA9F-B082-A686-3708-71E7A4339DC3}"/>
              </a:ext>
            </a:extLst>
          </p:cNvPr>
          <p:cNvSpPr txBox="1"/>
          <p:nvPr/>
        </p:nvSpPr>
        <p:spPr>
          <a:xfrm>
            <a:off x="328517" y="527298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dirty="0">
                <a:latin typeface="-apple-system"/>
              </a:rPr>
              <a:t>Döngüsel işlem veya tekrarlı işlem (iterasyon, İng. </a:t>
            </a:r>
            <a:r>
              <a:rPr lang="tr-TR" dirty="0" err="1">
                <a:latin typeface="-apple-system"/>
              </a:rPr>
              <a:t>iteration</a:t>
            </a:r>
            <a:r>
              <a:rPr lang="tr-TR" dirty="0">
                <a:latin typeface="-apple-system"/>
              </a:rPr>
              <a:t>), bilgisayarı aynı işlem grubunu belirli bir koşul sağlanana kadar tekrar tekrar yapmak için yönlendirir.</a:t>
            </a:r>
          </a:p>
          <a:p>
            <a:pPr>
              <a:spcBef>
                <a:spcPct val="20000"/>
              </a:spcBef>
              <a:spcAft>
                <a:spcPts val="600"/>
              </a:spcAft>
              <a:buClr>
                <a:schemeClr val="accent1"/>
              </a:buClr>
              <a:buFont typeface="Wingdings 2" charset="2"/>
              <a:buChar char=""/>
            </a:pPr>
            <a:endParaRPr lang="tr-TR" dirty="0">
              <a:latin typeface="-apple-system"/>
            </a:endParaRPr>
          </a:p>
          <a:p>
            <a:pPr>
              <a:spcBef>
                <a:spcPct val="20000"/>
              </a:spcBef>
              <a:spcAft>
                <a:spcPts val="600"/>
              </a:spcAft>
              <a:buClr>
                <a:schemeClr val="accent1"/>
              </a:buClr>
              <a:buFont typeface="Wingdings 2" charset="2"/>
              <a:buChar char=""/>
            </a:pPr>
            <a:endParaRPr lang="tr-TR" dirty="0">
              <a:latin typeface="-apple-system"/>
            </a:endParaRPr>
          </a:p>
        </p:txBody>
      </p:sp>
    </p:spTree>
    <p:extLst>
      <p:ext uri="{BB962C8B-B14F-4D97-AF65-F5344CB8AC3E}">
        <p14:creationId xmlns:p14="http://schemas.microsoft.com/office/powerpoint/2010/main" val="328319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Metin kutusu 1">
            <a:extLst>
              <a:ext uri="{FF2B5EF4-FFF2-40B4-BE49-F238E27FC236}">
                <a16:creationId xmlns:a16="http://schemas.microsoft.com/office/drawing/2014/main" id="{7FE51E12-A7F6-537B-0346-CDA2F19C9AFF}"/>
              </a:ext>
            </a:extLst>
          </p:cNvPr>
          <p:cNvSpPr txBox="1"/>
          <p:nvPr/>
        </p:nvSpPr>
        <p:spPr>
          <a:xfrm>
            <a:off x="810000" y="447188"/>
            <a:ext cx="10571998" cy="970450"/>
          </a:xfrm>
          <a:prstGeom prst="rect">
            <a:avLst/>
          </a:prstGeom>
        </p:spPr>
        <p:txBody>
          <a:bodyPr vert="horz" lIns="91440" tIns="45720" rIns="91440" bIns="45720" rtlCol="0" anchor="b">
            <a:normAutofit/>
          </a:bodyPr>
          <a:lstStyle/>
          <a:p>
            <a:pPr>
              <a:spcBef>
                <a:spcPct val="0"/>
              </a:spcBef>
              <a:spcAft>
                <a:spcPts val="600"/>
              </a:spcAft>
            </a:pPr>
            <a:r>
              <a:rPr lang="en-US" sz="4000" b="1">
                <a:solidFill>
                  <a:srgbClr val="FEFEFE"/>
                </a:solidFill>
                <a:latin typeface="+mj-lt"/>
                <a:ea typeface="+mj-ea"/>
                <a:cs typeface="+mj-cs"/>
              </a:rPr>
              <a:t>Kaynakça</a:t>
            </a:r>
          </a:p>
        </p:txBody>
      </p:sp>
      <p:pic>
        <p:nvPicPr>
          <p:cNvPr id="7" name="Graphic 6" descr="Anahtar">
            <a:extLst>
              <a:ext uri="{FF2B5EF4-FFF2-40B4-BE49-F238E27FC236}">
                <a16:creationId xmlns:a16="http://schemas.microsoft.com/office/drawing/2014/main" id="{84E4920F-FAE4-8AEA-D21D-FB5CCABE69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438" y="2814638"/>
            <a:ext cx="2913062" cy="2913062"/>
          </a:xfrm>
          <a:prstGeom prst="roundRect">
            <a:avLst>
              <a:gd name="adj" fmla="val 3876"/>
            </a:avLst>
          </a:prstGeom>
          <a:ln>
            <a:solidFill>
              <a:schemeClr val="accent1"/>
            </a:solidFill>
          </a:ln>
          <a:effectLst/>
        </p:spPr>
      </p:pic>
      <p:sp>
        <p:nvSpPr>
          <p:cNvPr id="15" name="Metin kutusu 2">
            <a:extLst>
              <a:ext uri="{FF2B5EF4-FFF2-40B4-BE49-F238E27FC236}">
                <a16:creationId xmlns:a16="http://schemas.microsoft.com/office/drawing/2014/main" id="{20148B71-F101-4893-77BA-C630211F1817}"/>
              </a:ext>
            </a:extLst>
          </p:cNvPr>
          <p:cNvSpPr txBox="1"/>
          <p:nvPr/>
        </p:nvSpPr>
        <p:spPr>
          <a:xfrm>
            <a:off x="4330699" y="2413000"/>
            <a:ext cx="7052733" cy="3632200"/>
          </a:xfrm>
          <a:prstGeom prst="rect">
            <a:avLst/>
          </a:prstGeom>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r>
              <a:rPr lang="en-US">
                <a:hlinkClick r:id="rId4"/>
              </a:rPr>
              <a:t>Sabitler, Değişkenler ve Java’da Kullanılan Anahtar Kelimeler | Şakir Mehmetoğlu (sakirmehmetoglu.com.tr)</a:t>
            </a:r>
            <a:endParaRPr lang="en-US"/>
          </a:p>
          <a:p>
            <a:pPr>
              <a:spcBef>
                <a:spcPct val="20000"/>
              </a:spcBef>
              <a:spcAft>
                <a:spcPts val="600"/>
              </a:spcAft>
              <a:buClr>
                <a:schemeClr val="accent1"/>
              </a:buClr>
              <a:buFont typeface="Wingdings 2" charset="2"/>
              <a:buChar char=""/>
            </a:pPr>
            <a:endParaRPr lang="en-US"/>
          </a:p>
          <a:p>
            <a:pPr>
              <a:spcBef>
                <a:spcPct val="20000"/>
              </a:spcBef>
              <a:spcAft>
                <a:spcPts val="600"/>
              </a:spcAft>
              <a:buClr>
                <a:schemeClr val="accent1"/>
              </a:buClr>
              <a:buFont typeface="Wingdings 2" charset="2"/>
              <a:buChar char=""/>
            </a:pPr>
            <a:endParaRPr lang="en-US"/>
          </a:p>
          <a:p>
            <a:pPr>
              <a:spcBef>
                <a:spcPct val="20000"/>
              </a:spcBef>
              <a:spcAft>
                <a:spcPts val="600"/>
              </a:spcAft>
              <a:buClr>
                <a:schemeClr val="accent1"/>
              </a:buClr>
              <a:buFont typeface="Wingdings 2" charset="2"/>
              <a:buChar char=""/>
            </a:pPr>
            <a:r>
              <a:rPr lang="en-US">
                <a:hlinkClick r:id="rId5"/>
              </a:rPr>
              <a:t>Java Anahtar Kelimeleri ve Kısa Açıklamaları (Türkçe) (linkedin.com)</a:t>
            </a:r>
            <a:endParaRPr lang="en-US"/>
          </a:p>
        </p:txBody>
      </p:sp>
    </p:spTree>
    <p:extLst>
      <p:ext uri="{BB962C8B-B14F-4D97-AF65-F5344CB8AC3E}">
        <p14:creationId xmlns:p14="http://schemas.microsoft.com/office/powerpoint/2010/main" val="3917599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etin kutusu 3">
            <a:extLst>
              <a:ext uri="{FF2B5EF4-FFF2-40B4-BE49-F238E27FC236}">
                <a16:creationId xmlns:a16="http://schemas.microsoft.com/office/drawing/2014/main" id="{CE065189-CCB0-1B51-EAE4-645E743A20EE}"/>
              </a:ext>
            </a:extLst>
          </p:cNvPr>
          <p:cNvSpPr txBox="1"/>
          <p:nvPr/>
        </p:nvSpPr>
        <p:spPr>
          <a:xfrm>
            <a:off x="1112523" y="2311277"/>
            <a:ext cx="9966953" cy="3636511"/>
          </a:xfrm>
          <a:prstGeom prst="rect">
            <a:avLst/>
          </a:prstGeom>
          <a:effectLst/>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pPr>
            <a:endParaRPr lang="en-US" sz="1100" b="0" i="0" dirty="0">
              <a:effectLst/>
            </a:endParaRPr>
          </a:p>
          <a:p>
            <a:pPr>
              <a:lnSpc>
                <a:spcPct val="90000"/>
              </a:lnSpc>
              <a:spcBef>
                <a:spcPct val="20000"/>
              </a:spcBef>
              <a:spcAft>
                <a:spcPts val="600"/>
              </a:spcAft>
              <a:buClr>
                <a:schemeClr val="accent1"/>
              </a:buClr>
              <a:buFont typeface="Wingdings 2" charset="2"/>
              <a:buChar char=""/>
            </a:pPr>
            <a:r>
              <a:rPr lang="en-US" sz="1100" b="0" i="0" dirty="0" err="1">
                <a:effectLst/>
              </a:rPr>
              <a:t>Değişken</a:t>
            </a:r>
            <a:r>
              <a:rPr lang="en-US" sz="1100" b="0" i="0" dirty="0">
                <a:effectLst/>
              </a:rPr>
              <a:t> </a:t>
            </a:r>
            <a:r>
              <a:rPr lang="en-US" sz="1100" b="0" i="0" dirty="0" err="1">
                <a:effectLst/>
              </a:rPr>
              <a:t>isimleri</a:t>
            </a:r>
            <a:r>
              <a:rPr lang="en-US" sz="1100" b="0" i="0" dirty="0">
                <a:effectLst/>
              </a:rPr>
              <a:t> </a:t>
            </a:r>
            <a:r>
              <a:rPr lang="en-US" sz="1100" b="0" i="0" dirty="0" err="1">
                <a:effectLst/>
              </a:rPr>
              <a:t>sayı</a:t>
            </a:r>
            <a:r>
              <a:rPr lang="en-US" sz="1100" b="0" i="0" dirty="0">
                <a:effectLst/>
              </a:rPr>
              <a:t> </a:t>
            </a:r>
            <a:r>
              <a:rPr lang="en-US" sz="1100" b="0" i="0" dirty="0" err="1">
                <a:effectLst/>
              </a:rPr>
              <a:t>ile</a:t>
            </a:r>
            <a:r>
              <a:rPr lang="en-US" sz="1100" b="0" i="0" dirty="0">
                <a:effectLst/>
              </a:rPr>
              <a:t> </a:t>
            </a:r>
            <a:r>
              <a:rPr lang="en-US" sz="1100" b="0" i="0" dirty="0" err="1">
                <a:effectLst/>
              </a:rPr>
              <a:t>başlayamaz</a:t>
            </a:r>
            <a:r>
              <a:rPr lang="en-US" sz="1100" b="0" i="0" dirty="0">
                <a:effectLst/>
              </a:rPr>
              <a:t>.</a:t>
            </a:r>
          </a:p>
          <a:p>
            <a:pPr>
              <a:lnSpc>
                <a:spcPct val="90000"/>
              </a:lnSpc>
              <a:spcBef>
                <a:spcPct val="20000"/>
              </a:spcBef>
              <a:spcAft>
                <a:spcPts val="600"/>
              </a:spcAft>
              <a:buClr>
                <a:schemeClr val="accent1"/>
              </a:buClr>
              <a:buFont typeface="Wingdings 2" charset="2"/>
              <a:buChar char=""/>
            </a:pPr>
            <a:endParaRPr lang="en-US" sz="1100" b="0" i="0" dirty="0">
              <a:effectLst/>
            </a:endParaRPr>
          </a:p>
          <a:p>
            <a:pPr>
              <a:lnSpc>
                <a:spcPct val="90000"/>
              </a:lnSpc>
              <a:spcBef>
                <a:spcPct val="20000"/>
              </a:spcBef>
              <a:spcAft>
                <a:spcPts val="600"/>
              </a:spcAft>
              <a:buClr>
                <a:schemeClr val="accent1"/>
              </a:buClr>
              <a:buFont typeface="Wingdings 2" charset="2"/>
              <a:buChar char=""/>
            </a:pPr>
            <a:r>
              <a:rPr lang="en-US" sz="1100" b="0" i="0" dirty="0">
                <a:effectLst/>
              </a:rPr>
              <a:t>Her </a:t>
            </a:r>
            <a:r>
              <a:rPr lang="en-US" sz="1100" b="0" i="0" dirty="0" err="1">
                <a:effectLst/>
              </a:rPr>
              <a:t>değişkenin</a:t>
            </a:r>
            <a:r>
              <a:rPr lang="en-US" sz="1100" b="0" i="0" dirty="0">
                <a:effectLst/>
              </a:rPr>
              <a:t> </a:t>
            </a:r>
            <a:r>
              <a:rPr lang="en-US" sz="1100" b="0" i="0" dirty="0" err="1">
                <a:effectLst/>
              </a:rPr>
              <a:t>mutlaka</a:t>
            </a:r>
            <a:r>
              <a:rPr lang="en-US" sz="1100" b="0" i="0" dirty="0">
                <a:effectLst/>
              </a:rPr>
              <a:t> </a:t>
            </a:r>
            <a:r>
              <a:rPr lang="en-US" sz="1100" b="0" i="0" dirty="0" err="1">
                <a:effectLst/>
              </a:rPr>
              <a:t>bir</a:t>
            </a:r>
            <a:r>
              <a:rPr lang="en-US" sz="1100" b="0" i="0" dirty="0">
                <a:effectLst/>
              </a:rPr>
              <a:t> tipi </a:t>
            </a:r>
            <a:r>
              <a:rPr lang="en-US" sz="1100" b="0" i="0" dirty="0" err="1">
                <a:effectLst/>
              </a:rPr>
              <a:t>olmalıdır</a:t>
            </a:r>
            <a:r>
              <a:rPr lang="en-US" sz="1100" b="0" i="0" dirty="0">
                <a:effectLst/>
              </a:rPr>
              <a:t>.</a:t>
            </a:r>
          </a:p>
          <a:p>
            <a:pPr>
              <a:lnSpc>
                <a:spcPct val="90000"/>
              </a:lnSpc>
              <a:spcBef>
                <a:spcPct val="20000"/>
              </a:spcBef>
              <a:spcAft>
                <a:spcPts val="600"/>
              </a:spcAft>
              <a:buClr>
                <a:schemeClr val="accent1"/>
              </a:buClr>
              <a:buFont typeface="Wingdings 2" charset="2"/>
              <a:buChar char=""/>
            </a:pPr>
            <a:endParaRPr lang="en-US" sz="1100" b="0" i="0" dirty="0">
              <a:effectLst/>
            </a:endParaRPr>
          </a:p>
          <a:p>
            <a:pPr>
              <a:lnSpc>
                <a:spcPct val="90000"/>
              </a:lnSpc>
              <a:spcBef>
                <a:spcPct val="20000"/>
              </a:spcBef>
              <a:spcAft>
                <a:spcPts val="600"/>
              </a:spcAft>
              <a:buClr>
                <a:schemeClr val="accent1"/>
              </a:buClr>
              <a:buFont typeface="Wingdings 2" charset="2"/>
              <a:buChar char=""/>
            </a:pPr>
            <a:r>
              <a:rPr lang="en-US" sz="1100" b="0" i="0" dirty="0" err="1">
                <a:effectLst/>
              </a:rPr>
              <a:t>Değişken</a:t>
            </a:r>
            <a:r>
              <a:rPr lang="en-US" sz="1100" b="0" i="0" dirty="0">
                <a:effectLst/>
              </a:rPr>
              <a:t> </a:t>
            </a:r>
            <a:r>
              <a:rPr lang="en-US" sz="1100" b="0" i="0" dirty="0" err="1">
                <a:effectLst/>
              </a:rPr>
              <a:t>isimlerinde</a:t>
            </a:r>
            <a:r>
              <a:rPr lang="en-US" sz="1100" b="0" i="0" dirty="0">
                <a:effectLst/>
              </a:rPr>
              <a:t> </a:t>
            </a:r>
            <a:r>
              <a:rPr lang="en-US" sz="1100" b="0" i="0" dirty="0" err="1">
                <a:effectLst/>
              </a:rPr>
              <a:t>İngilizce</a:t>
            </a:r>
            <a:r>
              <a:rPr lang="en-US" sz="1100" b="0" i="0" dirty="0">
                <a:effectLst/>
              </a:rPr>
              <a:t> </a:t>
            </a:r>
            <a:r>
              <a:rPr lang="en-US" sz="1100" b="0" i="0" dirty="0" err="1">
                <a:effectLst/>
              </a:rPr>
              <a:t>karakterler</a:t>
            </a:r>
            <a:r>
              <a:rPr lang="en-US" sz="1100" b="0" i="0" dirty="0">
                <a:effectLst/>
              </a:rPr>
              <a:t> </a:t>
            </a:r>
            <a:r>
              <a:rPr lang="en-US" sz="1100" b="0" i="0" dirty="0" err="1">
                <a:effectLst/>
              </a:rPr>
              <a:t>kullanılmalıdır</a:t>
            </a:r>
            <a:r>
              <a:rPr lang="en-US" sz="1100" b="0" i="0" dirty="0">
                <a:effectLst/>
              </a:rPr>
              <a:t>. </a:t>
            </a:r>
            <a:r>
              <a:rPr lang="en-US" sz="1100" b="0" i="0" dirty="0" err="1">
                <a:effectLst/>
              </a:rPr>
              <a:t>Türkçe</a:t>
            </a:r>
            <a:r>
              <a:rPr lang="en-US" sz="1100" b="0" i="0" dirty="0">
                <a:effectLst/>
              </a:rPr>
              <a:t> </a:t>
            </a:r>
            <a:r>
              <a:rPr lang="en-US" sz="1100" b="0" i="0" dirty="0" err="1">
                <a:effectLst/>
              </a:rPr>
              <a:t>ve</a:t>
            </a:r>
            <a:r>
              <a:rPr lang="en-US" sz="1100" b="0" i="0" dirty="0">
                <a:effectLst/>
              </a:rPr>
              <a:t> </a:t>
            </a:r>
            <a:r>
              <a:rPr lang="en-US" sz="1100" b="0" i="0" dirty="0" err="1">
                <a:effectLst/>
              </a:rPr>
              <a:t>bazı</a:t>
            </a:r>
            <a:r>
              <a:rPr lang="en-US" sz="1100" b="0" i="0" dirty="0">
                <a:effectLst/>
              </a:rPr>
              <a:t> </a:t>
            </a:r>
            <a:r>
              <a:rPr lang="en-US" sz="1100" b="0" i="0" dirty="0" err="1">
                <a:effectLst/>
              </a:rPr>
              <a:t>diğer</a:t>
            </a:r>
            <a:r>
              <a:rPr lang="en-US" sz="1100" b="0" i="0" dirty="0">
                <a:effectLst/>
              </a:rPr>
              <a:t> </a:t>
            </a:r>
            <a:r>
              <a:rPr lang="en-US" sz="1100" b="0" i="0" dirty="0" err="1">
                <a:effectLst/>
              </a:rPr>
              <a:t>dillerin</a:t>
            </a:r>
            <a:r>
              <a:rPr lang="en-US" sz="1100" b="0" i="0" dirty="0">
                <a:effectLst/>
              </a:rPr>
              <a:t>      </a:t>
            </a:r>
            <a:r>
              <a:rPr lang="en-US" sz="1100" b="0" i="0" dirty="0" err="1">
                <a:effectLst/>
              </a:rPr>
              <a:t>karakterleri</a:t>
            </a:r>
            <a:r>
              <a:rPr lang="en-US" sz="1100" b="0" i="0" dirty="0">
                <a:effectLst/>
              </a:rPr>
              <a:t> </a:t>
            </a:r>
            <a:r>
              <a:rPr lang="en-US" sz="1100" b="0" i="0" dirty="0" err="1">
                <a:effectLst/>
              </a:rPr>
              <a:t>kullanılabilse</a:t>
            </a:r>
            <a:r>
              <a:rPr lang="en-US" sz="1100" b="0" i="0" dirty="0">
                <a:effectLst/>
              </a:rPr>
              <a:t> de </a:t>
            </a:r>
            <a:r>
              <a:rPr lang="en-US" sz="1100" b="0" i="0" dirty="0" err="1">
                <a:effectLst/>
              </a:rPr>
              <a:t>İngilizce</a:t>
            </a:r>
            <a:r>
              <a:rPr lang="en-US" sz="1100" b="0" i="0" dirty="0">
                <a:effectLst/>
              </a:rPr>
              <a:t> </a:t>
            </a:r>
            <a:r>
              <a:rPr lang="en-US" sz="1100" b="0" i="0" dirty="0" err="1">
                <a:effectLst/>
              </a:rPr>
              <a:t>karakterler</a:t>
            </a:r>
            <a:r>
              <a:rPr lang="en-US" sz="1100" b="0" i="0" dirty="0">
                <a:effectLst/>
              </a:rPr>
              <a:t> </a:t>
            </a:r>
            <a:r>
              <a:rPr lang="en-US" sz="1100" b="0" i="0" dirty="0" err="1">
                <a:effectLst/>
              </a:rPr>
              <a:t>tercih</a:t>
            </a:r>
            <a:r>
              <a:rPr lang="en-US" sz="1100" b="0" i="0" dirty="0">
                <a:effectLst/>
              </a:rPr>
              <a:t> </a:t>
            </a:r>
            <a:r>
              <a:rPr lang="en-US" sz="1100" b="0" i="0" dirty="0" err="1">
                <a:effectLst/>
              </a:rPr>
              <a:t>edilmelidir</a:t>
            </a:r>
            <a:r>
              <a:rPr lang="en-US" sz="1100" b="0" i="0" dirty="0">
                <a:effectLst/>
              </a:rPr>
              <a:t>.</a:t>
            </a:r>
          </a:p>
          <a:p>
            <a:pPr>
              <a:lnSpc>
                <a:spcPct val="90000"/>
              </a:lnSpc>
              <a:spcBef>
                <a:spcPct val="20000"/>
              </a:spcBef>
              <a:spcAft>
                <a:spcPts val="600"/>
              </a:spcAft>
              <a:buClr>
                <a:schemeClr val="accent1"/>
              </a:buClr>
              <a:buFont typeface="Wingdings 2" charset="2"/>
              <a:buChar char=""/>
            </a:pPr>
            <a:endParaRPr lang="en-US" sz="1100" b="0" i="0" dirty="0">
              <a:effectLst/>
            </a:endParaRPr>
          </a:p>
          <a:p>
            <a:pPr>
              <a:lnSpc>
                <a:spcPct val="90000"/>
              </a:lnSpc>
              <a:spcBef>
                <a:spcPct val="20000"/>
              </a:spcBef>
              <a:spcAft>
                <a:spcPts val="600"/>
              </a:spcAft>
              <a:buClr>
                <a:schemeClr val="accent1"/>
              </a:buClr>
              <a:buFont typeface="Wingdings 2" charset="2"/>
              <a:buChar char=""/>
            </a:pPr>
            <a:r>
              <a:rPr lang="en-US" sz="1100" b="0" i="0" dirty="0" err="1">
                <a:effectLst/>
              </a:rPr>
              <a:t>Değişken</a:t>
            </a:r>
            <a:r>
              <a:rPr lang="en-US" sz="1100" b="0" i="0" dirty="0">
                <a:effectLst/>
              </a:rPr>
              <a:t> </a:t>
            </a:r>
            <a:r>
              <a:rPr lang="en-US" sz="1100" b="0" i="0" dirty="0" err="1">
                <a:effectLst/>
              </a:rPr>
              <a:t>isimlerinde</a:t>
            </a:r>
            <a:r>
              <a:rPr lang="en-US" sz="1100" b="0" i="0" dirty="0">
                <a:effectLst/>
              </a:rPr>
              <a:t> </a:t>
            </a:r>
            <a:r>
              <a:rPr lang="en-US" sz="1100" b="0" i="0" dirty="0" err="1">
                <a:effectLst/>
              </a:rPr>
              <a:t>boşluk</a:t>
            </a:r>
            <a:r>
              <a:rPr lang="en-US" sz="1100" b="0" i="0" dirty="0">
                <a:effectLst/>
              </a:rPr>
              <a:t> </a:t>
            </a:r>
            <a:r>
              <a:rPr lang="en-US" sz="1100" b="0" i="0" dirty="0" err="1">
                <a:effectLst/>
              </a:rPr>
              <a:t>kullanılamaz</a:t>
            </a:r>
            <a:r>
              <a:rPr lang="en-US" sz="1100" b="0" i="0" dirty="0">
                <a:effectLst/>
              </a:rPr>
              <a:t>.</a:t>
            </a:r>
          </a:p>
          <a:p>
            <a:pPr>
              <a:lnSpc>
                <a:spcPct val="90000"/>
              </a:lnSpc>
              <a:spcBef>
                <a:spcPct val="20000"/>
              </a:spcBef>
              <a:spcAft>
                <a:spcPts val="600"/>
              </a:spcAft>
              <a:buClr>
                <a:schemeClr val="accent1"/>
              </a:buClr>
              <a:buFont typeface="Wingdings 2" charset="2"/>
              <a:buChar char=""/>
            </a:pPr>
            <a:endParaRPr lang="en-US" sz="1100" b="0" i="0" dirty="0">
              <a:effectLst/>
            </a:endParaRPr>
          </a:p>
          <a:p>
            <a:pPr>
              <a:lnSpc>
                <a:spcPct val="90000"/>
              </a:lnSpc>
              <a:spcBef>
                <a:spcPct val="20000"/>
              </a:spcBef>
              <a:spcAft>
                <a:spcPts val="600"/>
              </a:spcAft>
              <a:buClr>
                <a:schemeClr val="accent1"/>
              </a:buClr>
              <a:buFont typeface="Wingdings 2" charset="2"/>
              <a:buChar char=""/>
            </a:pPr>
            <a:r>
              <a:rPr lang="en-US" sz="1100" b="0" i="0" dirty="0" err="1">
                <a:effectLst/>
              </a:rPr>
              <a:t>Değişkenler</a:t>
            </a:r>
            <a:r>
              <a:rPr lang="en-US" sz="1100" b="0" i="0" dirty="0">
                <a:effectLst/>
              </a:rPr>
              <a:t> </a:t>
            </a:r>
            <a:r>
              <a:rPr lang="en-US" sz="1100" b="0" i="0" dirty="0" err="1">
                <a:effectLst/>
              </a:rPr>
              <a:t>değer</a:t>
            </a:r>
            <a:r>
              <a:rPr lang="en-US" sz="1100" b="0" i="0" dirty="0">
                <a:effectLst/>
              </a:rPr>
              <a:t> </a:t>
            </a:r>
            <a:r>
              <a:rPr lang="en-US" sz="1100" b="0" i="0" dirty="0" err="1">
                <a:effectLst/>
              </a:rPr>
              <a:t>atanmadan</a:t>
            </a:r>
            <a:r>
              <a:rPr lang="en-US" sz="1100" b="0" i="0" dirty="0">
                <a:effectLst/>
              </a:rPr>
              <a:t> </a:t>
            </a:r>
            <a:r>
              <a:rPr lang="en-US" sz="1100" b="0" i="0" dirty="0" err="1">
                <a:effectLst/>
              </a:rPr>
              <a:t>kullanılamaz</a:t>
            </a:r>
            <a:r>
              <a:rPr lang="en-US" sz="1100" b="0" i="0" dirty="0">
                <a:effectLst/>
              </a:rPr>
              <a:t>. </a:t>
            </a:r>
            <a:r>
              <a:rPr lang="en-US" sz="1100" b="0" i="0" dirty="0" err="1">
                <a:effectLst/>
              </a:rPr>
              <a:t>Değişkeni</a:t>
            </a:r>
            <a:r>
              <a:rPr lang="en-US" sz="1100" b="0" i="0" dirty="0">
                <a:effectLst/>
              </a:rPr>
              <a:t> </a:t>
            </a:r>
            <a:r>
              <a:rPr lang="en-US" sz="1100" b="0" i="0" dirty="0" err="1">
                <a:effectLst/>
              </a:rPr>
              <a:t>değersiz</a:t>
            </a:r>
            <a:r>
              <a:rPr lang="en-US" sz="1100" b="0" i="0" dirty="0">
                <a:effectLst/>
              </a:rPr>
              <a:t> </a:t>
            </a:r>
            <a:r>
              <a:rPr lang="en-US" sz="1100" b="0" i="0" dirty="0" err="1">
                <a:effectLst/>
              </a:rPr>
              <a:t>olarak</a:t>
            </a:r>
            <a:r>
              <a:rPr lang="en-US" sz="1100" b="0" i="0" dirty="0">
                <a:effectLst/>
              </a:rPr>
              <a:t> </a:t>
            </a:r>
            <a:r>
              <a:rPr lang="en-US" sz="1100" b="0" i="0" dirty="0" err="1">
                <a:effectLst/>
              </a:rPr>
              <a:t>tanımladıktan</a:t>
            </a:r>
            <a:r>
              <a:rPr lang="en-US" sz="1100" b="0" i="0" dirty="0">
                <a:effectLst/>
              </a:rPr>
              <a:t> </a:t>
            </a:r>
            <a:r>
              <a:rPr lang="en-US" sz="1100" b="0" i="0" dirty="0" err="1">
                <a:effectLst/>
              </a:rPr>
              <a:t>sonra</a:t>
            </a:r>
            <a:r>
              <a:rPr lang="en-US" sz="1100" b="0" i="0" dirty="0">
                <a:effectLst/>
              </a:rPr>
              <a:t> </a:t>
            </a:r>
            <a:r>
              <a:rPr lang="en-US" sz="1100" b="0" i="0" dirty="0" err="1">
                <a:effectLst/>
              </a:rPr>
              <a:t>değerini</a:t>
            </a:r>
            <a:r>
              <a:rPr lang="en-US" sz="1100" b="0" i="0" dirty="0">
                <a:effectLst/>
              </a:rPr>
              <a:t> </a:t>
            </a:r>
            <a:r>
              <a:rPr lang="en-US" sz="1100" b="0" i="0" dirty="0" err="1">
                <a:effectLst/>
              </a:rPr>
              <a:t>atayabiliriz</a:t>
            </a:r>
            <a:r>
              <a:rPr lang="en-US" sz="1100" b="0" i="0" dirty="0">
                <a:effectLst/>
              </a:rPr>
              <a:t>. </a:t>
            </a:r>
            <a:r>
              <a:rPr lang="en-US" sz="1100" b="0" i="0" dirty="0" err="1">
                <a:effectLst/>
              </a:rPr>
              <a:t>Önemli</a:t>
            </a:r>
            <a:r>
              <a:rPr lang="en-US" sz="1100" b="0" i="0" dirty="0">
                <a:effectLst/>
              </a:rPr>
              <a:t> </a:t>
            </a:r>
            <a:r>
              <a:rPr lang="en-US" sz="1100" b="0" i="0" dirty="0" err="1">
                <a:effectLst/>
              </a:rPr>
              <a:t>olan</a:t>
            </a:r>
            <a:r>
              <a:rPr lang="en-US" sz="1100" b="0" i="0" dirty="0">
                <a:effectLst/>
              </a:rPr>
              <a:t> </a:t>
            </a:r>
            <a:r>
              <a:rPr lang="en-US" sz="1100" b="0" i="0" dirty="0" err="1">
                <a:effectLst/>
              </a:rPr>
              <a:t>onu</a:t>
            </a:r>
            <a:r>
              <a:rPr lang="en-US" sz="1100" b="0" i="0" dirty="0">
                <a:effectLst/>
              </a:rPr>
              <a:t> </a:t>
            </a:r>
            <a:r>
              <a:rPr lang="en-US" sz="1100" b="0" i="0" dirty="0" err="1">
                <a:effectLst/>
              </a:rPr>
              <a:t>kullanmadan</a:t>
            </a:r>
            <a:r>
              <a:rPr lang="en-US" sz="1100" b="0" i="0" dirty="0">
                <a:effectLst/>
              </a:rPr>
              <a:t> </a:t>
            </a:r>
            <a:r>
              <a:rPr lang="en-US" sz="1100" b="0" i="0" dirty="0" err="1">
                <a:effectLst/>
              </a:rPr>
              <a:t>önce</a:t>
            </a:r>
            <a:r>
              <a:rPr lang="en-US" sz="1100" b="0" i="0" dirty="0">
                <a:effectLst/>
              </a:rPr>
              <a:t> </a:t>
            </a:r>
            <a:r>
              <a:rPr lang="en-US" sz="1100" b="0" i="0" dirty="0" err="1">
                <a:effectLst/>
              </a:rPr>
              <a:t>değerini</a:t>
            </a:r>
            <a:r>
              <a:rPr lang="en-US" sz="1100" b="0" i="0" dirty="0">
                <a:effectLst/>
              </a:rPr>
              <a:t> </a:t>
            </a:r>
            <a:r>
              <a:rPr lang="en-US" sz="1100" b="0" i="0" dirty="0" err="1">
                <a:effectLst/>
              </a:rPr>
              <a:t>atamış</a:t>
            </a:r>
            <a:r>
              <a:rPr lang="en-US" sz="1100" b="0" i="0" dirty="0">
                <a:effectLst/>
              </a:rPr>
              <a:t> </a:t>
            </a:r>
            <a:r>
              <a:rPr lang="en-US" sz="1100" b="0" i="0" dirty="0" err="1">
                <a:effectLst/>
              </a:rPr>
              <a:t>olmamız</a:t>
            </a:r>
            <a:r>
              <a:rPr lang="en-US" sz="1100" b="0" i="0" dirty="0">
                <a:effectLst/>
              </a:rPr>
              <a:t> </a:t>
            </a:r>
            <a:r>
              <a:rPr lang="en-US" sz="1100" b="0" i="0" dirty="0" err="1">
                <a:effectLst/>
              </a:rPr>
              <a:t>gerekiyor</a:t>
            </a:r>
            <a:r>
              <a:rPr lang="en-US" sz="1100" b="0" i="0" dirty="0">
                <a:effectLst/>
              </a:rPr>
              <a:t>.</a:t>
            </a:r>
          </a:p>
          <a:p>
            <a:pPr>
              <a:lnSpc>
                <a:spcPct val="90000"/>
              </a:lnSpc>
              <a:spcBef>
                <a:spcPct val="20000"/>
              </a:spcBef>
              <a:spcAft>
                <a:spcPts val="600"/>
              </a:spcAft>
              <a:buClr>
                <a:schemeClr val="accent1"/>
              </a:buClr>
              <a:buFont typeface="Wingdings 2" charset="2"/>
              <a:buChar char=""/>
            </a:pPr>
            <a:endParaRPr lang="en-US" sz="1100" b="0" i="0" dirty="0">
              <a:effectLst/>
            </a:endParaRPr>
          </a:p>
          <a:p>
            <a:pPr>
              <a:lnSpc>
                <a:spcPct val="90000"/>
              </a:lnSpc>
              <a:spcBef>
                <a:spcPct val="20000"/>
              </a:spcBef>
              <a:spcAft>
                <a:spcPts val="600"/>
              </a:spcAft>
              <a:buClr>
                <a:schemeClr val="accent1"/>
              </a:buClr>
              <a:buFont typeface="Wingdings 2" charset="2"/>
              <a:buChar char=""/>
            </a:pPr>
            <a:r>
              <a:rPr lang="en-US" sz="1100" b="0" i="0" dirty="0" err="1">
                <a:effectLst/>
              </a:rPr>
              <a:t>Aynı</a:t>
            </a:r>
            <a:r>
              <a:rPr lang="en-US" sz="1100" b="0" i="0" dirty="0">
                <a:effectLst/>
              </a:rPr>
              <a:t> </a:t>
            </a:r>
            <a:r>
              <a:rPr lang="en-US" sz="1100" b="0" i="0" dirty="0" err="1">
                <a:effectLst/>
              </a:rPr>
              <a:t>tipteki</a:t>
            </a:r>
            <a:r>
              <a:rPr lang="en-US" sz="1100" b="0" i="0" dirty="0">
                <a:effectLst/>
              </a:rPr>
              <a:t> </a:t>
            </a:r>
            <a:r>
              <a:rPr lang="en-US" sz="1100" b="0" i="0" dirty="0" err="1">
                <a:effectLst/>
              </a:rPr>
              <a:t>değişkenler</a:t>
            </a:r>
            <a:r>
              <a:rPr lang="en-US" sz="1100" b="0" i="0" dirty="0">
                <a:effectLst/>
              </a:rPr>
              <a:t> </a:t>
            </a:r>
            <a:r>
              <a:rPr lang="en-US" sz="1100" b="0" i="0" dirty="0" err="1">
                <a:effectLst/>
              </a:rPr>
              <a:t>tek</a:t>
            </a:r>
            <a:r>
              <a:rPr lang="en-US" sz="1100" b="0" i="0" dirty="0">
                <a:effectLst/>
              </a:rPr>
              <a:t> </a:t>
            </a:r>
            <a:r>
              <a:rPr lang="en-US" sz="1100" b="0" i="0" dirty="0" err="1">
                <a:effectLst/>
              </a:rPr>
              <a:t>satırda</a:t>
            </a:r>
            <a:r>
              <a:rPr lang="en-US" sz="1100" b="0" i="0" dirty="0">
                <a:effectLst/>
              </a:rPr>
              <a:t> </a:t>
            </a:r>
            <a:r>
              <a:rPr lang="en-US" sz="1100" b="0" i="0" dirty="0" err="1">
                <a:effectLst/>
              </a:rPr>
              <a:t>tanımlanabilir</a:t>
            </a:r>
            <a:r>
              <a:rPr lang="en-US" sz="1100" b="0" i="0" dirty="0">
                <a:effectLst/>
              </a:rPr>
              <a:t>.</a:t>
            </a:r>
          </a:p>
          <a:p>
            <a:pPr marL="285750" indent="-285750">
              <a:lnSpc>
                <a:spcPct val="90000"/>
              </a:lnSpc>
              <a:spcBef>
                <a:spcPct val="20000"/>
              </a:spcBef>
              <a:spcAft>
                <a:spcPts val="600"/>
              </a:spcAft>
              <a:buClr>
                <a:schemeClr val="accent1"/>
              </a:buClr>
              <a:buFont typeface="Wingdings 2" charset="2"/>
              <a:buChar char=""/>
            </a:pPr>
            <a:endParaRPr lang="en-US" sz="1100" dirty="0"/>
          </a:p>
        </p:txBody>
      </p:sp>
      <p:sp>
        <p:nvSpPr>
          <p:cNvPr id="15" name="Metin kutusu 14">
            <a:extLst>
              <a:ext uri="{FF2B5EF4-FFF2-40B4-BE49-F238E27FC236}">
                <a16:creationId xmlns:a16="http://schemas.microsoft.com/office/drawing/2014/main" id="{6E7E1E3B-76DD-6558-426A-04128EFCA517}"/>
              </a:ext>
            </a:extLst>
          </p:cNvPr>
          <p:cNvSpPr txBox="1"/>
          <p:nvPr/>
        </p:nvSpPr>
        <p:spPr>
          <a:xfrm>
            <a:off x="850562" y="236040"/>
            <a:ext cx="11022892" cy="2369880"/>
          </a:xfrm>
          <a:prstGeom prst="rect">
            <a:avLst/>
          </a:prstGeom>
          <a:noFill/>
        </p:spPr>
        <p:txBody>
          <a:bodyPr wrap="square" rtlCol="0">
            <a:spAutoFit/>
          </a:bodyPr>
          <a:lstStyle/>
          <a:p>
            <a:pPr algn="l">
              <a:spcAft>
                <a:spcPts val="600"/>
              </a:spcAft>
            </a:pPr>
            <a:r>
              <a:rPr lang="tr-TR" sz="1600" b="0" i="0" dirty="0">
                <a:effectLst/>
                <a:latin typeface="Lato" panose="020F0502020204030203" pitchFamily="34" charset="0"/>
              </a:rPr>
              <a:t>Örnekte de gördüğümüz gibi önce değişkenin tipini yazdık. Ardından ona bir isim verip onu yazdık. Son olarak da eşittir işareti koyarak taşıyacağı değeri yazdık. Böylelikle tanımlama işlemi tamamlanmış oldu.</a:t>
            </a:r>
          </a:p>
          <a:p>
            <a:pPr algn="l">
              <a:spcAft>
                <a:spcPts val="600"/>
              </a:spcAft>
            </a:pPr>
            <a:r>
              <a:rPr lang="tr-TR" sz="1600" b="0" i="0" dirty="0">
                <a:effectLst/>
                <a:latin typeface="Lato" panose="020F0502020204030203" pitchFamily="34" charset="0"/>
              </a:rPr>
              <a:t>Örnek verirken </a:t>
            </a:r>
            <a:r>
              <a:rPr lang="tr-TR" sz="1600" b="0" i="0" dirty="0" err="1">
                <a:effectLst/>
                <a:latin typeface="Lato" panose="020F0502020204030203" pitchFamily="34" charset="0"/>
              </a:rPr>
              <a:t>simdiki_mevsim</a:t>
            </a:r>
            <a:r>
              <a:rPr lang="tr-TR" sz="1600" b="0" i="0" dirty="0">
                <a:effectLst/>
                <a:latin typeface="Lato" panose="020F0502020204030203" pitchFamily="34" charset="0"/>
              </a:rPr>
              <a:t> ve </a:t>
            </a:r>
            <a:r>
              <a:rPr lang="tr-TR" sz="1600" b="0" i="0" dirty="0" err="1">
                <a:effectLst/>
                <a:latin typeface="Lato" panose="020F0502020204030203" pitchFamily="34" charset="0"/>
              </a:rPr>
              <a:t>simdiki_yil</a:t>
            </a:r>
            <a:r>
              <a:rPr lang="tr-TR" sz="1600" b="0" i="0" dirty="0">
                <a:effectLst/>
                <a:latin typeface="Lato" panose="020F0502020204030203" pitchFamily="34" charset="0"/>
              </a:rPr>
              <a:t> değişkenlerini özellikle seçtim. Mevsim ve yıl sürekli değiştiği için değerleri de sürekli değişmesi gerekiyor. Bu demek oluyor ki ileriki bir zamanda bu verilerin değişme ihtimali var. Sürekli aynı değerde kalmayacaklar.</a:t>
            </a:r>
          </a:p>
          <a:p>
            <a:pPr algn="l">
              <a:spcAft>
                <a:spcPts val="600"/>
              </a:spcAft>
            </a:pPr>
            <a:endParaRPr lang="tr-TR" sz="1600" b="0" i="0" dirty="0">
              <a:effectLst/>
              <a:latin typeface="Lato" panose="020F0502020204030203" pitchFamily="34" charset="0"/>
            </a:endParaRPr>
          </a:p>
          <a:p>
            <a:pPr>
              <a:spcAft>
                <a:spcPts val="600"/>
              </a:spcAft>
            </a:pPr>
            <a:r>
              <a:rPr lang="tr-TR" sz="1600" b="0" i="0" dirty="0">
                <a:effectLst/>
                <a:latin typeface="Lato" panose="020F0502020204030203" pitchFamily="34" charset="0"/>
              </a:rPr>
              <a:t>Burada dikkat etmemiz gereken bazı kurallar var.</a:t>
            </a:r>
          </a:p>
          <a:p>
            <a:pPr>
              <a:spcAft>
                <a:spcPts val="600"/>
              </a:spcAft>
            </a:pPr>
            <a:endParaRPr lang="tr-TR" sz="1600" dirty="0"/>
          </a:p>
        </p:txBody>
      </p:sp>
    </p:spTree>
    <p:extLst>
      <p:ext uri="{BB962C8B-B14F-4D97-AF65-F5344CB8AC3E}">
        <p14:creationId xmlns:p14="http://schemas.microsoft.com/office/powerpoint/2010/main" val="14151129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87CC77C2-A810-A497-9A4A-7FCCF096E73D}"/>
              </a:ext>
            </a:extLst>
          </p:cNvPr>
          <p:cNvSpPr txBox="1"/>
          <p:nvPr/>
        </p:nvSpPr>
        <p:spPr>
          <a:xfrm>
            <a:off x="589441" y="-5385"/>
            <a:ext cx="10571998" cy="970450"/>
          </a:xfrm>
          <a:prstGeom prst="rect">
            <a:avLst/>
          </a:prstGeom>
          <a:effectLst/>
        </p:spPr>
        <p:txBody>
          <a:bodyPr vert="horz" lIns="91440" tIns="45720" rIns="91440" bIns="45720" rtlCol="0" anchor="ctr">
            <a:normAutofit/>
          </a:bodyPr>
          <a:lstStyle/>
          <a:p>
            <a:pPr>
              <a:spcBef>
                <a:spcPct val="0"/>
              </a:spcBef>
              <a:spcAft>
                <a:spcPts val="600"/>
              </a:spcAft>
            </a:pPr>
            <a:r>
              <a:rPr lang="en-US" sz="4000" b="1" dirty="0" err="1">
                <a:latin typeface="+mj-lt"/>
                <a:ea typeface="+mj-ea"/>
                <a:cs typeface="+mj-cs"/>
              </a:rPr>
              <a:t>Sabit</a:t>
            </a:r>
            <a:r>
              <a:rPr lang="en-US" sz="4000" b="1" dirty="0">
                <a:latin typeface="+mj-lt"/>
                <a:ea typeface="+mj-ea"/>
                <a:cs typeface="+mj-cs"/>
              </a:rPr>
              <a:t> </a:t>
            </a:r>
            <a:r>
              <a:rPr lang="en-US" sz="4000" b="1" dirty="0" err="1">
                <a:latin typeface="+mj-lt"/>
                <a:ea typeface="+mj-ea"/>
                <a:cs typeface="+mj-cs"/>
              </a:rPr>
              <a:t>Tanımlama</a:t>
            </a:r>
            <a:endParaRPr lang="en-US" sz="4000" b="1" dirty="0">
              <a:latin typeface="+mj-lt"/>
              <a:ea typeface="+mj-ea"/>
              <a:cs typeface="+mj-cs"/>
            </a:endParaRPr>
          </a:p>
        </p:txBody>
      </p:sp>
      <p:sp>
        <p:nvSpPr>
          <p:cNvPr id="5" name="Metin kutusu 4">
            <a:extLst>
              <a:ext uri="{FF2B5EF4-FFF2-40B4-BE49-F238E27FC236}">
                <a16:creationId xmlns:a16="http://schemas.microsoft.com/office/drawing/2014/main" id="{A964C730-9A21-EF28-D7FA-E0CD9DF9B719}"/>
              </a:ext>
            </a:extLst>
          </p:cNvPr>
          <p:cNvSpPr txBox="1"/>
          <p:nvPr/>
        </p:nvSpPr>
        <p:spPr>
          <a:xfrm>
            <a:off x="444413" y="1080783"/>
            <a:ext cx="7954627" cy="3894531"/>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en-US" sz="2000" b="0" i="0" dirty="0" err="1">
                <a:effectLst/>
              </a:rPr>
              <a:t>Sabit</a:t>
            </a:r>
            <a:r>
              <a:rPr lang="en-US" sz="2000" b="0" i="0" dirty="0">
                <a:effectLst/>
              </a:rPr>
              <a:t> </a:t>
            </a:r>
            <a:r>
              <a:rPr lang="en-US" sz="2000" b="0" i="0" dirty="0" err="1">
                <a:effectLst/>
              </a:rPr>
              <a:t>tanımlarken</a:t>
            </a:r>
            <a:r>
              <a:rPr lang="en-US" sz="2000" b="0" i="0" dirty="0">
                <a:effectLst/>
              </a:rPr>
              <a:t> </a:t>
            </a:r>
            <a:r>
              <a:rPr lang="en-US" sz="2000" b="0" i="0" dirty="0" err="1">
                <a:effectLst/>
              </a:rPr>
              <a:t>değişken</a:t>
            </a:r>
            <a:r>
              <a:rPr lang="en-US" sz="2000" b="0" i="0" dirty="0">
                <a:effectLst/>
              </a:rPr>
              <a:t> </a:t>
            </a:r>
            <a:r>
              <a:rPr lang="en-US" sz="2000" b="0" i="0" dirty="0" err="1">
                <a:effectLst/>
              </a:rPr>
              <a:t>tanımlamada</a:t>
            </a:r>
            <a:r>
              <a:rPr lang="en-US" sz="2000" b="0" i="0" dirty="0">
                <a:effectLst/>
              </a:rPr>
              <a:t> </a:t>
            </a:r>
            <a:r>
              <a:rPr lang="en-US" sz="2000" b="0" i="0" dirty="0" err="1">
                <a:effectLst/>
              </a:rPr>
              <a:t>dikkat</a:t>
            </a:r>
            <a:r>
              <a:rPr lang="en-US" sz="2000" b="0" i="0" dirty="0">
                <a:effectLst/>
              </a:rPr>
              <a:t> </a:t>
            </a:r>
            <a:r>
              <a:rPr lang="en-US" sz="2000" b="0" i="0" dirty="0" err="1">
                <a:effectLst/>
              </a:rPr>
              <a:t>ettiğimiz</a:t>
            </a:r>
            <a:r>
              <a:rPr lang="en-US" sz="2000" b="0" i="0" dirty="0">
                <a:effectLst/>
              </a:rPr>
              <a:t> </a:t>
            </a:r>
            <a:r>
              <a:rPr lang="en-US" sz="2000" b="0" i="0" dirty="0" err="1">
                <a:effectLst/>
              </a:rPr>
              <a:t>tüm</a:t>
            </a:r>
            <a:r>
              <a:rPr lang="en-US" sz="2000" b="0" i="0" dirty="0">
                <a:effectLst/>
              </a:rPr>
              <a:t> </a:t>
            </a:r>
            <a:r>
              <a:rPr lang="en-US" sz="2000" b="0" i="0" dirty="0" err="1">
                <a:effectLst/>
              </a:rPr>
              <a:t>kurallara</a:t>
            </a:r>
            <a:r>
              <a:rPr lang="en-US" sz="2000" b="0" i="0" dirty="0">
                <a:effectLst/>
              </a:rPr>
              <a:t> </a:t>
            </a:r>
            <a:r>
              <a:rPr lang="en-US" sz="2000" b="0" i="0" dirty="0" err="1">
                <a:effectLst/>
              </a:rPr>
              <a:t>dikkat</a:t>
            </a:r>
            <a:r>
              <a:rPr lang="en-US" sz="2000" b="0" i="0" dirty="0">
                <a:effectLst/>
              </a:rPr>
              <a:t> </a:t>
            </a:r>
            <a:r>
              <a:rPr lang="en-US" sz="2000" b="0" i="0" dirty="0" err="1">
                <a:effectLst/>
              </a:rPr>
              <a:t>etmemiz</a:t>
            </a:r>
            <a:r>
              <a:rPr lang="en-US" sz="2000" b="0" i="0" dirty="0">
                <a:effectLst/>
              </a:rPr>
              <a:t> </a:t>
            </a:r>
            <a:r>
              <a:rPr lang="en-US" sz="2000" b="0" i="0" dirty="0" err="1">
                <a:effectLst/>
              </a:rPr>
              <a:t>gerekiyor</a:t>
            </a:r>
            <a:r>
              <a:rPr lang="en-US" sz="2000" b="0" i="0" dirty="0">
                <a:effectLst/>
              </a:rPr>
              <a:t>. </a:t>
            </a:r>
            <a:r>
              <a:rPr lang="en-US" sz="2000" b="0" i="0" dirty="0" err="1">
                <a:effectLst/>
              </a:rPr>
              <a:t>Sabitler</a:t>
            </a:r>
            <a:r>
              <a:rPr lang="en-US" sz="2000" b="0" i="0" dirty="0">
                <a:effectLst/>
              </a:rPr>
              <a:t> </a:t>
            </a:r>
            <a:r>
              <a:rPr lang="en-US" sz="2000" b="0" i="0" dirty="0" err="1">
                <a:effectLst/>
              </a:rPr>
              <a:t>adından</a:t>
            </a:r>
            <a:r>
              <a:rPr lang="en-US" sz="2000" b="0" i="0" dirty="0">
                <a:effectLst/>
              </a:rPr>
              <a:t> da belli </a:t>
            </a:r>
            <a:r>
              <a:rPr lang="en-US" sz="2000" b="0" i="0" dirty="0" err="1">
                <a:effectLst/>
              </a:rPr>
              <a:t>olduğu</a:t>
            </a:r>
            <a:r>
              <a:rPr lang="en-US" sz="2000" b="0" i="0" dirty="0">
                <a:effectLst/>
              </a:rPr>
              <a:t> </a:t>
            </a:r>
            <a:r>
              <a:rPr lang="en-US" sz="2000" b="0" i="0" dirty="0" err="1">
                <a:effectLst/>
              </a:rPr>
              <a:t>üzere</a:t>
            </a:r>
            <a:r>
              <a:rPr lang="en-US" sz="2000" b="0" i="0" dirty="0">
                <a:effectLst/>
              </a:rPr>
              <a:t> 1 </a:t>
            </a:r>
            <a:r>
              <a:rPr lang="en-US" sz="2000" b="0" i="0" dirty="0" err="1">
                <a:effectLst/>
              </a:rPr>
              <a:t>kere</a:t>
            </a:r>
            <a:r>
              <a:rPr lang="en-US" sz="2000" b="0" i="0" dirty="0">
                <a:effectLst/>
              </a:rPr>
              <a:t> </a:t>
            </a:r>
            <a:r>
              <a:rPr lang="en-US" sz="2000" b="0" i="0" dirty="0" err="1">
                <a:effectLst/>
              </a:rPr>
              <a:t>değeri</a:t>
            </a:r>
            <a:r>
              <a:rPr lang="en-US" sz="2000" b="0" i="0" dirty="0">
                <a:effectLst/>
              </a:rPr>
              <a:t> </a:t>
            </a:r>
            <a:r>
              <a:rPr lang="en-US" sz="2000" b="0" i="0" dirty="0" err="1">
                <a:effectLst/>
              </a:rPr>
              <a:t>atandıktan</a:t>
            </a:r>
            <a:r>
              <a:rPr lang="en-US" sz="2000" b="0" i="0" dirty="0">
                <a:effectLst/>
              </a:rPr>
              <a:t> </a:t>
            </a:r>
            <a:r>
              <a:rPr lang="en-US" sz="2000" b="0" i="0" dirty="0" err="1">
                <a:effectLst/>
              </a:rPr>
              <a:t>sonra</a:t>
            </a:r>
            <a:r>
              <a:rPr lang="en-US" sz="2000" b="0" i="0" dirty="0">
                <a:effectLst/>
              </a:rPr>
              <a:t> </a:t>
            </a:r>
            <a:r>
              <a:rPr lang="en-US" sz="2000" b="0" i="0" dirty="0" err="1">
                <a:effectLst/>
              </a:rPr>
              <a:t>bir</a:t>
            </a:r>
            <a:r>
              <a:rPr lang="en-US" sz="2000" b="0" i="0" dirty="0">
                <a:effectLst/>
              </a:rPr>
              <a:t> </a:t>
            </a:r>
            <a:r>
              <a:rPr lang="en-US" sz="2000" b="0" i="0" dirty="0" err="1">
                <a:effectLst/>
              </a:rPr>
              <a:t>daha</a:t>
            </a:r>
            <a:r>
              <a:rPr lang="en-US" sz="2000" b="0" i="0" dirty="0">
                <a:effectLst/>
              </a:rPr>
              <a:t> </a:t>
            </a:r>
            <a:r>
              <a:rPr lang="en-US" sz="2000" b="0" i="0" dirty="0" err="1">
                <a:effectLst/>
              </a:rPr>
              <a:t>değiştirilemezler</a:t>
            </a:r>
            <a:r>
              <a:rPr lang="en-US" sz="2000" b="0" i="0" dirty="0">
                <a:effectLst/>
              </a:rPr>
              <a:t>.</a:t>
            </a:r>
            <a:endParaRPr lang="en-US" sz="2000" dirty="0"/>
          </a:p>
        </p:txBody>
      </p:sp>
      <p:sp>
        <p:nvSpPr>
          <p:cNvPr id="7" name="Metin kutusu 6">
            <a:extLst>
              <a:ext uri="{FF2B5EF4-FFF2-40B4-BE49-F238E27FC236}">
                <a16:creationId xmlns:a16="http://schemas.microsoft.com/office/drawing/2014/main" id="{887EF4C1-316C-6560-7705-82DBD69D4FD4}"/>
              </a:ext>
            </a:extLst>
          </p:cNvPr>
          <p:cNvSpPr txBox="1"/>
          <p:nvPr/>
        </p:nvSpPr>
        <p:spPr>
          <a:xfrm>
            <a:off x="4984377" y="2321391"/>
            <a:ext cx="5615944" cy="4401205"/>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solidFill>
              <a:schemeClr val="accent1"/>
            </a:solid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600"/>
              </a:spcAft>
            </a:pPr>
            <a:r>
              <a:rPr lang="tr-TR" sz="1400" b="1" dirty="0" err="1">
                <a:solidFill>
                  <a:schemeClr val="tx1"/>
                </a:solidFill>
              </a:rPr>
              <a:t>public</a:t>
            </a:r>
            <a:r>
              <a:rPr lang="tr-TR" sz="1400" b="1" dirty="0">
                <a:solidFill>
                  <a:schemeClr val="tx1"/>
                </a:solidFill>
              </a:rPr>
              <a:t> </a:t>
            </a:r>
            <a:r>
              <a:rPr lang="tr-TR" sz="1400" b="1" dirty="0" err="1">
                <a:solidFill>
                  <a:schemeClr val="tx1"/>
                </a:solidFill>
              </a:rPr>
              <a:t>class</a:t>
            </a:r>
            <a:r>
              <a:rPr lang="tr-TR" sz="1400" b="1" dirty="0">
                <a:solidFill>
                  <a:schemeClr val="tx1"/>
                </a:solidFill>
              </a:rPr>
              <a:t> Main {</a:t>
            </a:r>
          </a:p>
          <a:p>
            <a:pPr>
              <a:spcAft>
                <a:spcPts val="600"/>
              </a:spcAft>
            </a:pPr>
            <a:endParaRPr lang="tr-TR" sz="1400" b="1" dirty="0">
              <a:solidFill>
                <a:schemeClr val="tx1"/>
              </a:solidFill>
            </a:endParaRPr>
          </a:p>
          <a:p>
            <a:pPr>
              <a:spcAft>
                <a:spcPts val="600"/>
              </a:spcAft>
            </a:pPr>
            <a:r>
              <a:rPr lang="tr-TR" sz="1400" b="1" dirty="0">
                <a:solidFill>
                  <a:schemeClr val="tx1"/>
                </a:solidFill>
              </a:rPr>
              <a:t>    final </a:t>
            </a:r>
            <a:r>
              <a:rPr lang="tr-TR" sz="1400" b="1" dirty="0" err="1">
                <a:solidFill>
                  <a:schemeClr val="tx1"/>
                </a:solidFill>
              </a:rPr>
              <a:t>float</a:t>
            </a:r>
            <a:r>
              <a:rPr lang="tr-TR" sz="1400" b="1" dirty="0">
                <a:solidFill>
                  <a:schemeClr val="tx1"/>
                </a:solidFill>
              </a:rPr>
              <a:t> PI = 3.14f;         // Doğru kullanım</a:t>
            </a:r>
          </a:p>
          <a:p>
            <a:pPr>
              <a:spcAft>
                <a:spcPts val="600"/>
              </a:spcAft>
            </a:pPr>
            <a:endParaRPr lang="tr-TR" sz="1400" b="1" dirty="0">
              <a:solidFill>
                <a:schemeClr val="tx1"/>
              </a:solidFill>
            </a:endParaRPr>
          </a:p>
          <a:p>
            <a:pPr>
              <a:spcAft>
                <a:spcPts val="600"/>
              </a:spcAft>
            </a:pPr>
            <a:r>
              <a:rPr lang="tr-TR" sz="1400" b="1" dirty="0">
                <a:solidFill>
                  <a:schemeClr val="tx1"/>
                </a:solidFill>
              </a:rPr>
              <a:t>    final byte </a:t>
            </a:r>
            <a:r>
              <a:rPr lang="tr-TR" sz="1400" b="1" dirty="0" err="1">
                <a:solidFill>
                  <a:schemeClr val="tx1"/>
                </a:solidFill>
              </a:rPr>
              <a:t>aylarin_sayisi</a:t>
            </a:r>
            <a:r>
              <a:rPr lang="tr-TR" sz="1400" b="1" dirty="0">
                <a:solidFill>
                  <a:schemeClr val="tx1"/>
                </a:solidFill>
              </a:rPr>
              <a:t>;      // Hatalı kullanım</a:t>
            </a:r>
          </a:p>
          <a:p>
            <a:pPr>
              <a:spcAft>
                <a:spcPts val="600"/>
              </a:spcAft>
            </a:pPr>
            <a:r>
              <a:rPr lang="tr-TR" sz="1400" b="1" dirty="0">
                <a:solidFill>
                  <a:schemeClr val="tx1"/>
                </a:solidFill>
              </a:rPr>
              <a:t>    </a:t>
            </a:r>
            <a:r>
              <a:rPr lang="tr-TR" sz="1400" b="1" dirty="0" err="1">
                <a:solidFill>
                  <a:schemeClr val="tx1"/>
                </a:solidFill>
              </a:rPr>
              <a:t>aylarin_sayisi</a:t>
            </a:r>
            <a:r>
              <a:rPr lang="tr-TR" sz="1400" b="1" dirty="0">
                <a:solidFill>
                  <a:schemeClr val="tx1"/>
                </a:solidFill>
              </a:rPr>
              <a:t> = 12;</a:t>
            </a:r>
          </a:p>
          <a:p>
            <a:pPr>
              <a:spcAft>
                <a:spcPts val="600"/>
              </a:spcAft>
            </a:pPr>
            <a:endParaRPr lang="tr-TR" sz="1400" b="1" dirty="0">
              <a:solidFill>
                <a:schemeClr val="tx1"/>
              </a:solidFill>
            </a:endParaRPr>
          </a:p>
          <a:p>
            <a:pPr>
              <a:spcAft>
                <a:spcPts val="600"/>
              </a:spcAft>
            </a:pPr>
            <a:r>
              <a:rPr lang="tr-TR" sz="1400" b="1" dirty="0">
                <a:solidFill>
                  <a:schemeClr val="tx1"/>
                </a:solidFill>
              </a:rPr>
              <a:t>    </a:t>
            </a:r>
            <a:r>
              <a:rPr lang="tr-TR" sz="1400" b="1" dirty="0" err="1">
                <a:solidFill>
                  <a:schemeClr val="tx1"/>
                </a:solidFill>
              </a:rPr>
              <a:t>public</a:t>
            </a:r>
            <a:r>
              <a:rPr lang="tr-TR" sz="1400" b="1" dirty="0">
                <a:solidFill>
                  <a:schemeClr val="tx1"/>
                </a:solidFill>
              </a:rPr>
              <a:t> </a:t>
            </a:r>
            <a:r>
              <a:rPr lang="tr-TR" sz="1400" b="1" dirty="0" err="1">
                <a:solidFill>
                  <a:schemeClr val="tx1"/>
                </a:solidFill>
              </a:rPr>
              <a:t>static</a:t>
            </a:r>
            <a:r>
              <a:rPr lang="tr-TR" sz="1400" b="1" dirty="0">
                <a:solidFill>
                  <a:schemeClr val="tx1"/>
                </a:solidFill>
              </a:rPr>
              <a:t> </a:t>
            </a:r>
            <a:r>
              <a:rPr lang="tr-TR" sz="1400" b="1" dirty="0" err="1">
                <a:solidFill>
                  <a:schemeClr val="tx1"/>
                </a:solidFill>
              </a:rPr>
              <a:t>void</a:t>
            </a:r>
            <a:r>
              <a:rPr lang="tr-TR" sz="1400" b="1" dirty="0">
                <a:solidFill>
                  <a:schemeClr val="tx1"/>
                </a:solidFill>
              </a:rPr>
              <a:t> main(</a:t>
            </a:r>
            <a:r>
              <a:rPr lang="tr-TR" sz="1400" b="1" dirty="0" err="1">
                <a:solidFill>
                  <a:schemeClr val="tx1"/>
                </a:solidFill>
              </a:rPr>
              <a:t>String</a:t>
            </a:r>
            <a:r>
              <a:rPr lang="tr-TR" sz="1400" b="1" dirty="0">
                <a:solidFill>
                  <a:schemeClr val="tx1"/>
                </a:solidFill>
              </a:rPr>
              <a:t>[] </a:t>
            </a:r>
            <a:r>
              <a:rPr lang="tr-TR" sz="1400" b="1" dirty="0" err="1">
                <a:solidFill>
                  <a:schemeClr val="tx1"/>
                </a:solidFill>
              </a:rPr>
              <a:t>args</a:t>
            </a:r>
            <a:r>
              <a:rPr lang="tr-TR" sz="1400" b="1" dirty="0">
                <a:solidFill>
                  <a:schemeClr val="tx1"/>
                </a:solidFill>
              </a:rPr>
              <a:t>) {</a:t>
            </a:r>
          </a:p>
          <a:p>
            <a:pPr>
              <a:spcAft>
                <a:spcPts val="600"/>
              </a:spcAft>
            </a:pPr>
            <a:r>
              <a:rPr lang="tr-TR" sz="1400" b="1" dirty="0">
                <a:solidFill>
                  <a:schemeClr val="tx1"/>
                </a:solidFill>
              </a:rPr>
              <a:t>        final byte </a:t>
            </a:r>
            <a:r>
              <a:rPr lang="tr-TR" sz="1400" b="1" dirty="0" err="1">
                <a:solidFill>
                  <a:schemeClr val="tx1"/>
                </a:solidFill>
              </a:rPr>
              <a:t>mevsimlerin_sayisi</a:t>
            </a:r>
            <a:r>
              <a:rPr lang="tr-TR" sz="1400" b="1" dirty="0">
                <a:solidFill>
                  <a:schemeClr val="tx1"/>
                </a:solidFill>
              </a:rPr>
              <a:t> = 4;      // Doğru kullanım</a:t>
            </a:r>
          </a:p>
          <a:p>
            <a:pPr>
              <a:spcAft>
                <a:spcPts val="600"/>
              </a:spcAft>
            </a:pPr>
            <a:endParaRPr lang="tr-TR" sz="1400" b="1" dirty="0">
              <a:solidFill>
                <a:schemeClr val="tx1"/>
              </a:solidFill>
            </a:endParaRPr>
          </a:p>
          <a:p>
            <a:pPr>
              <a:spcAft>
                <a:spcPts val="600"/>
              </a:spcAft>
            </a:pPr>
            <a:r>
              <a:rPr lang="tr-TR" sz="1400" b="1" dirty="0">
                <a:solidFill>
                  <a:schemeClr val="tx1"/>
                </a:solidFill>
              </a:rPr>
              <a:t>        final </a:t>
            </a:r>
            <a:r>
              <a:rPr lang="tr-TR" sz="1400" b="1" dirty="0" err="1">
                <a:solidFill>
                  <a:schemeClr val="tx1"/>
                </a:solidFill>
              </a:rPr>
              <a:t>String</a:t>
            </a:r>
            <a:r>
              <a:rPr lang="tr-TR" sz="1400" b="1" dirty="0">
                <a:solidFill>
                  <a:schemeClr val="tx1"/>
                </a:solidFill>
              </a:rPr>
              <a:t> </a:t>
            </a:r>
            <a:r>
              <a:rPr lang="tr-TR" sz="1400" b="1" dirty="0" err="1">
                <a:solidFill>
                  <a:schemeClr val="tx1"/>
                </a:solidFill>
              </a:rPr>
              <a:t>dunyanin_uydusu</a:t>
            </a:r>
            <a:r>
              <a:rPr lang="tr-TR" sz="1400" b="1" dirty="0">
                <a:solidFill>
                  <a:schemeClr val="tx1"/>
                </a:solidFill>
              </a:rPr>
              <a:t>;            // Doğru kullanım</a:t>
            </a:r>
          </a:p>
          <a:p>
            <a:pPr>
              <a:spcAft>
                <a:spcPts val="600"/>
              </a:spcAft>
            </a:pPr>
            <a:r>
              <a:rPr lang="tr-TR" sz="1400" b="1" dirty="0">
                <a:solidFill>
                  <a:schemeClr val="tx1"/>
                </a:solidFill>
              </a:rPr>
              <a:t>        </a:t>
            </a:r>
            <a:r>
              <a:rPr lang="tr-TR" sz="1400" b="1" dirty="0" err="1">
                <a:solidFill>
                  <a:schemeClr val="tx1"/>
                </a:solidFill>
              </a:rPr>
              <a:t>dunyanin_uydusu</a:t>
            </a:r>
            <a:r>
              <a:rPr lang="tr-TR" sz="1400" b="1" dirty="0">
                <a:solidFill>
                  <a:schemeClr val="tx1"/>
                </a:solidFill>
              </a:rPr>
              <a:t> = "Ay";</a:t>
            </a:r>
          </a:p>
          <a:p>
            <a:pPr>
              <a:spcAft>
                <a:spcPts val="600"/>
              </a:spcAft>
            </a:pPr>
            <a:endParaRPr lang="tr-TR" sz="1400" b="1" dirty="0">
              <a:solidFill>
                <a:schemeClr val="tx1"/>
              </a:solidFill>
            </a:endParaRPr>
          </a:p>
          <a:p>
            <a:pPr>
              <a:spcAft>
                <a:spcPts val="600"/>
              </a:spcAft>
            </a:pPr>
            <a:r>
              <a:rPr lang="tr-TR" sz="1400" b="1" dirty="0">
                <a:solidFill>
                  <a:schemeClr val="tx1"/>
                </a:solidFill>
              </a:rPr>
              <a:t>    }</a:t>
            </a:r>
          </a:p>
          <a:p>
            <a:pPr>
              <a:spcAft>
                <a:spcPts val="600"/>
              </a:spcAft>
            </a:pPr>
            <a:r>
              <a:rPr lang="tr-TR" sz="1400" b="1" dirty="0">
                <a:solidFill>
                  <a:schemeClr val="tx1"/>
                </a:solidFill>
              </a:rPr>
              <a:t>}</a:t>
            </a:r>
          </a:p>
        </p:txBody>
      </p:sp>
    </p:spTree>
    <p:extLst>
      <p:ext uri="{BB962C8B-B14F-4D97-AF65-F5344CB8AC3E}">
        <p14:creationId xmlns:p14="http://schemas.microsoft.com/office/powerpoint/2010/main" val="211841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4" name="Rectangle 13">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Metin kutusu 4">
            <a:extLst>
              <a:ext uri="{FF2B5EF4-FFF2-40B4-BE49-F238E27FC236}">
                <a16:creationId xmlns:a16="http://schemas.microsoft.com/office/drawing/2014/main" id="{65FA2581-7450-EFF1-278A-CD1D7392F5C7}"/>
              </a:ext>
            </a:extLst>
          </p:cNvPr>
          <p:cNvSpPr txBox="1"/>
          <p:nvPr/>
        </p:nvSpPr>
        <p:spPr>
          <a:xfrm>
            <a:off x="451515" y="1734857"/>
            <a:ext cx="3765483" cy="33882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b="1" i="0">
                <a:solidFill>
                  <a:srgbClr val="FEFEFE"/>
                </a:solidFill>
                <a:effectLst/>
                <a:latin typeface="+mj-lt"/>
                <a:ea typeface="+mj-ea"/>
                <a:cs typeface="+mj-cs"/>
              </a:rPr>
              <a:t>Burada tek bir istisna vardır. Instance olarak tanımlanan sabitlere mutlaka değer atanmak zorundadır.</a:t>
            </a:r>
            <a:endParaRPr lang="en-US" sz="3100" b="1">
              <a:solidFill>
                <a:srgbClr val="FEFEFE"/>
              </a:solidFill>
              <a:latin typeface="+mj-lt"/>
              <a:ea typeface="+mj-ea"/>
              <a:cs typeface="+mj-cs"/>
            </a:endParaRPr>
          </a:p>
        </p:txBody>
      </p:sp>
      <p:sp>
        <p:nvSpPr>
          <p:cNvPr id="9" name="Metin kutusu 8">
            <a:extLst>
              <a:ext uri="{FF2B5EF4-FFF2-40B4-BE49-F238E27FC236}">
                <a16:creationId xmlns:a16="http://schemas.microsoft.com/office/drawing/2014/main" id="{221AAD02-E332-7EF5-6F9B-C9F9C614BA1A}"/>
              </a:ext>
            </a:extLst>
          </p:cNvPr>
          <p:cNvSpPr txBox="1"/>
          <p:nvPr/>
        </p:nvSpPr>
        <p:spPr>
          <a:xfrm>
            <a:off x="5747947" y="43457"/>
            <a:ext cx="6099142" cy="677108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solidFill>
              <a:schemeClr val="accent1"/>
            </a:solidFill>
          </a:ln>
        </p:spPr>
        <p:style>
          <a:lnRef idx="0">
            <a:scrgbClr r="0" g="0" b="0"/>
          </a:lnRef>
          <a:fillRef idx="0">
            <a:scrgbClr r="0" g="0" b="0"/>
          </a:fillRef>
          <a:effectRef idx="0">
            <a:scrgbClr r="0" g="0" b="0"/>
          </a:effectRef>
          <a:fontRef idx="minor">
            <a:schemeClr val="lt1"/>
          </a:fontRef>
        </p:style>
        <p:txBody>
          <a:bodyPr wrap="square">
            <a:spAutoFit/>
          </a:bodyPr>
          <a:lstStyle/>
          <a:p>
            <a:r>
              <a:rPr lang="tr-TR" sz="1400" dirty="0" err="1">
                <a:solidFill>
                  <a:schemeClr val="tx1"/>
                </a:solidFill>
              </a:rPr>
              <a:t>public</a:t>
            </a:r>
            <a:r>
              <a:rPr lang="tr-TR" sz="1400" dirty="0">
                <a:solidFill>
                  <a:schemeClr val="tx1"/>
                </a:solidFill>
              </a:rPr>
              <a:t> </a:t>
            </a:r>
            <a:r>
              <a:rPr lang="tr-TR" sz="1400" dirty="0" err="1">
                <a:solidFill>
                  <a:schemeClr val="tx1"/>
                </a:solidFill>
              </a:rPr>
              <a:t>class</a:t>
            </a:r>
            <a:r>
              <a:rPr lang="tr-TR" sz="1400" dirty="0">
                <a:solidFill>
                  <a:schemeClr val="tx1"/>
                </a:solidFill>
              </a:rPr>
              <a:t> Main {</a:t>
            </a:r>
          </a:p>
          <a:p>
            <a:r>
              <a:rPr lang="tr-TR" sz="1400" dirty="0">
                <a:solidFill>
                  <a:schemeClr val="tx1"/>
                </a:solidFill>
              </a:rPr>
              <a:t>    byte </a:t>
            </a:r>
            <a:r>
              <a:rPr lang="tr-TR" sz="1400" dirty="0" err="1">
                <a:solidFill>
                  <a:schemeClr val="tx1"/>
                </a:solidFill>
              </a:rPr>
              <a:t>ilk_degisken_sayi</a:t>
            </a:r>
            <a:r>
              <a:rPr lang="tr-TR" sz="1400" dirty="0">
                <a:solidFill>
                  <a:schemeClr val="tx1"/>
                </a:solidFill>
              </a:rPr>
              <a:t> = 1;                 // İlk değeri atadık ve çalışıyor...</a:t>
            </a:r>
          </a:p>
          <a:p>
            <a:r>
              <a:rPr lang="tr-TR" sz="1400" dirty="0">
                <a:solidFill>
                  <a:schemeClr val="tx1"/>
                </a:solidFill>
              </a:rPr>
              <a:t>    byte </a:t>
            </a:r>
            <a:r>
              <a:rPr lang="tr-TR" sz="1400" dirty="0" err="1">
                <a:solidFill>
                  <a:schemeClr val="tx1"/>
                </a:solidFill>
              </a:rPr>
              <a:t>ikinci_degisken_sayi</a:t>
            </a:r>
            <a:r>
              <a:rPr lang="tr-TR" sz="1400" dirty="0">
                <a:solidFill>
                  <a:schemeClr val="tx1"/>
                </a:solidFill>
              </a:rPr>
              <a:t>;                  // İlk değeri atamadan çalışıyor...</a:t>
            </a:r>
          </a:p>
          <a:p>
            <a:endParaRPr lang="tr-TR" sz="1400" dirty="0">
              <a:solidFill>
                <a:schemeClr val="tx1"/>
              </a:solidFill>
            </a:endParaRPr>
          </a:p>
          <a:p>
            <a:r>
              <a:rPr lang="tr-TR" sz="1400" dirty="0">
                <a:solidFill>
                  <a:schemeClr val="tx1"/>
                </a:solidFill>
              </a:rPr>
              <a:t>    final byte </a:t>
            </a:r>
            <a:r>
              <a:rPr lang="tr-TR" sz="1400" dirty="0" err="1">
                <a:solidFill>
                  <a:schemeClr val="tx1"/>
                </a:solidFill>
              </a:rPr>
              <a:t>ilk_sabit_sayi</a:t>
            </a:r>
            <a:r>
              <a:rPr lang="tr-TR" sz="1400" dirty="0">
                <a:solidFill>
                  <a:schemeClr val="tx1"/>
                </a:solidFill>
              </a:rPr>
              <a:t> = 35;             // İlk değeri atadık ve çalışıyor...</a:t>
            </a:r>
          </a:p>
          <a:p>
            <a:r>
              <a:rPr lang="tr-TR" sz="1400" dirty="0">
                <a:solidFill>
                  <a:schemeClr val="tx1"/>
                </a:solidFill>
              </a:rPr>
              <a:t>    final byte </a:t>
            </a:r>
            <a:r>
              <a:rPr lang="tr-TR" sz="1400" dirty="0" err="1">
                <a:solidFill>
                  <a:schemeClr val="tx1"/>
                </a:solidFill>
              </a:rPr>
              <a:t>ikinci_sabit_sayi</a:t>
            </a:r>
            <a:r>
              <a:rPr lang="tr-TR" sz="1400" dirty="0">
                <a:solidFill>
                  <a:schemeClr val="tx1"/>
                </a:solidFill>
              </a:rPr>
              <a:t>;               // İlk değeri atamadık ve hata verdi. Sınıf bazında sabit (</a:t>
            </a:r>
            <a:r>
              <a:rPr lang="tr-TR" sz="1400" dirty="0" err="1">
                <a:solidFill>
                  <a:schemeClr val="tx1"/>
                </a:solidFill>
              </a:rPr>
              <a:t>instance</a:t>
            </a:r>
            <a:r>
              <a:rPr lang="tr-TR" sz="1400" dirty="0">
                <a:solidFill>
                  <a:schemeClr val="tx1"/>
                </a:solidFill>
              </a:rPr>
              <a:t>) tanımlarken ilk değerin verilmesi zorunludur !</a:t>
            </a:r>
          </a:p>
          <a:p>
            <a:endParaRPr lang="tr-TR" sz="1400" dirty="0">
              <a:solidFill>
                <a:schemeClr val="tx1"/>
              </a:solidFill>
            </a:endParaRPr>
          </a:p>
          <a:p>
            <a:r>
              <a:rPr lang="tr-TR" sz="1400" dirty="0">
                <a:solidFill>
                  <a:schemeClr val="tx1"/>
                </a:solidFill>
              </a:rPr>
              <a:t>    // Burada tanımlanan değişken ve sabitlere sınıf bazında tanımlandığı için </a:t>
            </a:r>
            <a:r>
              <a:rPr lang="tr-TR" sz="1400" dirty="0" err="1">
                <a:solidFill>
                  <a:schemeClr val="tx1"/>
                </a:solidFill>
              </a:rPr>
              <a:t>instance</a:t>
            </a:r>
            <a:r>
              <a:rPr lang="tr-TR" sz="1400" dirty="0">
                <a:solidFill>
                  <a:schemeClr val="tx1"/>
                </a:solidFill>
              </a:rPr>
              <a:t> değişken ve </a:t>
            </a:r>
            <a:r>
              <a:rPr lang="tr-TR" sz="1400" dirty="0" err="1">
                <a:solidFill>
                  <a:schemeClr val="tx1"/>
                </a:solidFill>
              </a:rPr>
              <a:t>instance</a:t>
            </a:r>
            <a:r>
              <a:rPr lang="tr-TR" sz="1400" dirty="0">
                <a:solidFill>
                  <a:schemeClr val="tx1"/>
                </a:solidFill>
              </a:rPr>
              <a:t> sabit denir.</a:t>
            </a:r>
          </a:p>
          <a:p>
            <a:endParaRPr lang="tr-TR" sz="1400" dirty="0">
              <a:solidFill>
                <a:schemeClr val="tx1"/>
              </a:solidFill>
            </a:endParaRPr>
          </a:p>
          <a:p>
            <a:r>
              <a:rPr lang="tr-TR" sz="1400" dirty="0">
                <a:solidFill>
                  <a:schemeClr val="tx1"/>
                </a:solidFill>
              </a:rPr>
              <a:t>    </a:t>
            </a:r>
            <a:r>
              <a:rPr lang="tr-TR" sz="1400" dirty="0" err="1">
                <a:solidFill>
                  <a:schemeClr val="tx1"/>
                </a:solidFill>
              </a:rPr>
              <a:t>public</a:t>
            </a:r>
            <a:r>
              <a:rPr lang="tr-TR" sz="1400" dirty="0">
                <a:solidFill>
                  <a:schemeClr val="tx1"/>
                </a:solidFill>
              </a:rPr>
              <a:t> </a:t>
            </a:r>
            <a:r>
              <a:rPr lang="tr-TR" sz="1400" dirty="0" err="1">
                <a:solidFill>
                  <a:schemeClr val="tx1"/>
                </a:solidFill>
              </a:rPr>
              <a:t>static</a:t>
            </a:r>
            <a:r>
              <a:rPr lang="tr-TR" sz="1400" dirty="0">
                <a:solidFill>
                  <a:schemeClr val="tx1"/>
                </a:solidFill>
              </a:rPr>
              <a:t> </a:t>
            </a:r>
            <a:r>
              <a:rPr lang="tr-TR" sz="1400" dirty="0" err="1">
                <a:solidFill>
                  <a:schemeClr val="tx1"/>
                </a:solidFill>
              </a:rPr>
              <a:t>void</a:t>
            </a:r>
            <a:r>
              <a:rPr lang="tr-TR" sz="1400" dirty="0">
                <a:solidFill>
                  <a:schemeClr val="tx1"/>
                </a:solidFill>
              </a:rPr>
              <a:t> main(</a:t>
            </a:r>
            <a:r>
              <a:rPr lang="tr-TR" sz="1400" dirty="0" err="1">
                <a:solidFill>
                  <a:schemeClr val="tx1"/>
                </a:solidFill>
              </a:rPr>
              <a:t>String</a:t>
            </a:r>
            <a:r>
              <a:rPr lang="tr-TR" sz="1400" dirty="0">
                <a:solidFill>
                  <a:schemeClr val="tx1"/>
                </a:solidFill>
              </a:rPr>
              <a:t>[] </a:t>
            </a:r>
            <a:r>
              <a:rPr lang="tr-TR" sz="1400" dirty="0" err="1">
                <a:solidFill>
                  <a:schemeClr val="tx1"/>
                </a:solidFill>
              </a:rPr>
              <a:t>args</a:t>
            </a:r>
            <a:r>
              <a:rPr lang="tr-TR" sz="1400" dirty="0">
                <a:solidFill>
                  <a:schemeClr val="tx1"/>
                </a:solidFill>
              </a:rPr>
              <a:t>) {</a:t>
            </a:r>
          </a:p>
          <a:p>
            <a:r>
              <a:rPr lang="tr-TR" sz="1400" dirty="0">
                <a:solidFill>
                  <a:schemeClr val="tx1"/>
                </a:solidFill>
              </a:rPr>
              <a:t>        byte </a:t>
            </a:r>
            <a:r>
              <a:rPr lang="tr-TR" sz="1400" dirty="0" err="1">
                <a:solidFill>
                  <a:schemeClr val="tx1"/>
                </a:solidFill>
              </a:rPr>
              <a:t>ucuncu_degisken_sayi</a:t>
            </a:r>
            <a:r>
              <a:rPr lang="tr-TR" sz="1400" dirty="0">
                <a:solidFill>
                  <a:schemeClr val="tx1"/>
                </a:solidFill>
              </a:rPr>
              <a:t> = 3;          // İlk değer atadık ve çalışıyor...</a:t>
            </a:r>
          </a:p>
          <a:p>
            <a:r>
              <a:rPr lang="tr-TR" sz="1400" dirty="0">
                <a:solidFill>
                  <a:schemeClr val="tx1"/>
                </a:solidFill>
              </a:rPr>
              <a:t>        byte </a:t>
            </a:r>
            <a:r>
              <a:rPr lang="tr-TR" sz="1400" dirty="0" err="1">
                <a:solidFill>
                  <a:schemeClr val="tx1"/>
                </a:solidFill>
              </a:rPr>
              <a:t>dorduncu_degisken_sayi</a:t>
            </a:r>
            <a:r>
              <a:rPr lang="tr-TR" sz="1400" dirty="0">
                <a:solidFill>
                  <a:schemeClr val="tx1"/>
                </a:solidFill>
              </a:rPr>
              <a:t>;            // İlk değer atamadan çalışıyor...</a:t>
            </a:r>
          </a:p>
          <a:p>
            <a:r>
              <a:rPr lang="tr-TR" sz="1400" dirty="0">
                <a:solidFill>
                  <a:schemeClr val="tx1"/>
                </a:solidFill>
              </a:rPr>
              <a:t>        </a:t>
            </a:r>
            <a:r>
              <a:rPr lang="tr-TR" sz="1400" dirty="0" err="1">
                <a:solidFill>
                  <a:schemeClr val="tx1"/>
                </a:solidFill>
              </a:rPr>
              <a:t>dorduncu_degisken_sayi</a:t>
            </a:r>
            <a:r>
              <a:rPr lang="tr-TR" sz="1400" dirty="0">
                <a:solidFill>
                  <a:schemeClr val="tx1"/>
                </a:solidFill>
              </a:rPr>
              <a:t> = 4;</a:t>
            </a:r>
          </a:p>
          <a:p>
            <a:endParaRPr lang="tr-TR" sz="1400" dirty="0">
              <a:solidFill>
                <a:schemeClr val="tx1"/>
              </a:solidFill>
            </a:endParaRPr>
          </a:p>
          <a:p>
            <a:r>
              <a:rPr lang="tr-TR" sz="1400" dirty="0">
                <a:solidFill>
                  <a:schemeClr val="tx1"/>
                </a:solidFill>
              </a:rPr>
              <a:t>        final  byte </a:t>
            </a:r>
            <a:r>
              <a:rPr lang="tr-TR" sz="1400" dirty="0" err="1">
                <a:solidFill>
                  <a:schemeClr val="tx1"/>
                </a:solidFill>
              </a:rPr>
              <a:t>ucuncu_sabit_sayi</a:t>
            </a:r>
            <a:r>
              <a:rPr lang="tr-TR" sz="1400" dirty="0">
                <a:solidFill>
                  <a:schemeClr val="tx1"/>
                </a:solidFill>
              </a:rPr>
              <a:t> = 3;      // İlk değer atadık ve çalışıyor...</a:t>
            </a:r>
          </a:p>
          <a:p>
            <a:r>
              <a:rPr lang="tr-TR" sz="1400" dirty="0">
                <a:solidFill>
                  <a:schemeClr val="tx1"/>
                </a:solidFill>
              </a:rPr>
              <a:t>        final  byte </a:t>
            </a:r>
            <a:r>
              <a:rPr lang="tr-TR" sz="1400" dirty="0" err="1">
                <a:solidFill>
                  <a:schemeClr val="tx1"/>
                </a:solidFill>
              </a:rPr>
              <a:t>dorduncu_sabit_sayi</a:t>
            </a:r>
            <a:r>
              <a:rPr lang="tr-TR" sz="1400" dirty="0">
                <a:solidFill>
                  <a:schemeClr val="tx1"/>
                </a:solidFill>
              </a:rPr>
              <a:t>;        // İlk değer atamadık ve çalışıyor...</a:t>
            </a:r>
          </a:p>
          <a:p>
            <a:r>
              <a:rPr lang="tr-TR" sz="1400" dirty="0">
                <a:solidFill>
                  <a:schemeClr val="tx1"/>
                </a:solidFill>
              </a:rPr>
              <a:t>        </a:t>
            </a:r>
            <a:r>
              <a:rPr lang="tr-TR" sz="1400" dirty="0" err="1">
                <a:solidFill>
                  <a:schemeClr val="tx1"/>
                </a:solidFill>
              </a:rPr>
              <a:t>dorduncu_sabit_sayi</a:t>
            </a:r>
            <a:r>
              <a:rPr lang="tr-TR" sz="1400" dirty="0">
                <a:solidFill>
                  <a:schemeClr val="tx1"/>
                </a:solidFill>
              </a:rPr>
              <a:t> = 4;</a:t>
            </a:r>
          </a:p>
          <a:p>
            <a:endParaRPr lang="tr-TR" sz="1400" dirty="0">
              <a:solidFill>
                <a:schemeClr val="tx1"/>
              </a:solidFill>
            </a:endParaRPr>
          </a:p>
          <a:p>
            <a:r>
              <a:rPr lang="tr-TR" sz="1400" dirty="0">
                <a:solidFill>
                  <a:schemeClr val="tx1"/>
                </a:solidFill>
              </a:rPr>
              <a:t>        // Burada tanımlanan değişken ve sabitlere </a:t>
            </a:r>
            <a:r>
              <a:rPr lang="tr-TR" sz="1400" dirty="0" err="1">
                <a:solidFill>
                  <a:schemeClr val="tx1"/>
                </a:solidFill>
              </a:rPr>
              <a:t>local</a:t>
            </a:r>
            <a:r>
              <a:rPr lang="tr-TR" sz="1400" dirty="0">
                <a:solidFill>
                  <a:schemeClr val="tx1"/>
                </a:solidFill>
              </a:rPr>
              <a:t> </a:t>
            </a:r>
            <a:r>
              <a:rPr lang="tr-TR" sz="1400" dirty="0" err="1">
                <a:solidFill>
                  <a:schemeClr val="tx1"/>
                </a:solidFill>
              </a:rPr>
              <a:t>variables</a:t>
            </a:r>
            <a:r>
              <a:rPr lang="tr-TR" sz="1400" dirty="0">
                <a:solidFill>
                  <a:schemeClr val="tx1"/>
                </a:solidFill>
              </a:rPr>
              <a:t> ve </a:t>
            </a:r>
            <a:r>
              <a:rPr lang="tr-TR" sz="1400" dirty="0" err="1">
                <a:solidFill>
                  <a:schemeClr val="tx1"/>
                </a:solidFill>
              </a:rPr>
              <a:t>local</a:t>
            </a:r>
            <a:r>
              <a:rPr lang="tr-TR" sz="1400" dirty="0">
                <a:solidFill>
                  <a:schemeClr val="tx1"/>
                </a:solidFill>
              </a:rPr>
              <a:t> </a:t>
            </a:r>
            <a:r>
              <a:rPr lang="tr-TR" sz="1400" dirty="0" err="1">
                <a:solidFill>
                  <a:schemeClr val="tx1"/>
                </a:solidFill>
              </a:rPr>
              <a:t>statics</a:t>
            </a:r>
            <a:r>
              <a:rPr lang="tr-TR" sz="1400" dirty="0">
                <a:solidFill>
                  <a:schemeClr val="tx1"/>
                </a:solidFill>
              </a:rPr>
              <a:t> denir.</a:t>
            </a:r>
          </a:p>
          <a:p>
            <a:r>
              <a:rPr lang="tr-TR" sz="1400" dirty="0">
                <a:solidFill>
                  <a:schemeClr val="tx1"/>
                </a:solidFill>
              </a:rPr>
              <a:t>    }</a:t>
            </a:r>
          </a:p>
          <a:p>
            <a:r>
              <a:rPr lang="tr-TR" sz="1400" dirty="0">
                <a:solidFill>
                  <a:schemeClr val="tx1"/>
                </a:solidFill>
              </a:rPr>
              <a:t>}</a:t>
            </a:r>
          </a:p>
        </p:txBody>
      </p:sp>
    </p:spTree>
    <p:extLst>
      <p:ext uri="{BB962C8B-B14F-4D97-AF65-F5344CB8AC3E}">
        <p14:creationId xmlns:p14="http://schemas.microsoft.com/office/powerpoint/2010/main" val="3907451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Metin kutusu 4">
            <a:extLst>
              <a:ext uri="{FF2B5EF4-FFF2-40B4-BE49-F238E27FC236}">
                <a16:creationId xmlns:a16="http://schemas.microsoft.com/office/drawing/2014/main" id="{30E9BFEA-8DC2-FC43-407C-CE5EC22AAEAD}"/>
              </a:ext>
            </a:extLst>
          </p:cNvPr>
          <p:cNvSpPr txBox="1"/>
          <p:nvPr/>
        </p:nvSpPr>
        <p:spPr>
          <a:xfrm>
            <a:off x="0" y="1092994"/>
            <a:ext cx="5365218" cy="4900014"/>
          </a:xfrm>
          <a:prstGeom prst="rect">
            <a:avLst/>
          </a:prstGeom>
          <a:effectLst/>
        </p:spPr>
        <p:txBody>
          <a:bodyPr vert="horz" lIns="91440" tIns="45720" rIns="91440" bIns="45720" rtlCol="0" anchor="ctr">
            <a:normAutofit/>
          </a:bodyPr>
          <a:lstStyle/>
          <a:p>
            <a:pPr>
              <a:spcBef>
                <a:spcPct val="20000"/>
              </a:spcBef>
              <a:spcAft>
                <a:spcPts val="600"/>
              </a:spcAft>
              <a:buClr>
                <a:schemeClr val="accent1"/>
              </a:buClr>
              <a:buFont typeface="Wingdings 2" charset="2"/>
              <a:buChar char=""/>
            </a:pPr>
            <a:r>
              <a:rPr lang="en-US" b="1" dirty="0" err="1"/>
              <a:t>Sabitlerden</a:t>
            </a:r>
            <a:r>
              <a:rPr lang="en-US" b="1" dirty="0"/>
              <a:t> </a:t>
            </a:r>
            <a:r>
              <a:rPr lang="en-US" b="1" dirty="0" err="1"/>
              <a:t>en</a:t>
            </a:r>
            <a:r>
              <a:rPr lang="en-US" b="1" dirty="0"/>
              <a:t> </a:t>
            </a:r>
            <a:r>
              <a:rPr lang="en-US" b="1" dirty="0" err="1"/>
              <a:t>temel</a:t>
            </a:r>
            <a:r>
              <a:rPr lang="en-US" b="1" dirty="0"/>
              <a:t> </a:t>
            </a:r>
            <a:r>
              <a:rPr lang="en-US" b="1" dirty="0" err="1"/>
              <a:t>özelliği</a:t>
            </a:r>
            <a:r>
              <a:rPr lang="en-US" b="1" dirty="0"/>
              <a:t> </a:t>
            </a:r>
            <a:r>
              <a:rPr lang="en-US" b="1" dirty="0" err="1"/>
              <a:t>değişmemesi</a:t>
            </a:r>
            <a:r>
              <a:rPr lang="en-US" b="1" dirty="0"/>
              <a:t> </a:t>
            </a:r>
            <a:r>
              <a:rPr lang="en-US" b="1" dirty="0" err="1"/>
              <a:t>demişken</a:t>
            </a:r>
            <a:r>
              <a:rPr lang="en-US" b="1" dirty="0"/>
              <a:t> </a:t>
            </a:r>
            <a:r>
              <a:rPr lang="en-US" b="1" dirty="0" err="1"/>
              <a:t>örnek</a:t>
            </a:r>
            <a:r>
              <a:rPr lang="en-US" b="1" dirty="0"/>
              <a:t> </a:t>
            </a:r>
            <a:r>
              <a:rPr lang="en-US" b="1" dirty="0" err="1"/>
              <a:t>vermemek</a:t>
            </a:r>
            <a:r>
              <a:rPr lang="en-US" b="1" dirty="0"/>
              <a:t> </a:t>
            </a:r>
            <a:r>
              <a:rPr lang="en-US" b="1" dirty="0" err="1"/>
              <a:t>olmaz</a:t>
            </a:r>
            <a:r>
              <a:rPr lang="en-US" b="1" dirty="0"/>
              <a:t>. </a:t>
            </a:r>
            <a:r>
              <a:rPr lang="en-US" b="1" dirty="0" err="1"/>
              <a:t>Aşağıda</a:t>
            </a:r>
            <a:r>
              <a:rPr lang="en-US" b="1" dirty="0"/>
              <a:t> </a:t>
            </a:r>
            <a:r>
              <a:rPr lang="en-US" b="1" dirty="0" err="1"/>
              <a:t>tanımlanmış</a:t>
            </a:r>
            <a:r>
              <a:rPr lang="en-US" b="1" dirty="0"/>
              <a:t> </a:t>
            </a:r>
            <a:r>
              <a:rPr lang="en-US" b="1" dirty="0" err="1"/>
              <a:t>bir</a:t>
            </a:r>
            <a:r>
              <a:rPr lang="en-US" b="1" dirty="0"/>
              <a:t> </a:t>
            </a:r>
            <a:r>
              <a:rPr lang="en-US" b="1" dirty="0" err="1"/>
              <a:t>sabite</a:t>
            </a:r>
            <a:r>
              <a:rPr lang="en-US" b="1" dirty="0"/>
              <a:t> </a:t>
            </a:r>
            <a:r>
              <a:rPr lang="en-US" b="1" dirty="0" err="1"/>
              <a:t>tekrar</a:t>
            </a:r>
            <a:r>
              <a:rPr lang="en-US" b="1" dirty="0"/>
              <a:t> </a:t>
            </a:r>
            <a:r>
              <a:rPr lang="en-US" b="1" dirty="0" err="1"/>
              <a:t>değer</a:t>
            </a:r>
            <a:r>
              <a:rPr lang="en-US" b="1" dirty="0"/>
              <a:t> </a:t>
            </a:r>
            <a:r>
              <a:rPr lang="en-US" b="1" dirty="0" err="1"/>
              <a:t>atamaya</a:t>
            </a:r>
            <a:r>
              <a:rPr lang="en-US" b="1" dirty="0"/>
              <a:t> </a:t>
            </a:r>
            <a:r>
              <a:rPr lang="en-US" b="1" dirty="0" err="1"/>
              <a:t>çalıştık</a:t>
            </a:r>
            <a:r>
              <a:rPr lang="en-US" b="1" dirty="0"/>
              <a:t>. </a:t>
            </a:r>
            <a:r>
              <a:rPr lang="en-US" b="1" dirty="0" err="1"/>
              <a:t>Kullandığım</a:t>
            </a:r>
            <a:r>
              <a:rPr lang="en-US" b="1" dirty="0"/>
              <a:t> IDE </a:t>
            </a:r>
            <a:r>
              <a:rPr lang="en-US" b="1" dirty="0" err="1"/>
              <a:t>hemen</a:t>
            </a:r>
            <a:r>
              <a:rPr lang="en-US" b="1" dirty="0"/>
              <a:t> </a:t>
            </a:r>
            <a:r>
              <a:rPr lang="en-US" b="1" dirty="0" err="1"/>
              <a:t>sorunu</a:t>
            </a:r>
            <a:r>
              <a:rPr lang="en-US" b="1" dirty="0"/>
              <a:t> </a:t>
            </a:r>
            <a:r>
              <a:rPr lang="en-US" b="1" dirty="0" err="1"/>
              <a:t>algıladı</a:t>
            </a:r>
            <a:r>
              <a:rPr lang="en-US" b="1" dirty="0"/>
              <a:t> </a:t>
            </a:r>
            <a:r>
              <a:rPr lang="en-US" b="1" dirty="0" err="1"/>
              <a:t>ve</a:t>
            </a:r>
            <a:r>
              <a:rPr lang="en-US" b="1" dirty="0"/>
              <a:t> Cannot assign a value to final variable '</a:t>
            </a:r>
            <a:r>
              <a:rPr lang="en-US" b="1" dirty="0" err="1"/>
              <a:t>dunyanın</a:t>
            </a:r>
            <a:r>
              <a:rPr lang="en-US" b="1" dirty="0"/>
              <a:t> </a:t>
            </a:r>
            <a:r>
              <a:rPr lang="en-US" b="1" dirty="0" err="1"/>
              <a:t>uydusu</a:t>
            </a:r>
            <a:r>
              <a:rPr lang="en-US" b="1" dirty="0"/>
              <a:t>' </a:t>
            </a:r>
            <a:r>
              <a:rPr lang="en-US" b="1" dirty="0" err="1"/>
              <a:t>şeklinde</a:t>
            </a:r>
            <a:r>
              <a:rPr lang="en-US" b="1" dirty="0"/>
              <a:t> </a:t>
            </a:r>
            <a:r>
              <a:rPr lang="en-US" b="1" dirty="0" err="1"/>
              <a:t>uyarı</a:t>
            </a:r>
            <a:r>
              <a:rPr lang="en-US" b="1" dirty="0"/>
              <a:t> </a:t>
            </a:r>
            <a:r>
              <a:rPr lang="en-US" b="1" dirty="0" err="1"/>
              <a:t>verdi</a:t>
            </a:r>
            <a:r>
              <a:rPr lang="en-US" b="1" dirty="0"/>
              <a:t>.</a:t>
            </a:r>
          </a:p>
        </p:txBody>
      </p:sp>
      <p:sp>
        <p:nvSpPr>
          <p:cNvPr id="14" name="Metin kutusu 9">
            <a:extLst>
              <a:ext uri="{FF2B5EF4-FFF2-40B4-BE49-F238E27FC236}">
                <a16:creationId xmlns:a16="http://schemas.microsoft.com/office/drawing/2014/main" id="{1085BB08-D760-139D-CC37-C5D740FAB0C0}"/>
              </a:ext>
            </a:extLst>
          </p:cNvPr>
          <p:cNvSpPr txBox="1"/>
          <p:nvPr/>
        </p:nvSpPr>
        <p:spPr>
          <a:xfrm>
            <a:off x="5826276" y="1536173"/>
            <a:ext cx="6096000" cy="3785652"/>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solidFill>
              <a:schemeClr val="accent2"/>
            </a:solidFill>
          </a:ln>
        </p:spPr>
        <p:style>
          <a:lnRef idx="0">
            <a:scrgbClr r="0" g="0" b="0"/>
          </a:lnRef>
          <a:fillRef idx="0">
            <a:scrgbClr r="0" g="0" b="0"/>
          </a:fillRef>
          <a:effectRef idx="0">
            <a:scrgbClr r="0" g="0" b="0"/>
          </a:effectRef>
          <a:fontRef idx="minor">
            <a:schemeClr val="lt1"/>
          </a:fontRef>
        </p:style>
        <p:txBody>
          <a:bodyPr wrap="square">
            <a:spAutoFit/>
          </a:bodyPr>
          <a:lstStyle/>
          <a:p>
            <a:pPr>
              <a:spcAft>
                <a:spcPts val="600"/>
              </a:spcAft>
            </a:pPr>
            <a:r>
              <a:rPr lang="tr-TR" sz="2000" dirty="0" err="1"/>
              <a:t>public</a:t>
            </a:r>
            <a:r>
              <a:rPr lang="tr-TR" sz="2000" dirty="0"/>
              <a:t> </a:t>
            </a:r>
            <a:r>
              <a:rPr lang="tr-TR" sz="2000" dirty="0" err="1"/>
              <a:t>class</a:t>
            </a:r>
            <a:r>
              <a:rPr lang="tr-TR" sz="2000" dirty="0"/>
              <a:t> Main {</a:t>
            </a:r>
          </a:p>
          <a:p>
            <a:pPr>
              <a:spcAft>
                <a:spcPts val="600"/>
              </a:spcAft>
            </a:pPr>
            <a:r>
              <a:rPr lang="tr-TR" sz="2000" dirty="0"/>
              <a:t>    </a:t>
            </a:r>
            <a:r>
              <a:rPr lang="tr-TR" sz="2000" dirty="0" err="1"/>
              <a:t>public</a:t>
            </a:r>
            <a:r>
              <a:rPr lang="tr-TR" sz="2000" dirty="0"/>
              <a:t> </a:t>
            </a:r>
            <a:r>
              <a:rPr lang="tr-TR" sz="2000" dirty="0" err="1"/>
              <a:t>static</a:t>
            </a:r>
            <a:r>
              <a:rPr lang="tr-TR" sz="2000" dirty="0"/>
              <a:t> </a:t>
            </a:r>
            <a:r>
              <a:rPr lang="tr-TR" sz="2000" dirty="0" err="1"/>
              <a:t>void</a:t>
            </a:r>
            <a:r>
              <a:rPr lang="tr-TR" sz="2000" dirty="0"/>
              <a:t> main(</a:t>
            </a:r>
            <a:r>
              <a:rPr lang="tr-TR" sz="2000" dirty="0" err="1"/>
              <a:t>String</a:t>
            </a:r>
            <a:r>
              <a:rPr lang="tr-TR" sz="2000" dirty="0"/>
              <a:t>[] </a:t>
            </a:r>
            <a:r>
              <a:rPr lang="tr-TR" sz="2000" dirty="0" err="1"/>
              <a:t>args</a:t>
            </a:r>
            <a:r>
              <a:rPr lang="tr-TR" sz="2000" dirty="0"/>
              <a:t>) {</a:t>
            </a:r>
          </a:p>
          <a:p>
            <a:pPr>
              <a:spcAft>
                <a:spcPts val="600"/>
              </a:spcAft>
            </a:pPr>
            <a:r>
              <a:rPr lang="tr-TR" sz="2000" dirty="0"/>
              <a:t>        final </a:t>
            </a:r>
            <a:r>
              <a:rPr lang="tr-TR" sz="2000" dirty="0" err="1"/>
              <a:t>String</a:t>
            </a:r>
            <a:r>
              <a:rPr lang="tr-TR" sz="2000" dirty="0"/>
              <a:t> </a:t>
            </a:r>
            <a:r>
              <a:rPr lang="tr-TR" sz="2000" dirty="0" err="1"/>
              <a:t>dunyanın_uydusu</a:t>
            </a:r>
            <a:r>
              <a:rPr lang="tr-TR" sz="2000" dirty="0"/>
              <a:t> = "Ay";</a:t>
            </a:r>
          </a:p>
          <a:p>
            <a:pPr>
              <a:spcAft>
                <a:spcPts val="600"/>
              </a:spcAft>
            </a:pPr>
            <a:r>
              <a:rPr lang="tr-TR" sz="2000" dirty="0"/>
              <a:t>        // ....</a:t>
            </a:r>
          </a:p>
          <a:p>
            <a:pPr>
              <a:spcAft>
                <a:spcPts val="600"/>
              </a:spcAft>
            </a:pPr>
            <a:r>
              <a:rPr lang="tr-TR" sz="2000" dirty="0"/>
              <a:t>        // .. Diğer kodlar..</a:t>
            </a:r>
          </a:p>
          <a:p>
            <a:pPr>
              <a:spcAft>
                <a:spcPts val="600"/>
              </a:spcAft>
            </a:pPr>
            <a:r>
              <a:rPr lang="tr-TR" sz="2000" dirty="0"/>
              <a:t>        // ....</a:t>
            </a:r>
          </a:p>
          <a:p>
            <a:pPr>
              <a:spcAft>
                <a:spcPts val="600"/>
              </a:spcAft>
            </a:pPr>
            <a:r>
              <a:rPr lang="tr-TR" sz="2000" dirty="0"/>
              <a:t>        </a:t>
            </a:r>
            <a:r>
              <a:rPr lang="tr-TR" sz="2000" dirty="0" err="1"/>
              <a:t>dunyanın_uydusu</a:t>
            </a:r>
            <a:r>
              <a:rPr lang="tr-TR" sz="2000" dirty="0"/>
              <a:t> = "Mars";            // Hatalı kullanım</a:t>
            </a:r>
          </a:p>
          <a:p>
            <a:pPr>
              <a:spcAft>
                <a:spcPts val="600"/>
              </a:spcAft>
            </a:pPr>
            <a:r>
              <a:rPr lang="tr-TR" sz="2000" dirty="0"/>
              <a:t>    }</a:t>
            </a:r>
          </a:p>
          <a:p>
            <a:pPr>
              <a:spcAft>
                <a:spcPts val="600"/>
              </a:spcAft>
            </a:pPr>
            <a:r>
              <a:rPr lang="tr-TR" sz="2000" dirty="0"/>
              <a:t>}</a:t>
            </a:r>
          </a:p>
        </p:txBody>
      </p:sp>
    </p:spTree>
    <p:extLst>
      <p:ext uri="{BB962C8B-B14F-4D97-AF65-F5344CB8AC3E}">
        <p14:creationId xmlns:p14="http://schemas.microsoft.com/office/powerpoint/2010/main" val="3843465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Yeşil pastel arka plan üzerinde soru işaretleri">
            <a:extLst>
              <a:ext uri="{FF2B5EF4-FFF2-40B4-BE49-F238E27FC236}">
                <a16:creationId xmlns:a16="http://schemas.microsoft.com/office/drawing/2014/main" id="{E567BFC6-D9CF-F9CE-494B-4F61C464FBD3}"/>
              </a:ext>
            </a:extLst>
          </p:cNvPr>
          <p:cNvPicPr>
            <a:picLocks noChangeAspect="1"/>
          </p:cNvPicPr>
          <p:nvPr/>
        </p:nvPicPr>
        <p:blipFill rotWithShape="1">
          <a:blip r:embed="rId2">
            <a:duotone>
              <a:schemeClr val="bg2">
                <a:shade val="45000"/>
                <a:satMod val="135000"/>
              </a:schemeClr>
              <a:prstClr val="white"/>
            </a:duotone>
            <a:alphaModFix amt="40000"/>
          </a:blip>
          <a:srcRect t="3582" b="21418"/>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E7DA2865-9CA1-6C41-5F2A-4D6F374AE924}"/>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a:t>Java’da Kullanılan Anahtar Kelimeler</a:t>
            </a:r>
          </a:p>
        </p:txBody>
      </p:sp>
      <p:sp>
        <p:nvSpPr>
          <p:cNvPr id="7" name="Metin kutusu 6">
            <a:extLst>
              <a:ext uri="{FF2B5EF4-FFF2-40B4-BE49-F238E27FC236}">
                <a16:creationId xmlns:a16="http://schemas.microsoft.com/office/drawing/2014/main" id="{AA7A4E88-EAB8-7594-B710-11E3CCABDD84}"/>
              </a:ext>
            </a:extLst>
          </p:cNvPr>
          <p:cNvSpPr txBox="1"/>
          <p:nvPr/>
        </p:nvSpPr>
        <p:spPr>
          <a:xfrm>
            <a:off x="818712" y="2222287"/>
            <a:ext cx="10554574" cy="3636511"/>
          </a:xfrm>
          <a:prstGeom prst="rect">
            <a:avLst/>
          </a:prstGeom>
        </p:spPr>
        <p:txBody>
          <a:bodyPr vert="horz" lIns="91440" tIns="45720" rIns="91440" bIns="45720" rtlCol="0" anchor="ctr">
            <a:normAutofit/>
          </a:bodyPr>
          <a:lstStyle/>
          <a:p>
            <a:pPr>
              <a:spcBef>
                <a:spcPct val="20000"/>
              </a:spcBef>
              <a:spcAft>
                <a:spcPts val="600"/>
              </a:spcAft>
              <a:buClr>
                <a:schemeClr val="accent1"/>
              </a:buClr>
            </a:pPr>
            <a:r>
              <a:rPr lang="en-US" b="0" i="0" dirty="0" err="1">
                <a:effectLst/>
              </a:rPr>
              <a:t>Java’da</a:t>
            </a:r>
            <a:r>
              <a:rPr lang="en-US" b="0" i="0" dirty="0">
                <a:effectLst/>
              </a:rPr>
              <a:t> </a:t>
            </a:r>
            <a:r>
              <a:rPr lang="en-US" b="0" i="0" dirty="0" err="1">
                <a:effectLst/>
              </a:rPr>
              <a:t>değişken</a:t>
            </a:r>
            <a:r>
              <a:rPr lang="en-US" b="0" i="0" dirty="0">
                <a:effectLst/>
              </a:rPr>
              <a:t> (variable), </a:t>
            </a:r>
            <a:r>
              <a:rPr lang="en-US" b="0" i="0" dirty="0" err="1">
                <a:effectLst/>
              </a:rPr>
              <a:t>sabit</a:t>
            </a:r>
            <a:r>
              <a:rPr lang="en-US" b="0" i="0" dirty="0">
                <a:effectLst/>
              </a:rPr>
              <a:t> (constant), </a:t>
            </a:r>
            <a:r>
              <a:rPr lang="en-US" b="0" i="0" dirty="0" err="1">
                <a:effectLst/>
              </a:rPr>
              <a:t>sınıf</a:t>
            </a:r>
            <a:r>
              <a:rPr lang="en-US" b="0" i="0" dirty="0">
                <a:effectLst/>
              </a:rPr>
              <a:t> (class), </a:t>
            </a:r>
            <a:r>
              <a:rPr lang="en-US" b="0" i="0" dirty="0" err="1">
                <a:effectLst/>
              </a:rPr>
              <a:t>metot</a:t>
            </a:r>
            <a:r>
              <a:rPr lang="en-US" b="0" i="0" dirty="0">
                <a:effectLst/>
              </a:rPr>
              <a:t> (method), </a:t>
            </a:r>
            <a:r>
              <a:rPr lang="en-US" b="0" i="0" dirty="0" err="1">
                <a:effectLst/>
              </a:rPr>
              <a:t>arayüz</a:t>
            </a:r>
            <a:r>
              <a:rPr lang="en-US" b="0" i="0" dirty="0">
                <a:effectLst/>
              </a:rPr>
              <a:t> (interface) </a:t>
            </a:r>
            <a:r>
              <a:rPr lang="en-US" b="0" i="0" dirty="0" err="1">
                <a:effectLst/>
              </a:rPr>
              <a:t>ve</a:t>
            </a:r>
            <a:r>
              <a:rPr lang="en-US" b="0" i="0" dirty="0">
                <a:effectLst/>
              </a:rPr>
              <a:t> </a:t>
            </a:r>
            <a:r>
              <a:rPr lang="en-US" b="0" i="0" dirty="0" err="1">
                <a:effectLst/>
              </a:rPr>
              <a:t>paket</a:t>
            </a:r>
            <a:r>
              <a:rPr lang="en-US" b="0" i="0" dirty="0">
                <a:effectLst/>
              </a:rPr>
              <a:t> (package) </a:t>
            </a:r>
            <a:r>
              <a:rPr lang="en-US" b="0" i="0" dirty="0" err="1">
                <a:effectLst/>
              </a:rPr>
              <a:t>tanımlarken</a:t>
            </a:r>
            <a:r>
              <a:rPr lang="en-US" b="0" i="0" dirty="0">
                <a:effectLst/>
              </a:rPr>
              <a:t> </a:t>
            </a:r>
            <a:r>
              <a:rPr lang="en-US" b="0" i="0" dirty="0" err="1">
                <a:effectLst/>
              </a:rPr>
              <a:t>Java’nın</a:t>
            </a:r>
            <a:r>
              <a:rPr lang="en-US" b="0" i="0" dirty="0">
                <a:effectLst/>
              </a:rPr>
              <a:t> </a:t>
            </a:r>
            <a:r>
              <a:rPr lang="en-US" b="0" i="0" dirty="0" err="1">
                <a:effectLst/>
              </a:rPr>
              <a:t>kendine</a:t>
            </a:r>
            <a:r>
              <a:rPr lang="en-US" b="0" i="0" dirty="0">
                <a:effectLst/>
              </a:rPr>
              <a:t> </a:t>
            </a:r>
            <a:r>
              <a:rPr lang="en-US" b="0" i="0" dirty="0" err="1">
                <a:effectLst/>
              </a:rPr>
              <a:t>ayırdığı</a:t>
            </a:r>
            <a:r>
              <a:rPr lang="en-US" b="0" i="0" dirty="0">
                <a:effectLst/>
              </a:rPr>
              <a:t> </a:t>
            </a:r>
            <a:r>
              <a:rPr lang="en-US" b="0" i="0" dirty="0" err="1">
                <a:effectLst/>
              </a:rPr>
              <a:t>sözcükleri</a:t>
            </a:r>
            <a:r>
              <a:rPr lang="en-US" b="0" i="0" dirty="0">
                <a:effectLst/>
              </a:rPr>
              <a:t> </a:t>
            </a:r>
            <a:r>
              <a:rPr lang="en-US" b="0" i="0" dirty="0" err="1">
                <a:effectLst/>
              </a:rPr>
              <a:t>kullanamayız</a:t>
            </a:r>
            <a:r>
              <a:rPr lang="en-US" b="0" i="0" dirty="0">
                <a:effectLst/>
              </a:rPr>
              <a:t>. </a:t>
            </a:r>
            <a:r>
              <a:rPr lang="en-US" b="0" i="0" dirty="0" err="1">
                <a:effectLst/>
              </a:rPr>
              <a:t>Tanımlamalar</a:t>
            </a:r>
            <a:r>
              <a:rPr lang="en-US" b="0" i="0" dirty="0">
                <a:effectLst/>
              </a:rPr>
              <a:t> </a:t>
            </a:r>
            <a:r>
              <a:rPr lang="en-US" b="0" i="0" dirty="0" err="1">
                <a:effectLst/>
              </a:rPr>
              <a:t>sırasında</a:t>
            </a:r>
            <a:r>
              <a:rPr lang="en-US" b="0" i="0" dirty="0">
                <a:effectLst/>
              </a:rPr>
              <a:t> </a:t>
            </a:r>
            <a:r>
              <a:rPr lang="en-US" b="0" i="0" dirty="0" err="1">
                <a:effectLst/>
              </a:rPr>
              <a:t>İngilizce</a:t>
            </a:r>
            <a:r>
              <a:rPr lang="en-US" b="0" i="0" dirty="0">
                <a:effectLst/>
              </a:rPr>
              <a:t> </a:t>
            </a:r>
            <a:r>
              <a:rPr lang="en-US" b="0" i="0" dirty="0" err="1">
                <a:effectLst/>
              </a:rPr>
              <a:t>kelimeler</a:t>
            </a:r>
            <a:r>
              <a:rPr lang="en-US" b="0" i="0" dirty="0">
                <a:effectLst/>
              </a:rPr>
              <a:t> </a:t>
            </a:r>
            <a:r>
              <a:rPr lang="en-US" b="0" i="0" dirty="0" err="1">
                <a:effectLst/>
              </a:rPr>
              <a:t>seçmek</a:t>
            </a:r>
            <a:r>
              <a:rPr lang="en-US" b="0" i="0" dirty="0">
                <a:effectLst/>
              </a:rPr>
              <a:t> </a:t>
            </a:r>
            <a:r>
              <a:rPr lang="en-US" b="0" i="0" dirty="0" err="1">
                <a:effectLst/>
              </a:rPr>
              <a:t>yazılımın</a:t>
            </a:r>
            <a:r>
              <a:rPr lang="en-US" b="0" i="0" dirty="0">
                <a:effectLst/>
              </a:rPr>
              <a:t> </a:t>
            </a:r>
            <a:r>
              <a:rPr lang="en-US" b="0" i="0" dirty="0" err="1">
                <a:effectLst/>
              </a:rPr>
              <a:t>sağlığı</a:t>
            </a:r>
            <a:r>
              <a:rPr lang="en-US" b="0" i="0" dirty="0">
                <a:effectLst/>
              </a:rPr>
              <a:t> </a:t>
            </a:r>
            <a:r>
              <a:rPr lang="en-US" b="0" i="0" dirty="0" err="1">
                <a:effectLst/>
              </a:rPr>
              <a:t>ve</a:t>
            </a:r>
            <a:r>
              <a:rPr lang="en-US" b="0" i="0" dirty="0">
                <a:effectLst/>
              </a:rPr>
              <a:t> </a:t>
            </a:r>
            <a:r>
              <a:rPr lang="en-US" b="0" i="0" dirty="0" err="1">
                <a:effectLst/>
              </a:rPr>
              <a:t>okunabilirliği</a:t>
            </a:r>
            <a:r>
              <a:rPr lang="en-US" b="0" i="0" dirty="0">
                <a:effectLst/>
              </a:rPr>
              <a:t> </a:t>
            </a:r>
            <a:r>
              <a:rPr lang="en-US" b="0" i="0" dirty="0" err="1">
                <a:effectLst/>
              </a:rPr>
              <a:t>açısından</a:t>
            </a:r>
            <a:r>
              <a:rPr lang="en-US" b="0" i="0" dirty="0">
                <a:effectLst/>
              </a:rPr>
              <a:t> </a:t>
            </a:r>
            <a:r>
              <a:rPr lang="en-US" b="0" i="0" dirty="0" err="1">
                <a:effectLst/>
              </a:rPr>
              <a:t>daha</a:t>
            </a:r>
            <a:r>
              <a:rPr lang="en-US" b="0" i="0" dirty="0">
                <a:effectLst/>
              </a:rPr>
              <a:t> </a:t>
            </a:r>
            <a:r>
              <a:rPr lang="en-US" b="0" i="0" dirty="0" err="1">
                <a:effectLst/>
              </a:rPr>
              <a:t>faydalıdır</a:t>
            </a:r>
            <a:r>
              <a:rPr lang="en-US" b="0" i="0" dirty="0">
                <a:effectLst/>
              </a:rPr>
              <a:t>. </a:t>
            </a:r>
            <a:r>
              <a:rPr lang="en-US" b="0" i="0" dirty="0" err="1">
                <a:effectLst/>
              </a:rPr>
              <a:t>Eğer</a:t>
            </a:r>
            <a:r>
              <a:rPr lang="en-US" b="0" i="0" dirty="0">
                <a:effectLst/>
              </a:rPr>
              <a:t> </a:t>
            </a:r>
            <a:r>
              <a:rPr lang="en-US" b="0" i="0" dirty="0" err="1">
                <a:effectLst/>
              </a:rPr>
              <a:t>Türkçe</a:t>
            </a:r>
            <a:r>
              <a:rPr lang="en-US" b="0" i="0" dirty="0">
                <a:effectLst/>
              </a:rPr>
              <a:t> </a:t>
            </a:r>
            <a:r>
              <a:rPr lang="en-US" b="0" i="0" dirty="0" err="1">
                <a:effectLst/>
              </a:rPr>
              <a:t>kelimeler</a:t>
            </a:r>
            <a:r>
              <a:rPr lang="en-US" b="0" i="0" dirty="0">
                <a:effectLst/>
              </a:rPr>
              <a:t> </a:t>
            </a:r>
            <a:r>
              <a:rPr lang="en-US" b="0" i="0" dirty="0" err="1">
                <a:effectLst/>
              </a:rPr>
              <a:t>ile</a:t>
            </a:r>
            <a:r>
              <a:rPr lang="en-US" b="0" i="0" dirty="0">
                <a:effectLst/>
              </a:rPr>
              <a:t> </a:t>
            </a:r>
            <a:r>
              <a:rPr lang="en-US" b="0" i="0" dirty="0" err="1">
                <a:effectLst/>
              </a:rPr>
              <a:t>tanımlama</a:t>
            </a:r>
            <a:r>
              <a:rPr lang="en-US" b="0" i="0" dirty="0">
                <a:effectLst/>
              </a:rPr>
              <a:t> </a:t>
            </a:r>
            <a:r>
              <a:rPr lang="en-US" b="0" i="0" dirty="0" err="1">
                <a:effectLst/>
              </a:rPr>
              <a:t>yapmayıp</a:t>
            </a:r>
            <a:r>
              <a:rPr lang="en-US" b="0" i="0" dirty="0">
                <a:effectLst/>
              </a:rPr>
              <a:t> </a:t>
            </a:r>
            <a:r>
              <a:rPr lang="en-US" b="0" i="0" dirty="0" err="1">
                <a:effectLst/>
              </a:rPr>
              <a:t>İngilizce</a:t>
            </a:r>
            <a:r>
              <a:rPr lang="en-US" b="0" i="0" dirty="0">
                <a:effectLst/>
              </a:rPr>
              <a:t> </a:t>
            </a:r>
            <a:r>
              <a:rPr lang="en-US" b="0" i="0" dirty="0" err="1">
                <a:effectLst/>
              </a:rPr>
              <a:t>kelimeler</a:t>
            </a:r>
            <a:r>
              <a:rPr lang="en-US" b="0" i="0" dirty="0">
                <a:effectLst/>
              </a:rPr>
              <a:t> </a:t>
            </a:r>
            <a:r>
              <a:rPr lang="en-US" b="0" i="0" dirty="0" err="1">
                <a:effectLst/>
              </a:rPr>
              <a:t>ile</a:t>
            </a:r>
            <a:r>
              <a:rPr lang="en-US" b="0" i="0" dirty="0">
                <a:effectLst/>
              </a:rPr>
              <a:t> </a:t>
            </a:r>
            <a:r>
              <a:rPr lang="en-US" b="0" i="0" dirty="0" err="1">
                <a:effectLst/>
              </a:rPr>
              <a:t>çalışıyorsanız</a:t>
            </a:r>
            <a:r>
              <a:rPr lang="en-US" b="0" i="0" dirty="0">
                <a:effectLst/>
              </a:rPr>
              <a:t> </a:t>
            </a:r>
            <a:r>
              <a:rPr lang="en-US" b="0" i="0" dirty="0" err="1">
                <a:effectLst/>
              </a:rPr>
              <a:t>aşağıdaki</a:t>
            </a:r>
            <a:r>
              <a:rPr lang="en-US" b="0" i="0" dirty="0">
                <a:effectLst/>
              </a:rPr>
              <a:t> </a:t>
            </a:r>
            <a:r>
              <a:rPr lang="en-US" b="0" i="0" dirty="0" err="1">
                <a:effectLst/>
              </a:rPr>
              <a:t>sözcükleri</a:t>
            </a:r>
            <a:r>
              <a:rPr lang="en-US" b="0" i="0" dirty="0">
                <a:effectLst/>
              </a:rPr>
              <a:t> </a:t>
            </a:r>
            <a:r>
              <a:rPr lang="en-US" b="0" i="0" dirty="0" err="1">
                <a:effectLst/>
              </a:rPr>
              <a:t>kullanmamamız</a:t>
            </a:r>
            <a:r>
              <a:rPr lang="en-US" b="0" i="0" dirty="0">
                <a:effectLst/>
              </a:rPr>
              <a:t> </a:t>
            </a:r>
            <a:r>
              <a:rPr lang="en-US" b="0" i="0" dirty="0" err="1">
                <a:effectLst/>
              </a:rPr>
              <a:t>gerekiyor</a:t>
            </a:r>
            <a:r>
              <a:rPr lang="en-US" b="0" i="0" dirty="0">
                <a:effectLst/>
              </a:rPr>
              <a:t>. </a:t>
            </a:r>
            <a:r>
              <a:rPr lang="en-US" b="0" i="0" dirty="0" err="1">
                <a:effectLst/>
              </a:rPr>
              <a:t>Zaten</a:t>
            </a:r>
            <a:r>
              <a:rPr lang="en-US" b="0" i="0" dirty="0">
                <a:effectLst/>
              </a:rPr>
              <a:t> </a:t>
            </a:r>
            <a:r>
              <a:rPr lang="en-US" b="0" i="0" dirty="0" err="1">
                <a:effectLst/>
              </a:rPr>
              <a:t>kullandığımız</a:t>
            </a:r>
            <a:r>
              <a:rPr lang="en-US" b="0" i="0" dirty="0">
                <a:effectLst/>
              </a:rPr>
              <a:t> an </a:t>
            </a:r>
            <a:r>
              <a:rPr lang="en-US" b="0" i="0" dirty="0" err="1">
                <a:effectLst/>
              </a:rPr>
              <a:t>üzerinde</a:t>
            </a:r>
            <a:r>
              <a:rPr lang="en-US" b="0" i="0" dirty="0">
                <a:effectLst/>
              </a:rPr>
              <a:t> </a:t>
            </a:r>
            <a:r>
              <a:rPr lang="en-US" b="0" i="0" dirty="0" err="1">
                <a:effectLst/>
              </a:rPr>
              <a:t>çalıştığımız</a:t>
            </a:r>
            <a:r>
              <a:rPr lang="en-US" b="0" i="0" dirty="0">
                <a:effectLst/>
              </a:rPr>
              <a:t> IDE </a:t>
            </a:r>
            <a:r>
              <a:rPr lang="en-US" b="0" i="0" dirty="0" err="1">
                <a:effectLst/>
              </a:rPr>
              <a:t>hata</a:t>
            </a:r>
            <a:r>
              <a:rPr lang="en-US" b="0" i="0" dirty="0">
                <a:effectLst/>
              </a:rPr>
              <a:t> </a:t>
            </a:r>
            <a:r>
              <a:rPr lang="en-US" b="0" i="0" dirty="0" err="1">
                <a:effectLst/>
              </a:rPr>
              <a:t>verecektir</a:t>
            </a:r>
            <a:r>
              <a:rPr lang="en-US" b="0" i="0" dirty="0">
                <a:effectLst/>
              </a:rPr>
              <a:t>.</a:t>
            </a:r>
          </a:p>
          <a:p>
            <a:pPr>
              <a:spcBef>
                <a:spcPct val="20000"/>
              </a:spcBef>
              <a:spcAft>
                <a:spcPts val="600"/>
              </a:spcAft>
              <a:buClr>
                <a:schemeClr val="accent1"/>
              </a:buClr>
            </a:pPr>
            <a:br>
              <a:rPr lang="en-US" dirty="0"/>
            </a:br>
            <a:endParaRPr lang="en-US" dirty="0"/>
          </a:p>
        </p:txBody>
      </p:sp>
    </p:spTree>
    <p:extLst>
      <p:ext uri="{BB962C8B-B14F-4D97-AF65-F5344CB8AC3E}">
        <p14:creationId xmlns:p14="http://schemas.microsoft.com/office/powerpoint/2010/main" val="17138092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en-US" sz="2800" dirty="0">
                <a:solidFill>
                  <a:schemeClr val="tx1"/>
                </a:solidFill>
              </a:rPr>
              <a:t>ABSTRACT</a:t>
            </a: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en-US" b="0" i="0" dirty="0" err="1">
                <a:effectLst/>
              </a:rPr>
              <a:t>Hiyerarşinin</a:t>
            </a:r>
            <a:r>
              <a:rPr lang="en-US" b="0" i="0" dirty="0">
                <a:effectLst/>
              </a:rPr>
              <a:t> </a:t>
            </a:r>
            <a:r>
              <a:rPr lang="en-US" b="0" i="0" dirty="0" err="1">
                <a:effectLst/>
              </a:rPr>
              <a:t>en</a:t>
            </a:r>
            <a:r>
              <a:rPr lang="en-US" b="0" i="0" dirty="0">
                <a:effectLst/>
              </a:rPr>
              <a:t> </a:t>
            </a:r>
            <a:r>
              <a:rPr lang="en-US" b="0" i="0" dirty="0" err="1">
                <a:effectLst/>
              </a:rPr>
              <a:t>tepesinde</a:t>
            </a:r>
            <a:r>
              <a:rPr lang="en-US" b="0" i="0" dirty="0">
                <a:effectLst/>
              </a:rPr>
              <a:t> </a:t>
            </a:r>
            <a:r>
              <a:rPr lang="en-US" b="0" i="0" dirty="0" err="1">
                <a:effectLst/>
              </a:rPr>
              <a:t>bulunan</a:t>
            </a:r>
            <a:r>
              <a:rPr lang="en-US" b="0" i="0" dirty="0">
                <a:effectLst/>
              </a:rPr>
              <a:t> </a:t>
            </a:r>
            <a:r>
              <a:rPr lang="en-US" b="0" i="0" dirty="0" err="1">
                <a:effectLst/>
              </a:rPr>
              <a:t>sınıfın</a:t>
            </a:r>
            <a:r>
              <a:rPr lang="en-US" b="0" i="0" dirty="0">
                <a:effectLst/>
              </a:rPr>
              <a:t> </a:t>
            </a:r>
            <a:r>
              <a:rPr lang="en-US" b="0" i="0" dirty="0" err="1">
                <a:effectLst/>
              </a:rPr>
              <a:t>kendisinden</a:t>
            </a:r>
            <a:r>
              <a:rPr lang="en-US" b="0" i="0" dirty="0">
                <a:effectLst/>
              </a:rPr>
              <a:t> </a:t>
            </a:r>
            <a:r>
              <a:rPr lang="en-US" b="0" i="0" dirty="0" err="1">
                <a:effectLst/>
              </a:rPr>
              <a:t>türetilecek</a:t>
            </a:r>
            <a:r>
              <a:rPr lang="en-US" b="0" i="0" dirty="0">
                <a:effectLst/>
              </a:rPr>
              <a:t> </a:t>
            </a:r>
            <a:r>
              <a:rPr lang="en-US" b="0" i="0" dirty="0" err="1">
                <a:effectLst/>
              </a:rPr>
              <a:t>olan</a:t>
            </a:r>
            <a:r>
              <a:rPr lang="en-US" b="0" i="0" dirty="0">
                <a:effectLst/>
              </a:rPr>
              <a:t> alt </a:t>
            </a:r>
            <a:r>
              <a:rPr lang="en-US" b="0" i="0" dirty="0" err="1">
                <a:effectLst/>
              </a:rPr>
              <a:t>sınıflar</a:t>
            </a:r>
            <a:r>
              <a:rPr lang="en-US" b="0" i="0" dirty="0">
                <a:effectLst/>
              </a:rPr>
              <a:t> </a:t>
            </a:r>
            <a:r>
              <a:rPr lang="en-US" b="0" i="0" dirty="0" err="1">
                <a:effectLst/>
              </a:rPr>
              <a:t>için</a:t>
            </a:r>
            <a:r>
              <a:rPr lang="en-US" b="0" i="0" dirty="0">
                <a:effectLst/>
              </a:rPr>
              <a:t> </a:t>
            </a:r>
            <a:r>
              <a:rPr lang="en-US" b="0" i="0" dirty="0" err="1">
                <a:effectLst/>
              </a:rPr>
              <a:t>ortak</a:t>
            </a:r>
            <a:r>
              <a:rPr lang="en-US" b="0" i="0" dirty="0">
                <a:effectLst/>
              </a:rPr>
              <a:t> </a:t>
            </a:r>
            <a:r>
              <a:rPr lang="en-US" b="0" i="0" dirty="0" err="1">
                <a:effectLst/>
              </a:rPr>
              <a:t>bir</a:t>
            </a:r>
            <a:r>
              <a:rPr lang="en-US" b="0" i="0" dirty="0">
                <a:effectLst/>
              </a:rPr>
              <a:t> </a:t>
            </a:r>
            <a:r>
              <a:rPr lang="en-US" b="0" i="0" dirty="0" err="1">
                <a:effectLst/>
              </a:rPr>
              <a:t>arayüz</a:t>
            </a:r>
            <a:r>
              <a:rPr lang="en-US" b="0" i="0" dirty="0">
                <a:effectLst/>
              </a:rPr>
              <a:t> (interface) </a:t>
            </a:r>
            <a:r>
              <a:rPr lang="en-US" b="0" i="0" dirty="0" err="1">
                <a:effectLst/>
              </a:rPr>
              <a:t>görevi</a:t>
            </a:r>
            <a:r>
              <a:rPr lang="en-US" b="0" i="0" dirty="0">
                <a:effectLst/>
              </a:rPr>
              <a:t> </a:t>
            </a:r>
            <a:r>
              <a:rPr lang="en-US" b="0" i="0" dirty="0" err="1">
                <a:effectLst/>
              </a:rPr>
              <a:t>yapması</a:t>
            </a:r>
            <a:r>
              <a:rPr lang="en-US" b="0" i="0" dirty="0">
                <a:effectLst/>
              </a:rPr>
              <a:t> </a:t>
            </a:r>
            <a:r>
              <a:rPr lang="en-US" b="0" i="0" dirty="0" err="1">
                <a:effectLst/>
              </a:rPr>
              <a:t>istenebilir</a:t>
            </a:r>
            <a:r>
              <a:rPr lang="en-US" b="0" i="0" dirty="0">
                <a:effectLst/>
              </a:rPr>
              <a:t>. Bunun </a:t>
            </a:r>
            <a:r>
              <a:rPr lang="en-US" b="0" i="0" dirty="0" err="1">
                <a:effectLst/>
              </a:rPr>
              <a:t>için</a:t>
            </a:r>
            <a:r>
              <a:rPr lang="en-US" b="0" i="0" dirty="0">
                <a:effectLst/>
              </a:rPr>
              <a:t> </a:t>
            </a:r>
            <a:r>
              <a:rPr lang="en-US" b="0" i="0" dirty="0" err="1">
                <a:effectLst/>
              </a:rPr>
              <a:t>çözüm</a:t>
            </a:r>
            <a:r>
              <a:rPr lang="en-US" b="0" i="0" dirty="0">
                <a:effectLst/>
              </a:rPr>
              <a:t> </a:t>
            </a:r>
            <a:r>
              <a:rPr lang="en-US" b="0" i="0" dirty="0" err="1">
                <a:effectLst/>
              </a:rPr>
              <a:t>olarak</a:t>
            </a:r>
            <a:r>
              <a:rPr lang="en-US" b="0" i="0" dirty="0">
                <a:effectLst/>
              </a:rPr>
              <a:t> </a:t>
            </a:r>
            <a:r>
              <a:rPr lang="en-US" b="0" i="0" dirty="0" err="1">
                <a:effectLst/>
              </a:rPr>
              <a:t>oluşturulan</a:t>
            </a:r>
            <a:r>
              <a:rPr lang="en-US" b="0" i="0" dirty="0">
                <a:effectLst/>
              </a:rPr>
              <a:t> </a:t>
            </a:r>
            <a:r>
              <a:rPr lang="en-US" b="0" i="0" dirty="0" err="1">
                <a:effectLst/>
              </a:rPr>
              <a:t>metotlara</a:t>
            </a:r>
            <a:r>
              <a:rPr lang="en-US" b="0" i="0" dirty="0">
                <a:effectLst/>
              </a:rPr>
              <a:t> </a:t>
            </a:r>
            <a:r>
              <a:rPr lang="en-US" b="0" i="0" dirty="0" err="1">
                <a:effectLst/>
              </a:rPr>
              <a:t>ve</a:t>
            </a:r>
            <a:r>
              <a:rPr lang="en-US" b="0" i="0" dirty="0">
                <a:effectLst/>
              </a:rPr>
              <a:t> </a:t>
            </a:r>
            <a:r>
              <a:rPr lang="en-US" b="0" i="0" dirty="0" err="1">
                <a:effectLst/>
              </a:rPr>
              <a:t>sınıflara</a:t>
            </a:r>
            <a:r>
              <a:rPr lang="en-US" b="0" i="0" dirty="0">
                <a:effectLst/>
              </a:rPr>
              <a:t> </a:t>
            </a:r>
            <a:r>
              <a:rPr lang="en-US" b="0" i="0" dirty="0" err="1">
                <a:effectLst/>
              </a:rPr>
              <a:t>soyut</a:t>
            </a:r>
            <a:r>
              <a:rPr lang="en-US" b="0" i="0" dirty="0">
                <a:effectLst/>
              </a:rPr>
              <a:t> </a:t>
            </a:r>
            <a:r>
              <a:rPr lang="en-US" b="0" i="0" dirty="0" err="1">
                <a:effectLst/>
              </a:rPr>
              <a:t>metot</a:t>
            </a:r>
            <a:r>
              <a:rPr lang="en-US" b="0" i="0" dirty="0">
                <a:effectLst/>
              </a:rPr>
              <a:t> (</a:t>
            </a:r>
            <a:r>
              <a:rPr lang="en-US" b="1" i="0" dirty="0">
                <a:effectLst/>
              </a:rPr>
              <a:t>abstract</a:t>
            </a:r>
            <a:r>
              <a:rPr lang="en-US" b="0" i="0" dirty="0">
                <a:effectLst/>
              </a:rPr>
              <a:t> method) </a:t>
            </a:r>
            <a:r>
              <a:rPr lang="en-US" b="0" i="0" dirty="0" err="1">
                <a:effectLst/>
              </a:rPr>
              <a:t>ya</a:t>
            </a:r>
            <a:r>
              <a:rPr lang="en-US" b="0" i="0" dirty="0">
                <a:effectLst/>
              </a:rPr>
              <a:t> da </a:t>
            </a:r>
            <a:r>
              <a:rPr lang="en-US" b="0" i="0" dirty="0" err="1">
                <a:effectLst/>
              </a:rPr>
              <a:t>soyut</a:t>
            </a:r>
            <a:r>
              <a:rPr lang="en-US" b="0" i="0" dirty="0">
                <a:effectLst/>
              </a:rPr>
              <a:t> </a:t>
            </a:r>
            <a:r>
              <a:rPr lang="en-US" b="0" i="0" dirty="0" err="1">
                <a:effectLst/>
              </a:rPr>
              <a:t>sınıf</a:t>
            </a:r>
            <a:r>
              <a:rPr lang="en-US" b="0" i="0" dirty="0">
                <a:effectLst/>
              </a:rPr>
              <a:t> (</a:t>
            </a:r>
            <a:r>
              <a:rPr lang="en-US" b="1" i="0" dirty="0">
                <a:effectLst/>
              </a:rPr>
              <a:t>abstract</a:t>
            </a:r>
            <a:r>
              <a:rPr lang="en-US" b="0" i="0" dirty="0">
                <a:effectLst/>
              </a:rPr>
              <a:t> class) </a:t>
            </a:r>
            <a:r>
              <a:rPr lang="en-US" b="0" i="0" dirty="0" err="1">
                <a:effectLst/>
              </a:rPr>
              <a:t>denir</a:t>
            </a:r>
            <a:r>
              <a:rPr lang="en-US" b="0" i="0" dirty="0">
                <a:effectLst/>
              </a:rPr>
              <a:t>.</a:t>
            </a:r>
            <a:endParaRPr lang="en-US" dirty="0"/>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1" i="0" dirty="0" err="1">
                <a:effectLst/>
                <a:latin typeface="-apple-system"/>
              </a:rPr>
              <a:t>Assert</a:t>
            </a:r>
            <a:r>
              <a:rPr lang="tr-TR" b="0" i="0" dirty="0">
                <a:effectLst/>
                <a:latin typeface="-apple-system"/>
              </a:rPr>
              <a:t> anahtar kelimesi </a:t>
            </a:r>
            <a:r>
              <a:rPr lang="tr-TR" b="1" i="0" dirty="0">
                <a:effectLst/>
                <a:latin typeface="-apple-system"/>
              </a:rPr>
              <a:t>Java</a:t>
            </a:r>
            <a:r>
              <a:rPr lang="tr-TR" b="0" i="0" dirty="0">
                <a:effectLst/>
                <a:latin typeface="-apple-system"/>
              </a:rPr>
              <a:t> 1.4'ten beri </a:t>
            </a:r>
            <a:r>
              <a:rPr lang="tr-TR" b="1" i="0" dirty="0">
                <a:effectLst/>
                <a:latin typeface="-apple-system"/>
              </a:rPr>
              <a:t>Java</a:t>
            </a:r>
            <a:r>
              <a:rPr lang="tr-TR" b="0" i="0" dirty="0">
                <a:effectLst/>
                <a:latin typeface="-apple-system"/>
              </a:rPr>
              <a:t> programlama dilinin bir özelliğidir. </a:t>
            </a:r>
            <a:r>
              <a:rPr lang="tr-TR" b="1" i="0" dirty="0" err="1">
                <a:effectLst/>
                <a:latin typeface="-apple-system"/>
              </a:rPr>
              <a:t>Assertion</a:t>
            </a:r>
            <a:r>
              <a:rPr lang="tr-TR" b="0" i="0" dirty="0">
                <a:effectLst/>
                <a:latin typeface="-apple-system"/>
              </a:rPr>
              <a:t> , geliştiricilerin hataları gidermek ve düzeltmek için programlarındaki varsayımları test etmelerini sağlar.</a:t>
            </a:r>
            <a:endParaRPr lang="tr-TR" dirty="0"/>
          </a:p>
          <a:p>
            <a:pPr>
              <a:spcBef>
                <a:spcPct val="20000"/>
              </a:spcBef>
              <a:spcAft>
                <a:spcPts val="600"/>
              </a:spcAft>
              <a:buClr>
                <a:schemeClr val="accent1"/>
              </a:buClr>
            </a:pPr>
            <a:endParaRPr lang="en-US" dirty="0"/>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ASSERT</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BOOLEAN</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Doğru (True) veya Yanlış (</a:t>
            </a:r>
            <a:r>
              <a:rPr lang="tr-TR" b="0" i="0" dirty="0" err="1">
                <a:effectLst/>
                <a:latin typeface="-apple-system"/>
              </a:rPr>
              <a:t>False</a:t>
            </a:r>
            <a:r>
              <a:rPr lang="tr-TR" b="0" i="0" dirty="0">
                <a:effectLst/>
                <a:latin typeface="-apple-system"/>
              </a:rPr>
              <a:t>) olmak üzere sadece 2 değer alabilen bir veri türüdür. </a:t>
            </a:r>
            <a:r>
              <a:rPr lang="tr-TR" b="0" i="0" dirty="0" err="1">
                <a:effectLst/>
                <a:latin typeface="-apple-system"/>
              </a:rPr>
              <a:t>char</a:t>
            </a:r>
            <a:r>
              <a:rPr lang="tr-TR" b="0" i="0" dirty="0">
                <a:effectLst/>
                <a:latin typeface="-apple-system"/>
              </a:rPr>
              <a:t> : 16 bitlik Unicode karakterler içeren bir veri türüdür.</a:t>
            </a:r>
            <a:endParaRPr lang="tr-TR" dirty="0"/>
          </a:p>
          <a:p>
            <a:pPr>
              <a:spcBef>
                <a:spcPct val="20000"/>
              </a:spcBef>
              <a:spcAft>
                <a:spcPts val="600"/>
              </a:spcAft>
              <a:buClr>
                <a:schemeClr val="accent1"/>
              </a:buClr>
            </a:pPr>
            <a:endParaRPr lang="tr-TR" dirty="0"/>
          </a:p>
        </p:txBody>
      </p:sp>
    </p:spTree>
    <p:extLst>
      <p:ext uri="{BB962C8B-B14F-4D97-AF65-F5344CB8AC3E}">
        <p14:creationId xmlns:p14="http://schemas.microsoft.com/office/powerpoint/2010/main" val="24395022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1" name="Rectangle 10">
            <a:extLst>
              <a:ext uri="{FF2B5EF4-FFF2-40B4-BE49-F238E27FC236}">
                <a16:creationId xmlns:a16="http://schemas.microsoft.com/office/drawing/2014/main" id="{2654A105-F18C-4E12-B11B-51B12174B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5CA6CE-0230-FDCC-612E-1154C0FB658A}"/>
              </a:ext>
            </a:extLst>
          </p:cNvPr>
          <p:cNvSpPr>
            <a:spLocks noGrp="1"/>
          </p:cNvSpPr>
          <p:nvPr>
            <p:ph type="title"/>
          </p:nvPr>
        </p:nvSpPr>
        <p:spPr>
          <a:xfrm>
            <a:off x="328518" y="122544"/>
            <a:ext cx="10571998" cy="970450"/>
          </a:xfrm>
          <a:effectLst/>
        </p:spPr>
        <p:txBody>
          <a:bodyPr vert="horz" lIns="91440" tIns="45720" rIns="91440" bIns="45720" rtlCol="0" anchor="ctr">
            <a:normAutofit/>
          </a:bodyPr>
          <a:lstStyle/>
          <a:p>
            <a:r>
              <a:rPr lang="tr-TR" sz="2800" dirty="0">
                <a:solidFill>
                  <a:schemeClr val="tx1"/>
                </a:solidFill>
              </a:rPr>
              <a:t>BREAK</a:t>
            </a:r>
            <a:endParaRPr lang="en-US" sz="2800" dirty="0">
              <a:solidFill>
                <a:schemeClr val="tx1"/>
              </a:solidFill>
            </a:endParaRPr>
          </a:p>
        </p:txBody>
      </p:sp>
      <p:sp>
        <p:nvSpPr>
          <p:cNvPr id="4" name="Metin kutusu 3">
            <a:extLst>
              <a:ext uri="{FF2B5EF4-FFF2-40B4-BE49-F238E27FC236}">
                <a16:creationId xmlns:a16="http://schemas.microsoft.com/office/drawing/2014/main" id="{2BF42703-6751-D781-CD80-EEF01F11EC83}"/>
              </a:ext>
            </a:extLst>
          </p:cNvPr>
          <p:cNvSpPr txBox="1"/>
          <p:nvPr/>
        </p:nvSpPr>
        <p:spPr>
          <a:xfrm>
            <a:off x="297805" y="1215538"/>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Döngüyü aniden sonlandırmak veya döngüyü kırmak için </a:t>
            </a:r>
            <a:r>
              <a:rPr lang="tr-TR" b="1" i="0" dirty="0">
                <a:effectLst/>
                <a:latin typeface="-apple-system"/>
              </a:rPr>
              <a:t>break</a:t>
            </a:r>
            <a:r>
              <a:rPr lang="tr-TR" b="0" i="0" dirty="0">
                <a:effectLst/>
                <a:latin typeface="-apple-system"/>
              </a:rPr>
              <a:t> komutunu kullanırız.</a:t>
            </a:r>
          </a:p>
        </p:txBody>
      </p:sp>
      <p:sp>
        <p:nvSpPr>
          <p:cNvPr id="5" name="Metin kutusu 4">
            <a:extLst>
              <a:ext uri="{FF2B5EF4-FFF2-40B4-BE49-F238E27FC236}">
                <a16:creationId xmlns:a16="http://schemas.microsoft.com/office/drawing/2014/main" id="{ADB94557-CC5B-74D7-CA06-AE3640491FB5}"/>
              </a:ext>
            </a:extLst>
          </p:cNvPr>
          <p:cNvSpPr txBox="1"/>
          <p:nvPr/>
        </p:nvSpPr>
        <p:spPr>
          <a:xfrm>
            <a:off x="328518" y="3330185"/>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a:effectLst/>
                <a:latin typeface="-apple-system"/>
              </a:rPr>
              <a:t>8 bitlik işaretli sayılar içeren bir veri türüdür. -128 ile 127 arasında bir değer alır.</a:t>
            </a:r>
          </a:p>
          <a:p>
            <a:pPr>
              <a:spcBef>
                <a:spcPct val="20000"/>
              </a:spcBef>
              <a:spcAft>
                <a:spcPts val="600"/>
              </a:spcAft>
              <a:buClr>
                <a:schemeClr val="accent1"/>
              </a:buClr>
              <a:buFont typeface="Wingdings 2" charset="2"/>
              <a:buChar char=""/>
            </a:pPr>
            <a:endParaRPr lang="en-US" dirty="0"/>
          </a:p>
        </p:txBody>
      </p:sp>
      <p:sp>
        <p:nvSpPr>
          <p:cNvPr id="7" name="Başlık 1">
            <a:extLst>
              <a:ext uri="{FF2B5EF4-FFF2-40B4-BE49-F238E27FC236}">
                <a16:creationId xmlns:a16="http://schemas.microsoft.com/office/drawing/2014/main" id="{BC3AA862-53ED-D440-265C-BA356386E885}"/>
              </a:ext>
            </a:extLst>
          </p:cNvPr>
          <p:cNvSpPr txBox="1">
            <a:spLocks/>
          </p:cNvSpPr>
          <p:nvPr/>
        </p:nvSpPr>
        <p:spPr>
          <a:xfrm>
            <a:off x="328518" y="2359736"/>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BYTE</a:t>
            </a:r>
            <a:endParaRPr lang="en-US" sz="2800" dirty="0">
              <a:solidFill>
                <a:schemeClr val="tx1"/>
              </a:solidFill>
            </a:endParaRPr>
          </a:p>
        </p:txBody>
      </p:sp>
      <p:sp>
        <p:nvSpPr>
          <p:cNvPr id="8" name="Başlık 1">
            <a:extLst>
              <a:ext uri="{FF2B5EF4-FFF2-40B4-BE49-F238E27FC236}">
                <a16:creationId xmlns:a16="http://schemas.microsoft.com/office/drawing/2014/main" id="{5B70361F-81D2-9B18-1E35-298BEF34D242}"/>
              </a:ext>
            </a:extLst>
          </p:cNvPr>
          <p:cNvSpPr txBox="1">
            <a:spLocks/>
          </p:cNvSpPr>
          <p:nvPr/>
        </p:nvSpPr>
        <p:spPr>
          <a:xfrm>
            <a:off x="328518" y="4351840"/>
            <a:ext cx="10571998" cy="97045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2800" dirty="0">
                <a:solidFill>
                  <a:schemeClr val="tx1"/>
                </a:solidFill>
              </a:rPr>
              <a:t>CASE</a:t>
            </a:r>
            <a:endParaRPr lang="en-US" sz="2800" dirty="0">
              <a:solidFill>
                <a:schemeClr val="tx1"/>
              </a:solidFill>
            </a:endParaRPr>
          </a:p>
        </p:txBody>
      </p:sp>
      <p:sp>
        <p:nvSpPr>
          <p:cNvPr id="12" name="Metin kutusu 11">
            <a:extLst>
              <a:ext uri="{FF2B5EF4-FFF2-40B4-BE49-F238E27FC236}">
                <a16:creationId xmlns:a16="http://schemas.microsoft.com/office/drawing/2014/main" id="{89C9CD64-905A-8AF8-6B2F-B5FAD2268B43}"/>
              </a:ext>
            </a:extLst>
          </p:cNvPr>
          <p:cNvSpPr txBox="1"/>
          <p:nvPr/>
        </p:nvSpPr>
        <p:spPr>
          <a:xfrm>
            <a:off x="297804" y="5444834"/>
            <a:ext cx="11596389" cy="970449"/>
          </a:xfrm>
          <a:prstGeom prst="rect">
            <a:avLst/>
          </a:prstGeom>
          <a:effectLst/>
        </p:spPr>
        <p:txBody>
          <a:bodyPr vert="horz" lIns="91440" tIns="45720" rIns="91440" bIns="45720" rtlCol="0" anchor="t">
            <a:normAutofit/>
          </a:bodyPr>
          <a:lstStyle/>
          <a:p>
            <a:pPr>
              <a:spcBef>
                <a:spcPct val="20000"/>
              </a:spcBef>
              <a:spcAft>
                <a:spcPts val="600"/>
              </a:spcAft>
              <a:buClr>
                <a:schemeClr val="accent1"/>
              </a:buClr>
              <a:buFont typeface="Wingdings 2" charset="2"/>
              <a:buChar char=""/>
            </a:pPr>
            <a:r>
              <a:rPr lang="tr-TR" b="0" i="0" dirty="0" err="1">
                <a:effectLst/>
                <a:latin typeface="-apple-system"/>
              </a:rPr>
              <a:t>Switch’e</a:t>
            </a:r>
            <a:r>
              <a:rPr lang="tr-TR" b="0" i="0" dirty="0">
                <a:effectLst/>
                <a:latin typeface="-apple-system"/>
              </a:rPr>
              <a:t> bağlıdır. Switch durum ifadesini değerlendirir, ardından eşleşen tüm ifadeleri yürütür.</a:t>
            </a:r>
            <a:endParaRPr lang="tr-TR" dirty="0"/>
          </a:p>
          <a:p>
            <a:pPr>
              <a:spcBef>
                <a:spcPct val="20000"/>
              </a:spcBef>
              <a:spcAft>
                <a:spcPts val="600"/>
              </a:spcAft>
              <a:buClr>
                <a:schemeClr val="accent1"/>
              </a:buClr>
              <a:buFont typeface="Wingdings 2" charset="2"/>
              <a:buChar char=""/>
            </a:pPr>
            <a:endParaRPr lang="tr-TR" dirty="0"/>
          </a:p>
        </p:txBody>
      </p:sp>
    </p:spTree>
    <p:extLst>
      <p:ext uri="{BB962C8B-B14F-4D97-AF65-F5344CB8AC3E}">
        <p14:creationId xmlns:p14="http://schemas.microsoft.com/office/powerpoint/2010/main" val="1301615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peelOff"/>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klif">
  <a:themeElements>
    <a:clrScheme name="Teklif">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Teklif">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klif">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docProps/app.xml><?xml version="1.0" encoding="utf-8"?>
<Properties xmlns="http://schemas.openxmlformats.org/officeDocument/2006/extended-properties" xmlns:vt="http://schemas.openxmlformats.org/officeDocument/2006/docPropsVTypes">
  <Template>TM03457503[[fn=Teklif]]</Template>
  <TotalTime>53</TotalTime>
  <Words>2352</Words>
  <Application>Microsoft Office PowerPoint</Application>
  <PresentationFormat>Geniş ekran</PresentationFormat>
  <Paragraphs>194</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-apple-system</vt:lpstr>
      <vt:lpstr>Arial</vt:lpstr>
      <vt:lpstr>Century Gothic</vt:lpstr>
      <vt:lpstr>Lato</vt:lpstr>
      <vt:lpstr>Wingdings 2</vt:lpstr>
      <vt:lpstr>Teklif</vt:lpstr>
      <vt:lpstr>Java’da Kullanılan Anahtar Kelimeler</vt:lpstr>
      <vt:lpstr>Değişken Tanımlama</vt:lpstr>
      <vt:lpstr>PowerPoint Sunusu</vt:lpstr>
      <vt:lpstr>PowerPoint Sunusu</vt:lpstr>
      <vt:lpstr>PowerPoint Sunusu</vt:lpstr>
      <vt:lpstr>PowerPoint Sunusu</vt:lpstr>
      <vt:lpstr>Java’da Kullanılan Anahtar Kelimeler</vt:lpstr>
      <vt:lpstr>ABSTRACT</vt:lpstr>
      <vt:lpstr>BREAK</vt:lpstr>
      <vt:lpstr>CATCH</vt:lpstr>
      <vt:lpstr>CONST</vt:lpstr>
      <vt:lpstr>DO</vt:lpstr>
      <vt:lpstr>ENUM</vt:lpstr>
      <vt:lpstr>FİNALLY</vt:lpstr>
      <vt:lpstr>GOTO</vt:lpstr>
      <vt:lpstr>İMPORT</vt:lpstr>
      <vt:lpstr>İNTERFACE</vt:lpstr>
      <vt:lpstr>NEW</vt:lpstr>
      <vt:lpstr>PRİVATE</vt:lpstr>
      <vt:lpstr>RETURN</vt:lpstr>
      <vt:lpstr>STRİCTFP</vt:lpstr>
      <vt:lpstr>SYNCHRONİZED</vt:lpstr>
      <vt:lpstr>THROWS</vt:lpstr>
      <vt:lpstr>VOİD</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Java’da Kullanılan Anahtar Kelimeler</dc:title>
  <dc:creator>BARAN ALYAR</dc:creator>
  <cp:lastModifiedBy>BARAN ALYAR</cp:lastModifiedBy>
  <cp:revision>1</cp:revision>
  <dcterms:created xsi:type="dcterms:W3CDTF">2023-03-25T17:40:14Z</dcterms:created>
  <dcterms:modified xsi:type="dcterms:W3CDTF">2023-03-25T18:33:22Z</dcterms:modified>
</cp:coreProperties>
</file>