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xRvSoqiZKmGT379kX8pDlbAam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76A9D1-DC9F-44C3-8560-040052427206}">
  <a:tblStyle styleId="{2976A9D1-DC9F-44C3-8560-040052427206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9E7"/>
          </a:solidFill>
        </a:fill>
      </a:tcStyle>
    </a:wholeTbl>
    <a:band1H>
      <a:tcTxStyle/>
      <a:tcStyle>
        <a:fill>
          <a:solidFill>
            <a:srgbClr val="F5CFCB"/>
          </a:solidFill>
        </a:fill>
      </a:tcStyle>
    </a:band1H>
    <a:band2H>
      <a:tcTxStyle/>
    </a:band2H>
    <a:band1V>
      <a:tcTxStyle/>
      <a:tcStyle>
        <a:fill>
          <a:solidFill>
            <a:srgbClr val="F5CFCB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A4FF45F-74D5-4AC5-9C46-87F616320D52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fae87db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4fae87db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Rockwel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+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+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+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800"/>
              <a:buChar char="+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+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ckwel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7"/>
          <p:cNvSpPr/>
          <p:nvPr/>
        </p:nvSpPr>
        <p:spPr>
          <a:xfrm rot="10800000">
            <a:off x="692844" y="-3086"/>
            <a:ext cx="1326111" cy="59760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10439256" y="6172200"/>
            <a:ext cx="1482102" cy="679363"/>
          </a:xfrm>
          <a:custGeom>
            <a:rect b="b" l="l" r="r" t="t"/>
            <a:pathLst>
              <a:path extrusionOk="0" h="679363" w="1482102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13" name="Google Shape;13;p7"/>
          <p:cNvSpPr/>
          <p:nvPr/>
        </p:nvSpPr>
        <p:spPr>
          <a:xfrm>
            <a:off x="7977352" y="5197178"/>
            <a:ext cx="4211600" cy="1660822"/>
          </a:xfrm>
          <a:custGeom>
            <a:rect b="b" l="l" r="r" t="t"/>
            <a:pathLst>
              <a:path extrusionOk="0" h="1660822" w="4211600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" name="Google Shape;14;p7"/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</p:grpSpPr>
        <p:sp>
          <p:nvSpPr>
            <p:cNvPr id="15" name="Google Shape;15;p7"/>
            <p:cNvSpPr/>
            <p:nvPr/>
          </p:nvSpPr>
          <p:spPr>
            <a:xfrm>
              <a:off x="4485988" y="924020"/>
              <a:ext cx="3296088" cy="5012722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4473129" y="923925"/>
              <a:ext cx="2977477" cy="462714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4494561" y="923925"/>
              <a:ext cx="2356712" cy="4118991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4473129" y="923925"/>
              <a:ext cx="2059193" cy="3980116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4485131" y="1719357"/>
              <a:ext cx="743796" cy="2867501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4473129" y="1912731"/>
              <a:ext cx="597294" cy="2543540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4491417" y="2227197"/>
              <a:ext cx="389425" cy="2011236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" name="Google Shape;22;p7"/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</p:grpSpPr>
        <p:sp>
          <p:nvSpPr>
            <p:cNvPr id="23" name="Google Shape;23;p7"/>
            <p:cNvSpPr/>
            <p:nvPr/>
          </p:nvSpPr>
          <p:spPr>
            <a:xfrm>
              <a:off x="4114800" y="1423987"/>
              <a:ext cx="3946874" cy="3989641"/>
            </a:xfrm>
            <a:custGeom>
              <a:rect b="b" l="l" r="r" t="t"/>
              <a:pathLst>
                <a:path extrusionOk="0" h="3989641" w="3946874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4395978" y="2441733"/>
              <a:ext cx="3665410" cy="2985611"/>
            </a:xfrm>
            <a:custGeom>
              <a:rect b="b" l="l" r="r" t="t"/>
              <a:pathLst>
                <a:path extrusionOk="0" h="2985611" w="3665410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790402" y="5229700"/>
              <a:ext cx="285940" cy="199072"/>
            </a:xfrm>
            <a:custGeom>
              <a:rect b="b" l="l" r="r" t="t"/>
              <a:pathLst>
                <a:path extrusionOk="0" h="199072" w="285940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393114" y="5049773"/>
              <a:ext cx="655796" cy="381190"/>
            </a:xfrm>
            <a:custGeom>
              <a:rect b="b" l="l" r="r" t="t"/>
              <a:pathLst>
                <a:path extrusionOk="0" h="381190" w="655796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5154072" y="3867816"/>
              <a:ext cx="2907315" cy="1544764"/>
            </a:xfrm>
            <a:custGeom>
              <a:rect b="b" l="l" r="r" t="t"/>
              <a:pathLst>
                <a:path extrusionOk="0" h="1544764" w="2907315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4907946" y="3479100"/>
              <a:ext cx="3168300" cy="1952434"/>
            </a:xfrm>
            <a:custGeom>
              <a:rect b="b" l="l" r="r" t="t"/>
              <a:pathLst>
                <a:path extrusionOk="0" h="1952434" w="3168300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4704778" y="2976752"/>
              <a:ext cx="3356800" cy="2452020"/>
            </a:xfrm>
            <a:custGeom>
              <a:rect b="b" l="l" r="r" t="t"/>
              <a:pathLst>
                <a:path extrusionOk="0" h="2452020" w="335680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74901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  <a:defRPr b="0" i="0" sz="44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venir"/>
              <a:buChar char="+"/>
              <a:defRPr b="0" i="0" sz="2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Char char="+"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b="0" i="0" sz="2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b="0" i="0" sz="18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2" name="Google Shape;112;p1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0" name="Google Shape;120;p1"/>
          <p:cNvSpPr txBox="1"/>
          <p:nvPr>
            <p:ph type="ctrTitle"/>
          </p:nvPr>
        </p:nvSpPr>
        <p:spPr>
          <a:xfrm>
            <a:off x="1005653" y="744909"/>
            <a:ext cx="5471347" cy="315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ockwell"/>
              <a:buNone/>
            </a:pPr>
            <a:r>
              <a:rPr lang="en-US" sz="5000"/>
              <a:t>Clasificación de sentimientos en tweets</a:t>
            </a:r>
            <a:br>
              <a:rPr lang="en-US" sz="5000"/>
            </a:br>
            <a:endParaRPr sz="5000"/>
          </a:p>
        </p:txBody>
      </p:sp>
      <p:sp>
        <p:nvSpPr>
          <p:cNvPr id="121" name="Google Shape;121;p1"/>
          <p:cNvSpPr txBox="1"/>
          <p:nvPr>
            <p:ph idx="1" type="subTitle"/>
          </p:nvPr>
        </p:nvSpPr>
        <p:spPr>
          <a:xfrm>
            <a:off x="1012785" y="4074784"/>
            <a:ext cx="5471346" cy="205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Luis Alberto Soto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Diego Ross Pagan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31-10-2024</a:t>
            </a:r>
            <a:endParaRPr/>
          </a:p>
        </p:txBody>
      </p:sp>
      <p:grpSp>
        <p:nvGrpSpPr>
          <p:cNvPr id="122" name="Google Shape;122;p1"/>
          <p:cNvGrpSpPr/>
          <p:nvPr/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23" name="Google Shape;123;p1"/>
            <p:cNvCxnSpPr/>
            <p:nvPr/>
          </p:nvCxnSpPr>
          <p:spPr>
            <a:xfrm>
              <a:off x="1234783" y="3733800"/>
              <a:ext cx="0" cy="118872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175347" y="3793236"/>
              <a:ext cx="118872" cy="0"/>
            </a:xfrm>
            <a:prstGeom prst="straightConnector1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A black background with a black square&#10;&#10;Description automatically generated with medium confidence" id="125" name="Google Shape;1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7491" y="2583673"/>
            <a:ext cx="4781280" cy="168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7" name="Google Shape;127;p1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8" name="Google Shape;128;p1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6" name="Google Shape;136;p1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3" name="Google Shape;143;p2"/>
          <p:cNvGrpSpPr/>
          <p:nvPr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4" name="Google Shape;144;p2"/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394" y="15241"/>
              <a:ext cx="2190406" cy="3331191"/>
            </a:xfrm>
            <a:custGeom>
              <a:rect b="b" l="l" r="r" t="t"/>
              <a:pathLst>
                <a:path extrusionOk="0" h="5012722" w="3296088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849" y="15178"/>
              <a:ext cx="1978674" cy="3074959"/>
            </a:xfrm>
            <a:custGeom>
              <a:rect b="b" l="l" r="r" t="t"/>
              <a:pathLst>
                <a:path extrusionOk="0" h="4627149" w="2977477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092" y="15178"/>
              <a:ext cx="1566146" cy="2737264"/>
            </a:xfrm>
            <a:custGeom>
              <a:rect b="b" l="l" r="r" t="t"/>
              <a:pathLst>
                <a:path extrusionOk="0" h="4118991" w="2356712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849" y="15178"/>
              <a:ext cx="1368431" cy="2644975"/>
            </a:xfrm>
            <a:custGeom>
              <a:rect b="b" l="l" r="r" t="t"/>
              <a:pathLst>
                <a:path extrusionOk="0" h="3980116" w="2059193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825" y="543780"/>
              <a:ext cx="494287" cy="1905590"/>
            </a:xfrm>
            <a:custGeom>
              <a:rect b="b" l="l" r="r" t="t"/>
              <a:pathLst>
                <a:path extrusionOk="0" h="2867501" w="743796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0849" y="672286"/>
              <a:ext cx="396930" cy="1690303"/>
            </a:xfrm>
            <a:custGeom>
              <a:rect b="b" l="l" r="r" t="t"/>
              <a:pathLst>
                <a:path extrusionOk="0" h="2543540" w="597294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3002" y="881264"/>
              <a:ext cx="258791" cy="1336561"/>
            </a:xfrm>
            <a:custGeom>
              <a:rect b="b" l="l" r="r" t="t"/>
              <a:pathLst>
                <a:path extrusionOk="0" h="2011236" w="389425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cmpd="sng" w="9525">
              <a:solidFill>
                <a:schemeClr val="accent2">
                  <a:alpha val="49803"/>
                </a:schemeClr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2" name="Google Shape;152;p2"/>
          <p:cNvSpPr txBox="1"/>
          <p:nvPr>
            <p:ph type="title"/>
          </p:nvPr>
        </p:nvSpPr>
        <p:spPr>
          <a:xfrm>
            <a:off x="1205956" y="73913"/>
            <a:ext cx="10246090" cy="1471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Base de Datos</a:t>
            </a:r>
            <a:endParaRPr/>
          </a:p>
        </p:txBody>
      </p:sp>
      <p:graphicFrame>
        <p:nvGraphicFramePr>
          <p:cNvPr id="153" name="Google Shape;153;p2"/>
          <p:cNvGraphicFramePr/>
          <p:nvPr/>
        </p:nvGraphicFramePr>
        <p:xfrm>
          <a:off x="811141" y="1490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{2976A9D1-DC9F-44C3-8560-040052427206}</a:tableStyleId>
              </a:tblPr>
              <a:tblGrid>
                <a:gridCol w="8430450"/>
                <a:gridCol w="213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Reseña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Etiqueta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Estoy pasando por una cuerda fina de inestabilidad emocional.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Muy profesionales hoy en @ed_tve a las 19,39.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@sammyriotmars Sólo quería hablar con gente en verda.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Voy a dejarme crecer las cejas a tope en plan naturales.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54" name="Google Shape;154;p2"/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5" name="Google Shape;155;p2"/>
            <p:cNvSpPr/>
            <p:nvPr/>
          </p:nvSpPr>
          <p:spPr>
            <a:xfrm>
              <a:off x="10439256" y="6178637"/>
              <a:ext cx="1482102" cy="679363"/>
            </a:xfrm>
            <a:custGeom>
              <a:rect b="b" l="l" r="r" t="t"/>
              <a:pathLst>
                <a:path extrusionOk="0" h="679363" w="1482102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56" name="Google Shape;156;p2"/>
            <p:cNvGrpSpPr/>
            <p:nvPr/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</p:grpSpPr>
          <p:sp>
            <p:nvSpPr>
              <p:cNvPr id="157" name="Google Shape;157;p2"/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rect b="b" l="l" r="r" t="t"/>
                <a:pathLst>
                  <a:path extrusionOk="0" h="3989641" w="3946874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rect b="b" l="l" r="r" t="t"/>
                <a:pathLst>
                  <a:path extrusionOk="0" h="2985611" w="3665410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rect b="b" l="l" r="r" t="t"/>
                <a:pathLst>
                  <a:path extrusionOk="0" h="199072" w="285940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rect b="b" l="l" r="r" t="t"/>
                <a:pathLst>
                  <a:path extrusionOk="0" h="381190" w="655796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rect b="b" l="l" r="r" t="t"/>
                <a:pathLst>
                  <a:path extrusionOk="0" h="1544764" w="2907315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rect b="b" l="l" r="r" t="t"/>
                <a:pathLst>
                  <a:path extrusionOk="0" h="1952434" w="3168300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rect b="b" l="l" r="r" t="t"/>
                <a:pathLst>
                  <a:path extrusionOk="0" h="2452020" w="335680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2">
                    <a:alpha val="34901"/>
                  </a:schemeClr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64" name="Google Shape;164;p2"/>
            <p:cNvSpPr/>
            <p:nvPr/>
          </p:nvSpPr>
          <p:spPr>
            <a:xfrm>
              <a:off x="7980400" y="5197178"/>
              <a:ext cx="4211600" cy="1660822"/>
            </a:xfrm>
            <a:custGeom>
              <a:rect b="b" l="l" r="r" t="t"/>
              <a:pathLst>
                <a:path extrusionOk="0" h="1660822" w="4211600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5" name="Google Shape;165;p2"/>
          <p:cNvSpPr txBox="1"/>
          <p:nvPr/>
        </p:nvSpPr>
        <p:spPr>
          <a:xfrm>
            <a:off x="811141" y="4420682"/>
            <a:ext cx="58419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1008 tweets de entrenamiento.</a:t>
            </a:r>
            <a:endParaRPr/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506 tweets de validación.</a:t>
            </a:r>
            <a:endParaRPr/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4062" y="4071323"/>
            <a:ext cx="3360404" cy="278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Modelos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3"/>
          <p:cNvGraphicFramePr/>
          <p:nvPr/>
        </p:nvGraphicFramePr>
        <p:xfrm>
          <a:off x="2886174" y="1690688"/>
          <a:ext cx="3000000" cy="3000000"/>
        </p:xfrm>
        <a:graphic>
          <a:graphicData uri="http://schemas.openxmlformats.org/drawingml/2006/table">
            <a:tbl>
              <a:tblPr firstRow="1">
                <a:gradFill>
                  <a:gsLst>
                    <a:gs pos="0">
                      <a:srgbClr val="F1AA9E"/>
                    </a:gs>
                    <a:gs pos="50000">
                      <a:srgbClr val="EE9D90"/>
                    </a:gs>
                    <a:gs pos="100000">
                      <a:srgbClr val="F18B7B"/>
                    </a:gs>
                  </a:gsLst>
                  <a:lin ang="5400000" scaled="0"/>
                </a:gradFill>
                <a:tableStyleId>{EA4FF45F-74D5-4AC5-9C46-87F616320D52}</a:tableStyleId>
              </a:tblPr>
              <a:tblGrid>
                <a:gridCol w="2938525"/>
                <a:gridCol w="1740575"/>
                <a:gridCol w="1740575"/>
              </a:tblGrid>
              <a:tr h="7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Dimensiones Embedding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Parámetros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30.522 x 768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30.522 x 768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50.265 x 768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1852" y="4744872"/>
            <a:ext cx="3344944" cy="174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4fae87db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Pre-Procesado</a:t>
            </a:r>
            <a:endParaRPr/>
          </a:p>
        </p:txBody>
      </p:sp>
      <p:sp>
        <p:nvSpPr>
          <p:cNvPr id="180" name="Google Shape;180;g2d4fae87db3_1_0"/>
          <p:cNvSpPr txBox="1"/>
          <p:nvPr>
            <p:ph idx="1" type="body"/>
          </p:nvPr>
        </p:nvSpPr>
        <p:spPr>
          <a:xfrm>
            <a:off x="704125" y="1949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g2d4fae87db3_1_0"/>
          <p:cNvSpPr txBox="1"/>
          <p:nvPr>
            <p:ph idx="1" type="body"/>
          </p:nvPr>
        </p:nvSpPr>
        <p:spPr>
          <a:xfrm>
            <a:off x="1281650" y="1505650"/>
            <a:ext cx="73812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Normalizaci</a:t>
            </a:r>
            <a:r>
              <a:rPr lang="en-US"/>
              <a:t>ón emojis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Eliminación menciones y enlaces externos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Balanceo de clases</a:t>
            </a:r>
            <a:endParaRPr/>
          </a:p>
          <a:p>
            <a:pPr indent="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Tokenización y embeddings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Resultados</a:t>
            </a:r>
            <a:endParaRPr/>
          </a:p>
        </p:txBody>
      </p:sp>
      <p:graphicFrame>
        <p:nvGraphicFramePr>
          <p:cNvPr id="187" name="Google Shape;187;p4"/>
          <p:cNvGraphicFramePr/>
          <p:nvPr/>
        </p:nvGraphicFramePr>
        <p:xfrm>
          <a:off x="3756456" y="169068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{EA4FF45F-74D5-4AC5-9C46-87F616320D52}</a:tableStyleId>
              </a:tblPr>
              <a:tblGrid>
                <a:gridCol w="2938525"/>
                <a:gridCol w="1740575"/>
              </a:tblGrid>
              <a:tr h="76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44.5%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 Multilingüe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44.5%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BERTweet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45.6%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BERT-base en español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60.7%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94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RoBERTa-BNE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65.1%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70156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Fine Tunning</a:t>
            </a:r>
            <a:endParaRPr/>
          </a:p>
        </p:txBody>
      </p:sp>
      <p:graphicFrame>
        <p:nvGraphicFramePr>
          <p:cNvPr id="193" name="Google Shape;193;p5"/>
          <p:cNvGraphicFramePr/>
          <p:nvPr/>
        </p:nvGraphicFramePr>
        <p:xfrm>
          <a:off x="2753711" y="1441473"/>
          <a:ext cx="3000000" cy="3000000"/>
        </p:xfrm>
        <a:graphic>
          <a:graphicData uri="http://schemas.openxmlformats.org/drawingml/2006/table">
            <a:tbl>
              <a:tblPr firstRow="1" lastRow="1">
                <a:noFill/>
                <a:tableStyleId>{EA4FF45F-74D5-4AC5-9C46-87F616320D52}</a:tableStyleId>
              </a:tblPr>
              <a:tblGrid>
                <a:gridCol w="2081050"/>
                <a:gridCol w="2627575"/>
                <a:gridCol w="1975950"/>
              </a:tblGrid>
              <a:tr h="96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F1-Score/Modelo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BERT-base en español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RoBERTa-BNE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60.7%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65.1%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Rate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63.6%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65.3%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Batch Size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65.1%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65.5%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Patience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65.6%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65.8%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64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 Mejora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4.9%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0.7%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ockwell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838199" y="1825625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Bert-Base español se consolida como el óptimo.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Modelos adaptados al español logran F1 altos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LR y Batch Size incrementan mucho la F1.</a:t>
            </a:r>
            <a:endParaRPr/>
          </a:p>
          <a:p>
            <a:pPr indent="-508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Para alcanzar mejores resultados necesitaríamos más tweets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2024-10-16T14:04:39Z</dcterms:created>
  <dc:creator>Luis Soto</dc:creator>
</cp:coreProperties>
</file>