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D4678-1E60-55BF-F0A9-921CCF590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77DB30-DDED-0F2D-175E-1DC3F14D7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B0064-2294-38BC-4070-8B1F63D7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33F02-0214-8984-6F9A-F0FC3C1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EE6C7-3D01-C27C-A22E-829F2B9F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17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C81B5-7ECF-36FA-A40F-C7707324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EC0F3B-8CF5-D984-9F00-FC0D2FAF7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46F39-08FB-F1FE-6C09-A03D78A7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1F09B-DA1C-A909-831A-CEC8EAFB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01FFD-891E-9294-0EF1-1B3CB24A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27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89337-E7D1-7262-4437-ECB7D9D61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E3506A-56FD-6BA9-31D6-3C459BF9D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1B8105-C00B-EFC7-C5F4-288BA58F7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80CB6-98FE-A17C-3041-A7566DBD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9833BD-35FE-B8C6-F40B-CF52B65E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54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67A4C-F6F1-6913-7066-DAEF1E58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C41D6-03FF-D96A-747D-DC7129423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AB6569-E185-F1BA-7E08-C9695006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DFD010-E0A8-3D73-FD41-13BAB879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71E82-D94E-9AB1-9531-BE8AF470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8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36739-DCFF-7B94-407E-DF400E92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61E7B9-7868-405D-3AFF-A543AA83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5BDFB-9286-1050-4287-D7BAD30C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E3114-EB5B-ACD8-6ACF-1F01BF5D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B67BB-A8AE-3334-F319-74D9C051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08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E0A-10B9-55F6-79CD-6E7097A8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DBFD32-A862-B3FD-7A4A-45AD931D0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D25EF6-65D5-7D49-4C0A-1DDE856E1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77BE23-92CB-7B00-0A04-C9AFE77F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11F4A2-F140-C3AF-3118-44505055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F8599-B0D4-A035-3E37-818EF06A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9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892EF-706B-7F3F-2721-7A0ED6C3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9C825D-5283-DFC5-3468-6856B507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F8AEBC-27F8-B549-2FA7-8716BB1B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8D6846-EB09-BA54-0AB4-043D050D0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2B6FA5-1D73-F4AE-09F7-3B522CE2C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D629CE-A152-21AB-EC0A-5DBAE2FB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5266D1-FD7C-64A9-FBF5-A6F42B13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06AF5D-AF79-A6A5-14BA-6C4E46F4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4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20D43-7451-C10D-AA27-ABEB5331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555AD9-A3EE-0916-2D60-3E97E667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A55858-8B70-3037-37F6-87C01C5A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ABF2BA-9F5F-1E17-020C-3E014859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39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93E2C7-A13B-4EF6-81E3-BD2C011F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A4434F-A968-EF32-5A26-E60F3856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29BEE-7D36-AF15-D394-974C963A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7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AFF40-78B0-B6B3-8B68-432B6512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4195C-53F0-C243-6054-E8BD8AB4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51F8B0-881B-A81F-7E60-2223751CD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0BF6F5-A7DC-C895-AC3C-A92EE5FF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D3F346-5A2D-82C7-E2F7-35797D43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C8FA9-4840-9485-9F5F-3490F779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6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26F1-25D8-72F3-8892-07890B9B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D6F2E6-9167-68EB-DC53-EB54BD613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D9FD88-FADC-D437-9AAF-47B03392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1B7A1C-D84F-7921-9074-522F205C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EF8B2E-8EC2-B840-40C4-BF274A27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30BC32-64DB-F348-CBA4-EB6DBD52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450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54F7AA-7F93-7BBB-D23F-80984317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28D1BE-6D99-2C19-D54C-8D558CF4B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C5212-EB1D-BD66-22BC-8F43B5323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55415-1FE3-4C7D-BF52-691186128D36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57458-23B4-4401-7E7E-E6F489FAE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94B112-AFB8-8000-3BF1-3DF72295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D4453-61E3-4DCF-9EBD-D2B4ABB460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39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369A6-55AC-1664-67E5-CFA1919D0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837"/>
            <a:ext cx="9144000" cy="1366531"/>
          </a:xfrm>
        </p:spPr>
        <p:txBody>
          <a:bodyPr/>
          <a:lstStyle/>
          <a:p>
            <a:r>
              <a:rPr lang="es-ES" dirty="0"/>
              <a:t>Retinopatía diabética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FA9986-1324-5CB6-9149-23D9A5B65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6502"/>
            <a:ext cx="9144000" cy="1655762"/>
          </a:xfrm>
        </p:spPr>
        <p:txBody>
          <a:bodyPr/>
          <a:lstStyle/>
          <a:p>
            <a:r>
              <a:rPr lang="en-150" dirty="0"/>
              <a:t>Diego Ros Pagan</a:t>
            </a:r>
          </a:p>
          <a:p>
            <a:r>
              <a:rPr lang="es-ES" dirty="0"/>
              <a:t>Reconocimiento</a:t>
            </a:r>
            <a:r>
              <a:rPr lang="en-150" dirty="0"/>
              <a:t> de F</a:t>
            </a:r>
            <a:r>
              <a:rPr lang="es-ES" dirty="0" err="1"/>
              <a:t>ó</a:t>
            </a:r>
            <a:r>
              <a:rPr lang="en-150" dirty="0" err="1"/>
              <a:t>rmas</a:t>
            </a:r>
            <a:r>
              <a:rPr lang="en-150" dirty="0"/>
              <a:t> y </a:t>
            </a:r>
            <a:r>
              <a:rPr lang="es-ES" dirty="0"/>
              <a:t>Aprendizaje</a:t>
            </a:r>
            <a:r>
              <a:rPr lang="en-150" dirty="0"/>
              <a:t> </a:t>
            </a:r>
            <a:r>
              <a:rPr lang="en-150" dirty="0" err="1"/>
              <a:t>Autom</a:t>
            </a:r>
            <a:r>
              <a:rPr lang="es-ES" dirty="0"/>
              <a:t>á</a:t>
            </a:r>
            <a:r>
              <a:rPr lang="en-150" dirty="0" err="1"/>
              <a:t>tico</a:t>
            </a:r>
            <a:endParaRPr lang="es-ES" dirty="0"/>
          </a:p>
        </p:txBody>
      </p:sp>
      <p:pic>
        <p:nvPicPr>
          <p:cNvPr id="1026" name="Picture 2" descr="Màster Universitari en Intel·ligència Artificial, Reconeixement de ...">
            <a:extLst>
              <a:ext uri="{FF2B5EF4-FFF2-40B4-BE49-F238E27FC236}">
                <a16:creationId xmlns:a16="http://schemas.microsoft.com/office/drawing/2014/main" id="{C2D85349-4510-104C-6439-FCF318DA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979" y="5272633"/>
            <a:ext cx="2987434" cy="126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5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D259F-67DF-263F-B8CF-A37FC0C8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Dataset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02E18-8A7F-856D-E6D1-CA35DA14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294"/>
            <a:ext cx="10515600" cy="4351338"/>
          </a:xfrm>
        </p:spPr>
        <p:txBody>
          <a:bodyPr/>
          <a:lstStyle/>
          <a:p>
            <a:endParaRPr lang="es-ES" dirty="0"/>
          </a:p>
          <a:p>
            <a:r>
              <a:rPr lang="en-150" dirty="0"/>
              <a:t>Kaggle 2015 </a:t>
            </a:r>
          </a:p>
          <a:p>
            <a:pPr marL="0" indent="0">
              <a:buNone/>
            </a:pPr>
            <a:endParaRPr lang="en-150" dirty="0"/>
          </a:p>
          <a:p>
            <a:r>
              <a:rPr lang="en-US" dirty="0"/>
              <a:t>Rami/Diabetic_Retinopathy_Preprocessed_Dataset_256x256</a:t>
            </a:r>
            <a:r>
              <a:rPr lang="en-150" dirty="0"/>
              <a:t>:</a:t>
            </a:r>
            <a:r>
              <a:rPr lang="en-US" dirty="0"/>
              <a:t> 2.750</a:t>
            </a:r>
            <a:r>
              <a:rPr lang="en-150" dirty="0"/>
              <a:t> </a:t>
            </a:r>
            <a:r>
              <a:rPr lang="en-150" dirty="0" err="1"/>
              <a:t>Im</a:t>
            </a:r>
            <a:r>
              <a:rPr lang="es-ES" dirty="0"/>
              <a:t>á</a:t>
            </a:r>
            <a:r>
              <a:rPr lang="en-150" dirty="0"/>
              <a:t>genes</a:t>
            </a:r>
          </a:p>
          <a:p>
            <a:pPr marL="0" indent="0">
              <a:buNone/>
            </a:pPr>
            <a:r>
              <a:rPr lang="en-150" dirty="0"/>
              <a:t>    Healthy	   Moderate	          Mild	      Proliferate         Severe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8FF764-0937-296F-7F69-165D7B422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51" y="1347514"/>
            <a:ext cx="1483618" cy="15960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5167E9-E0BC-7F87-BA21-D668B2668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82" y="4356398"/>
            <a:ext cx="1570682" cy="15960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4C5FE6-6BC0-C39A-35D5-0602981A9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387" y="4356398"/>
            <a:ext cx="1564472" cy="15960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CED6DA-14CD-E028-570F-EB201916D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082" y="4356398"/>
            <a:ext cx="1564596" cy="15960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ED9D90-D1A3-225D-C21B-F2906E1FB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900" y="4356398"/>
            <a:ext cx="1621347" cy="15960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6700F62-5CFD-C17D-D0E4-055E43C9A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470" y="4356399"/>
            <a:ext cx="1583546" cy="159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2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FFDBA-8CB2-4E65-E324-0CD0FBD7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Estado del </a:t>
            </a:r>
            <a:r>
              <a:rPr lang="en-150" dirty="0" err="1"/>
              <a:t>arte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8AB97D-1828-5C0F-9B9D-4B4594DA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150" dirty="0"/>
              <a:t>Kaggle</a:t>
            </a:r>
          </a:p>
          <a:p>
            <a:pPr marL="0" indent="0">
              <a:buNone/>
            </a:pPr>
            <a:r>
              <a:rPr lang="en-150" b="0" i="0" dirty="0">
                <a:solidFill>
                  <a:srgbClr val="3C4043"/>
                </a:solidFill>
                <a:effectLst/>
                <a:latin typeface="Inter"/>
              </a:rPr>
              <a:t>(QWK)</a:t>
            </a:r>
            <a:endParaRPr lang="en-150" dirty="0"/>
          </a:p>
          <a:p>
            <a:pPr marL="0" indent="0">
              <a:buNone/>
            </a:pPr>
            <a:endParaRPr lang="en-150" dirty="0"/>
          </a:p>
          <a:p>
            <a:pPr marL="0" indent="0">
              <a:buNone/>
            </a:pPr>
            <a:endParaRPr lang="en-150" dirty="0"/>
          </a:p>
          <a:p>
            <a:pPr marL="0" indent="0">
              <a:buNone/>
            </a:pPr>
            <a:endParaRPr lang="en-150" dirty="0"/>
          </a:p>
          <a:p>
            <a:pPr marL="0" indent="0">
              <a:buNone/>
            </a:pPr>
            <a:endParaRPr lang="en-150" dirty="0"/>
          </a:p>
          <a:p>
            <a:pPr marL="0" indent="0">
              <a:buNone/>
            </a:pPr>
            <a:r>
              <a:rPr lang="en-150" dirty="0"/>
              <a:t>2020 - </a:t>
            </a:r>
            <a:r>
              <a:rPr lang="es-ES" dirty="0"/>
              <a:t>IncRes-v2-FTCDW</a:t>
            </a:r>
            <a:r>
              <a:rPr lang="en-150" dirty="0"/>
              <a:t>: 97% </a:t>
            </a:r>
            <a:r>
              <a:rPr lang="en-150" dirty="0" err="1"/>
              <a:t>acc</a:t>
            </a:r>
            <a:r>
              <a:rPr lang="en-150" dirty="0"/>
              <a:t>, 98.6% AUC</a:t>
            </a:r>
          </a:p>
          <a:p>
            <a:pPr marL="0" indent="0">
              <a:buNone/>
            </a:pPr>
            <a:r>
              <a:rPr lang="en-150" dirty="0"/>
              <a:t>2019 </a:t>
            </a:r>
            <a:r>
              <a:rPr lang="es-ES" dirty="0"/>
              <a:t>	</a:t>
            </a:r>
            <a:r>
              <a:rPr lang="en-150" dirty="0"/>
              <a:t>- </a:t>
            </a:r>
            <a:r>
              <a:rPr lang="es-ES" dirty="0"/>
              <a:t>InceptionV3 Ensemble</a:t>
            </a:r>
            <a:r>
              <a:rPr lang="en-150" dirty="0"/>
              <a:t> - </a:t>
            </a:r>
            <a:r>
              <a:rPr lang="es-ES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95%</a:t>
            </a:r>
            <a:r>
              <a:rPr lang="en-15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AUC</a:t>
            </a:r>
            <a:endParaRPr lang="en-15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2B3B08-D1D0-DC7D-FA36-487FF09A3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78" y="1524000"/>
            <a:ext cx="9364387" cy="25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0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16961-016C-C1DB-F06A-45EAF767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Mejores</a:t>
            </a:r>
            <a:r>
              <a:rPr lang="en-150" dirty="0"/>
              <a:t> </a:t>
            </a:r>
            <a:r>
              <a:rPr lang="en-150" dirty="0" err="1"/>
              <a:t>Resultados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CD8C9A8-77E3-EA53-D14E-AD13F3B4F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99855"/>
              </p:ext>
            </p:extLst>
          </p:nvPr>
        </p:nvGraphicFramePr>
        <p:xfrm>
          <a:off x="838200" y="1825624"/>
          <a:ext cx="9372599" cy="45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492">
                  <a:extLst>
                    <a:ext uri="{9D8B030D-6E8A-4147-A177-3AD203B41FA5}">
                      <a16:colId xmlns:a16="http://schemas.microsoft.com/office/drawing/2014/main" val="3174841145"/>
                    </a:ext>
                  </a:extLst>
                </a:gridCol>
                <a:gridCol w="2318003">
                  <a:extLst>
                    <a:ext uri="{9D8B030D-6E8A-4147-A177-3AD203B41FA5}">
                      <a16:colId xmlns:a16="http://schemas.microsoft.com/office/drawing/2014/main" val="3185357113"/>
                    </a:ext>
                  </a:extLst>
                </a:gridCol>
                <a:gridCol w="2160552">
                  <a:extLst>
                    <a:ext uri="{9D8B030D-6E8A-4147-A177-3AD203B41FA5}">
                      <a16:colId xmlns:a16="http://schemas.microsoft.com/office/drawing/2014/main" val="2162367963"/>
                    </a:ext>
                  </a:extLst>
                </a:gridCol>
                <a:gridCol w="2160552">
                  <a:extLst>
                    <a:ext uri="{9D8B030D-6E8A-4147-A177-3AD203B41FA5}">
                      <a16:colId xmlns:a16="http://schemas.microsoft.com/office/drawing/2014/main" val="2390721380"/>
                    </a:ext>
                  </a:extLst>
                </a:gridCol>
              </a:tblGrid>
              <a:tr h="443442">
                <a:tc>
                  <a:txBody>
                    <a:bodyPr/>
                    <a:lstStyle/>
                    <a:p>
                      <a:r>
                        <a:rPr lang="en-150" dirty="0" err="1"/>
                        <a:t>Modelo</a:t>
                      </a:r>
                      <a:r>
                        <a:rPr lang="en-150" dirty="0"/>
                        <a:t>/Accuracy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Test 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 err="1"/>
                        <a:t>Validacion</a:t>
                      </a:r>
                      <a:r>
                        <a:rPr lang="en-150" dirty="0"/>
                        <a:t> 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Parametros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21209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es-ES" dirty="0"/>
                        <a:t>á</a:t>
                      </a:r>
                      <a:r>
                        <a:rPr lang="en-150" dirty="0" err="1"/>
                        <a:t>sico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150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s-E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 Neuronas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53849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r>
                        <a:rPr lang="en-150" dirty="0" err="1"/>
                        <a:t>Arquitectura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Capa</a:t>
                      </a:r>
                      <a:r>
                        <a:rPr lang="en-150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500N</a:t>
                      </a:r>
                      <a:endParaRPr lang="es-E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3178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r>
                        <a:rPr lang="en-150" dirty="0"/>
                        <a:t>H</a:t>
                      </a:r>
                      <a:r>
                        <a:rPr lang="es-ES" dirty="0"/>
                        <a:t>i</a:t>
                      </a:r>
                      <a:r>
                        <a:rPr lang="en-150" dirty="0" err="1"/>
                        <a:t>perpar</a:t>
                      </a:r>
                      <a:r>
                        <a:rPr lang="es-ES" dirty="0"/>
                        <a:t>á</a:t>
                      </a:r>
                      <a:r>
                        <a:rPr lang="en-150" dirty="0"/>
                        <a:t>metros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67.09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Lr: 0.00146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BS:128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57857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r>
                        <a:rPr lang="en-150" dirty="0"/>
                        <a:t>Reduce Lr on Plateau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67.27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actor: 0.472 </a:t>
                      </a:r>
                      <a:r>
                        <a:rPr lang="en-150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s-E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atience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82209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r>
                        <a:rPr lang="en-150" dirty="0"/>
                        <a:t>CNN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72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69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</a:t>
                      </a:r>
                      <a:r>
                        <a:rPr lang="en-150" dirty="0"/>
                        <a:t>r: </a:t>
                      </a: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0.00137</a:t>
                      </a:r>
                      <a:r>
                        <a:rPr lang="en-150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186775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r>
                        <a:rPr lang="en-150" dirty="0"/>
                        <a:t>Transfer-learning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71.36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70.91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b="0" dirty="0"/>
                        <a:t>ResNet50V2</a:t>
                      </a:r>
                      <a:endParaRPr lang="es-E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328547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r>
                        <a:rPr lang="en-150" dirty="0"/>
                        <a:t>Fine-Tunning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71.64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72.72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Tercer </a:t>
                      </a:r>
                      <a:r>
                        <a:rPr lang="en-150" dirty="0" err="1"/>
                        <a:t>bloque</a:t>
                      </a:r>
                      <a:r>
                        <a:rPr lang="en-150" dirty="0"/>
                        <a:t> Backbone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71927"/>
                  </a:ext>
                </a:extLst>
              </a:tr>
              <a:tr h="443442">
                <a:tc>
                  <a:txBody>
                    <a:bodyPr/>
                    <a:lstStyle/>
                    <a:p>
                      <a:r>
                        <a:rPr lang="en-150" dirty="0"/>
                        <a:t>Data Augmentation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Random Flip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6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23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99195-EC77-8F18-2760-17D6089C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Problemas</a:t>
            </a:r>
            <a:r>
              <a:rPr lang="en-150" dirty="0"/>
              <a:t> </a:t>
            </a:r>
            <a:r>
              <a:rPr lang="en-150" dirty="0" err="1"/>
              <a:t>Encontrados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8F10D-36AF-E58B-1D15-84C5F94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L</a:t>
            </a:r>
            <a:r>
              <a:rPr lang="es-ES" dirty="0"/>
              <a:t>í</a:t>
            </a:r>
            <a:r>
              <a:rPr lang="en-150" dirty="0"/>
              <a:t>mite </a:t>
            </a:r>
            <a:r>
              <a:rPr lang="en-150" dirty="0" err="1"/>
              <a:t>memoria</a:t>
            </a:r>
            <a:r>
              <a:rPr lang="en-150" dirty="0"/>
              <a:t> GPU (</a:t>
            </a:r>
            <a:r>
              <a:rPr lang="en-150" dirty="0" err="1"/>
              <a:t>keras-tunner</a:t>
            </a:r>
            <a:r>
              <a:rPr lang="en-150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150" dirty="0" err="1"/>
              <a:t>Reducir</a:t>
            </a:r>
            <a:r>
              <a:rPr lang="en-150" dirty="0"/>
              <a:t> </a:t>
            </a:r>
            <a:r>
              <a:rPr lang="en-150" dirty="0" err="1"/>
              <a:t>tama</a:t>
            </a:r>
            <a:r>
              <a:rPr lang="es-ES" dirty="0" err="1"/>
              <a:t>ño</a:t>
            </a:r>
            <a:r>
              <a:rPr lang="es-ES" dirty="0"/>
              <a:t> 256 a 128</a:t>
            </a:r>
            <a:endParaRPr lang="en-150" dirty="0"/>
          </a:p>
          <a:p>
            <a:r>
              <a:rPr lang="en-150" dirty="0"/>
              <a:t>Calidad </a:t>
            </a:r>
            <a:r>
              <a:rPr lang="en-150" dirty="0" err="1"/>
              <a:t>Preprocesado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ConvertToTensor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 err="1"/>
              <a:t>Cast</a:t>
            </a:r>
            <a:r>
              <a:rPr lang="es-ES" dirty="0"/>
              <a:t> UInt8</a:t>
            </a:r>
            <a:endParaRPr lang="en-150" dirty="0"/>
          </a:p>
          <a:p>
            <a:r>
              <a:rPr lang="en-150" dirty="0"/>
              <a:t>Overfit con </a:t>
            </a:r>
            <a:r>
              <a:rPr lang="en-150" dirty="0" err="1"/>
              <a:t>modelos</a:t>
            </a:r>
            <a:r>
              <a:rPr lang="en-150" dirty="0"/>
              <a:t> </a:t>
            </a:r>
            <a:r>
              <a:rPr lang="en-150" dirty="0" err="1"/>
              <a:t>preentrenados</a:t>
            </a:r>
            <a:endParaRPr lang="es-E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ES" dirty="0"/>
              <a:t>Limitar </a:t>
            </a:r>
            <a:r>
              <a:rPr lang="es-ES" dirty="0" err="1"/>
              <a:t>Backbone</a:t>
            </a:r>
            <a:endParaRPr lang="en-15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68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50182-2E3A-AA92-2E9F-336D93F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Otras</a:t>
            </a:r>
            <a:r>
              <a:rPr lang="en-150" dirty="0"/>
              <a:t> </a:t>
            </a:r>
            <a:r>
              <a:rPr lang="en-150" dirty="0" err="1"/>
              <a:t>Pruebas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B293C58-1856-0111-5181-998B7CEA2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6624898"/>
              </p:ext>
            </p:extLst>
          </p:nvPr>
        </p:nvGraphicFramePr>
        <p:xfrm>
          <a:off x="1168400" y="3032785"/>
          <a:ext cx="8686802" cy="761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1">
                  <a:extLst>
                    <a:ext uri="{9D8B030D-6E8A-4147-A177-3AD203B41FA5}">
                      <a16:colId xmlns:a16="http://schemas.microsoft.com/office/drawing/2014/main" val="2100394629"/>
                    </a:ext>
                  </a:extLst>
                </a:gridCol>
                <a:gridCol w="2151715">
                  <a:extLst>
                    <a:ext uri="{9D8B030D-6E8A-4147-A177-3AD203B41FA5}">
                      <a16:colId xmlns:a16="http://schemas.microsoft.com/office/drawing/2014/main" val="23426876"/>
                    </a:ext>
                  </a:extLst>
                </a:gridCol>
                <a:gridCol w="2223434">
                  <a:extLst>
                    <a:ext uri="{9D8B030D-6E8A-4147-A177-3AD203B41FA5}">
                      <a16:colId xmlns:a16="http://schemas.microsoft.com/office/drawing/2014/main" val="1667234106"/>
                    </a:ext>
                  </a:extLst>
                </a:gridCol>
                <a:gridCol w="2139952">
                  <a:extLst>
                    <a:ext uri="{9D8B030D-6E8A-4147-A177-3AD203B41FA5}">
                      <a16:colId xmlns:a16="http://schemas.microsoft.com/office/drawing/2014/main" val="1477206854"/>
                    </a:ext>
                  </a:extLst>
                </a:gridCol>
              </a:tblGrid>
              <a:tr h="396215">
                <a:tc>
                  <a:txBody>
                    <a:bodyPr/>
                    <a:lstStyle/>
                    <a:p>
                      <a:r>
                        <a:rPr lang="en-150" dirty="0" err="1"/>
                        <a:t>Modelo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b="1" dirty="0"/>
                        <a:t>ResNet50V2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InceptionResNetV2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InceptionV3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197076"/>
                  </a:ext>
                </a:extLst>
              </a:tr>
              <a:tr h="301340">
                <a:tc>
                  <a:txBody>
                    <a:bodyPr/>
                    <a:lstStyle/>
                    <a:p>
                      <a:r>
                        <a:rPr lang="en-150" dirty="0"/>
                        <a:t>Accuracy 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71.36%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67.45%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68.36%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54252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D5F2C4-3D54-4695-4065-6E957EB6BBC7}"/>
              </a:ext>
            </a:extLst>
          </p:cNvPr>
          <p:cNvSpPr txBox="1">
            <a:spLocks/>
          </p:cNvSpPr>
          <p:nvPr/>
        </p:nvSpPr>
        <p:spPr>
          <a:xfrm>
            <a:off x="895350" y="1457324"/>
            <a:ext cx="10515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sz="2000" dirty="0"/>
              <a:t>CNN</a:t>
            </a:r>
          </a:p>
          <a:p>
            <a:endParaRPr lang="en-150" sz="2000" dirty="0"/>
          </a:p>
          <a:p>
            <a:endParaRPr lang="en-150" sz="2000" dirty="0"/>
          </a:p>
          <a:p>
            <a:r>
              <a:rPr lang="en-150" sz="2000" dirty="0"/>
              <a:t>Transfer Learning</a:t>
            </a:r>
          </a:p>
          <a:p>
            <a:endParaRPr lang="en-150" sz="2000" dirty="0"/>
          </a:p>
          <a:p>
            <a:pPr marL="0" indent="0">
              <a:buNone/>
            </a:pPr>
            <a:endParaRPr lang="en-150" sz="2000" dirty="0"/>
          </a:p>
          <a:p>
            <a:r>
              <a:rPr lang="en-150" sz="2000" dirty="0"/>
              <a:t>Fine Tunning</a:t>
            </a:r>
          </a:p>
          <a:p>
            <a:endParaRPr lang="en-150" sz="2000" dirty="0"/>
          </a:p>
          <a:p>
            <a:endParaRPr lang="en-150" sz="2000" dirty="0"/>
          </a:p>
          <a:p>
            <a:r>
              <a:rPr lang="en-150" sz="2000" dirty="0"/>
              <a:t>Data Augmentation</a:t>
            </a:r>
          </a:p>
          <a:p>
            <a:endParaRPr lang="en-150" sz="2400" dirty="0"/>
          </a:p>
          <a:p>
            <a:endParaRPr lang="en-150" dirty="0"/>
          </a:p>
          <a:p>
            <a:endParaRPr lang="en-150" dirty="0"/>
          </a:p>
          <a:p>
            <a:pPr marL="0" indent="0">
              <a:buNone/>
            </a:pPr>
            <a:endParaRPr lang="en-150" dirty="0"/>
          </a:p>
          <a:p>
            <a:pPr marL="0" indent="0">
              <a:buNone/>
            </a:pPr>
            <a:endParaRPr lang="en-150" dirty="0"/>
          </a:p>
          <a:p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7129A98-F719-C3F5-FA9D-71CDCBFD0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99248"/>
              </p:ext>
            </p:extLst>
          </p:nvPr>
        </p:nvGraphicFramePr>
        <p:xfrm>
          <a:off x="1168398" y="5464932"/>
          <a:ext cx="868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92710400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418587424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7029477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75784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Tipo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Random Flip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Random Augment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Cut and Mix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6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Val Accuracy 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71.45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99177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0EC68E8-8FC0-8651-E962-B5CB1FF7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64717"/>
              </p:ext>
            </p:extLst>
          </p:nvPr>
        </p:nvGraphicFramePr>
        <p:xfrm>
          <a:off x="1168400" y="4233481"/>
          <a:ext cx="868679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599">
                  <a:extLst>
                    <a:ext uri="{9D8B030D-6E8A-4147-A177-3AD203B41FA5}">
                      <a16:colId xmlns:a16="http://schemas.microsoft.com/office/drawing/2014/main" val="1363940892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680654135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558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150" dirty="0"/>
                        <a:t>Backbone </a:t>
                      </a:r>
                      <a:r>
                        <a:rPr lang="en-150" dirty="0" err="1"/>
                        <a:t>entrenable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Todo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Tercer </a:t>
                      </a:r>
                      <a:r>
                        <a:rPr lang="en-150" dirty="0" err="1"/>
                        <a:t>bloque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Accuracy 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70%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71.64%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4017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FD12731-71D6-1CBE-5D71-2E0ED9E14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7853"/>
              </p:ext>
            </p:extLst>
          </p:nvPr>
        </p:nvGraphicFramePr>
        <p:xfrm>
          <a:off x="1168398" y="1801334"/>
          <a:ext cx="8686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1">
                  <a:extLst>
                    <a:ext uri="{9D8B030D-6E8A-4147-A177-3AD203B41FA5}">
                      <a16:colId xmlns:a16="http://schemas.microsoft.com/office/drawing/2014/main" val="3228018948"/>
                    </a:ext>
                  </a:extLst>
                </a:gridCol>
                <a:gridCol w="2171701">
                  <a:extLst>
                    <a:ext uri="{9D8B030D-6E8A-4147-A177-3AD203B41FA5}">
                      <a16:colId xmlns:a16="http://schemas.microsoft.com/office/drawing/2014/main" val="1432655006"/>
                    </a:ext>
                  </a:extLst>
                </a:gridCol>
                <a:gridCol w="2171701">
                  <a:extLst>
                    <a:ext uri="{9D8B030D-6E8A-4147-A177-3AD203B41FA5}">
                      <a16:colId xmlns:a16="http://schemas.microsoft.com/office/drawing/2014/main" val="2880937152"/>
                    </a:ext>
                  </a:extLst>
                </a:gridCol>
                <a:gridCol w="2171701">
                  <a:extLst>
                    <a:ext uri="{9D8B030D-6E8A-4147-A177-3AD203B41FA5}">
                      <a16:colId xmlns:a16="http://schemas.microsoft.com/office/drawing/2014/main" val="2146310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 err="1"/>
                        <a:t>Preprocesado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/>
                        <a:t>ConvertToTensor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 err="1"/>
                        <a:t>UInT</a:t>
                      </a:r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Float32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4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Accuracy%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72%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60%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65.55%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40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39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0D5DD-207E-7B72-95C0-43DEC2DE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175" y="2766218"/>
            <a:ext cx="3803650" cy="1325563"/>
          </a:xfrm>
        </p:spPr>
        <p:txBody>
          <a:bodyPr/>
          <a:lstStyle/>
          <a:p>
            <a:r>
              <a:rPr lang="en-150" dirty="0"/>
              <a:t>M</a:t>
            </a:r>
            <a:r>
              <a:rPr lang="es-ES" dirty="0"/>
              <a:t>ú</a:t>
            </a:r>
            <a:r>
              <a:rPr lang="en-150" dirty="0" err="1"/>
              <a:t>chas</a:t>
            </a:r>
            <a:r>
              <a:rPr lang="en-150" dirty="0"/>
              <a:t> 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8402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242</Words>
  <Application>Microsoft Office PowerPoint</Application>
  <PresentationFormat>Panorámica</PresentationFormat>
  <Paragraphs>110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Helvetica</vt:lpstr>
      <vt:lpstr>Inter</vt:lpstr>
      <vt:lpstr>Tema de Office</vt:lpstr>
      <vt:lpstr>Retinopatía diabética</vt:lpstr>
      <vt:lpstr>Dataset</vt:lpstr>
      <vt:lpstr>Estado del arte</vt:lpstr>
      <vt:lpstr>Mejores Resultados</vt:lpstr>
      <vt:lpstr>Problemas Encontrados</vt:lpstr>
      <vt:lpstr>Otras Pruebas</vt:lpstr>
      <vt:lpstr>Múchas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r</dc:creator>
  <cp:lastModifiedBy>diego r</cp:lastModifiedBy>
  <cp:revision>6</cp:revision>
  <dcterms:created xsi:type="dcterms:W3CDTF">2024-10-19T14:19:47Z</dcterms:created>
  <dcterms:modified xsi:type="dcterms:W3CDTF">2024-10-23T11:24:56Z</dcterms:modified>
</cp:coreProperties>
</file>