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1" r:id="rId3"/>
    <p:sldId id="325" r:id="rId4"/>
    <p:sldId id="326" r:id="rId5"/>
    <p:sldId id="259" r:id="rId6"/>
    <p:sldId id="260" r:id="rId7"/>
    <p:sldId id="261" r:id="rId8"/>
    <p:sldId id="314" r:id="rId9"/>
    <p:sldId id="315" r:id="rId10"/>
    <p:sldId id="316" r:id="rId11"/>
    <p:sldId id="318" r:id="rId12"/>
    <p:sldId id="317" r:id="rId13"/>
    <p:sldId id="321" r:id="rId14"/>
    <p:sldId id="322" r:id="rId15"/>
    <p:sldId id="257" r:id="rId16"/>
    <p:sldId id="323" r:id="rId17"/>
    <p:sldId id="324" r:id="rId18"/>
    <p:sldId id="308" r:id="rId19"/>
    <p:sldId id="313" r:id="rId20"/>
    <p:sldId id="319" r:id="rId21"/>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snapToObjects="1">
      <p:cViewPr varScale="1">
        <p:scale>
          <a:sx n="69" d="100"/>
          <a:sy n="69" d="100"/>
        </p:scale>
        <p:origin x="-756" y="-96"/>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E78E2-A7A5-BD44-9E7A-DE0CA6E7162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xmlns="" id="{B3F0CF81-F9D1-6F43-BACC-AFCEBCFE3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xmlns="" id="{21824842-4F38-6445-9B9D-97062D8E240C}"/>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5" name="Footer Placeholder 4">
            <a:extLst>
              <a:ext uri="{FF2B5EF4-FFF2-40B4-BE49-F238E27FC236}">
                <a16:creationId xmlns:a16="http://schemas.microsoft.com/office/drawing/2014/main" xmlns="" id="{00F13894-0B4C-9C40-B32E-CEBDAFD0527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220D524-BD2D-874C-B0F9-D0B66A27E798}"/>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1957279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73DEC-97B5-6C43-9541-7A15DA3C25C3}"/>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0043B274-ECBB-B64D-AF72-8E7A4E9175F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4F85743C-2587-644C-871E-027603FD0165}"/>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5" name="Footer Placeholder 4">
            <a:extLst>
              <a:ext uri="{FF2B5EF4-FFF2-40B4-BE49-F238E27FC236}">
                <a16:creationId xmlns:a16="http://schemas.microsoft.com/office/drawing/2014/main" xmlns="" id="{4CBDD6E5-EA12-B34C-A3CB-0F1677E6019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F2AD5C6-660F-3148-8408-1C8289734AD3}"/>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58183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DE35F41-967E-1549-B4CF-26ED47C488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E93ACDE7-D544-2544-A7D0-681112F7F48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2E57D68C-58D9-C144-BCD9-1DAFA9771EA9}"/>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5" name="Footer Placeholder 4">
            <a:extLst>
              <a:ext uri="{FF2B5EF4-FFF2-40B4-BE49-F238E27FC236}">
                <a16:creationId xmlns:a16="http://schemas.microsoft.com/office/drawing/2014/main" xmlns="" id="{591B6F33-7A32-3F44-A778-A2B905DE07A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958B67A3-99AF-9643-B84E-266D5E161541}"/>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125271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0B755-3DEF-C44D-982C-92558136AD13}"/>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12CCCBAB-3DE5-6641-9943-F635F531EC8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F6DCA124-ECF7-A345-8B88-F58AD9837CD5}"/>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5" name="Footer Placeholder 4">
            <a:extLst>
              <a:ext uri="{FF2B5EF4-FFF2-40B4-BE49-F238E27FC236}">
                <a16:creationId xmlns:a16="http://schemas.microsoft.com/office/drawing/2014/main" xmlns="" id="{D92C2279-4029-8C43-B6AD-2C5FB2E3050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AB1D2C0-D7CE-3E46-9325-66814F4CEE1E}"/>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161355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F6ED0-534A-3F43-AA70-B48C820F03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62F56C80-EFEB-4249-82F1-8E04B4BA2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6D972C16-3979-2046-8958-2DAA52837C52}"/>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5" name="Footer Placeholder 4">
            <a:extLst>
              <a:ext uri="{FF2B5EF4-FFF2-40B4-BE49-F238E27FC236}">
                <a16:creationId xmlns:a16="http://schemas.microsoft.com/office/drawing/2014/main" xmlns="" id="{B2561891-87BF-8740-A237-3D9DC6F7631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EA0F7941-8DCC-E446-9332-8C30B0961D5F}"/>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2170325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B9244-CB5A-7849-99CC-16D699D529A8}"/>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C5FA4A16-0A6F-AC4F-9366-90BD67EEA90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xmlns="" id="{EBAB9A48-346E-134B-8500-37ED7AED77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xmlns="" id="{65FAAB0F-169C-D94A-BCF3-D63BABA43869}"/>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6" name="Footer Placeholder 5">
            <a:extLst>
              <a:ext uri="{FF2B5EF4-FFF2-40B4-BE49-F238E27FC236}">
                <a16:creationId xmlns:a16="http://schemas.microsoft.com/office/drawing/2014/main" xmlns="" id="{01E21ADE-437D-D543-9ACB-74104EFE46E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3841A6B4-EFD5-1744-A695-2AB6F82487FE}"/>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238925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D1FB8-D76C-E244-8021-76F53E252060}"/>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E3810DA1-9E15-FF43-B553-8A673C9BB5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5231F104-170A-4C43-A421-186408D462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xmlns="" id="{A79D230B-59B9-1646-B9AF-5090CD4B1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60654D94-18E9-8B48-8FB0-965277F61AA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xmlns="" id="{208E289C-A1C6-2E46-83D9-96B3EDE16419}"/>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8" name="Footer Placeholder 7">
            <a:extLst>
              <a:ext uri="{FF2B5EF4-FFF2-40B4-BE49-F238E27FC236}">
                <a16:creationId xmlns:a16="http://schemas.microsoft.com/office/drawing/2014/main" xmlns="" id="{FDA623F6-3A42-754D-A0D3-970A396D6E4E}"/>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BC6CBFE2-61BF-F043-8D8E-12EB2FC63EF9}"/>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320284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8F9CF-95F4-AE45-89BF-B9A17957D343}"/>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xmlns="" id="{830BA3A6-77C3-584E-AC36-EB688B7EACE5}"/>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4" name="Footer Placeholder 3">
            <a:extLst>
              <a:ext uri="{FF2B5EF4-FFF2-40B4-BE49-F238E27FC236}">
                <a16:creationId xmlns:a16="http://schemas.microsoft.com/office/drawing/2014/main" xmlns="" id="{F4ED5DCD-41E9-AC41-8C5D-D0774AF7C0CF}"/>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2AB203BB-5E7B-1443-ADBC-25456537DD34}"/>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266622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BE5596F-DDDC-FA43-BD3E-566B09245B4A}"/>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3" name="Footer Placeholder 2">
            <a:extLst>
              <a:ext uri="{FF2B5EF4-FFF2-40B4-BE49-F238E27FC236}">
                <a16:creationId xmlns:a16="http://schemas.microsoft.com/office/drawing/2014/main" xmlns="" id="{E1089CFE-9ED6-1C4B-BF4C-4850A7C6DB1E}"/>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AF84B778-ECEE-5C44-B806-A8A5F972FABD}"/>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71185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D2E65-7285-1C44-9C07-B9DC041D25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556946AB-8383-554A-8C31-77A95515E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xmlns="" id="{D2157B03-2777-0441-9ACC-F46CB22EF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111DD84E-73D2-284D-848B-C3F519F6953D}"/>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6" name="Footer Placeholder 5">
            <a:extLst>
              <a:ext uri="{FF2B5EF4-FFF2-40B4-BE49-F238E27FC236}">
                <a16:creationId xmlns:a16="http://schemas.microsoft.com/office/drawing/2014/main" xmlns="" id="{A527A6FF-6685-F545-9D36-E028EDEFB95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1BE847F4-1726-6F44-AC08-567A173F9785}"/>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421823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650197-C342-7A4C-9B0C-9FC719187F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xmlns="" id="{2CAD7BB2-6FAE-7A48-A660-2D668AFCC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C402F12E-8C64-F74C-AA8D-15DED1FAE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DC744A12-F360-1B48-8079-809882262C47}"/>
              </a:ext>
            </a:extLst>
          </p:cNvPr>
          <p:cNvSpPr>
            <a:spLocks noGrp="1"/>
          </p:cNvSpPr>
          <p:nvPr>
            <p:ph type="dt" sz="half" idx="10"/>
          </p:nvPr>
        </p:nvSpPr>
        <p:spPr/>
        <p:txBody>
          <a:bodyPr/>
          <a:lstStyle/>
          <a:p>
            <a:fld id="{BF4A0661-CABF-7A46-BD1A-A9A802E7624A}" type="datetimeFigureOut">
              <a:rPr lang="x-none" smtClean="0"/>
              <a:t>07.12.2020</a:t>
            </a:fld>
            <a:endParaRPr lang="x-none"/>
          </a:p>
        </p:txBody>
      </p:sp>
      <p:sp>
        <p:nvSpPr>
          <p:cNvPr id="6" name="Footer Placeholder 5">
            <a:extLst>
              <a:ext uri="{FF2B5EF4-FFF2-40B4-BE49-F238E27FC236}">
                <a16:creationId xmlns:a16="http://schemas.microsoft.com/office/drawing/2014/main" xmlns="" id="{F1991B31-B4BB-1449-80C8-386561A86FC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41E94B25-E00A-344A-B60E-7E1ED5ADA0AA}"/>
              </a:ext>
            </a:extLst>
          </p:cNvPr>
          <p:cNvSpPr>
            <a:spLocks noGrp="1"/>
          </p:cNvSpPr>
          <p:nvPr>
            <p:ph type="sldNum" sz="quarter" idx="12"/>
          </p:nvPr>
        </p:nvSpPr>
        <p:spPr/>
        <p:txBody>
          <a:bodyPr/>
          <a:lstStyle/>
          <a:p>
            <a:fld id="{8A84D71E-BD60-FC45-ACF3-D68014AAAA4D}" type="slidenum">
              <a:rPr lang="x-none" smtClean="0"/>
              <a:t>‹Nr.›</a:t>
            </a:fld>
            <a:endParaRPr lang="x-none"/>
          </a:p>
        </p:txBody>
      </p:sp>
    </p:spTree>
    <p:extLst>
      <p:ext uri="{BB962C8B-B14F-4D97-AF65-F5344CB8AC3E}">
        <p14:creationId xmlns:p14="http://schemas.microsoft.com/office/powerpoint/2010/main" val="271933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FCC945E-F8AF-1E47-A09A-E721E1DFE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B239EC5E-469B-BF4B-9EFC-6D610F1A96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BD1AEAC1-3D64-AC48-8721-44291C501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A0661-CABF-7A46-BD1A-A9A802E7624A}" type="datetimeFigureOut">
              <a:rPr lang="x-none" smtClean="0"/>
              <a:t>07.12.2020</a:t>
            </a:fld>
            <a:endParaRPr lang="x-none"/>
          </a:p>
        </p:txBody>
      </p:sp>
      <p:sp>
        <p:nvSpPr>
          <p:cNvPr id="5" name="Footer Placeholder 4">
            <a:extLst>
              <a:ext uri="{FF2B5EF4-FFF2-40B4-BE49-F238E27FC236}">
                <a16:creationId xmlns:a16="http://schemas.microsoft.com/office/drawing/2014/main" xmlns="" id="{7B306F5C-6E6A-064F-B7CA-96A3ABDF5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92BE59BC-2FF5-784C-9A01-5856A71BE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4D71E-BD60-FC45-ACF3-D68014AAAA4D}" type="slidenum">
              <a:rPr lang="x-none" smtClean="0"/>
              <a:t>‹Nr.›</a:t>
            </a:fld>
            <a:endParaRPr lang="x-none"/>
          </a:p>
        </p:txBody>
      </p:sp>
    </p:spTree>
    <p:extLst>
      <p:ext uri="{BB962C8B-B14F-4D97-AF65-F5344CB8AC3E}">
        <p14:creationId xmlns:p14="http://schemas.microsoft.com/office/powerpoint/2010/main" val="219176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U6Jvvq639y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FQXbwBJ_Qm4" TargetMode="External"/><Relationship Id="rId2" Type="http://schemas.openxmlformats.org/officeDocument/2006/relationships/hyperlink" Target="https://www.youtube.com/watch?v=Ta8TJIkeAV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dJzioKsoVS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Ta8TJIkeAV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dJzioKsoVS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dJzioKsoVS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A41F5A-A9A6-C647-BE8C-01F5B02091E7}"/>
              </a:ext>
            </a:extLst>
          </p:cNvPr>
          <p:cNvSpPr>
            <a:spLocks noGrp="1"/>
          </p:cNvSpPr>
          <p:nvPr>
            <p:ph type="ctrTitle"/>
          </p:nvPr>
        </p:nvSpPr>
        <p:spPr>
          <a:xfrm>
            <a:off x="-2001253" y="1598414"/>
            <a:ext cx="9144000" cy="935204"/>
          </a:xfrm>
        </p:spPr>
        <p:txBody>
          <a:bodyPr/>
          <a:lstStyle/>
          <a:p>
            <a:r>
              <a:rPr lang="x-none" dirty="0"/>
              <a:t>L 68</a:t>
            </a:r>
          </a:p>
        </p:txBody>
      </p:sp>
      <p:sp>
        <p:nvSpPr>
          <p:cNvPr id="3" name="Subtitle 2">
            <a:extLst>
              <a:ext uri="{FF2B5EF4-FFF2-40B4-BE49-F238E27FC236}">
                <a16:creationId xmlns:a16="http://schemas.microsoft.com/office/drawing/2014/main" xmlns="" id="{F8DC5A80-2D06-5E47-9D32-A59A3B1DBE9A}"/>
              </a:ext>
            </a:extLst>
          </p:cNvPr>
          <p:cNvSpPr>
            <a:spLocks noGrp="1"/>
          </p:cNvSpPr>
          <p:nvPr>
            <p:ph type="subTitle" idx="1"/>
          </p:nvPr>
        </p:nvSpPr>
        <p:spPr>
          <a:xfrm>
            <a:off x="-3248526" y="6270751"/>
            <a:ext cx="9144000" cy="1655762"/>
          </a:xfrm>
        </p:spPr>
        <p:txBody>
          <a:bodyPr/>
          <a:lstStyle/>
          <a:p>
            <a:r>
              <a:rPr lang="x-none" dirty="0"/>
              <a:t>7.12.2020</a:t>
            </a:r>
          </a:p>
        </p:txBody>
      </p:sp>
      <p:pic>
        <p:nvPicPr>
          <p:cNvPr id="2050" name="Picture 2" descr="Mythos: Wie die Deutschen die Varusschlacht zurechtbogen - WELT">
            <a:extLst>
              <a:ext uri="{FF2B5EF4-FFF2-40B4-BE49-F238E27FC236}">
                <a16:creationId xmlns:a16="http://schemas.microsoft.com/office/drawing/2014/main" xmlns="" id="{B83C6046-1BEE-5447-A446-D29C8ED41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6716" y="768235"/>
            <a:ext cx="5426242" cy="50733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tein: Vokabel nachhaltig lernen, Lernstrategien und Hilfsmittel | Muttis  Nähkästchen">
            <a:extLst>
              <a:ext uri="{FF2B5EF4-FFF2-40B4-BE49-F238E27FC236}">
                <a16:creationId xmlns:a16="http://schemas.microsoft.com/office/drawing/2014/main" xmlns="" id="{4A07A359-B121-0241-ADD2-BD072AA7C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274" y="2962818"/>
            <a:ext cx="3683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04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AE9BB-103F-CA48-8D29-10A23F8A7116}"/>
              </a:ext>
            </a:extLst>
          </p:cNvPr>
          <p:cNvSpPr>
            <a:spLocks noGrp="1"/>
          </p:cNvSpPr>
          <p:nvPr>
            <p:ph type="title"/>
          </p:nvPr>
        </p:nvSpPr>
        <p:spPr/>
        <p:txBody>
          <a:bodyPr/>
          <a:lstStyle/>
          <a:p>
            <a:r>
              <a:rPr lang="x-none" dirty="0"/>
              <a:t>War alles richtig? Falls nicht, bessere aus und schreibe die Vokabeln ins Vokabelheft! </a:t>
            </a:r>
          </a:p>
        </p:txBody>
      </p:sp>
      <p:sp>
        <p:nvSpPr>
          <p:cNvPr id="3" name="Content Placeholder 2">
            <a:extLst>
              <a:ext uri="{FF2B5EF4-FFF2-40B4-BE49-F238E27FC236}">
                <a16:creationId xmlns:a16="http://schemas.microsoft.com/office/drawing/2014/main" xmlns="" id="{A94FDD17-F89E-874E-8E73-30A0E676F62E}"/>
              </a:ext>
            </a:extLst>
          </p:cNvPr>
          <p:cNvSpPr>
            <a:spLocks noGrp="1"/>
          </p:cNvSpPr>
          <p:nvPr>
            <p:ph idx="1"/>
          </p:nvPr>
        </p:nvSpPr>
        <p:spPr/>
        <p:txBody>
          <a:bodyPr/>
          <a:lstStyle/>
          <a:p>
            <a:pPr marL="0" indent="0">
              <a:buNone/>
            </a:pPr>
            <a:endParaRPr lang="x-none" dirty="0"/>
          </a:p>
          <a:p>
            <a:pPr marL="0" indent="0">
              <a:buNone/>
            </a:pPr>
            <a:r>
              <a:rPr lang="x-none" sz="3600" dirty="0"/>
              <a:t>Übersetze T 68 jetzt fertig (schriftlich ins Schulheft) </a:t>
            </a:r>
          </a:p>
        </p:txBody>
      </p:sp>
    </p:spTree>
    <p:extLst>
      <p:ext uri="{BB962C8B-B14F-4D97-AF65-F5344CB8AC3E}">
        <p14:creationId xmlns:p14="http://schemas.microsoft.com/office/powerpoint/2010/main" val="114555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09D5BA-4FA1-A24E-A8F2-A3C5073611FC}"/>
              </a:ext>
            </a:extLst>
          </p:cNvPr>
          <p:cNvSpPr>
            <a:spLocks noGrp="1"/>
          </p:cNvSpPr>
          <p:nvPr>
            <p:ph idx="1"/>
          </p:nvPr>
        </p:nvSpPr>
        <p:spPr>
          <a:xfrm>
            <a:off x="438150" y="1968500"/>
            <a:ext cx="10515600" cy="4351338"/>
          </a:xfrm>
        </p:spPr>
        <p:txBody>
          <a:bodyPr/>
          <a:lstStyle/>
          <a:p>
            <a:pPr marL="0" indent="0">
              <a:buNone/>
            </a:pPr>
            <a:r>
              <a:rPr lang="x-none" dirty="0"/>
              <a:t>T 68, 17-23</a:t>
            </a:r>
          </a:p>
          <a:p>
            <a:pPr marL="0" indent="0">
              <a:buNone/>
            </a:pPr>
            <a:endParaRPr lang="x-none" dirty="0"/>
          </a:p>
          <a:p>
            <a:pPr marL="0" indent="0">
              <a:buNone/>
            </a:pPr>
            <a:r>
              <a:rPr lang="x-none" dirty="0"/>
              <a:t>Weil wir an der Flucht gehindert werden, gehen wir weiter.</a:t>
            </a:r>
          </a:p>
          <a:p>
            <a:pPr marL="0" indent="0">
              <a:buNone/>
            </a:pPr>
            <a:r>
              <a:rPr lang="x-none" dirty="0"/>
              <a:t>Und Varus, unser Anführer, befiehlt uns immer wieder und wieder weiterzugehen, weil er die List der Germanen nicht kennt. </a:t>
            </a:r>
          </a:p>
          <a:p>
            <a:pPr marL="0" indent="0">
              <a:buNone/>
            </a:pPr>
            <a:r>
              <a:rPr lang="x-none" dirty="0"/>
              <a:t>So wurden drei Legionen durch die aufgestellten Fallen gleichsam komplett ausgelöscht. </a:t>
            </a:r>
          </a:p>
          <a:p>
            <a:pPr marL="0" indent="0">
              <a:buNone/>
            </a:pPr>
            <a:r>
              <a:rPr lang="x-none" dirty="0"/>
              <a:t>Varus selbst durchbohrte sich mit seinem Schwert, weil er die Pflichten eines Anführers vernachlässigt hatte.  </a:t>
            </a:r>
          </a:p>
          <a:p>
            <a:pPr marL="0" indent="0">
              <a:buNone/>
            </a:pPr>
            <a:endParaRPr lang="x-none" dirty="0"/>
          </a:p>
        </p:txBody>
      </p:sp>
      <p:sp>
        <p:nvSpPr>
          <p:cNvPr id="4" name="TextBox 3">
            <a:extLst>
              <a:ext uri="{FF2B5EF4-FFF2-40B4-BE49-F238E27FC236}">
                <a16:creationId xmlns:a16="http://schemas.microsoft.com/office/drawing/2014/main" xmlns="" id="{067EA77A-3EE8-334D-B55F-5E19079D9159}"/>
              </a:ext>
            </a:extLst>
          </p:cNvPr>
          <p:cNvSpPr txBox="1"/>
          <p:nvPr/>
        </p:nvSpPr>
        <p:spPr>
          <a:xfrm>
            <a:off x="314325" y="476249"/>
            <a:ext cx="10068928" cy="584775"/>
          </a:xfrm>
          <a:prstGeom prst="rect">
            <a:avLst/>
          </a:prstGeom>
          <a:noFill/>
        </p:spPr>
        <p:txBody>
          <a:bodyPr wrap="square" rtlCol="0">
            <a:spAutoFit/>
          </a:bodyPr>
          <a:lstStyle/>
          <a:p>
            <a:r>
              <a:rPr lang="x-none" sz="3200" dirty="0"/>
              <a:t>Überprüfe und verbessere deine Übersetzung: </a:t>
            </a:r>
          </a:p>
        </p:txBody>
      </p:sp>
    </p:spTree>
    <p:extLst>
      <p:ext uri="{BB962C8B-B14F-4D97-AF65-F5344CB8AC3E}">
        <p14:creationId xmlns:p14="http://schemas.microsoft.com/office/powerpoint/2010/main" val="298132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BD7221-4F2E-6B4F-9CBE-2342182D0C30}"/>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5E01DFF5-C307-8A49-95B7-3125013E66FD}"/>
              </a:ext>
            </a:extLst>
          </p:cNvPr>
          <p:cNvSpPr>
            <a:spLocks noGrp="1"/>
          </p:cNvSpPr>
          <p:nvPr>
            <p:ph idx="1"/>
          </p:nvPr>
        </p:nvSpPr>
        <p:spPr/>
        <p:txBody>
          <a:bodyPr/>
          <a:lstStyle/>
          <a:p>
            <a:pPr marL="0" indent="0">
              <a:buNone/>
            </a:pPr>
            <a:r>
              <a:rPr lang="x-none" dirty="0"/>
              <a:t>Überfliege das T-Stück noch einmal und überprüfe dein Verständnis mit den Fragen aus V b) </a:t>
            </a:r>
          </a:p>
        </p:txBody>
      </p:sp>
    </p:spTree>
    <p:extLst>
      <p:ext uri="{BB962C8B-B14F-4D97-AF65-F5344CB8AC3E}">
        <p14:creationId xmlns:p14="http://schemas.microsoft.com/office/powerpoint/2010/main" val="3091328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45CC5-C225-D343-89F1-FD2CE7074C2A}"/>
              </a:ext>
            </a:extLst>
          </p:cNvPr>
          <p:cNvSpPr>
            <a:spLocks noGrp="1"/>
          </p:cNvSpPr>
          <p:nvPr>
            <p:ph type="title"/>
          </p:nvPr>
        </p:nvSpPr>
        <p:spPr>
          <a:xfrm>
            <a:off x="705852" y="2205956"/>
            <a:ext cx="10515600" cy="1325563"/>
          </a:xfrm>
        </p:spPr>
        <p:txBody>
          <a:bodyPr>
            <a:normAutofit fontScale="90000"/>
          </a:bodyPr>
          <a:lstStyle/>
          <a:p>
            <a:r>
              <a:rPr lang="x-none" dirty="0"/>
              <a:t>L 69: </a:t>
            </a:r>
            <a:r>
              <a:rPr lang="x-none" b="1" u="sng" dirty="0"/>
              <a:t>Indirekte Fragesätze</a:t>
            </a:r>
            <a:r>
              <a:rPr lang="x-none" dirty="0"/>
              <a:t/>
            </a:r>
            <a:br>
              <a:rPr lang="x-none" dirty="0"/>
            </a:br>
            <a:r>
              <a:rPr lang="x-none" dirty="0"/>
              <a:t/>
            </a:r>
            <a:br>
              <a:rPr lang="x-none" dirty="0"/>
            </a:br>
            <a:r>
              <a:rPr lang="x-none" dirty="0"/>
              <a:t>Was könnte ein indirekter Fragesatz sein? </a:t>
            </a:r>
            <a:br>
              <a:rPr lang="x-none" dirty="0"/>
            </a:br>
            <a:r>
              <a:rPr lang="x-none" dirty="0"/>
              <a:t>Überlege! </a:t>
            </a:r>
            <a:br>
              <a:rPr lang="x-none" dirty="0"/>
            </a:br>
            <a:r>
              <a:rPr lang="x-none" dirty="0"/>
              <a:t/>
            </a:r>
            <a:br>
              <a:rPr lang="x-none" dirty="0"/>
            </a:br>
            <a:r>
              <a:rPr lang="x-none" dirty="0"/>
              <a:t/>
            </a:r>
            <a:br>
              <a:rPr lang="x-none" dirty="0"/>
            </a:br>
            <a:endParaRPr lang="x-none" dirty="0"/>
          </a:p>
        </p:txBody>
      </p:sp>
      <p:pic>
        <p:nvPicPr>
          <p:cNvPr id="1028" name="Picture 4" descr="Strichmännchen Am überlegen Und Nachdenken Mit Drei Blauen Fragezeichen  über Dem Kopf - Stock - GamesAgeddon">
            <a:extLst>
              <a:ext uri="{FF2B5EF4-FFF2-40B4-BE49-F238E27FC236}">
                <a16:creationId xmlns:a16="http://schemas.microsoft.com/office/drawing/2014/main" xmlns="" id="{BB2F0A60-C0D7-7C4D-8B03-6533DDCA9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3754" y="2872539"/>
            <a:ext cx="2133265" cy="3532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416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45CC5-C225-D343-89F1-FD2CE7074C2A}"/>
              </a:ext>
            </a:extLst>
          </p:cNvPr>
          <p:cNvSpPr>
            <a:spLocks noGrp="1"/>
          </p:cNvSpPr>
          <p:nvPr>
            <p:ph type="title"/>
          </p:nvPr>
        </p:nvSpPr>
        <p:spPr>
          <a:xfrm>
            <a:off x="705852" y="2205956"/>
            <a:ext cx="10515600" cy="1325563"/>
          </a:xfrm>
        </p:spPr>
        <p:txBody>
          <a:bodyPr>
            <a:normAutofit fontScale="90000"/>
          </a:bodyPr>
          <a:lstStyle/>
          <a:p>
            <a:r>
              <a:rPr lang="x-none" dirty="0"/>
              <a:t>L 69: </a:t>
            </a:r>
            <a:r>
              <a:rPr lang="x-none" b="1" u="sng" dirty="0"/>
              <a:t>Indirekte Fragesätze</a:t>
            </a:r>
            <a:r>
              <a:rPr lang="x-none" dirty="0"/>
              <a:t/>
            </a:r>
            <a:br>
              <a:rPr lang="x-none" dirty="0"/>
            </a:br>
            <a:r>
              <a:rPr lang="x-none" dirty="0"/>
              <a:t/>
            </a:r>
            <a:br>
              <a:rPr lang="x-none" dirty="0"/>
            </a:br>
            <a:r>
              <a:rPr lang="x-none" dirty="0"/>
              <a:t>Sieh dir nun das Lernvideo unter folgendem Link an. </a:t>
            </a:r>
            <a:br>
              <a:rPr lang="x-none" dirty="0"/>
            </a:br>
            <a:r>
              <a:rPr lang="x-none" dirty="0"/>
              <a:t/>
            </a:r>
            <a:br>
              <a:rPr lang="x-none" dirty="0"/>
            </a:br>
            <a:r>
              <a:rPr lang="x-none" dirty="0"/>
              <a:t/>
            </a:r>
            <a:br>
              <a:rPr lang="x-none" dirty="0"/>
            </a:br>
            <a:endParaRPr lang="x-none" dirty="0"/>
          </a:p>
        </p:txBody>
      </p:sp>
      <p:sp>
        <p:nvSpPr>
          <p:cNvPr id="3" name="Content Placeholder 2">
            <a:extLst>
              <a:ext uri="{FF2B5EF4-FFF2-40B4-BE49-F238E27FC236}">
                <a16:creationId xmlns:a16="http://schemas.microsoft.com/office/drawing/2014/main" xmlns="" id="{E80A22AE-40B5-4242-AA78-DE02609F157A}"/>
              </a:ext>
            </a:extLst>
          </p:cNvPr>
          <p:cNvSpPr>
            <a:spLocks noGrp="1"/>
          </p:cNvSpPr>
          <p:nvPr>
            <p:ph idx="1"/>
          </p:nvPr>
        </p:nvSpPr>
        <p:spPr>
          <a:xfrm>
            <a:off x="970548" y="3429000"/>
            <a:ext cx="10515600" cy="4351338"/>
          </a:xfrm>
        </p:spPr>
        <p:txBody>
          <a:bodyPr/>
          <a:lstStyle/>
          <a:p>
            <a:pPr marL="0" indent="0">
              <a:buNone/>
            </a:pPr>
            <a:r>
              <a:rPr lang="en-GB" dirty="0">
                <a:hlinkClick r:id="rId2"/>
              </a:rPr>
              <a:t>https://www.youtube.com/watch?v=U6Jvvq639y0</a:t>
            </a:r>
            <a:r>
              <a:rPr lang="en-GB" dirty="0"/>
              <a:t> </a:t>
            </a:r>
            <a:endParaRPr lang="x-none" dirty="0"/>
          </a:p>
        </p:txBody>
      </p:sp>
    </p:spTree>
    <p:extLst>
      <p:ext uri="{BB962C8B-B14F-4D97-AF65-F5344CB8AC3E}">
        <p14:creationId xmlns:p14="http://schemas.microsoft.com/office/powerpoint/2010/main" val="1939488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45CC5-C225-D343-89F1-FD2CE7074C2A}"/>
              </a:ext>
            </a:extLst>
          </p:cNvPr>
          <p:cNvSpPr>
            <a:spLocks noGrp="1"/>
          </p:cNvSpPr>
          <p:nvPr>
            <p:ph type="title"/>
          </p:nvPr>
        </p:nvSpPr>
        <p:spPr>
          <a:xfrm>
            <a:off x="705852" y="2205956"/>
            <a:ext cx="10515600" cy="1325563"/>
          </a:xfrm>
        </p:spPr>
        <p:txBody>
          <a:bodyPr>
            <a:normAutofit fontScale="90000"/>
          </a:bodyPr>
          <a:lstStyle/>
          <a:p>
            <a:r>
              <a:rPr lang="x-none" dirty="0"/>
              <a:t>L 69: </a:t>
            </a:r>
            <a:r>
              <a:rPr lang="x-none" b="1" u="sng" dirty="0"/>
              <a:t>Indirekte Fragesätze</a:t>
            </a:r>
            <a:r>
              <a:rPr lang="x-none" dirty="0"/>
              <a:t/>
            </a:r>
            <a:br>
              <a:rPr lang="x-none" dirty="0"/>
            </a:br>
            <a:r>
              <a:rPr lang="x-none" dirty="0"/>
              <a:t/>
            </a:r>
            <a:br>
              <a:rPr lang="x-none" dirty="0"/>
            </a:br>
            <a:r>
              <a:rPr lang="x-none" dirty="0"/>
              <a:t/>
            </a:r>
            <a:br>
              <a:rPr lang="x-none" dirty="0"/>
            </a:br>
            <a:r>
              <a:rPr lang="x-none" dirty="0"/>
              <a:t/>
            </a:r>
            <a:br>
              <a:rPr lang="x-none" dirty="0"/>
            </a:br>
            <a:endParaRPr lang="x-none" dirty="0"/>
          </a:p>
        </p:txBody>
      </p:sp>
      <p:sp>
        <p:nvSpPr>
          <p:cNvPr id="3" name="Content Placeholder 2">
            <a:extLst>
              <a:ext uri="{FF2B5EF4-FFF2-40B4-BE49-F238E27FC236}">
                <a16:creationId xmlns:a16="http://schemas.microsoft.com/office/drawing/2014/main" xmlns="" id="{E80A22AE-40B5-4242-AA78-DE02609F157A}"/>
              </a:ext>
            </a:extLst>
          </p:cNvPr>
          <p:cNvSpPr>
            <a:spLocks noGrp="1"/>
          </p:cNvSpPr>
          <p:nvPr>
            <p:ph idx="1"/>
          </p:nvPr>
        </p:nvSpPr>
        <p:spPr>
          <a:xfrm>
            <a:off x="561474" y="2230019"/>
            <a:ext cx="10515600" cy="4351338"/>
          </a:xfrm>
        </p:spPr>
        <p:txBody>
          <a:bodyPr/>
          <a:lstStyle/>
          <a:p>
            <a:pPr marL="0" indent="0">
              <a:buNone/>
            </a:pPr>
            <a:r>
              <a:rPr lang="x-none" dirty="0"/>
              <a:t>Alles verstanden? </a:t>
            </a:r>
          </a:p>
          <a:p>
            <a:pPr marL="0" indent="0">
              <a:buNone/>
            </a:pPr>
            <a:endParaRPr lang="x-none" dirty="0"/>
          </a:p>
          <a:p>
            <a:pPr marL="0" indent="0">
              <a:buNone/>
            </a:pPr>
            <a:r>
              <a:rPr lang="x-none" dirty="0"/>
              <a:t>Lies dir nun Seite 227 hinten im Buch gründlich und aufmerksam durch!</a:t>
            </a:r>
          </a:p>
          <a:p>
            <a:pPr marL="0" indent="0">
              <a:buNone/>
            </a:pPr>
            <a:endParaRPr lang="x-none" dirty="0"/>
          </a:p>
          <a:p>
            <a:pPr marL="0" indent="0">
              <a:buNone/>
            </a:pPr>
            <a:endParaRPr lang="x-none" dirty="0"/>
          </a:p>
        </p:txBody>
      </p:sp>
    </p:spTree>
    <p:extLst>
      <p:ext uri="{BB962C8B-B14F-4D97-AF65-F5344CB8AC3E}">
        <p14:creationId xmlns:p14="http://schemas.microsoft.com/office/powerpoint/2010/main" val="4033610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45CC5-C225-D343-89F1-FD2CE7074C2A}"/>
              </a:ext>
            </a:extLst>
          </p:cNvPr>
          <p:cNvSpPr>
            <a:spLocks noGrp="1"/>
          </p:cNvSpPr>
          <p:nvPr>
            <p:ph type="title"/>
          </p:nvPr>
        </p:nvSpPr>
        <p:spPr>
          <a:xfrm>
            <a:off x="705852" y="2205956"/>
            <a:ext cx="10515600" cy="1325563"/>
          </a:xfrm>
        </p:spPr>
        <p:txBody>
          <a:bodyPr>
            <a:normAutofit fontScale="90000"/>
          </a:bodyPr>
          <a:lstStyle/>
          <a:p>
            <a:r>
              <a:rPr lang="x-none" dirty="0"/>
              <a:t>L 69: </a:t>
            </a:r>
            <a:r>
              <a:rPr lang="x-none" b="1" u="sng" dirty="0"/>
              <a:t>Indirekte Fragesätze</a:t>
            </a:r>
            <a:r>
              <a:rPr lang="x-none" dirty="0"/>
              <a:t/>
            </a:r>
            <a:br>
              <a:rPr lang="x-none" dirty="0"/>
            </a:br>
            <a:r>
              <a:rPr lang="x-none" dirty="0"/>
              <a:t/>
            </a:r>
            <a:br>
              <a:rPr lang="x-none" dirty="0"/>
            </a:br>
            <a:r>
              <a:rPr lang="x-none" dirty="0"/>
              <a:t/>
            </a:r>
            <a:br>
              <a:rPr lang="x-none" dirty="0"/>
            </a:br>
            <a:r>
              <a:rPr lang="x-none" dirty="0"/>
              <a:t/>
            </a:r>
            <a:br>
              <a:rPr lang="x-none" dirty="0"/>
            </a:br>
            <a:endParaRPr lang="x-none" dirty="0"/>
          </a:p>
        </p:txBody>
      </p:sp>
      <p:sp>
        <p:nvSpPr>
          <p:cNvPr id="3" name="Content Placeholder 2">
            <a:extLst>
              <a:ext uri="{FF2B5EF4-FFF2-40B4-BE49-F238E27FC236}">
                <a16:creationId xmlns:a16="http://schemas.microsoft.com/office/drawing/2014/main" xmlns="" id="{E80A22AE-40B5-4242-AA78-DE02609F157A}"/>
              </a:ext>
            </a:extLst>
          </p:cNvPr>
          <p:cNvSpPr>
            <a:spLocks noGrp="1"/>
          </p:cNvSpPr>
          <p:nvPr>
            <p:ph idx="1"/>
          </p:nvPr>
        </p:nvSpPr>
        <p:spPr>
          <a:xfrm>
            <a:off x="561474" y="2230019"/>
            <a:ext cx="10515600" cy="4351338"/>
          </a:xfrm>
        </p:spPr>
        <p:txBody>
          <a:bodyPr/>
          <a:lstStyle/>
          <a:p>
            <a:pPr marL="0" indent="0">
              <a:buNone/>
            </a:pPr>
            <a:r>
              <a:rPr lang="x-none" dirty="0"/>
              <a:t>Übersetze als nächstes die E-Sätze in L 69</a:t>
            </a:r>
          </a:p>
          <a:p>
            <a:pPr marL="0" indent="0">
              <a:buNone/>
            </a:pPr>
            <a:r>
              <a:rPr lang="x-none" dirty="0"/>
              <a:t>schriftlich ins Schulheft. </a:t>
            </a:r>
          </a:p>
          <a:p>
            <a:pPr marL="0" indent="0">
              <a:buNone/>
            </a:pPr>
            <a:r>
              <a:rPr lang="x-none" dirty="0"/>
              <a:t>Achte gut auf die Tempora!</a:t>
            </a:r>
          </a:p>
          <a:p>
            <a:pPr marL="0" indent="0">
              <a:buNone/>
            </a:pPr>
            <a:r>
              <a:rPr lang="x-none" dirty="0"/>
              <a:t>Schlage unbekannte Wörter wie immer </a:t>
            </a:r>
          </a:p>
          <a:p>
            <a:pPr marL="0" indent="0">
              <a:buNone/>
            </a:pPr>
            <a:r>
              <a:rPr lang="x-none" dirty="0"/>
              <a:t>nach und notiere sie im Vokabelheft!</a:t>
            </a:r>
          </a:p>
          <a:p>
            <a:pPr marL="0" indent="0">
              <a:buNone/>
            </a:pPr>
            <a:r>
              <a:rPr lang="x-none" dirty="0"/>
              <a:t> </a:t>
            </a:r>
          </a:p>
        </p:txBody>
      </p:sp>
      <p:pic>
        <p:nvPicPr>
          <p:cNvPr id="4" name="Picture 3">
            <a:extLst>
              <a:ext uri="{FF2B5EF4-FFF2-40B4-BE49-F238E27FC236}">
                <a16:creationId xmlns:a16="http://schemas.microsoft.com/office/drawing/2014/main" xmlns="" id="{13E4F07D-C23C-3943-827A-DFF2768E94CE}"/>
              </a:ext>
            </a:extLst>
          </p:cNvPr>
          <p:cNvPicPr>
            <a:picLocks noChangeAspect="1"/>
          </p:cNvPicPr>
          <p:nvPr/>
        </p:nvPicPr>
        <p:blipFill>
          <a:blip r:embed="rId2"/>
          <a:stretch>
            <a:fillRect/>
          </a:stretch>
        </p:blipFill>
        <p:spPr>
          <a:xfrm>
            <a:off x="6665495" y="2738186"/>
            <a:ext cx="4892842" cy="3975434"/>
          </a:xfrm>
          <a:prstGeom prst="rect">
            <a:avLst/>
          </a:prstGeom>
        </p:spPr>
      </p:pic>
    </p:spTree>
    <p:extLst>
      <p:ext uri="{BB962C8B-B14F-4D97-AF65-F5344CB8AC3E}">
        <p14:creationId xmlns:p14="http://schemas.microsoft.com/office/powerpoint/2010/main" val="4000610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5A6B3-F370-6C46-AFA1-48FAF30406BC}"/>
              </a:ext>
            </a:extLst>
          </p:cNvPr>
          <p:cNvSpPr>
            <a:spLocks noGrp="1"/>
          </p:cNvSpPr>
          <p:nvPr>
            <p:ph type="title"/>
          </p:nvPr>
        </p:nvSpPr>
        <p:spPr/>
        <p:txBody>
          <a:bodyPr/>
          <a:lstStyle/>
          <a:p>
            <a:r>
              <a:rPr lang="x-none" dirty="0"/>
              <a:t>Hausaufgabe und Intensivierung</a:t>
            </a:r>
          </a:p>
        </p:txBody>
      </p:sp>
      <p:sp>
        <p:nvSpPr>
          <p:cNvPr id="3" name="Content Placeholder 2">
            <a:extLst>
              <a:ext uri="{FF2B5EF4-FFF2-40B4-BE49-F238E27FC236}">
                <a16:creationId xmlns:a16="http://schemas.microsoft.com/office/drawing/2014/main" xmlns="" id="{FFBE6D6A-4837-FF4E-A0EC-CEC7EEDEE2EC}"/>
              </a:ext>
            </a:extLst>
          </p:cNvPr>
          <p:cNvSpPr>
            <a:spLocks noGrp="1"/>
          </p:cNvSpPr>
          <p:nvPr>
            <p:ph idx="1"/>
          </p:nvPr>
        </p:nvSpPr>
        <p:spPr/>
        <p:txBody>
          <a:bodyPr/>
          <a:lstStyle/>
          <a:p>
            <a:pPr>
              <a:buFontTx/>
              <a:buChar char="-"/>
            </a:pPr>
            <a:r>
              <a:rPr lang="x-none" dirty="0"/>
              <a:t>Lerne WS 69 </a:t>
            </a:r>
            <a:r>
              <a:rPr lang="x-none"/>
              <a:t>bis </a:t>
            </a:r>
            <a:r>
              <a:rPr lang="x-none" i="1" smtClean="0"/>
              <a:t>incertus</a:t>
            </a:r>
            <a:endParaRPr lang="de-DE" i="1" dirty="0" smtClean="0"/>
          </a:p>
          <a:p>
            <a:pPr>
              <a:buFontTx/>
              <a:buChar char="-"/>
            </a:pPr>
            <a:r>
              <a:rPr lang="de-DE" smtClean="0"/>
              <a:t>Lerne GR </a:t>
            </a:r>
            <a:r>
              <a:rPr lang="de-DE" dirty="0" smtClean="0"/>
              <a:t>69 </a:t>
            </a:r>
            <a:endParaRPr lang="x-none" dirty="0"/>
          </a:p>
          <a:p>
            <a:pPr>
              <a:buFontTx/>
              <a:buChar char="-"/>
            </a:pPr>
            <a:r>
              <a:rPr lang="x-none" dirty="0"/>
              <a:t>Wdh. E 69</a:t>
            </a:r>
          </a:p>
          <a:p>
            <a:pPr>
              <a:buFontTx/>
              <a:buChar char="-"/>
            </a:pPr>
            <a:r>
              <a:rPr lang="x-none" dirty="0"/>
              <a:t>Schr. 69 Ü a </a:t>
            </a:r>
            <a:r>
              <a:rPr lang="x-none"/>
              <a:t>+ </a:t>
            </a:r>
            <a:r>
              <a:rPr lang="x-none" smtClean="0"/>
              <a:t>b</a:t>
            </a:r>
            <a:r>
              <a:rPr lang="de-DE" dirty="0" smtClean="0"/>
              <a:t> (beachte zu Übung b die Grammatik auf Seite 228!) </a:t>
            </a:r>
            <a:endParaRPr lang="x-none" dirty="0"/>
          </a:p>
          <a:p>
            <a:pPr>
              <a:buFontTx/>
              <a:buChar char="-"/>
            </a:pPr>
            <a:endParaRPr lang="x-none" dirty="0"/>
          </a:p>
          <a:p>
            <a:pPr>
              <a:buFontTx/>
              <a:buChar char="-"/>
            </a:pPr>
            <a:r>
              <a:rPr lang="x-none" dirty="0"/>
              <a:t>Übe weiter mit den Seiten aus dem Trainingsheft, die du letzte Woche bekommen hast! (Ich stelle sie auch noch einmal in den Homeworker ein, du kannst die Übungen direkt in dein Heft machen) </a:t>
            </a:r>
          </a:p>
          <a:p>
            <a:pPr marL="0" indent="0">
              <a:buNone/>
            </a:pPr>
            <a:endParaRPr lang="x-none" dirty="0"/>
          </a:p>
        </p:txBody>
      </p:sp>
    </p:spTree>
    <p:extLst>
      <p:ext uri="{BB962C8B-B14F-4D97-AF65-F5344CB8AC3E}">
        <p14:creationId xmlns:p14="http://schemas.microsoft.com/office/powerpoint/2010/main" val="1666966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arusschlacht Kalkriese: vom Mythos zum Museum | Zeilenabstand.net - Kultur  &amp; Digitales">
            <a:extLst>
              <a:ext uri="{FF2B5EF4-FFF2-40B4-BE49-F238E27FC236}">
                <a16:creationId xmlns:a16="http://schemas.microsoft.com/office/drawing/2014/main" xmlns="" id="{EE7B0135-0F17-6A4B-91E4-FB53376C8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06" y="2428601"/>
            <a:ext cx="4738653" cy="317059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xmlns="" id="{39886B9C-ABE8-7547-A2BD-B08A58FDA144}"/>
              </a:ext>
            </a:extLst>
          </p:cNvPr>
          <p:cNvPicPr>
            <a:picLocks noChangeAspect="1"/>
          </p:cNvPicPr>
          <p:nvPr/>
        </p:nvPicPr>
        <p:blipFill>
          <a:blip r:embed="rId3"/>
          <a:stretch>
            <a:fillRect/>
          </a:stretch>
        </p:blipFill>
        <p:spPr>
          <a:xfrm>
            <a:off x="6488533" y="3248526"/>
            <a:ext cx="4452184" cy="3237952"/>
          </a:xfrm>
          <a:prstGeom prst="rect">
            <a:avLst/>
          </a:prstGeom>
        </p:spPr>
      </p:pic>
      <p:sp>
        <p:nvSpPr>
          <p:cNvPr id="2" name="TextBox 1">
            <a:extLst>
              <a:ext uri="{FF2B5EF4-FFF2-40B4-BE49-F238E27FC236}">
                <a16:creationId xmlns:a16="http://schemas.microsoft.com/office/drawing/2014/main" xmlns="" id="{43533058-9130-9E40-B23A-81E6C9CE7A6C}"/>
              </a:ext>
            </a:extLst>
          </p:cNvPr>
          <p:cNvSpPr txBox="1"/>
          <p:nvPr/>
        </p:nvSpPr>
        <p:spPr>
          <a:xfrm>
            <a:off x="274938" y="513598"/>
            <a:ext cx="10226842" cy="954107"/>
          </a:xfrm>
          <a:prstGeom prst="rect">
            <a:avLst/>
          </a:prstGeom>
          <a:noFill/>
        </p:spPr>
        <p:txBody>
          <a:bodyPr wrap="square" rtlCol="0">
            <a:spAutoFit/>
          </a:bodyPr>
          <a:lstStyle/>
          <a:p>
            <a:r>
              <a:rPr lang="x-none" sz="2800" dirty="0"/>
              <a:t>Weißt du noch, was es mit diesen beiden Gegenständen auf sich hat?</a:t>
            </a:r>
          </a:p>
          <a:p>
            <a:r>
              <a:rPr lang="x-none" sz="2800" dirty="0"/>
              <a:t>Was fällt dir zu ihnen ein?  </a:t>
            </a:r>
          </a:p>
        </p:txBody>
      </p:sp>
    </p:spTree>
    <p:extLst>
      <p:ext uri="{BB962C8B-B14F-4D97-AF65-F5344CB8AC3E}">
        <p14:creationId xmlns:p14="http://schemas.microsoft.com/office/powerpoint/2010/main" val="1503941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C9C84-D213-1C4B-9927-4812A164B46B}"/>
              </a:ext>
            </a:extLst>
          </p:cNvPr>
          <p:cNvSpPr>
            <a:spLocks noGrp="1"/>
          </p:cNvSpPr>
          <p:nvPr>
            <p:ph type="title"/>
          </p:nvPr>
        </p:nvSpPr>
        <p:spPr>
          <a:xfrm>
            <a:off x="729916" y="2077872"/>
            <a:ext cx="10515600" cy="4193257"/>
          </a:xfrm>
        </p:spPr>
        <p:txBody>
          <a:bodyPr/>
          <a:lstStyle/>
          <a:p>
            <a:r>
              <a:rPr lang="x-none" dirty="0"/>
              <a:t>Sieh dir dann die Dokumentation zu Ende an. Notiere, wenn dir etwas wichtig erscheint.</a:t>
            </a:r>
          </a:p>
        </p:txBody>
      </p:sp>
      <p:sp>
        <p:nvSpPr>
          <p:cNvPr id="3" name="Content Placeholder 2">
            <a:extLst>
              <a:ext uri="{FF2B5EF4-FFF2-40B4-BE49-F238E27FC236}">
                <a16:creationId xmlns:a16="http://schemas.microsoft.com/office/drawing/2014/main" xmlns="" id="{19222E3D-CDEF-2E43-8C78-C5BF9C7E32E3}"/>
              </a:ext>
            </a:extLst>
          </p:cNvPr>
          <p:cNvSpPr>
            <a:spLocks noGrp="1"/>
          </p:cNvSpPr>
          <p:nvPr>
            <p:ph idx="1"/>
          </p:nvPr>
        </p:nvSpPr>
        <p:spPr>
          <a:xfrm>
            <a:off x="464899" y="883242"/>
            <a:ext cx="10997185" cy="2115754"/>
          </a:xfrm>
        </p:spPr>
        <p:txBody>
          <a:bodyPr/>
          <a:lstStyle/>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a:p>
            <a:pPr marL="0" indent="0">
              <a:buNone/>
            </a:pPr>
            <a:endParaRPr lang="en-GB" dirty="0">
              <a:solidFill>
                <a:srgbClr val="0563C1"/>
              </a:solidFill>
              <a:hlinkClick r:id="rId2">
                <a:extLst>
                  <a:ext uri="{A12FA001-AC4F-418D-AE19-62706E023703}">
                    <ahyp:hlinkClr xmlns:ahyp="http://schemas.microsoft.com/office/drawing/2018/hyperlinkcolor" xmlns="" val="tx"/>
                  </a:ext>
                </a:extLst>
              </a:hlinkClick>
            </a:endParaRPr>
          </a:p>
        </p:txBody>
      </p:sp>
      <p:sp>
        <p:nvSpPr>
          <p:cNvPr id="4" name="Rectangle 3">
            <a:extLst>
              <a:ext uri="{FF2B5EF4-FFF2-40B4-BE49-F238E27FC236}">
                <a16:creationId xmlns:a16="http://schemas.microsoft.com/office/drawing/2014/main" xmlns="" id="{15E30B4D-CC36-2E48-84D5-C3A65E1DEC48}"/>
              </a:ext>
            </a:extLst>
          </p:cNvPr>
          <p:cNvSpPr/>
          <p:nvPr/>
        </p:nvSpPr>
        <p:spPr>
          <a:xfrm>
            <a:off x="838200" y="5686354"/>
            <a:ext cx="9017725" cy="584775"/>
          </a:xfrm>
          <a:prstGeom prst="rect">
            <a:avLst/>
          </a:prstGeom>
        </p:spPr>
        <p:txBody>
          <a:bodyPr wrap="none">
            <a:spAutoFit/>
          </a:bodyPr>
          <a:lstStyle/>
          <a:p>
            <a:r>
              <a:rPr lang="x-none" sz="3200" dirty="0">
                <a:hlinkClick r:id="rId3"/>
              </a:rPr>
              <a:t>https://www.youtube.com/watch?v=FQXbwBJ_Qm4</a:t>
            </a:r>
            <a:r>
              <a:rPr lang="x-none" sz="3200" dirty="0"/>
              <a:t> </a:t>
            </a:r>
          </a:p>
        </p:txBody>
      </p:sp>
      <p:sp>
        <p:nvSpPr>
          <p:cNvPr id="5" name="TextBox 4">
            <a:extLst>
              <a:ext uri="{FF2B5EF4-FFF2-40B4-BE49-F238E27FC236}">
                <a16:creationId xmlns:a16="http://schemas.microsoft.com/office/drawing/2014/main" xmlns="" id="{2C1E5D10-0671-B641-A66F-D9B4113E8302}"/>
              </a:ext>
            </a:extLst>
          </p:cNvPr>
          <p:cNvSpPr txBox="1"/>
          <p:nvPr/>
        </p:nvSpPr>
        <p:spPr>
          <a:xfrm>
            <a:off x="729916" y="1633618"/>
            <a:ext cx="10836442" cy="1077218"/>
          </a:xfrm>
          <a:prstGeom prst="rect">
            <a:avLst/>
          </a:prstGeom>
          <a:noFill/>
        </p:spPr>
        <p:txBody>
          <a:bodyPr wrap="square" rtlCol="0">
            <a:spAutoFit/>
          </a:bodyPr>
          <a:lstStyle/>
          <a:p>
            <a:r>
              <a:rPr lang="x-none" sz="3200" dirty="0"/>
              <a:t>Auf den Seiten 124 und 125 findest du genauere Informationen zur Glocke. Lies nach! </a:t>
            </a:r>
          </a:p>
        </p:txBody>
      </p:sp>
    </p:spTree>
    <p:extLst>
      <p:ext uri="{BB962C8B-B14F-4D97-AF65-F5344CB8AC3E}">
        <p14:creationId xmlns:p14="http://schemas.microsoft.com/office/powerpoint/2010/main" val="385550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43094-3BCE-174B-AF49-43C94EC79CAF}"/>
              </a:ext>
            </a:extLst>
          </p:cNvPr>
          <p:cNvSpPr>
            <a:spLocks noGrp="1"/>
          </p:cNvSpPr>
          <p:nvPr>
            <p:ph type="title"/>
          </p:nvPr>
        </p:nvSpPr>
        <p:spPr>
          <a:xfrm>
            <a:off x="429126" y="796090"/>
            <a:ext cx="10515600" cy="1325563"/>
          </a:xfrm>
        </p:spPr>
        <p:txBody>
          <a:bodyPr>
            <a:normAutofit fontScale="90000"/>
          </a:bodyPr>
          <a:lstStyle/>
          <a:p>
            <a:r>
              <a:rPr lang="x-none" dirty="0"/>
              <a:t/>
            </a:r>
            <a:br>
              <a:rPr lang="x-none" dirty="0"/>
            </a:br>
            <a:r>
              <a:rPr lang="x-none" dirty="0"/>
              <a:t/>
            </a:r>
            <a:br>
              <a:rPr lang="x-none" dirty="0"/>
            </a:br>
            <a:r>
              <a:rPr lang="x-none" dirty="0"/>
              <a:t>Guten Morgen! 🤗🤓</a:t>
            </a:r>
            <a:br>
              <a:rPr lang="x-none" dirty="0"/>
            </a:br>
            <a:r>
              <a:rPr lang="x-none" dirty="0"/>
              <a:t/>
            </a:r>
            <a:br>
              <a:rPr lang="x-none" dirty="0"/>
            </a:br>
            <a:r>
              <a:rPr lang="x-none" dirty="0"/>
              <a:t>Sieh dir erst einmal das kurze Video unter dem folgenden Link an, um dich ganz auf Latein einzustellen:</a:t>
            </a:r>
          </a:p>
        </p:txBody>
      </p:sp>
      <p:sp>
        <p:nvSpPr>
          <p:cNvPr id="3" name="Content Placeholder 2">
            <a:extLst>
              <a:ext uri="{FF2B5EF4-FFF2-40B4-BE49-F238E27FC236}">
                <a16:creationId xmlns:a16="http://schemas.microsoft.com/office/drawing/2014/main" xmlns="" id="{91FC6949-FAAA-B544-9B8B-ED18F4BE5AA2}"/>
              </a:ext>
            </a:extLst>
          </p:cNvPr>
          <p:cNvSpPr>
            <a:spLocks noGrp="1"/>
          </p:cNvSpPr>
          <p:nvPr>
            <p:ph idx="1"/>
          </p:nvPr>
        </p:nvSpPr>
        <p:spPr>
          <a:xfrm>
            <a:off x="838200" y="3886241"/>
            <a:ext cx="10515600" cy="4351338"/>
          </a:xfrm>
        </p:spPr>
        <p:txBody>
          <a:bodyPr/>
          <a:lstStyle/>
          <a:p>
            <a:pPr marL="0" indent="0">
              <a:buNone/>
            </a:pPr>
            <a:r>
              <a:rPr lang="en-GB" dirty="0">
                <a:hlinkClick r:id="rId2"/>
              </a:rPr>
              <a:t>https://www.youtube.com/watch?v=dJzioKsoVS8</a:t>
            </a:r>
            <a:r>
              <a:rPr lang="en-GB" dirty="0"/>
              <a:t> </a:t>
            </a:r>
            <a:endParaRPr lang="x-none" dirty="0"/>
          </a:p>
        </p:txBody>
      </p:sp>
    </p:spTree>
    <p:extLst>
      <p:ext uri="{BB962C8B-B14F-4D97-AF65-F5344CB8AC3E}">
        <p14:creationId xmlns:p14="http://schemas.microsoft.com/office/powerpoint/2010/main" val="2635075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AA58F-A3C2-6D42-958F-D08B44F02035}"/>
              </a:ext>
            </a:extLst>
          </p:cNvPr>
          <p:cNvSpPr>
            <a:spLocks noGrp="1"/>
          </p:cNvSpPr>
          <p:nvPr>
            <p:ph type="title"/>
          </p:nvPr>
        </p:nvSpPr>
        <p:spPr>
          <a:xfrm>
            <a:off x="438807" y="3087304"/>
            <a:ext cx="10515600" cy="1325563"/>
          </a:xfrm>
        </p:spPr>
        <p:txBody>
          <a:bodyPr>
            <a:normAutofit fontScale="90000"/>
          </a:bodyPr>
          <a:lstStyle/>
          <a:p>
            <a:r>
              <a:rPr lang="x-none" dirty="0"/>
              <a:t>Wenn du noch neugierig bist, kannst du dir später die folgende Dokumentation über das Museum in Kalkriese ansehen:</a:t>
            </a:r>
            <a:br>
              <a:rPr lang="x-none" dirty="0"/>
            </a:br>
            <a:r>
              <a:rPr lang="x-none" dirty="0"/>
              <a:t/>
            </a:r>
            <a:br>
              <a:rPr lang="x-none" dirty="0"/>
            </a:br>
            <a:r>
              <a:rPr lang="x-none" dirty="0"/>
              <a:t/>
            </a:r>
            <a:br>
              <a:rPr lang="x-none" dirty="0"/>
            </a:br>
            <a:r>
              <a:rPr lang="x-none" dirty="0"/>
              <a:t/>
            </a:r>
            <a:br>
              <a:rPr lang="x-none" dirty="0"/>
            </a:br>
            <a:r>
              <a:rPr lang="x-none" dirty="0"/>
              <a:t/>
            </a:r>
            <a:br>
              <a:rPr lang="x-none" dirty="0"/>
            </a:br>
            <a:r>
              <a:rPr lang="x-none" dirty="0"/>
              <a:t/>
            </a:r>
            <a:br>
              <a:rPr lang="x-none" dirty="0"/>
            </a:br>
            <a:r>
              <a:rPr lang="x-none" dirty="0"/>
              <a:t>Natürlich kannst du auch selbst weiter googeln! </a:t>
            </a:r>
            <a:br>
              <a:rPr lang="x-none" dirty="0"/>
            </a:br>
            <a:endParaRPr lang="x-none" dirty="0"/>
          </a:p>
        </p:txBody>
      </p:sp>
      <p:sp>
        <p:nvSpPr>
          <p:cNvPr id="3" name="Content Placeholder 2">
            <a:extLst>
              <a:ext uri="{FF2B5EF4-FFF2-40B4-BE49-F238E27FC236}">
                <a16:creationId xmlns:a16="http://schemas.microsoft.com/office/drawing/2014/main" xmlns="" id="{246B6BBB-8A65-BF48-9BC9-01E9563C5757}"/>
              </a:ext>
            </a:extLst>
          </p:cNvPr>
          <p:cNvSpPr>
            <a:spLocks noGrp="1"/>
          </p:cNvSpPr>
          <p:nvPr>
            <p:ph idx="1"/>
          </p:nvPr>
        </p:nvSpPr>
        <p:spPr>
          <a:xfrm>
            <a:off x="438807" y="2351142"/>
            <a:ext cx="10515600" cy="4351338"/>
          </a:xfrm>
        </p:spPr>
        <p:txBody>
          <a:bodyPr/>
          <a:lstStyle/>
          <a:p>
            <a:pPr marL="0" indent="0">
              <a:buNone/>
            </a:pPr>
            <a:r>
              <a:rPr lang="en-GB" dirty="0">
                <a:solidFill>
                  <a:srgbClr val="0563C1"/>
                </a:solidFill>
                <a:hlinkClick r:id="rId2">
                  <a:extLst>
                    <a:ext uri="{A12FA001-AC4F-418D-AE19-62706E023703}">
                      <ahyp:hlinkClr xmlns:ahyp="http://schemas.microsoft.com/office/drawing/2018/hyperlinkcolor" xmlns="" val="tx"/>
                    </a:ext>
                  </a:extLst>
                </a:hlinkClick>
              </a:rPr>
              <a:t>https://www.youtube.com/watch?v=Ta8TJIkeAVQ</a:t>
            </a:r>
            <a:r>
              <a:rPr lang="en-GB" dirty="0"/>
              <a:t> </a:t>
            </a:r>
            <a:endParaRPr lang="x-none" dirty="0"/>
          </a:p>
          <a:p>
            <a:pPr marL="0" indent="0">
              <a:buNone/>
            </a:pPr>
            <a:endParaRPr lang="x-none" dirty="0"/>
          </a:p>
        </p:txBody>
      </p:sp>
    </p:spTree>
    <p:extLst>
      <p:ext uri="{BB962C8B-B14F-4D97-AF65-F5344CB8AC3E}">
        <p14:creationId xmlns:p14="http://schemas.microsoft.com/office/powerpoint/2010/main" val="352356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43094-3BCE-174B-AF49-43C94EC79CAF}"/>
              </a:ext>
            </a:extLst>
          </p:cNvPr>
          <p:cNvSpPr>
            <a:spLocks noGrp="1"/>
          </p:cNvSpPr>
          <p:nvPr>
            <p:ph type="title"/>
          </p:nvPr>
        </p:nvSpPr>
        <p:spPr>
          <a:xfrm>
            <a:off x="537410" y="1457827"/>
            <a:ext cx="10515600" cy="1325563"/>
          </a:xfrm>
        </p:spPr>
        <p:txBody>
          <a:bodyPr>
            <a:normAutofit fontScale="90000"/>
          </a:bodyPr>
          <a:lstStyle/>
          <a:p>
            <a:r>
              <a:rPr lang="x-none" dirty="0"/>
              <a:t/>
            </a:r>
            <a:br>
              <a:rPr lang="x-none" dirty="0"/>
            </a:br>
            <a:r>
              <a:rPr lang="x-none" dirty="0"/>
              <a:t>Hast du etwas verstanden? Lass das Video noch ein oder zwei mal laufen und schließe die Augen. Ich wette, dass du einzelne Worte verstehst!</a:t>
            </a:r>
            <a:br>
              <a:rPr lang="x-none" dirty="0"/>
            </a:br>
            <a:endParaRPr lang="x-none" dirty="0"/>
          </a:p>
        </p:txBody>
      </p:sp>
      <p:sp>
        <p:nvSpPr>
          <p:cNvPr id="3" name="Content Placeholder 2">
            <a:extLst>
              <a:ext uri="{FF2B5EF4-FFF2-40B4-BE49-F238E27FC236}">
                <a16:creationId xmlns:a16="http://schemas.microsoft.com/office/drawing/2014/main" xmlns="" id="{91FC6949-FAAA-B544-9B8B-ED18F4BE5AA2}"/>
              </a:ext>
            </a:extLst>
          </p:cNvPr>
          <p:cNvSpPr>
            <a:spLocks noGrp="1"/>
          </p:cNvSpPr>
          <p:nvPr>
            <p:ph idx="1"/>
          </p:nvPr>
        </p:nvSpPr>
        <p:spPr>
          <a:xfrm>
            <a:off x="838200" y="3886241"/>
            <a:ext cx="10515600" cy="4351338"/>
          </a:xfrm>
        </p:spPr>
        <p:txBody>
          <a:bodyPr/>
          <a:lstStyle/>
          <a:p>
            <a:pPr marL="0" indent="0">
              <a:buNone/>
            </a:pPr>
            <a:r>
              <a:rPr lang="en-GB" dirty="0">
                <a:hlinkClick r:id="rId2"/>
              </a:rPr>
              <a:t>https://www.youtube.com/watch?v=dJzioKsoVS8</a:t>
            </a:r>
            <a:r>
              <a:rPr lang="en-GB" dirty="0"/>
              <a:t> </a:t>
            </a:r>
            <a:endParaRPr lang="x-none" dirty="0"/>
          </a:p>
        </p:txBody>
      </p:sp>
    </p:spTree>
    <p:extLst>
      <p:ext uri="{BB962C8B-B14F-4D97-AF65-F5344CB8AC3E}">
        <p14:creationId xmlns:p14="http://schemas.microsoft.com/office/powerpoint/2010/main" val="131806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43094-3BCE-174B-AF49-43C94EC79CAF}"/>
              </a:ext>
            </a:extLst>
          </p:cNvPr>
          <p:cNvSpPr>
            <a:spLocks noGrp="1"/>
          </p:cNvSpPr>
          <p:nvPr>
            <p:ph type="title"/>
          </p:nvPr>
        </p:nvSpPr>
        <p:spPr>
          <a:xfrm>
            <a:off x="537410" y="1457827"/>
            <a:ext cx="10515600" cy="1325563"/>
          </a:xfrm>
        </p:spPr>
        <p:txBody>
          <a:bodyPr>
            <a:normAutofit fontScale="90000"/>
          </a:bodyPr>
          <a:lstStyle/>
          <a:p>
            <a:r>
              <a:rPr lang="x-none" dirty="0"/>
              <a:t/>
            </a:r>
            <a:br>
              <a:rPr lang="x-none" dirty="0"/>
            </a:br>
            <a:r>
              <a:rPr lang="x-none" dirty="0"/>
              <a:t>Dass Arminius wie im Video bei Varus aufgewachsen ist, ist sehr sehr unwahrscheinlich. </a:t>
            </a:r>
            <a:br>
              <a:rPr lang="x-none" dirty="0"/>
            </a:br>
            <a:r>
              <a:rPr lang="x-none" dirty="0"/>
              <a:t>Aber in Rom wurde er auf jeden Fall großgezogen! Aber dazu später mehr … </a:t>
            </a:r>
            <a:br>
              <a:rPr lang="x-none" dirty="0"/>
            </a:br>
            <a:endParaRPr lang="x-none" dirty="0"/>
          </a:p>
        </p:txBody>
      </p:sp>
      <p:sp>
        <p:nvSpPr>
          <p:cNvPr id="3" name="Content Placeholder 2">
            <a:extLst>
              <a:ext uri="{FF2B5EF4-FFF2-40B4-BE49-F238E27FC236}">
                <a16:creationId xmlns:a16="http://schemas.microsoft.com/office/drawing/2014/main" xmlns="" id="{91FC6949-FAAA-B544-9B8B-ED18F4BE5AA2}"/>
              </a:ext>
            </a:extLst>
          </p:cNvPr>
          <p:cNvSpPr>
            <a:spLocks noGrp="1"/>
          </p:cNvSpPr>
          <p:nvPr>
            <p:ph idx="1"/>
          </p:nvPr>
        </p:nvSpPr>
        <p:spPr>
          <a:xfrm>
            <a:off x="838200" y="3886241"/>
            <a:ext cx="10515600" cy="4351338"/>
          </a:xfrm>
        </p:spPr>
        <p:txBody>
          <a:bodyPr/>
          <a:lstStyle/>
          <a:p>
            <a:pPr marL="0" indent="0">
              <a:buNone/>
            </a:pPr>
            <a:r>
              <a:rPr lang="en-GB" dirty="0">
                <a:hlinkClick r:id="rId2"/>
              </a:rPr>
              <a:t>https://www.youtube.com/watch?v=dJzioKsoVS8</a:t>
            </a:r>
            <a:r>
              <a:rPr lang="en-GB" dirty="0"/>
              <a:t> </a:t>
            </a:r>
            <a:endParaRPr lang="x-none" dirty="0"/>
          </a:p>
        </p:txBody>
      </p:sp>
      <p:sp>
        <p:nvSpPr>
          <p:cNvPr id="4" name="TextBox 3">
            <a:extLst>
              <a:ext uri="{FF2B5EF4-FFF2-40B4-BE49-F238E27FC236}">
                <a16:creationId xmlns:a16="http://schemas.microsoft.com/office/drawing/2014/main" xmlns="" id="{9D04C8DD-D3DD-AA4B-BB1E-B875B2497A16}"/>
              </a:ext>
            </a:extLst>
          </p:cNvPr>
          <p:cNvSpPr txBox="1"/>
          <p:nvPr/>
        </p:nvSpPr>
        <p:spPr>
          <a:xfrm>
            <a:off x="3633537" y="3332747"/>
            <a:ext cx="184731" cy="369332"/>
          </a:xfrm>
          <a:prstGeom prst="rect">
            <a:avLst/>
          </a:prstGeom>
          <a:noFill/>
        </p:spPr>
        <p:txBody>
          <a:bodyPr wrap="none" rtlCol="0">
            <a:spAutoFit/>
          </a:bodyPr>
          <a:lstStyle/>
          <a:p>
            <a:endParaRPr lang="x-none" dirty="0"/>
          </a:p>
        </p:txBody>
      </p:sp>
    </p:spTree>
    <p:extLst>
      <p:ext uri="{BB962C8B-B14F-4D97-AF65-F5344CB8AC3E}">
        <p14:creationId xmlns:p14="http://schemas.microsoft.com/office/powerpoint/2010/main" val="315056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B721C-6C8D-B346-AD6C-669815E5D046}"/>
              </a:ext>
            </a:extLst>
          </p:cNvPr>
          <p:cNvSpPr>
            <a:spLocks noGrp="1"/>
          </p:cNvSpPr>
          <p:nvPr>
            <p:ph type="title"/>
          </p:nvPr>
        </p:nvSpPr>
        <p:spPr>
          <a:xfrm>
            <a:off x="180474" y="714041"/>
            <a:ext cx="11173326" cy="2522454"/>
          </a:xfrm>
        </p:spPr>
        <p:txBody>
          <a:bodyPr>
            <a:noAutofit/>
          </a:bodyPr>
          <a:lstStyle/>
          <a:p>
            <a:r>
              <a:rPr lang="x-none" sz="3200" dirty="0"/>
              <a:t>Überprüfe deine Vokabelkenntnis! </a:t>
            </a:r>
            <a:br>
              <a:rPr lang="x-none" sz="3200" dirty="0"/>
            </a:br>
            <a:r>
              <a:rPr lang="x-none" sz="3200" dirty="0"/>
              <a:t>Frage dich selbst ab! Falls du dir ein Wort noch nicht gemerkt hast, schlage es nach und schreibe es in dein Vokabelheft!  </a:t>
            </a:r>
            <a:br>
              <a:rPr lang="x-none" sz="3200" dirty="0"/>
            </a:br>
            <a:r>
              <a:rPr lang="x-none" sz="3200" dirty="0"/>
              <a:t/>
            </a:r>
            <a:br>
              <a:rPr lang="x-none" sz="3200" dirty="0"/>
            </a:br>
            <a:r>
              <a:rPr lang="x-none" sz="3200" dirty="0"/>
              <a:t>Nenne auch immer die Stammformen bzw. den Genitiv und das Geschlecht. </a:t>
            </a:r>
            <a:br>
              <a:rPr lang="x-none" sz="3200" dirty="0"/>
            </a:br>
            <a:endParaRPr lang="x-none" sz="3200" dirty="0"/>
          </a:p>
        </p:txBody>
      </p:sp>
      <p:pic>
        <p:nvPicPr>
          <p:cNvPr id="5122" name="Picture 2" descr="79 lateinische Sprüche für jeden Anlass (+ Übersetzung)">
            <a:extLst>
              <a:ext uri="{FF2B5EF4-FFF2-40B4-BE49-F238E27FC236}">
                <a16:creationId xmlns:a16="http://schemas.microsoft.com/office/drawing/2014/main" xmlns="" id="{B4C97B17-C2E6-D741-B7EC-E6A12F0D0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924" y="3236495"/>
            <a:ext cx="4447876" cy="2522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68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752D2C-3C8B-6E48-A8DE-1608F11F527F}"/>
              </a:ext>
            </a:extLst>
          </p:cNvPr>
          <p:cNvSpPr>
            <a:spLocks noGrp="1"/>
          </p:cNvSpPr>
          <p:nvPr>
            <p:ph idx="1"/>
          </p:nvPr>
        </p:nvSpPr>
        <p:spPr>
          <a:xfrm>
            <a:off x="397042" y="517358"/>
            <a:ext cx="10956758" cy="5659605"/>
          </a:xfrm>
        </p:spPr>
        <p:txBody>
          <a:bodyPr/>
          <a:lstStyle/>
          <a:p>
            <a:pPr marL="0" indent="0">
              <a:buNone/>
            </a:pPr>
            <a:r>
              <a:rPr lang="x-none" dirty="0"/>
              <a:t>abesse – Formen? </a:t>
            </a:r>
          </a:p>
          <a:p>
            <a:pPr marL="0" indent="0">
              <a:buNone/>
            </a:pPr>
            <a:endParaRPr lang="x-none" dirty="0"/>
          </a:p>
          <a:p>
            <a:pPr marL="0" indent="0">
              <a:buNone/>
            </a:pPr>
            <a:r>
              <a:rPr lang="x-none" dirty="0"/>
              <a:t>locare</a:t>
            </a:r>
          </a:p>
          <a:p>
            <a:pPr marL="0" indent="0">
              <a:buNone/>
            </a:pPr>
            <a:endParaRPr lang="x-none" dirty="0"/>
          </a:p>
          <a:p>
            <a:pPr marL="0" indent="0">
              <a:buNone/>
            </a:pPr>
            <a:r>
              <a:rPr lang="x-none" dirty="0"/>
              <a:t>utilis, -e </a:t>
            </a:r>
          </a:p>
          <a:p>
            <a:pPr marL="0" indent="0">
              <a:buNone/>
            </a:pPr>
            <a:endParaRPr lang="x-none" dirty="0"/>
          </a:p>
          <a:p>
            <a:pPr marL="0" indent="0">
              <a:buNone/>
            </a:pPr>
            <a:r>
              <a:rPr lang="x-none" dirty="0"/>
              <a:t>prope + ? </a:t>
            </a:r>
          </a:p>
          <a:p>
            <a:pPr marL="0" indent="0">
              <a:buNone/>
            </a:pPr>
            <a:endParaRPr lang="x-none" dirty="0"/>
          </a:p>
          <a:p>
            <a:pPr marL="0" indent="0">
              <a:buNone/>
            </a:pPr>
            <a:r>
              <a:rPr lang="x-none" dirty="0"/>
              <a:t>difficilis,e</a:t>
            </a:r>
          </a:p>
        </p:txBody>
      </p:sp>
    </p:spTree>
    <p:extLst>
      <p:ext uri="{BB962C8B-B14F-4D97-AF65-F5344CB8AC3E}">
        <p14:creationId xmlns:p14="http://schemas.microsoft.com/office/powerpoint/2010/main" val="194416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DEC57A-A0C6-1440-B79A-9CA0D4A40D9A}"/>
              </a:ext>
            </a:extLst>
          </p:cNvPr>
          <p:cNvSpPr>
            <a:spLocks noGrp="1"/>
          </p:cNvSpPr>
          <p:nvPr>
            <p:ph idx="1"/>
          </p:nvPr>
        </p:nvSpPr>
        <p:spPr>
          <a:xfrm>
            <a:off x="385011" y="457200"/>
            <a:ext cx="10968789" cy="5719763"/>
          </a:xfrm>
        </p:spPr>
        <p:txBody>
          <a:bodyPr/>
          <a:lstStyle/>
          <a:p>
            <a:pPr marL="0" indent="0">
              <a:buNone/>
            </a:pPr>
            <a:r>
              <a:rPr lang="x-none" dirty="0"/>
              <a:t>plenus + ? </a:t>
            </a:r>
          </a:p>
          <a:p>
            <a:pPr marL="0" indent="0">
              <a:buNone/>
            </a:pPr>
            <a:endParaRPr lang="x-none" dirty="0"/>
          </a:p>
          <a:p>
            <a:pPr marL="0" indent="0">
              <a:buNone/>
            </a:pPr>
            <a:r>
              <a:rPr lang="x-none" dirty="0"/>
              <a:t>quin </a:t>
            </a:r>
          </a:p>
          <a:p>
            <a:pPr marL="0" indent="0">
              <a:buNone/>
            </a:pPr>
            <a:endParaRPr lang="x-none" dirty="0"/>
          </a:p>
          <a:p>
            <a:pPr marL="0" indent="0">
              <a:buNone/>
            </a:pPr>
            <a:r>
              <a:rPr lang="x-none" dirty="0"/>
              <a:t>impedire, ne</a:t>
            </a:r>
          </a:p>
          <a:p>
            <a:pPr marL="0" indent="0">
              <a:buNone/>
            </a:pPr>
            <a:endParaRPr lang="x-none" dirty="0"/>
          </a:p>
          <a:p>
            <a:pPr marL="0" indent="0">
              <a:buNone/>
            </a:pPr>
            <a:r>
              <a:rPr lang="x-none" dirty="0"/>
              <a:t>quasi  </a:t>
            </a:r>
          </a:p>
          <a:p>
            <a:pPr marL="0" indent="0">
              <a:buNone/>
            </a:pPr>
            <a:endParaRPr lang="x-none" dirty="0"/>
          </a:p>
          <a:p>
            <a:pPr marL="0" indent="0">
              <a:buNone/>
            </a:pPr>
            <a:r>
              <a:rPr lang="x-none" dirty="0"/>
              <a:t>coniurare </a:t>
            </a:r>
          </a:p>
          <a:p>
            <a:pPr marL="0" indent="0">
              <a:buNone/>
            </a:pPr>
            <a:endParaRPr lang="x-none" dirty="0"/>
          </a:p>
          <a:p>
            <a:pPr marL="0" indent="0">
              <a:buNone/>
            </a:pPr>
            <a:endParaRPr lang="x-none" dirty="0"/>
          </a:p>
        </p:txBody>
      </p:sp>
    </p:spTree>
    <p:extLst>
      <p:ext uri="{BB962C8B-B14F-4D97-AF65-F5344CB8AC3E}">
        <p14:creationId xmlns:p14="http://schemas.microsoft.com/office/powerpoint/2010/main" val="188281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7672E-BE3C-4943-AA01-2A9A2F0A6044}"/>
              </a:ext>
            </a:extLst>
          </p:cNvPr>
          <p:cNvSpPr>
            <a:spLocks noGrp="1"/>
          </p:cNvSpPr>
          <p:nvPr>
            <p:ph type="title"/>
          </p:nvPr>
        </p:nvSpPr>
        <p:spPr/>
        <p:txBody>
          <a:bodyPr/>
          <a:lstStyle/>
          <a:p>
            <a:r>
              <a:rPr lang="x-none" dirty="0"/>
              <a:t>Verbessere die Hausaufgabe (T 68, 6-17) </a:t>
            </a:r>
          </a:p>
        </p:txBody>
      </p:sp>
      <p:sp>
        <p:nvSpPr>
          <p:cNvPr id="3" name="Content Placeholder 2">
            <a:extLst>
              <a:ext uri="{FF2B5EF4-FFF2-40B4-BE49-F238E27FC236}">
                <a16:creationId xmlns:a16="http://schemas.microsoft.com/office/drawing/2014/main" xmlns="" id="{68155C22-2171-D345-812E-606EC1603F27}"/>
              </a:ext>
            </a:extLst>
          </p:cNvPr>
          <p:cNvSpPr>
            <a:spLocks noGrp="1"/>
          </p:cNvSpPr>
          <p:nvPr>
            <p:ph idx="1"/>
          </p:nvPr>
        </p:nvSpPr>
        <p:spPr/>
        <p:txBody>
          <a:bodyPr/>
          <a:lstStyle/>
          <a:p>
            <a:pPr marL="0" indent="0">
              <a:buNone/>
            </a:pPr>
            <a:r>
              <a:rPr lang="x-none" dirty="0"/>
              <a:t>Obwohl niemand von uns jemals dort (gewesen) war, betraten wir die Gebiete Germaniens, die voller Wälder und Berge sind. </a:t>
            </a:r>
          </a:p>
          <a:p>
            <a:pPr marL="0" indent="0">
              <a:buNone/>
            </a:pPr>
            <a:r>
              <a:rPr lang="x-none" dirty="0"/>
              <a:t>Tiefe und breite Flüsse, ständige und starke Winde verhindern, dass das Heer vorrückt. </a:t>
            </a:r>
          </a:p>
          <a:p>
            <a:pPr marL="0" indent="0">
              <a:buNone/>
            </a:pPr>
            <a:r>
              <a:rPr lang="x-none" dirty="0"/>
              <a:t>Alles, was uns Verderben bereitet, ist den auf dem Land lebenden Germanen nützlich: </a:t>
            </a:r>
          </a:p>
          <a:p>
            <a:pPr marL="0" indent="0">
              <a:buNone/>
            </a:pPr>
            <a:r>
              <a:rPr lang="x-none" dirty="0"/>
              <a:t>Weil sie die Straßen gut kennen, verbergen sie sich nachts in den Wäldern und stellen Fallen nahe der Straße auf, um uns plötzlich beim ersten Tageslicht zu überfallen (wörtlich: einen Angriff gegen uns zu machen). </a:t>
            </a:r>
          </a:p>
        </p:txBody>
      </p:sp>
    </p:spTree>
    <p:extLst>
      <p:ext uri="{BB962C8B-B14F-4D97-AF65-F5344CB8AC3E}">
        <p14:creationId xmlns:p14="http://schemas.microsoft.com/office/powerpoint/2010/main" val="174268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479EC-0169-994A-84F3-98151E280A79}"/>
              </a:ext>
            </a:extLst>
          </p:cNvPr>
          <p:cNvSpPr>
            <a:spLocks noGrp="1"/>
          </p:cNvSpPr>
          <p:nvPr>
            <p:ph type="title"/>
          </p:nvPr>
        </p:nvSpPr>
        <p:spPr>
          <a:xfrm>
            <a:off x="838200" y="4851400"/>
            <a:ext cx="10515600" cy="1325563"/>
          </a:xfrm>
        </p:spPr>
        <p:txBody>
          <a:bodyPr/>
          <a:lstStyle/>
          <a:p>
            <a:endParaRPr lang="x-none"/>
          </a:p>
        </p:txBody>
      </p:sp>
      <p:sp>
        <p:nvSpPr>
          <p:cNvPr id="3" name="Content Placeholder 2">
            <a:extLst>
              <a:ext uri="{FF2B5EF4-FFF2-40B4-BE49-F238E27FC236}">
                <a16:creationId xmlns:a16="http://schemas.microsoft.com/office/drawing/2014/main" xmlns="" id="{6891712F-D8D0-9948-9750-C6A06B2282EB}"/>
              </a:ext>
            </a:extLst>
          </p:cNvPr>
          <p:cNvSpPr>
            <a:spLocks noGrp="1"/>
          </p:cNvSpPr>
          <p:nvPr>
            <p:ph idx="1"/>
          </p:nvPr>
        </p:nvSpPr>
        <p:spPr/>
        <p:txBody>
          <a:bodyPr/>
          <a:lstStyle/>
          <a:p>
            <a:pPr marL="0" indent="0">
              <a:buNone/>
            </a:pPr>
            <a:r>
              <a:rPr lang="x-none" dirty="0"/>
              <a:t>Als wir von überall deren Geschrei hörten, erschrecken wir uns sehr (werden wir sehr erschreckt). </a:t>
            </a:r>
          </a:p>
          <a:p>
            <a:pPr marL="0" indent="0">
              <a:buNone/>
            </a:pPr>
            <a:r>
              <a:rPr lang="x-none" dirty="0"/>
              <a:t>Die Hoffnung auf den Sieg ist weg.</a:t>
            </a:r>
          </a:p>
          <a:p>
            <a:pPr marL="0" indent="0">
              <a:buNone/>
            </a:pPr>
            <a:r>
              <a:rPr lang="x-none" dirty="0"/>
              <a:t>Was können wir tun – zurückgehen oder vorrücken? </a:t>
            </a:r>
          </a:p>
          <a:p>
            <a:pPr marL="0" indent="0">
              <a:buNone/>
            </a:pPr>
            <a:r>
              <a:rPr lang="x-none" dirty="0"/>
              <a:t>Es fehlt nicht viel, dass wir die Hoffnung auf Rettung aufgeben. </a:t>
            </a:r>
          </a:p>
        </p:txBody>
      </p:sp>
    </p:spTree>
    <p:extLst>
      <p:ext uri="{BB962C8B-B14F-4D97-AF65-F5344CB8AC3E}">
        <p14:creationId xmlns:p14="http://schemas.microsoft.com/office/powerpoint/2010/main" val="476987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Benutzerdefiniert</PresentationFormat>
  <Paragraphs>84</Paragraphs>
  <Slides>20</Slides>
  <Notes>0</Notes>
  <HiddenSlides>0</HiddenSlides>
  <MMClips>0</MMClips>
  <ScaleCrop>false</ScaleCrop>
  <HeadingPairs>
    <vt:vector size="4" baseType="variant">
      <vt:variant>
        <vt:lpstr>Design</vt:lpstr>
      </vt:variant>
      <vt:variant>
        <vt:i4>1</vt:i4>
      </vt:variant>
      <vt:variant>
        <vt:lpstr>Folientitel</vt:lpstr>
      </vt:variant>
      <vt:variant>
        <vt:i4>20</vt:i4>
      </vt:variant>
    </vt:vector>
  </HeadingPairs>
  <TitlesOfParts>
    <vt:vector size="21" baseType="lpstr">
      <vt:lpstr>Office Theme</vt:lpstr>
      <vt:lpstr>L 68</vt:lpstr>
      <vt:lpstr>  Guten Morgen! 🤗🤓  Sieh dir erst einmal das kurze Video unter dem folgenden Link an, um dich ganz auf Latein einzustellen:</vt:lpstr>
      <vt:lpstr> Hast du etwas verstanden? Lass das Video noch ein oder zwei mal laufen und schließe die Augen. Ich wette, dass du einzelne Worte verstehst! </vt:lpstr>
      <vt:lpstr> Dass Arminius wie im Video bei Varus aufgewachsen ist, ist sehr sehr unwahrscheinlich.  Aber in Rom wurde er auf jeden Fall großgezogen! Aber dazu später mehr …  </vt:lpstr>
      <vt:lpstr>Überprüfe deine Vokabelkenntnis!  Frage dich selbst ab! Falls du dir ein Wort noch nicht gemerkt hast, schlage es nach und schreibe es in dein Vokabelheft!    Nenne auch immer die Stammformen bzw. den Genitiv und das Geschlecht.  </vt:lpstr>
      <vt:lpstr>PowerPoint-Präsentation</vt:lpstr>
      <vt:lpstr>PowerPoint-Präsentation</vt:lpstr>
      <vt:lpstr>Verbessere die Hausaufgabe (T 68, 6-17) </vt:lpstr>
      <vt:lpstr>PowerPoint-Präsentation</vt:lpstr>
      <vt:lpstr>War alles richtig? Falls nicht, bessere aus und schreibe die Vokabeln ins Vokabelheft! </vt:lpstr>
      <vt:lpstr>PowerPoint-Präsentation</vt:lpstr>
      <vt:lpstr>PowerPoint-Präsentation</vt:lpstr>
      <vt:lpstr>L 69: Indirekte Fragesätze  Was könnte ein indirekter Fragesatz sein?  Überlege!    </vt:lpstr>
      <vt:lpstr>L 69: Indirekte Fragesätze  Sieh dir nun das Lernvideo unter folgendem Link an.    </vt:lpstr>
      <vt:lpstr>L 69: Indirekte Fragesätze    </vt:lpstr>
      <vt:lpstr>L 69: Indirekte Fragesätze    </vt:lpstr>
      <vt:lpstr>Hausaufgabe und Intensivierung</vt:lpstr>
      <vt:lpstr>PowerPoint-Präsentation</vt:lpstr>
      <vt:lpstr>Sieh dir dann die Dokumentation zu Ende an. Notiere, wenn dir etwas wichtig erscheint.</vt:lpstr>
      <vt:lpstr>Wenn du noch neugierig bist, kannst du dir später die folgende Dokumentation über das Museum in Kalkriese ansehen:      Natürlich kannst du auch selbst weiter googeln!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 Müller</dc:creator>
  <cp:lastModifiedBy>Windows-Benutzer</cp:lastModifiedBy>
  <cp:revision>39</cp:revision>
  <dcterms:created xsi:type="dcterms:W3CDTF">2020-12-05T19:42:42Z</dcterms:created>
  <dcterms:modified xsi:type="dcterms:W3CDTF">2020-12-07T10:23:48Z</dcterms:modified>
</cp:coreProperties>
</file>