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82087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8360" y="4193280"/>
            <a:ext cx="82087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40057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600" y="1639800"/>
            <a:ext cx="40057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600" y="4193280"/>
            <a:ext cx="40057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8360" y="4193280"/>
            <a:ext cx="40057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26431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43960" y="1639800"/>
            <a:ext cx="26431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19560" y="1639800"/>
            <a:ext cx="26431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19560" y="4193280"/>
            <a:ext cx="26431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43960" y="4193280"/>
            <a:ext cx="26431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68360" y="4193280"/>
            <a:ext cx="26431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68360" y="1639800"/>
            <a:ext cx="8208720" cy="488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8208720" cy="488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4005720" cy="488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600" y="1639800"/>
            <a:ext cx="4005720" cy="488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40057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8360" y="4193280"/>
            <a:ext cx="40057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600" y="1639800"/>
            <a:ext cx="4005720" cy="488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4005720" cy="488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600" y="1639800"/>
            <a:ext cx="40057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600" y="4193280"/>
            <a:ext cx="40057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40057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600" y="1639800"/>
            <a:ext cx="40057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8360" y="4193280"/>
            <a:ext cx="8208720" cy="23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/>
          </p:nvPr>
        </p:nvSpPr>
        <p:spPr>
          <a:xfrm>
            <a:off x="468360" y="6526080"/>
            <a:ext cx="2895120" cy="331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28.08.2015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6553080" y="6528960"/>
            <a:ext cx="2123640" cy="32868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Seite </a:t>
            </a:r>
            <a:fld id="{B182575F-F6AE-4F6E-A88C-ABFE4CD9AA6E}" type="slidenum"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8360" y="1639800"/>
            <a:ext cx="8208720" cy="4888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  <a:ea typeface="BMW Type Global Pro Regular"/>
              </a:rPr>
              <a:t>Kleinen Fließtext durch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  <a:p>
            <a:pPr lvl="1" marL="200160" indent="-199800">
              <a:lnSpc>
                <a:spcPct val="100000"/>
              </a:lnSpc>
              <a:spcAft>
                <a:spcPts val="1001"/>
              </a:spcAft>
              <a:buClr>
                <a:srgbClr val="000000"/>
              </a:buClr>
              <a:buFont typeface="Symbol"/>
              <a:buChar char="-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  <a:ea typeface="BMW Type Global Pro Regular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  <a:p>
            <a:pPr lvl="2" marL="452520" indent="-185400">
              <a:lnSpc>
                <a:spcPct val="100000"/>
              </a:lnSpc>
              <a:spcAft>
                <a:spcPts val="1001"/>
              </a:spcAft>
              <a:buClr>
                <a:srgbClr val="000000"/>
              </a:buClr>
              <a:buFont typeface="Symbol"/>
              <a:buChar char="-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  <a:ea typeface="BMW Type Global Pro Regular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  <a:p>
            <a:pPr lvl="3" marL="719280" indent="-183960">
              <a:lnSpc>
                <a:spcPct val="100000"/>
              </a:lnSpc>
              <a:spcAft>
                <a:spcPts val="1001"/>
              </a:spcAft>
              <a:buClr>
                <a:srgbClr val="000000"/>
              </a:buClr>
              <a:buFont typeface="Symbol"/>
              <a:buChar char="-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  <a:ea typeface="BMW Type Global Pro Regular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  <a:p>
            <a:pPr lvl="4" marL="985680" indent="-183960">
              <a:lnSpc>
                <a:spcPct val="100000"/>
              </a:lnSpc>
              <a:spcAft>
                <a:spcPts val="1001"/>
              </a:spcAft>
              <a:buClr>
                <a:srgbClr val="000000"/>
              </a:buClr>
              <a:buFont typeface="Symbol"/>
              <a:buChar char="-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  <a:ea typeface="BMW Type Global Pro Regular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9720" y="403200"/>
            <a:ext cx="8217360" cy="960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1" strike="noStrike" cap="all">
                <a:solidFill>
                  <a:srgbClr val="5678a9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HEADLINE DURCH KLICKEN </a:t>
            </a:r>
            <a:br/>
            <a:r>
              <a:rPr b="1" lang="de-DE" sz="2800" spc="-1" strike="noStrike" cap="all">
                <a:solidFill>
                  <a:srgbClr val="5678a9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570000" y="2356560"/>
            <a:ext cx="1439640" cy="215640"/>
          </a:xfrm>
          <a:prstGeom prst="homePlate">
            <a:avLst>
              <a:gd name="adj" fmla="val 50000"/>
            </a:avLst>
          </a:prstGeom>
          <a:solidFill>
            <a:srgbClr val="dce6f2"/>
          </a:solidFill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5 - Abnahme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276160" y="2356560"/>
            <a:ext cx="1439640" cy="215640"/>
          </a:xfrm>
          <a:prstGeom prst="homePlate">
            <a:avLst>
              <a:gd name="adj" fmla="val 50000"/>
            </a:avLst>
          </a:prstGeom>
          <a:solidFill>
            <a:srgbClr val="dce6f2"/>
          </a:solidFill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4 - Implementierung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459720" y="318600"/>
            <a:ext cx="8217360" cy="51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988"/>
              </a:lnSpc>
            </a:pPr>
            <a:r>
              <a:rPr b="1" lang="de-DE" sz="2400" spc="-1" strike="noStrike" cap="all">
                <a:solidFill>
                  <a:srgbClr val="5678a9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Statusreport Coding Camp  - Roboterhund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3924720" y="2353680"/>
            <a:ext cx="1439640" cy="215640"/>
          </a:xfrm>
          <a:prstGeom prst="homePlate">
            <a:avLst>
              <a:gd name="adj" fmla="val 50000"/>
            </a:avLst>
          </a:prstGeom>
          <a:solidFill>
            <a:srgbClr val="dce6f2"/>
          </a:solidFill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3 - IT-Konzept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2772720" y="2353680"/>
            <a:ext cx="1367640" cy="215640"/>
          </a:xfrm>
          <a:prstGeom prst="homePlate">
            <a:avLst>
              <a:gd name="adj" fmla="val 50000"/>
            </a:avLst>
          </a:prstGeom>
          <a:solidFill>
            <a:srgbClr val="dce6f2"/>
          </a:solidFill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2 - Fachkonzept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1404360" y="2353680"/>
            <a:ext cx="1511640" cy="215640"/>
          </a:xfrm>
          <a:prstGeom prst="homePlate">
            <a:avLst>
              <a:gd name="adj" fmla="val 50000"/>
            </a:avLst>
          </a:prstGeom>
          <a:solidFill>
            <a:srgbClr val="dce6f2"/>
          </a:solidFill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1 - Grobkonzept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6" name="Table 7"/>
          <p:cNvGraphicFramePr/>
          <p:nvPr/>
        </p:nvGraphicFramePr>
        <p:xfrm>
          <a:off x="468360" y="3594240"/>
          <a:ext cx="8208720" cy="2815560"/>
        </p:xfrm>
        <a:graphic>
          <a:graphicData uri="http://schemas.openxmlformats.org/drawingml/2006/table">
            <a:tbl>
              <a:tblPr/>
              <a:tblGrid>
                <a:gridCol w="8208720"/>
              </a:tblGrid>
              <a:tr h="33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Laufende Aktivitäten / Eingeleitete Maßnahmen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80">
                      <a:solidFill>
                        <a:srgbClr val="a6a6a6"/>
                      </a:solidFill>
                    </a:lnL>
                    <a:lnR w="2880">
                      <a:solidFill>
                        <a:srgbClr val="a6a6a6"/>
                      </a:solidFill>
                    </a:lnR>
                    <a:lnT w="2880">
                      <a:solidFill>
                        <a:srgbClr val="a6a6a6"/>
                      </a:solidFill>
                    </a:lnT>
                    <a:lnB w="2880">
                      <a:solidFill>
                        <a:srgbClr val="a6a6a6"/>
                      </a:solidFill>
                    </a:lnB>
                    <a:solidFill>
                      <a:srgbClr val="dce6f2"/>
                    </a:solidFill>
                  </a:tcPr>
                </a:tc>
              </a:tr>
              <a:tr h="606960"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Logikentwicklung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2880">
                      <a:solidFill>
                        <a:srgbClr val="a6a6a6"/>
                      </a:solidFill>
                    </a:lnL>
                    <a:lnR w="2880">
                      <a:solidFill>
                        <a:srgbClr val="a6a6a6"/>
                      </a:solidFill>
                    </a:lnR>
                    <a:lnT w="2880">
                      <a:solidFill>
                        <a:srgbClr val="a6a6a6"/>
                      </a:solidFill>
                    </a:lnT>
                    <a:lnB w="2880">
                      <a:solidFill>
                        <a:srgbClr val="a6a6a6"/>
                      </a:solidFill>
                    </a:lnB>
                    <a:noFill/>
                  </a:tcPr>
                </a:tc>
              </a:tr>
              <a:tr h="33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Top 3 Risiken: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80">
                      <a:solidFill>
                        <a:srgbClr val="a6a6a6"/>
                      </a:solidFill>
                    </a:lnL>
                    <a:lnR w="2880">
                      <a:solidFill>
                        <a:srgbClr val="a6a6a6"/>
                      </a:solidFill>
                    </a:lnR>
                    <a:lnT w="2880">
                      <a:solidFill>
                        <a:srgbClr val="a6a6a6"/>
                      </a:solidFill>
                    </a:lnT>
                    <a:lnB w="2880">
                      <a:solidFill>
                        <a:srgbClr val="a6a6a6"/>
                      </a:solidFill>
                    </a:lnB>
                    <a:solidFill>
                      <a:srgbClr val="dce6f2"/>
                    </a:solidFill>
                  </a:tcPr>
                </a:tc>
              </a:tr>
              <a:tr h="606960"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Hardwaredefekt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2880">
                      <a:solidFill>
                        <a:srgbClr val="a6a6a6"/>
                      </a:solidFill>
                    </a:lnL>
                    <a:lnR w="2880">
                      <a:solidFill>
                        <a:srgbClr val="a6a6a6"/>
                      </a:solidFill>
                    </a:lnR>
                    <a:lnT w="2880">
                      <a:solidFill>
                        <a:srgbClr val="a6a6a6"/>
                      </a:solidFill>
                    </a:lnT>
                    <a:lnB w="2880">
                      <a:solidFill>
                        <a:srgbClr val="a6a6a6"/>
                      </a:solidFill>
                    </a:lnB>
                    <a:noFill/>
                  </a:tcPr>
                </a:tc>
              </a:tr>
              <a:tr h="33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Notwendige Entscheidungen: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80">
                      <a:solidFill>
                        <a:srgbClr val="a6a6a6"/>
                      </a:solidFill>
                    </a:lnL>
                    <a:lnR w="2880">
                      <a:solidFill>
                        <a:srgbClr val="a6a6a6"/>
                      </a:solidFill>
                    </a:lnR>
                    <a:lnT w="2880">
                      <a:solidFill>
                        <a:srgbClr val="a6a6a6"/>
                      </a:solidFill>
                    </a:lnT>
                    <a:lnB w="2880">
                      <a:solidFill>
                        <a:srgbClr val="a6a6a6"/>
                      </a:solidFill>
                    </a:lnB>
                    <a:solidFill>
                      <a:srgbClr val="dce6f2"/>
                    </a:solidFill>
                  </a:tcPr>
                </a:tc>
              </a:tr>
              <a:tr h="608040"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Sensorverteilung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2880">
                      <a:solidFill>
                        <a:srgbClr val="a6a6a6"/>
                      </a:solidFill>
                    </a:lnL>
                    <a:lnR w="2880">
                      <a:solidFill>
                        <a:srgbClr val="a6a6a6"/>
                      </a:solidFill>
                    </a:lnR>
                    <a:lnT w="2880">
                      <a:solidFill>
                        <a:srgbClr val="a6a6a6"/>
                      </a:solidFill>
                    </a:lnT>
                    <a:lnB w="2880">
                      <a:solidFill>
                        <a:srgbClr val="a6a6a6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8"/>
          <p:cNvGraphicFramePr/>
          <p:nvPr/>
        </p:nvGraphicFramePr>
        <p:xfrm>
          <a:off x="468360" y="1259280"/>
          <a:ext cx="2664000" cy="971640"/>
        </p:xfrm>
        <a:graphic>
          <a:graphicData uri="http://schemas.openxmlformats.org/drawingml/2006/table">
            <a:tbl>
              <a:tblPr/>
              <a:tblGrid>
                <a:gridCol w="932400"/>
                <a:gridCol w="1731600"/>
              </a:tblGrid>
              <a:tr h="2718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Ampelstatus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 Termintreue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998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Gründe für Abweichung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9"/>
          <p:cNvGraphicFramePr/>
          <p:nvPr/>
        </p:nvGraphicFramePr>
        <p:xfrm>
          <a:off x="3241440" y="1259280"/>
          <a:ext cx="2664000" cy="953640"/>
        </p:xfrm>
        <a:graphic>
          <a:graphicData uri="http://schemas.openxmlformats.org/drawingml/2006/table">
            <a:tbl>
              <a:tblPr/>
              <a:tblGrid>
                <a:gridCol w="932400"/>
                <a:gridCol w="1731600"/>
              </a:tblGrid>
              <a:tr h="26568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Ampelstatus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 Ressourcen / Zuarbeit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879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Gründe für Abweichung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10"/>
          <p:cNvGraphicFramePr/>
          <p:nvPr/>
        </p:nvGraphicFramePr>
        <p:xfrm>
          <a:off x="6013080" y="1259280"/>
          <a:ext cx="2664000" cy="953640"/>
        </p:xfrm>
        <a:graphic>
          <a:graphicData uri="http://schemas.openxmlformats.org/drawingml/2006/table">
            <a:tbl>
              <a:tblPr/>
              <a:tblGrid>
                <a:gridCol w="932400"/>
                <a:gridCol w="1731600"/>
              </a:tblGrid>
              <a:tr h="26568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Ampelstatus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 Inhalt / Qualität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879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Gründe für Abweichung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50" name="CustomShape 11"/>
          <p:cNvSpPr/>
          <p:nvPr/>
        </p:nvSpPr>
        <p:spPr>
          <a:xfrm>
            <a:off x="465840" y="2353680"/>
            <a:ext cx="1154520" cy="215640"/>
          </a:xfrm>
          <a:prstGeom prst="homePlate">
            <a:avLst>
              <a:gd name="adj" fmla="val 50000"/>
            </a:avLst>
          </a:prstGeom>
          <a:solidFill>
            <a:srgbClr val="dce6f2"/>
          </a:solidFill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0 - Projektauftrag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812160" y="1976400"/>
            <a:ext cx="165240" cy="161640"/>
          </a:xfrm>
          <a:prstGeom prst="ellipse">
            <a:avLst/>
          </a:prstGeom>
          <a:solidFill>
            <a:schemeClr val="accent1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3"/>
          <p:cNvSpPr/>
          <p:nvPr/>
        </p:nvSpPr>
        <p:spPr>
          <a:xfrm>
            <a:off x="812160" y="1814400"/>
            <a:ext cx="165240" cy="161640"/>
          </a:xfrm>
          <a:prstGeom prst="ellipse">
            <a:avLst/>
          </a:prstGeom>
          <a:solidFill>
            <a:schemeClr val="bg1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4"/>
          <p:cNvSpPr/>
          <p:nvPr/>
        </p:nvSpPr>
        <p:spPr>
          <a:xfrm>
            <a:off x="757080" y="1598400"/>
            <a:ext cx="275760" cy="59400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5"/>
          <p:cNvSpPr/>
          <p:nvPr/>
        </p:nvSpPr>
        <p:spPr>
          <a:xfrm>
            <a:off x="812160" y="1652400"/>
            <a:ext cx="165240" cy="161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6"/>
          <p:cNvSpPr/>
          <p:nvPr/>
        </p:nvSpPr>
        <p:spPr>
          <a:xfrm>
            <a:off x="1140120" y="1944360"/>
            <a:ext cx="100080" cy="97920"/>
          </a:xfrm>
          <a:prstGeom prst="ellipse">
            <a:avLst/>
          </a:prstGeom>
          <a:solidFill>
            <a:schemeClr val="accent1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7"/>
          <p:cNvSpPr/>
          <p:nvPr/>
        </p:nvSpPr>
        <p:spPr>
          <a:xfrm>
            <a:off x="1140120" y="184608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8"/>
          <p:cNvSpPr/>
          <p:nvPr/>
        </p:nvSpPr>
        <p:spPr>
          <a:xfrm>
            <a:off x="1106640" y="1715040"/>
            <a:ext cx="167040" cy="35964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9"/>
          <p:cNvSpPr/>
          <p:nvPr/>
        </p:nvSpPr>
        <p:spPr>
          <a:xfrm>
            <a:off x="1140120" y="174780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0"/>
          <p:cNvSpPr/>
          <p:nvPr/>
        </p:nvSpPr>
        <p:spPr>
          <a:xfrm>
            <a:off x="3917520" y="1944360"/>
            <a:ext cx="100080" cy="97920"/>
          </a:xfrm>
          <a:prstGeom prst="ellipse">
            <a:avLst/>
          </a:prstGeom>
          <a:solidFill>
            <a:schemeClr val="accent1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1"/>
          <p:cNvSpPr/>
          <p:nvPr/>
        </p:nvSpPr>
        <p:spPr>
          <a:xfrm>
            <a:off x="3917520" y="184608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2"/>
          <p:cNvSpPr/>
          <p:nvPr/>
        </p:nvSpPr>
        <p:spPr>
          <a:xfrm>
            <a:off x="3884040" y="1715040"/>
            <a:ext cx="167040" cy="35964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3"/>
          <p:cNvSpPr/>
          <p:nvPr/>
        </p:nvSpPr>
        <p:spPr>
          <a:xfrm>
            <a:off x="3917520" y="174780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4"/>
          <p:cNvSpPr/>
          <p:nvPr/>
        </p:nvSpPr>
        <p:spPr>
          <a:xfrm>
            <a:off x="6688080" y="1944360"/>
            <a:ext cx="100080" cy="97920"/>
          </a:xfrm>
          <a:prstGeom prst="ellipse">
            <a:avLst/>
          </a:prstGeom>
          <a:solidFill>
            <a:schemeClr val="accent1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5"/>
          <p:cNvSpPr/>
          <p:nvPr/>
        </p:nvSpPr>
        <p:spPr>
          <a:xfrm>
            <a:off x="6688080" y="184608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6"/>
          <p:cNvSpPr/>
          <p:nvPr/>
        </p:nvSpPr>
        <p:spPr>
          <a:xfrm>
            <a:off x="6654600" y="1715040"/>
            <a:ext cx="167040" cy="35964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7"/>
          <p:cNvSpPr/>
          <p:nvPr/>
        </p:nvSpPr>
        <p:spPr>
          <a:xfrm>
            <a:off x="6688080" y="174780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28"/>
          <p:cNvSpPr/>
          <p:nvPr/>
        </p:nvSpPr>
        <p:spPr>
          <a:xfrm>
            <a:off x="5205600" y="4317840"/>
            <a:ext cx="1800" cy="1440"/>
          </a:xfrm>
          <a:prstGeom prst="line">
            <a:avLst/>
          </a:prstGeom>
          <a:ln>
            <a:solidFill>
              <a:srgbClr val="d0d7e5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9"/>
          <p:cNvSpPr/>
          <p:nvPr/>
        </p:nvSpPr>
        <p:spPr>
          <a:xfrm>
            <a:off x="5205960" y="4317840"/>
            <a:ext cx="7560" cy="9000"/>
          </a:xfrm>
          <a:prstGeom prst="rect">
            <a:avLst/>
          </a:prstGeom>
          <a:solidFill>
            <a:srgbClr val="d0d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30"/>
          <p:cNvSpPr/>
          <p:nvPr/>
        </p:nvSpPr>
        <p:spPr>
          <a:xfrm>
            <a:off x="6542280" y="4317840"/>
            <a:ext cx="1800" cy="1440"/>
          </a:xfrm>
          <a:prstGeom prst="line">
            <a:avLst/>
          </a:prstGeom>
          <a:ln>
            <a:solidFill>
              <a:srgbClr val="d0d7e5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1"/>
          <p:cNvSpPr/>
          <p:nvPr/>
        </p:nvSpPr>
        <p:spPr>
          <a:xfrm>
            <a:off x="6542640" y="4317840"/>
            <a:ext cx="7560" cy="9000"/>
          </a:xfrm>
          <a:prstGeom prst="rect">
            <a:avLst/>
          </a:prstGeom>
          <a:solidFill>
            <a:srgbClr val="d0d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32"/>
          <p:cNvSpPr/>
          <p:nvPr/>
        </p:nvSpPr>
        <p:spPr>
          <a:xfrm>
            <a:off x="7880760" y="4317840"/>
            <a:ext cx="1440" cy="1440"/>
          </a:xfrm>
          <a:prstGeom prst="line">
            <a:avLst/>
          </a:prstGeom>
          <a:ln>
            <a:solidFill>
              <a:srgbClr val="d0d7e5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3"/>
          <p:cNvSpPr/>
          <p:nvPr/>
        </p:nvSpPr>
        <p:spPr>
          <a:xfrm>
            <a:off x="7880760" y="4317840"/>
            <a:ext cx="7560" cy="9000"/>
          </a:xfrm>
          <a:prstGeom prst="rect">
            <a:avLst/>
          </a:prstGeom>
          <a:solidFill>
            <a:srgbClr val="d0d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34"/>
          <p:cNvSpPr/>
          <p:nvPr/>
        </p:nvSpPr>
        <p:spPr>
          <a:xfrm>
            <a:off x="9234720" y="4317840"/>
            <a:ext cx="1800" cy="1440"/>
          </a:xfrm>
          <a:prstGeom prst="line">
            <a:avLst/>
          </a:prstGeom>
          <a:ln>
            <a:solidFill>
              <a:srgbClr val="d0d7e5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5"/>
          <p:cNvSpPr/>
          <p:nvPr/>
        </p:nvSpPr>
        <p:spPr>
          <a:xfrm>
            <a:off x="9235080" y="4317840"/>
            <a:ext cx="7560" cy="9000"/>
          </a:xfrm>
          <a:prstGeom prst="rect">
            <a:avLst/>
          </a:prstGeom>
          <a:solidFill>
            <a:srgbClr val="d0d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36"/>
          <p:cNvSpPr/>
          <p:nvPr/>
        </p:nvSpPr>
        <p:spPr>
          <a:xfrm>
            <a:off x="9242640" y="4309920"/>
            <a:ext cx="1800" cy="1440"/>
          </a:xfrm>
          <a:prstGeom prst="line">
            <a:avLst/>
          </a:prstGeom>
          <a:ln>
            <a:solidFill>
              <a:srgbClr val="d0d7e5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7"/>
          <p:cNvSpPr/>
          <p:nvPr/>
        </p:nvSpPr>
        <p:spPr>
          <a:xfrm>
            <a:off x="9243000" y="4309920"/>
            <a:ext cx="7560" cy="7560"/>
          </a:xfrm>
          <a:prstGeom prst="rect">
            <a:avLst/>
          </a:prstGeom>
          <a:solidFill>
            <a:srgbClr val="d0d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7" name="Table 38"/>
          <p:cNvGraphicFramePr/>
          <p:nvPr/>
        </p:nvGraphicFramePr>
        <p:xfrm>
          <a:off x="467280" y="2676600"/>
          <a:ext cx="8207640" cy="323640"/>
        </p:xfrm>
        <a:graphic>
          <a:graphicData uri="http://schemas.openxmlformats.org/drawingml/2006/table">
            <a:tbl>
              <a:tblPr/>
              <a:tblGrid>
                <a:gridCol w="1172520"/>
                <a:gridCol w="1172520"/>
                <a:gridCol w="1172520"/>
                <a:gridCol w="1172520"/>
                <a:gridCol w="1172520"/>
                <a:gridCol w="1172520"/>
                <a:gridCol w="1172520"/>
              </a:tblGrid>
              <a:tr h="2379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Juli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August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September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Oktober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November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Dezember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30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Releases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Milestones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39"/>
          <p:cNvGraphicFramePr/>
          <p:nvPr/>
        </p:nvGraphicFramePr>
        <p:xfrm>
          <a:off x="468360" y="895680"/>
          <a:ext cx="8206560" cy="251640"/>
        </p:xfrm>
        <a:graphic>
          <a:graphicData uri="http://schemas.openxmlformats.org/drawingml/2006/table">
            <a:tbl>
              <a:tblPr/>
              <a:tblGrid>
                <a:gridCol w="1656720"/>
                <a:gridCol w="2040120"/>
                <a:gridCol w="1074960"/>
                <a:gridCol w="1371600"/>
                <a:gridCol w="715320"/>
                <a:gridCol w="1347840"/>
              </a:tblGrid>
              <a:tr h="25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Arbeitspaket / Teilprojekt: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iDogstra V0.0.1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Verantwortlich: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Johannes Vedder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Datum: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MW Group Condensed"/>
                        </a:rPr>
                        <a:t>25.08.2017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79" name="CustomShape 40"/>
          <p:cNvSpPr/>
          <p:nvPr/>
        </p:nvSpPr>
        <p:spPr>
          <a:xfrm>
            <a:off x="3316320" y="1949400"/>
            <a:ext cx="100080" cy="97920"/>
          </a:xfrm>
          <a:prstGeom prst="ellipse">
            <a:avLst/>
          </a:prstGeom>
          <a:solidFill>
            <a:schemeClr val="accent1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1"/>
          <p:cNvSpPr/>
          <p:nvPr/>
        </p:nvSpPr>
        <p:spPr>
          <a:xfrm>
            <a:off x="3316320" y="185112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2"/>
          <p:cNvSpPr/>
          <p:nvPr/>
        </p:nvSpPr>
        <p:spPr>
          <a:xfrm>
            <a:off x="3282840" y="1720080"/>
            <a:ext cx="167040" cy="35964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3"/>
          <p:cNvSpPr/>
          <p:nvPr/>
        </p:nvSpPr>
        <p:spPr>
          <a:xfrm>
            <a:off x="3316320" y="175284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4"/>
          <p:cNvSpPr/>
          <p:nvPr/>
        </p:nvSpPr>
        <p:spPr>
          <a:xfrm>
            <a:off x="6082920" y="1962360"/>
            <a:ext cx="100080" cy="97920"/>
          </a:xfrm>
          <a:prstGeom prst="ellipse">
            <a:avLst/>
          </a:prstGeom>
          <a:solidFill>
            <a:schemeClr val="accent1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5"/>
          <p:cNvSpPr/>
          <p:nvPr/>
        </p:nvSpPr>
        <p:spPr>
          <a:xfrm>
            <a:off x="6082920" y="186408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6"/>
          <p:cNvSpPr/>
          <p:nvPr/>
        </p:nvSpPr>
        <p:spPr>
          <a:xfrm>
            <a:off x="6049440" y="1733400"/>
            <a:ext cx="167040" cy="35964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7"/>
          <p:cNvSpPr/>
          <p:nvPr/>
        </p:nvSpPr>
        <p:spPr>
          <a:xfrm>
            <a:off x="6082920" y="176616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8"/>
          <p:cNvSpPr/>
          <p:nvPr/>
        </p:nvSpPr>
        <p:spPr>
          <a:xfrm>
            <a:off x="3584520" y="1992240"/>
            <a:ext cx="165240" cy="161640"/>
          </a:xfrm>
          <a:prstGeom prst="ellipse">
            <a:avLst/>
          </a:prstGeom>
          <a:solidFill>
            <a:schemeClr val="accent1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9"/>
          <p:cNvSpPr/>
          <p:nvPr/>
        </p:nvSpPr>
        <p:spPr>
          <a:xfrm>
            <a:off x="3584520" y="1830240"/>
            <a:ext cx="165240" cy="161640"/>
          </a:xfrm>
          <a:prstGeom prst="ellipse">
            <a:avLst/>
          </a:prstGeom>
          <a:solidFill>
            <a:schemeClr val="bg1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0"/>
          <p:cNvSpPr/>
          <p:nvPr/>
        </p:nvSpPr>
        <p:spPr>
          <a:xfrm>
            <a:off x="3529080" y="1614240"/>
            <a:ext cx="275760" cy="59400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1"/>
          <p:cNvSpPr/>
          <p:nvPr/>
        </p:nvSpPr>
        <p:spPr>
          <a:xfrm>
            <a:off x="3584520" y="1668240"/>
            <a:ext cx="165240" cy="161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2"/>
          <p:cNvSpPr/>
          <p:nvPr/>
        </p:nvSpPr>
        <p:spPr>
          <a:xfrm>
            <a:off x="6350760" y="1975680"/>
            <a:ext cx="165240" cy="161640"/>
          </a:xfrm>
          <a:prstGeom prst="ellipse">
            <a:avLst/>
          </a:prstGeom>
          <a:solidFill>
            <a:schemeClr val="accent1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3"/>
          <p:cNvSpPr/>
          <p:nvPr/>
        </p:nvSpPr>
        <p:spPr>
          <a:xfrm>
            <a:off x="6350760" y="1813680"/>
            <a:ext cx="165240" cy="161640"/>
          </a:xfrm>
          <a:prstGeom prst="ellipse">
            <a:avLst/>
          </a:prstGeom>
          <a:solidFill>
            <a:schemeClr val="bg1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4"/>
          <p:cNvSpPr/>
          <p:nvPr/>
        </p:nvSpPr>
        <p:spPr>
          <a:xfrm>
            <a:off x="6295680" y="1597320"/>
            <a:ext cx="275760" cy="59400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5"/>
          <p:cNvSpPr/>
          <p:nvPr/>
        </p:nvSpPr>
        <p:spPr>
          <a:xfrm>
            <a:off x="6350760" y="1651320"/>
            <a:ext cx="165240" cy="161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6"/>
          <p:cNvSpPr/>
          <p:nvPr/>
        </p:nvSpPr>
        <p:spPr>
          <a:xfrm>
            <a:off x="6350760" y="2307240"/>
            <a:ext cx="287640" cy="251640"/>
          </a:xfrm>
          <a:prstGeom prst="flowChartMerge">
            <a:avLst/>
          </a:prstGeom>
          <a:solidFill>
            <a:schemeClr val="bg2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30%</a:t>
            </a:r>
            <a:endParaRPr b="0" lang="en-US" sz="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7"/>
          <p:cNvSpPr/>
          <p:nvPr/>
        </p:nvSpPr>
        <p:spPr>
          <a:xfrm>
            <a:off x="2846160" y="2921760"/>
            <a:ext cx="1037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BMW Type Global Pro Regular"/>
              </a:rPr>
              <a:t>21.8.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BMW Type Global Pro Regular"/>
              </a:rPr>
              <a:t>Projektstart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8"/>
          <p:cNvSpPr/>
          <p:nvPr/>
        </p:nvSpPr>
        <p:spPr>
          <a:xfrm>
            <a:off x="3514320" y="3360960"/>
            <a:ext cx="253800" cy="9684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 w="12600">
            <a:solidFill>
              <a:schemeClr val="accent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59"/>
          <p:cNvSpPr/>
          <p:nvPr/>
        </p:nvSpPr>
        <p:spPr>
          <a:xfrm flipH="1" flipV="1">
            <a:off x="3638880" y="2686320"/>
            <a:ext cx="2160" cy="673200"/>
          </a:xfrm>
          <a:prstGeom prst="line">
            <a:avLst/>
          </a:prstGeom>
          <a:ln w="1260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0"/>
          <p:cNvSpPr/>
          <p:nvPr/>
        </p:nvSpPr>
        <p:spPr>
          <a:xfrm>
            <a:off x="556560" y="1948680"/>
            <a:ext cx="100080" cy="97920"/>
          </a:xfrm>
          <a:prstGeom prst="ellipse">
            <a:avLst/>
          </a:prstGeom>
          <a:solidFill>
            <a:schemeClr val="accent1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1"/>
          <p:cNvSpPr/>
          <p:nvPr/>
        </p:nvSpPr>
        <p:spPr>
          <a:xfrm>
            <a:off x="556560" y="185040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2"/>
          <p:cNvSpPr/>
          <p:nvPr/>
        </p:nvSpPr>
        <p:spPr>
          <a:xfrm>
            <a:off x="523080" y="1719720"/>
            <a:ext cx="167040" cy="35964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3"/>
          <p:cNvSpPr/>
          <p:nvPr/>
        </p:nvSpPr>
        <p:spPr>
          <a:xfrm>
            <a:off x="556560" y="175248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4"/>
          <p:cNvSpPr/>
          <p:nvPr/>
        </p:nvSpPr>
        <p:spPr>
          <a:xfrm>
            <a:off x="4278240" y="2917800"/>
            <a:ext cx="122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BMW Type Global Pro Regular"/>
              </a:rPr>
              <a:t>1.9.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BMW Type Global Pro Regular"/>
              </a:rPr>
              <a:t>Produktivsetzung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65"/>
          <p:cNvSpPr/>
          <p:nvPr/>
        </p:nvSpPr>
        <p:spPr>
          <a:xfrm>
            <a:off x="3967560" y="3359880"/>
            <a:ext cx="253800" cy="9684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 w="12600">
            <a:solidFill>
              <a:schemeClr val="accent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66"/>
          <p:cNvSpPr/>
          <p:nvPr/>
        </p:nvSpPr>
        <p:spPr>
          <a:xfrm flipH="1" flipV="1">
            <a:off x="4092120" y="2685240"/>
            <a:ext cx="2520" cy="673200"/>
          </a:xfrm>
          <a:prstGeom prst="line">
            <a:avLst/>
          </a:prstGeom>
          <a:ln w="1260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BMW_Group_4zu3_3L_D</Template>
  <TotalTime>0</TotalTime>
  <Application>LibreOffice/5.3.4.2$Windows_x86 LibreOffice_project/f82d347ccc0be322489bf7da61d7e4ad13fe2ff3</Application>
  <Words>83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2012-10-29T09:41:48Z</dcterms:created>
  <dc:creator>rehn</dc:creator>
  <dc:description/>
  <dc:language>en-US</dc:language>
  <cp:lastModifiedBy/>
  <dcterms:modified xsi:type="dcterms:W3CDTF">2017-08-25T14:51:29Z</dcterms:modified>
  <cp:revision>794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0x01010003FFE3BF5F20AF40A38F8622D63EF3B7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