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454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72">
          <p15:clr>
            <a:srgbClr val="A4A3A4"/>
          </p15:clr>
        </p15:guide>
        <p15:guide id="2" orient="horz" pos="254">
          <p15:clr>
            <a:srgbClr val="A4A3A4"/>
          </p15:clr>
        </p15:guide>
        <p15:guide id="3" orient="horz" pos="2697">
          <p15:clr>
            <a:srgbClr val="A4A3A4"/>
          </p15:clr>
        </p15:guide>
        <p15:guide id="4" orient="horz" pos="1242">
          <p15:clr>
            <a:srgbClr val="A4A3A4"/>
          </p15:clr>
        </p15:guide>
        <p15:guide id="5" orient="horz" pos="3940">
          <p15:clr>
            <a:srgbClr val="A4A3A4"/>
          </p15:clr>
        </p15:guide>
        <p15:guide id="6" pos="5466">
          <p15:clr>
            <a:srgbClr val="A4A3A4"/>
          </p15:clr>
        </p15:guide>
        <p15:guide id="7" pos="2881">
          <p15:clr>
            <a:srgbClr val="A4A3A4"/>
          </p15:clr>
        </p15:guide>
        <p15:guide id="8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4F81BD"/>
    <a:srgbClr val="00B05A"/>
    <a:srgbClr val="005F97"/>
    <a:srgbClr val="9A785B"/>
    <a:srgbClr val="92A2BD"/>
    <a:srgbClr val="AE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359" autoAdjust="0"/>
  </p:normalViewPr>
  <p:slideViewPr>
    <p:cSldViewPr snapToGrid="0" showGuides="1">
      <p:cViewPr>
        <p:scale>
          <a:sx n="125" d="100"/>
          <a:sy n="125" d="100"/>
        </p:scale>
        <p:origin x="-1032" y="-804"/>
      </p:cViewPr>
      <p:guideLst>
        <p:guide orient="horz" pos="1072"/>
        <p:guide orient="horz" pos="254"/>
        <p:guide orient="horz" pos="2697"/>
        <p:guide orient="horz" pos="1242"/>
        <p:guide orient="horz" pos="3940"/>
        <p:guide pos="5466"/>
        <p:guide pos="2881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25.08.2017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28.08.2015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A807A42-CF27-4B84-8583-18EBE418342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39833"/>
            <a:ext cx="820896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de-DE" dirty="0" smtClean="0"/>
              <a:t>Kleinen Fließtext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HEADLINE DURCH KLICKEN 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60058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smtClean="0"/>
              <a:t>28.08.2015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Seite </a:t>
            </a:r>
            <a:fld id="{AA807A42-CF27-4B84-8583-18EBE418342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ichtungspfeil 80"/>
          <p:cNvSpPr/>
          <p:nvPr/>
        </p:nvSpPr>
        <p:spPr bwMode="auto">
          <a:xfrm>
            <a:off x="6569897" y="2356588"/>
            <a:ext cx="1440160" cy="216024"/>
          </a:xfrm>
          <a:prstGeom prst="homePlate">
            <a:avLst/>
          </a:prstGeom>
          <a:solidFill>
            <a:srgbClr val="4F81BD">
              <a:lumMod val="20000"/>
              <a:lumOff val="80000"/>
            </a:srgbClr>
          </a:solidFill>
          <a:ln w="28575" cap="flat" cmpd="sng" algn="ctr">
            <a:solidFill>
              <a:sysClr val="window" lastClr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kern="0" dirty="0">
                <a:solidFill>
                  <a:sysClr val="windowText" lastClr="000000"/>
                </a:solidFill>
                <a:latin typeface="BMW Group Condensed" pitchFamily="34" charset="0"/>
                <a:cs typeface="BMWType V2 Light" pitchFamily="2" charset="0"/>
              </a:rPr>
              <a:t>5</a:t>
            </a:r>
            <a: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MW Group Condensed" pitchFamily="34" charset="0"/>
                <a:cs typeface="BMWType V2 Light" pitchFamily="2" charset="0"/>
              </a:rPr>
              <a:t> - Abnahme</a:t>
            </a:r>
          </a:p>
        </p:txBody>
      </p:sp>
      <p:sp>
        <p:nvSpPr>
          <p:cNvPr id="80" name="Richtungspfeil 79"/>
          <p:cNvSpPr/>
          <p:nvPr/>
        </p:nvSpPr>
        <p:spPr bwMode="auto">
          <a:xfrm>
            <a:off x="5276198" y="2356588"/>
            <a:ext cx="1440160" cy="216024"/>
          </a:xfrm>
          <a:prstGeom prst="homePlate">
            <a:avLst/>
          </a:prstGeom>
          <a:solidFill>
            <a:srgbClr val="4F81BD">
              <a:lumMod val="20000"/>
              <a:lumOff val="80000"/>
            </a:srgbClr>
          </a:solidFill>
          <a:ln w="28575" cap="flat" cmpd="sng" algn="ctr">
            <a:solidFill>
              <a:sysClr val="window" lastClr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MW Group Condensed" pitchFamily="34" charset="0"/>
                <a:cs typeface="BMWType V2 Light" pitchFamily="2" charset="0"/>
              </a:rPr>
              <a:t>4 - Implementierung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59687" y="318555"/>
            <a:ext cx="8217588" cy="511175"/>
          </a:xfrm>
        </p:spPr>
        <p:txBody>
          <a:bodyPr/>
          <a:lstStyle/>
          <a:p>
            <a:r>
              <a:rPr lang="de-DE" sz="2400" dirty="0"/>
              <a:t>Statusreport </a:t>
            </a:r>
            <a:r>
              <a:rPr lang="de-DE" sz="2400" dirty="0" err="1" smtClean="0"/>
              <a:t>Coding</a:t>
            </a:r>
            <a:r>
              <a:rPr lang="de-DE" sz="2400" dirty="0" smtClean="0"/>
              <a:t> Camp  </a:t>
            </a:r>
            <a:r>
              <a:rPr lang="de-DE" sz="2400" dirty="0"/>
              <a:t>- </a:t>
            </a:r>
            <a:r>
              <a:rPr lang="de-DE" sz="2400" dirty="0" smtClean="0"/>
              <a:t>Teilprojekt </a:t>
            </a:r>
            <a:r>
              <a:rPr lang="de-DE" sz="2400" dirty="0" smtClean="0"/>
              <a:t>…</a:t>
            </a:r>
            <a:endParaRPr lang="de-DE" sz="2400" dirty="0"/>
          </a:p>
        </p:txBody>
      </p:sp>
      <p:sp>
        <p:nvSpPr>
          <p:cNvPr id="174" name="Richtungspfeil 173"/>
          <p:cNvSpPr/>
          <p:nvPr/>
        </p:nvSpPr>
        <p:spPr bwMode="auto">
          <a:xfrm>
            <a:off x="3924697" y="2353569"/>
            <a:ext cx="1440160" cy="216024"/>
          </a:xfrm>
          <a:prstGeom prst="homePlate">
            <a:avLst/>
          </a:prstGeom>
          <a:solidFill>
            <a:srgbClr val="4F81BD">
              <a:lumMod val="20000"/>
              <a:lumOff val="80000"/>
            </a:srgbClr>
          </a:solidFill>
          <a:ln w="28575" cap="flat" cmpd="sng" algn="ctr">
            <a:solidFill>
              <a:sysClr val="window" lastClr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MW Group Condensed" pitchFamily="34" charset="0"/>
                <a:cs typeface="BMWType V2 Light" pitchFamily="2" charset="0"/>
              </a:rPr>
              <a:t>3 - IT-Konzept</a:t>
            </a:r>
          </a:p>
        </p:txBody>
      </p:sp>
      <p:sp>
        <p:nvSpPr>
          <p:cNvPr id="175" name="Richtungspfeil 174"/>
          <p:cNvSpPr/>
          <p:nvPr/>
        </p:nvSpPr>
        <p:spPr bwMode="auto">
          <a:xfrm>
            <a:off x="2772569" y="2353569"/>
            <a:ext cx="1368152" cy="216024"/>
          </a:xfrm>
          <a:prstGeom prst="homePlate">
            <a:avLst/>
          </a:prstGeom>
          <a:solidFill>
            <a:srgbClr val="4F81BD">
              <a:lumMod val="20000"/>
              <a:lumOff val="80000"/>
            </a:srgbClr>
          </a:solidFill>
          <a:ln w="28575" cap="flat" cmpd="sng" algn="ctr">
            <a:solidFill>
              <a:sysClr val="window" lastClr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MW Group Condensed" pitchFamily="34" charset="0"/>
                <a:cs typeface="BMWType V2 Light" pitchFamily="2" charset="0"/>
              </a:rPr>
              <a:t>2 - Fachkonzept</a:t>
            </a:r>
          </a:p>
        </p:txBody>
      </p:sp>
      <p:sp>
        <p:nvSpPr>
          <p:cNvPr id="176" name="Richtungspfeil 175"/>
          <p:cNvSpPr/>
          <p:nvPr/>
        </p:nvSpPr>
        <p:spPr bwMode="auto">
          <a:xfrm>
            <a:off x="1404417" y="2353569"/>
            <a:ext cx="1512168" cy="216024"/>
          </a:xfrm>
          <a:prstGeom prst="homePlate">
            <a:avLst/>
          </a:prstGeom>
          <a:solidFill>
            <a:srgbClr val="4F81BD">
              <a:lumMod val="20000"/>
              <a:lumOff val="80000"/>
            </a:srgbClr>
          </a:solidFill>
          <a:ln w="28575" cap="flat" cmpd="sng" algn="ctr">
            <a:solidFill>
              <a:sysClr val="window" lastClr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MW Group Condensed" pitchFamily="34" charset="0"/>
                <a:cs typeface="BMWType V2 Light" pitchFamily="2" charset="0"/>
              </a:rPr>
              <a:t>1 - Grobkonzept</a:t>
            </a:r>
          </a:p>
        </p:txBody>
      </p:sp>
      <p:graphicFrame>
        <p:nvGraphicFramePr>
          <p:cNvPr id="177" name="Tabel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45724"/>
              </p:ext>
            </p:extLst>
          </p:nvPr>
        </p:nvGraphicFramePr>
        <p:xfrm>
          <a:off x="468313" y="3594107"/>
          <a:ext cx="8208962" cy="2815743"/>
        </p:xfrm>
        <a:graphic>
          <a:graphicData uri="http://schemas.openxmlformats.org/drawingml/2006/table">
            <a:tbl>
              <a:tblPr firstRow="1" bandRow="1"/>
              <a:tblGrid>
                <a:gridCol w="8208962"/>
              </a:tblGrid>
              <a:tr h="331264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 smtClean="0">
                          <a:solidFill>
                            <a:schemeClr val="tx1"/>
                          </a:solidFill>
                          <a:latin typeface="BMW Group Condensed" pitchFamily="34" charset="0"/>
                          <a:ea typeface="+mn-ea"/>
                          <a:cs typeface="BMWType V2 Light" pitchFamily="2" charset="0"/>
                        </a:rPr>
                        <a:t>Laufende Aktivitäten</a:t>
                      </a:r>
                      <a:r>
                        <a:rPr lang="de-DE" sz="1200" b="1" kern="1200" baseline="0" dirty="0" smtClean="0">
                          <a:solidFill>
                            <a:schemeClr val="tx1"/>
                          </a:solidFill>
                          <a:latin typeface="BMW Group Condensed" pitchFamily="34" charset="0"/>
                          <a:ea typeface="+mn-ea"/>
                          <a:cs typeface="BMWType V2 Light" pitchFamily="2" charset="0"/>
                        </a:rPr>
                        <a:t> / Eingeleitete Maßnahmen</a:t>
                      </a:r>
                      <a:endParaRPr lang="de-DE" sz="1200" b="1" kern="1200" dirty="0" smtClean="0">
                        <a:solidFill>
                          <a:schemeClr val="tx1"/>
                        </a:solidFill>
                        <a:latin typeface="BMW Group Condensed" pitchFamily="34" charset="0"/>
                        <a:ea typeface="+mn-ea"/>
                        <a:cs typeface="BMWType V2 Light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607317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 indent="-92075">
                        <a:buFont typeface="Wingdings" pitchFamily="2" charset="2"/>
                        <a:buChar char="§"/>
                      </a:pPr>
                      <a:endParaRPr lang="de-DE" sz="900" dirty="0" smtClean="0">
                        <a:latin typeface="BMW Group Condensed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264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 smtClean="0">
                          <a:solidFill>
                            <a:schemeClr val="tx1"/>
                          </a:solidFill>
                          <a:latin typeface="BMW Group Condensed" pitchFamily="34" charset="0"/>
                          <a:ea typeface="+mn-ea"/>
                          <a:cs typeface="BMWType V2 Light" pitchFamily="2" charset="0"/>
                        </a:rPr>
                        <a:t>Top 3 Risiken:</a:t>
                      </a: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607317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de-DE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MW Group Condensed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264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 smtClean="0">
                          <a:solidFill>
                            <a:schemeClr val="tx1"/>
                          </a:solidFill>
                          <a:latin typeface="BMW Group Condensed" pitchFamily="34" charset="0"/>
                          <a:ea typeface="+mn-ea"/>
                          <a:cs typeface="BMWType V2 Light" pitchFamily="2" charset="0"/>
                        </a:rPr>
                        <a:t>Notwendige Entscheidungen:</a:t>
                      </a: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607317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de-DE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MW Group Condensed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" name="Tabelle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133"/>
              </p:ext>
            </p:extLst>
          </p:nvPr>
        </p:nvGraphicFramePr>
        <p:xfrm>
          <a:off x="468313" y="1259353"/>
          <a:ext cx="2664296" cy="974451"/>
        </p:xfrm>
        <a:graphic>
          <a:graphicData uri="http://schemas.openxmlformats.org/drawingml/2006/table">
            <a:tbl>
              <a:tblPr firstRow="1" bandRow="1"/>
              <a:tblGrid>
                <a:gridCol w="932504"/>
                <a:gridCol w="1731792"/>
              </a:tblGrid>
              <a:tr h="271869">
                <a:tc gridSpan="2"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b="0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Ampelstatus</a:t>
                      </a:r>
                      <a:r>
                        <a:rPr lang="de-DE" sz="1200" b="1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 Termintreue</a:t>
                      </a:r>
                      <a:endParaRPr lang="de-DE" sz="900" b="1" dirty="0">
                        <a:solidFill>
                          <a:srgbClr val="FFFFFF"/>
                        </a:solidFill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900" b="0" dirty="0">
                        <a:solidFill>
                          <a:srgbClr val="FFFFFF"/>
                        </a:solidFill>
                        <a:latin typeface="BMWType V2 Light" pitchFamily="2" charset="0"/>
                        <a:cs typeface="BMWType V2 Ligh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700131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 smtClean="0"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de-DE" sz="900" b="0" dirty="0" smtClean="0">
                          <a:solidFill>
                            <a:schemeClr val="tx1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Gründe</a:t>
                      </a:r>
                      <a:r>
                        <a:rPr lang="de-DE" sz="900" b="0" baseline="0" dirty="0" smtClean="0">
                          <a:solidFill>
                            <a:schemeClr val="tx1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 für Abweichung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Tabel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81821"/>
              </p:ext>
            </p:extLst>
          </p:nvPr>
        </p:nvGraphicFramePr>
        <p:xfrm>
          <a:off x="3241440" y="1259353"/>
          <a:ext cx="2664296" cy="976320"/>
        </p:xfrm>
        <a:graphic>
          <a:graphicData uri="http://schemas.openxmlformats.org/drawingml/2006/table">
            <a:tbl>
              <a:tblPr firstRow="1" bandRow="1"/>
              <a:tblGrid>
                <a:gridCol w="932503"/>
                <a:gridCol w="1731793"/>
              </a:tblGrid>
              <a:tr h="252000">
                <a:tc gridSpan="2"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b="0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Ampelstatus</a:t>
                      </a:r>
                      <a:r>
                        <a:rPr lang="de-DE" sz="1200" b="1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 Ressourcen</a:t>
                      </a:r>
                      <a:r>
                        <a:rPr lang="de-DE" sz="1200" b="1" baseline="0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 / Zuarbeit</a:t>
                      </a:r>
                      <a:endParaRPr lang="de-DE" sz="900" b="1" dirty="0">
                        <a:solidFill>
                          <a:srgbClr val="FFFFFF"/>
                        </a:solidFill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900" b="0" dirty="0">
                        <a:solidFill>
                          <a:srgbClr val="FFFFFF"/>
                        </a:solidFill>
                        <a:latin typeface="BMWType V2 Light" pitchFamily="2" charset="0"/>
                        <a:cs typeface="BMWType V2 Ligh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70200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 smtClean="0"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de-DE" sz="900" b="0" dirty="0" smtClean="0">
                          <a:solidFill>
                            <a:schemeClr val="tx1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Gründe</a:t>
                      </a:r>
                      <a:r>
                        <a:rPr lang="de-DE" sz="900" b="0" baseline="0" dirty="0" smtClean="0">
                          <a:solidFill>
                            <a:schemeClr val="tx1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 für Abweichung</a:t>
                      </a:r>
                    </a:p>
                    <a:p>
                      <a:pPr marL="92075" indent="-92075" algn="l">
                        <a:buFont typeface="Wingdings" pitchFamily="2" charset="2"/>
                        <a:buChar char="§"/>
                      </a:pPr>
                      <a:endParaRPr lang="de-DE" sz="900" b="0" baseline="0" dirty="0" smtClean="0">
                        <a:solidFill>
                          <a:schemeClr val="tx1"/>
                        </a:solidFill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elle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31024"/>
              </p:ext>
            </p:extLst>
          </p:nvPr>
        </p:nvGraphicFramePr>
        <p:xfrm>
          <a:off x="6012979" y="1259353"/>
          <a:ext cx="2664296" cy="976320"/>
        </p:xfrm>
        <a:graphic>
          <a:graphicData uri="http://schemas.openxmlformats.org/drawingml/2006/table">
            <a:tbl>
              <a:tblPr firstRow="1" bandRow="1"/>
              <a:tblGrid>
                <a:gridCol w="932504"/>
                <a:gridCol w="1731792"/>
              </a:tblGrid>
              <a:tr h="252000">
                <a:tc gridSpan="2"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b="0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Ampelstatus</a:t>
                      </a:r>
                      <a:r>
                        <a:rPr lang="de-DE" sz="1200" b="1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 Inhalt / Qualität</a:t>
                      </a:r>
                      <a:endParaRPr lang="de-DE" sz="900" b="1" dirty="0">
                        <a:solidFill>
                          <a:srgbClr val="FFFFFF"/>
                        </a:solidFill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900" b="0" dirty="0">
                        <a:solidFill>
                          <a:srgbClr val="FFFFFF"/>
                        </a:solidFill>
                        <a:latin typeface="BMWType V2 Light" pitchFamily="2" charset="0"/>
                        <a:cs typeface="BMWType V2 Ligh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70200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 smtClean="0"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de-DE" sz="900" b="0" dirty="0" smtClean="0">
                          <a:solidFill>
                            <a:schemeClr val="tx1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Gründe</a:t>
                      </a:r>
                      <a:r>
                        <a:rPr lang="de-DE" sz="900" b="0" baseline="0" dirty="0" smtClean="0">
                          <a:solidFill>
                            <a:schemeClr val="tx1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 für Abweichung</a:t>
                      </a:r>
                    </a:p>
                    <a:p>
                      <a:pPr marL="92075" indent="-92075" algn="l">
                        <a:buFont typeface="Wingdings" pitchFamily="2" charset="2"/>
                        <a:buChar char="§"/>
                      </a:pPr>
                      <a:endParaRPr lang="de-DE" sz="900" b="0" baseline="0" dirty="0" smtClean="0">
                        <a:solidFill>
                          <a:schemeClr val="tx1"/>
                        </a:solidFill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8" name="Richtungspfeil 187"/>
          <p:cNvSpPr/>
          <p:nvPr/>
        </p:nvSpPr>
        <p:spPr bwMode="auto">
          <a:xfrm>
            <a:off x="465667" y="2353569"/>
            <a:ext cx="1154774" cy="216024"/>
          </a:xfrm>
          <a:prstGeom prst="homePlate">
            <a:avLst/>
          </a:prstGeom>
          <a:solidFill>
            <a:srgbClr val="4F81BD">
              <a:lumMod val="20000"/>
              <a:lumOff val="80000"/>
            </a:srgbClr>
          </a:solidFill>
          <a:ln w="28575" cap="flat" cmpd="sng" algn="ctr">
            <a:solidFill>
              <a:sysClr val="window" lastClr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MW Group Condensed" pitchFamily="34" charset="0"/>
                <a:cs typeface="BMWType V2 Light" pitchFamily="2" charset="0"/>
              </a:rPr>
              <a:t>0 - Projektauftrag</a:t>
            </a:r>
          </a:p>
        </p:txBody>
      </p:sp>
      <p:grpSp>
        <p:nvGrpSpPr>
          <p:cNvPr id="6" name="Gruppieren 141"/>
          <p:cNvGrpSpPr/>
          <p:nvPr/>
        </p:nvGrpSpPr>
        <p:grpSpPr>
          <a:xfrm>
            <a:off x="757029" y="1598253"/>
            <a:ext cx="276215" cy="594361"/>
            <a:chOff x="757029" y="3336846"/>
            <a:chExt cx="276215" cy="594361"/>
          </a:xfrm>
        </p:grpSpPr>
        <p:sp>
          <p:nvSpPr>
            <p:cNvPr id="143" name="Oval 34"/>
            <p:cNvSpPr>
              <a:spLocks noChangeArrowheads="1"/>
            </p:cNvSpPr>
            <p:nvPr/>
          </p:nvSpPr>
          <p:spPr bwMode="auto">
            <a:xfrm>
              <a:off x="812272" y="3715076"/>
              <a:ext cx="165729" cy="1620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44" name="Oval 34"/>
            <p:cNvSpPr>
              <a:spLocks noChangeArrowheads="1"/>
            </p:cNvSpPr>
            <p:nvPr/>
          </p:nvSpPr>
          <p:spPr bwMode="auto">
            <a:xfrm>
              <a:off x="812272" y="3552977"/>
              <a:ext cx="165729" cy="1620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57029" y="3336846"/>
              <a:ext cx="276215" cy="594361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Oval 34"/>
            <p:cNvSpPr>
              <a:spLocks noChangeArrowheads="1"/>
            </p:cNvSpPr>
            <p:nvPr/>
          </p:nvSpPr>
          <p:spPr bwMode="auto">
            <a:xfrm>
              <a:off x="812272" y="3390879"/>
              <a:ext cx="165729" cy="1620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</p:grpSp>
      <p:grpSp>
        <p:nvGrpSpPr>
          <p:cNvPr id="8" name="Gruppieren 155"/>
          <p:cNvGrpSpPr/>
          <p:nvPr/>
        </p:nvGrpSpPr>
        <p:grpSpPr>
          <a:xfrm>
            <a:off x="1106592" y="1715128"/>
            <a:ext cx="167320" cy="360040"/>
            <a:chOff x="1106592" y="3453721"/>
            <a:chExt cx="167320" cy="360040"/>
          </a:xfrm>
        </p:grpSpPr>
        <p:sp>
          <p:nvSpPr>
            <p:cNvPr id="157" name="Oval 34"/>
            <p:cNvSpPr>
              <a:spLocks noChangeArrowheads="1"/>
            </p:cNvSpPr>
            <p:nvPr/>
          </p:nvSpPr>
          <p:spPr bwMode="auto">
            <a:xfrm>
              <a:off x="1140056" y="3682837"/>
              <a:ext cx="100392" cy="9819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58" name="Oval 34"/>
            <p:cNvSpPr>
              <a:spLocks noChangeArrowheads="1"/>
            </p:cNvSpPr>
            <p:nvPr/>
          </p:nvSpPr>
          <p:spPr bwMode="auto">
            <a:xfrm>
              <a:off x="1140056" y="3584645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1106592" y="3453721"/>
              <a:ext cx="167320" cy="360040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Oval 34"/>
            <p:cNvSpPr>
              <a:spLocks noChangeArrowheads="1"/>
            </p:cNvSpPr>
            <p:nvPr/>
          </p:nvSpPr>
          <p:spPr bwMode="auto">
            <a:xfrm>
              <a:off x="1140056" y="3486452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</p:grpSp>
      <p:grpSp>
        <p:nvGrpSpPr>
          <p:cNvPr id="11" name="Gruppieren 189"/>
          <p:cNvGrpSpPr/>
          <p:nvPr/>
        </p:nvGrpSpPr>
        <p:grpSpPr>
          <a:xfrm>
            <a:off x="3883960" y="1715128"/>
            <a:ext cx="167320" cy="360040"/>
            <a:chOff x="1106592" y="3453721"/>
            <a:chExt cx="167320" cy="360040"/>
          </a:xfrm>
        </p:grpSpPr>
        <p:sp>
          <p:nvSpPr>
            <p:cNvPr id="191" name="Oval 34"/>
            <p:cNvSpPr>
              <a:spLocks noChangeArrowheads="1"/>
            </p:cNvSpPr>
            <p:nvPr/>
          </p:nvSpPr>
          <p:spPr bwMode="auto">
            <a:xfrm>
              <a:off x="1140056" y="3682837"/>
              <a:ext cx="100392" cy="9819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92" name="Oval 34"/>
            <p:cNvSpPr>
              <a:spLocks noChangeArrowheads="1"/>
            </p:cNvSpPr>
            <p:nvPr/>
          </p:nvSpPr>
          <p:spPr bwMode="auto">
            <a:xfrm>
              <a:off x="1140056" y="3584645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1106592" y="3453721"/>
              <a:ext cx="167320" cy="360040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Oval 34"/>
            <p:cNvSpPr>
              <a:spLocks noChangeArrowheads="1"/>
            </p:cNvSpPr>
            <p:nvPr/>
          </p:nvSpPr>
          <p:spPr bwMode="auto">
            <a:xfrm>
              <a:off x="1140056" y="3486452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</p:grpSp>
      <p:grpSp>
        <p:nvGrpSpPr>
          <p:cNvPr id="14" name="Gruppieren 231"/>
          <p:cNvGrpSpPr/>
          <p:nvPr/>
        </p:nvGrpSpPr>
        <p:grpSpPr>
          <a:xfrm>
            <a:off x="6654504" y="1715128"/>
            <a:ext cx="167320" cy="360040"/>
            <a:chOff x="1106592" y="3453721"/>
            <a:chExt cx="167320" cy="360040"/>
          </a:xfrm>
        </p:grpSpPr>
        <p:sp>
          <p:nvSpPr>
            <p:cNvPr id="233" name="Oval 34"/>
            <p:cNvSpPr>
              <a:spLocks noChangeArrowheads="1"/>
            </p:cNvSpPr>
            <p:nvPr/>
          </p:nvSpPr>
          <p:spPr bwMode="auto">
            <a:xfrm>
              <a:off x="1140056" y="3682837"/>
              <a:ext cx="100392" cy="9819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34" name="Oval 34"/>
            <p:cNvSpPr>
              <a:spLocks noChangeArrowheads="1"/>
            </p:cNvSpPr>
            <p:nvPr/>
          </p:nvSpPr>
          <p:spPr bwMode="auto">
            <a:xfrm>
              <a:off x="1140056" y="3584645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35" name="Rechteck 234"/>
            <p:cNvSpPr/>
            <p:nvPr/>
          </p:nvSpPr>
          <p:spPr>
            <a:xfrm>
              <a:off x="1106592" y="3453721"/>
              <a:ext cx="167320" cy="360040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Oval 34"/>
            <p:cNvSpPr>
              <a:spLocks noChangeArrowheads="1"/>
            </p:cNvSpPr>
            <p:nvPr/>
          </p:nvSpPr>
          <p:spPr bwMode="auto">
            <a:xfrm>
              <a:off x="1140056" y="3486452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</p:grpSp>
      <p:sp>
        <p:nvSpPr>
          <p:cNvPr id="213" name="Line 271"/>
          <p:cNvSpPr>
            <a:spLocks noChangeShapeType="1"/>
          </p:cNvSpPr>
          <p:nvPr/>
        </p:nvSpPr>
        <p:spPr bwMode="auto">
          <a:xfrm>
            <a:off x="5205940" y="4318002"/>
            <a:ext cx="1587" cy="1587"/>
          </a:xfrm>
          <a:prstGeom prst="line">
            <a:avLst/>
          </a:prstGeom>
          <a:noFill/>
          <a:ln w="0">
            <a:solidFill>
              <a:srgbClr val="D0D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4" name="Rectangle 272"/>
          <p:cNvSpPr>
            <a:spLocks noChangeArrowheads="1"/>
          </p:cNvSpPr>
          <p:nvPr/>
        </p:nvSpPr>
        <p:spPr bwMode="auto">
          <a:xfrm>
            <a:off x="5205940" y="4318002"/>
            <a:ext cx="7937" cy="9525"/>
          </a:xfrm>
          <a:prstGeom prst="rect">
            <a:avLst/>
          </a:prstGeom>
          <a:solidFill>
            <a:srgbClr val="D0D7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215" name="Line 273"/>
          <p:cNvSpPr>
            <a:spLocks noChangeShapeType="1"/>
          </p:cNvSpPr>
          <p:nvPr/>
        </p:nvSpPr>
        <p:spPr bwMode="auto">
          <a:xfrm>
            <a:off x="6542615" y="4318002"/>
            <a:ext cx="1587" cy="1587"/>
          </a:xfrm>
          <a:prstGeom prst="line">
            <a:avLst/>
          </a:prstGeom>
          <a:noFill/>
          <a:ln w="0">
            <a:solidFill>
              <a:srgbClr val="D0D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6" name="Rectangle 274"/>
          <p:cNvSpPr>
            <a:spLocks noChangeArrowheads="1"/>
          </p:cNvSpPr>
          <p:nvPr/>
        </p:nvSpPr>
        <p:spPr bwMode="auto">
          <a:xfrm>
            <a:off x="6542615" y="4318002"/>
            <a:ext cx="7937" cy="9525"/>
          </a:xfrm>
          <a:prstGeom prst="rect">
            <a:avLst/>
          </a:prstGeom>
          <a:solidFill>
            <a:srgbClr val="D0D7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217" name="Line 275"/>
          <p:cNvSpPr>
            <a:spLocks noChangeShapeType="1"/>
          </p:cNvSpPr>
          <p:nvPr/>
        </p:nvSpPr>
        <p:spPr bwMode="auto">
          <a:xfrm>
            <a:off x="7880878" y="4318002"/>
            <a:ext cx="1587" cy="1587"/>
          </a:xfrm>
          <a:prstGeom prst="line">
            <a:avLst/>
          </a:prstGeom>
          <a:noFill/>
          <a:ln w="0">
            <a:solidFill>
              <a:srgbClr val="D0D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8" name="Rectangle 276"/>
          <p:cNvSpPr>
            <a:spLocks noChangeArrowheads="1"/>
          </p:cNvSpPr>
          <p:nvPr/>
        </p:nvSpPr>
        <p:spPr bwMode="auto">
          <a:xfrm>
            <a:off x="7880878" y="4318002"/>
            <a:ext cx="7937" cy="9525"/>
          </a:xfrm>
          <a:prstGeom prst="rect">
            <a:avLst/>
          </a:prstGeom>
          <a:solidFill>
            <a:srgbClr val="D0D7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225" name="Line 277"/>
          <p:cNvSpPr>
            <a:spLocks noChangeShapeType="1"/>
          </p:cNvSpPr>
          <p:nvPr/>
        </p:nvSpPr>
        <p:spPr bwMode="auto">
          <a:xfrm>
            <a:off x="9235015" y="4318002"/>
            <a:ext cx="1587" cy="1587"/>
          </a:xfrm>
          <a:prstGeom prst="line">
            <a:avLst/>
          </a:prstGeom>
          <a:noFill/>
          <a:ln w="0">
            <a:solidFill>
              <a:srgbClr val="D0D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2" name="Rectangle 278"/>
          <p:cNvSpPr>
            <a:spLocks noChangeArrowheads="1"/>
          </p:cNvSpPr>
          <p:nvPr/>
        </p:nvSpPr>
        <p:spPr bwMode="auto">
          <a:xfrm>
            <a:off x="9235015" y="4318002"/>
            <a:ext cx="7937" cy="9525"/>
          </a:xfrm>
          <a:prstGeom prst="rect">
            <a:avLst/>
          </a:prstGeom>
          <a:solidFill>
            <a:srgbClr val="D0D7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243" name="Line 283"/>
          <p:cNvSpPr>
            <a:spLocks noChangeShapeType="1"/>
          </p:cNvSpPr>
          <p:nvPr/>
        </p:nvSpPr>
        <p:spPr bwMode="auto">
          <a:xfrm>
            <a:off x="9242953" y="4310065"/>
            <a:ext cx="1587" cy="1587"/>
          </a:xfrm>
          <a:prstGeom prst="line">
            <a:avLst/>
          </a:prstGeom>
          <a:noFill/>
          <a:ln w="0">
            <a:solidFill>
              <a:srgbClr val="D0D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4" name="Rectangle 284"/>
          <p:cNvSpPr>
            <a:spLocks noChangeArrowheads="1"/>
          </p:cNvSpPr>
          <p:nvPr/>
        </p:nvSpPr>
        <p:spPr bwMode="auto">
          <a:xfrm>
            <a:off x="9242953" y="4310065"/>
            <a:ext cx="7937" cy="7937"/>
          </a:xfrm>
          <a:prstGeom prst="rect">
            <a:avLst/>
          </a:prstGeom>
          <a:solidFill>
            <a:srgbClr val="D0D7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9pPr>
          </a:lstStyle>
          <a:p>
            <a:endParaRPr lang="de-DE" altLang="de-DE">
              <a:latin typeface="Arial" panose="020B0604020202020204" pitchFamily="34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87989"/>
              </p:ext>
            </p:extLst>
          </p:nvPr>
        </p:nvGraphicFramePr>
        <p:xfrm>
          <a:off x="467253" y="2676531"/>
          <a:ext cx="8207892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2556"/>
                <a:gridCol w="1172556"/>
                <a:gridCol w="1172556"/>
                <a:gridCol w="1172556"/>
                <a:gridCol w="1172556"/>
                <a:gridCol w="1172556"/>
                <a:gridCol w="1172556"/>
              </a:tblGrid>
              <a:tr h="0"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Juli</a:t>
                      </a:r>
                      <a:endParaRPr lang="de-DE" sz="10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August</a:t>
                      </a:r>
                      <a:endParaRPr lang="de-DE" sz="10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September </a:t>
                      </a:r>
                      <a:endParaRPr lang="de-DE" sz="10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Oktober</a:t>
                      </a:r>
                      <a:endParaRPr lang="de-DE" sz="10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November </a:t>
                      </a:r>
                      <a:endParaRPr lang="de-DE" sz="10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Dezember</a:t>
                      </a:r>
                      <a:endParaRPr lang="de-DE" sz="10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Releases</a:t>
                      </a:r>
                    </a:p>
                    <a:p>
                      <a:endParaRPr lang="de-DE" sz="1000" dirty="0" smtClean="0"/>
                    </a:p>
                    <a:p>
                      <a:r>
                        <a:rPr lang="de-DE" sz="1000" dirty="0" smtClean="0"/>
                        <a:t>Milestones</a:t>
                      </a:r>
                      <a:endParaRPr lang="de-DE" sz="1000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Tabelle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3076"/>
              </p:ext>
            </p:extLst>
          </p:nvPr>
        </p:nvGraphicFramePr>
        <p:xfrm>
          <a:off x="468313" y="895757"/>
          <a:ext cx="8206831" cy="252000"/>
        </p:xfrm>
        <a:graphic>
          <a:graphicData uri="http://schemas.openxmlformats.org/drawingml/2006/table">
            <a:tbl>
              <a:tblPr firstRow="1" bandRow="1"/>
              <a:tblGrid>
                <a:gridCol w="1656820"/>
                <a:gridCol w="2040467"/>
                <a:gridCol w="1075267"/>
                <a:gridCol w="1371600"/>
                <a:gridCol w="715394"/>
                <a:gridCol w="1347283"/>
              </a:tblGrid>
              <a:tr h="25200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050" b="1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Arbeitspaket / Teilprojekt:</a:t>
                      </a:r>
                      <a:endParaRPr lang="de-DE" sz="1050" b="1" dirty="0">
                        <a:solidFill>
                          <a:srgbClr val="FFFFFF"/>
                        </a:solidFill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de-DE" sz="1050" b="0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VMI</a:t>
                      </a:r>
                      <a:endParaRPr lang="de-DE" sz="1050" b="0" dirty="0">
                        <a:solidFill>
                          <a:srgbClr val="FFFFFF"/>
                        </a:solidFill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50" b="1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Verantwortlich:</a:t>
                      </a:r>
                      <a:endParaRPr lang="de-DE" sz="1050" b="1" dirty="0">
                        <a:solidFill>
                          <a:srgbClr val="FFFFFF"/>
                        </a:solidFill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50" b="0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Sepp Meier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50" b="1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Datum:</a:t>
                      </a:r>
                      <a:endParaRPr lang="de-DE" sz="1050" b="1" dirty="0">
                        <a:solidFill>
                          <a:srgbClr val="FFFFFF"/>
                        </a:solidFill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50" b="0" dirty="0" smtClean="0">
                          <a:solidFill>
                            <a:srgbClr val="FFFFFF"/>
                          </a:solidFill>
                          <a:latin typeface="BMW Group Condensed" pitchFamily="34" charset="0"/>
                          <a:cs typeface="BMWType V2 Light" pitchFamily="2" charset="0"/>
                        </a:rPr>
                        <a:t>25.08.2017</a:t>
                      </a:r>
                      <a:endParaRPr lang="de-DE" sz="1050" b="0" dirty="0" smtClean="0">
                        <a:solidFill>
                          <a:srgbClr val="FFFFFF"/>
                        </a:solidFill>
                        <a:latin typeface="BMW Group Condensed" pitchFamily="34" charset="0"/>
                        <a:cs typeface="BMWType V2 Ligh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pSp>
        <p:nvGrpSpPr>
          <p:cNvPr id="85" name="Gruppieren 155"/>
          <p:cNvGrpSpPr/>
          <p:nvPr/>
        </p:nvGrpSpPr>
        <p:grpSpPr>
          <a:xfrm>
            <a:off x="3282752" y="1720239"/>
            <a:ext cx="167320" cy="360040"/>
            <a:chOff x="1106592" y="3453721"/>
            <a:chExt cx="167320" cy="360040"/>
          </a:xfrm>
        </p:grpSpPr>
        <p:sp>
          <p:nvSpPr>
            <p:cNvPr id="86" name="Oval 34"/>
            <p:cNvSpPr>
              <a:spLocks noChangeArrowheads="1"/>
            </p:cNvSpPr>
            <p:nvPr/>
          </p:nvSpPr>
          <p:spPr bwMode="auto">
            <a:xfrm>
              <a:off x="1140056" y="3682837"/>
              <a:ext cx="100392" cy="9819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87" name="Oval 34"/>
            <p:cNvSpPr>
              <a:spLocks noChangeArrowheads="1"/>
            </p:cNvSpPr>
            <p:nvPr/>
          </p:nvSpPr>
          <p:spPr bwMode="auto">
            <a:xfrm>
              <a:off x="1140056" y="3584645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88" name="Rechteck 87"/>
            <p:cNvSpPr/>
            <p:nvPr/>
          </p:nvSpPr>
          <p:spPr>
            <a:xfrm>
              <a:off x="1106592" y="3453721"/>
              <a:ext cx="167320" cy="360040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Oval 34"/>
            <p:cNvSpPr>
              <a:spLocks noChangeArrowheads="1"/>
            </p:cNvSpPr>
            <p:nvPr/>
          </p:nvSpPr>
          <p:spPr bwMode="auto">
            <a:xfrm>
              <a:off x="1140056" y="3486452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</p:grpSp>
      <p:grpSp>
        <p:nvGrpSpPr>
          <p:cNvPr id="90" name="Gruppieren 155"/>
          <p:cNvGrpSpPr/>
          <p:nvPr/>
        </p:nvGrpSpPr>
        <p:grpSpPr>
          <a:xfrm>
            <a:off x="6049618" y="1733335"/>
            <a:ext cx="167320" cy="360040"/>
            <a:chOff x="1106592" y="3453721"/>
            <a:chExt cx="167320" cy="360040"/>
          </a:xfrm>
        </p:grpSpPr>
        <p:sp>
          <p:nvSpPr>
            <p:cNvPr id="91" name="Oval 34"/>
            <p:cNvSpPr>
              <a:spLocks noChangeArrowheads="1"/>
            </p:cNvSpPr>
            <p:nvPr/>
          </p:nvSpPr>
          <p:spPr bwMode="auto">
            <a:xfrm>
              <a:off x="1140056" y="3682837"/>
              <a:ext cx="100392" cy="9819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2" name="Oval 34"/>
            <p:cNvSpPr>
              <a:spLocks noChangeArrowheads="1"/>
            </p:cNvSpPr>
            <p:nvPr/>
          </p:nvSpPr>
          <p:spPr bwMode="auto">
            <a:xfrm>
              <a:off x="1140056" y="3584645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3" name="Rechteck 92"/>
            <p:cNvSpPr/>
            <p:nvPr/>
          </p:nvSpPr>
          <p:spPr>
            <a:xfrm>
              <a:off x="1106592" y="3453721"/>
              <a:ext cx="167320" cy="360040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Oval 34"/>
            <p:cNvSpPr>
              <a:spLocks noChangeArrowheads="1"/>
            </p:cNvSpPr>
            <p:nvPr/>
          </p:nvSpPr>
          <p:spPr bwMode="auto">
            <a:xfrm>
              <a:off x="1140056" y="3486452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</p:grpSp>
      <p:grpSp>
        <p:nvGrpSpPr>
          <p:cNvPr id="95" name="Gruppieren 141"/>
          <p:cNvGrpSpPr/>
          <p:nvPr/>
        </p:nvGrpSpPr>
        <p:grpSpPr>
          <a:xfrm>
            <a:off x="3529258" y="1614174"/>
            <a:ext cx="276215" cy="594361"/>
            <a:chOff x="757029" y="3336846"/>
            <a:chExt cx="276215" cy="594361"/>
          </a:xfrm>
        </p:grpSpPr>
        <p:sp>
          <p:nvSpPr>
            <p:cNvPr id="96" name="Oval 34"/>
            <p:cNvSpPr>
              <a:spLocks noChangeArrowheads="1"/>
            </p:cNvSpPr>
            <p:nvPr/>
          </p:nvSpPr>
          <p:spPr bwMode="auto">
            <a:xfrm>
              <a:off x="812272" y="3715076"/>
              <a:ext cx="165729" cy="1620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812272" y="3552977"/>
              <a:ext cx="165729" cy="1620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8" name="Rechteck 97"/>
            <p:cNvSpPr/>
            <p:nvPr/>
          </p:nvSpPr>
          <p:spPr>
            <a:xfrm>
              <a:off x="757029" y="3336846"/>
              <a:ext cx="276215" cy="594361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Oval 34"/>
            <p:cNvSpPr>
              <a:spLocks noChangeArrowheads="1"/>
            </p:cNvSpPr>
            <p:nvPr/>
          </p:nvSpPr>
          <p:spPr bwMode="auto">
            <a:xfrm>
              <a:off x="812272" y="3390879"/>
              <a:ext cx="165729" cy="1620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</p:grpSp>
      <p:grpSp>
        <p:nvGrpSpPr>
          <p:cNvPr id="100" name="Gruppieren 141"/>
          <p:cNvGrpSpPr/>
          <p:nvPr/>
        </p:nvGrpSpPr>
        <p:grpSpPr>
          <a:xfrm>
            <a:off x="6295585" y="1597383"/>
            <a:ext cx="276215" cy="594361"/>
            <a:chOff x="757029" y="3336846"/>
            <a:chExt cx="276215" cy="594361"/>
          </a:xfrm>
        </p:grpSpPr>
        <p:sp>
          <p:nvSpPr>
            <p:cNvPr id="101" name="Oval 34"/>
            <p:cNvSpPr>
              <a:spLocks noChangeArrowheads="1"/>
            </p:cNvSpPr>
            <p:nvPr/>
          </p:nvSpPr>
          <p:spPr bwMode="auto">
            <a:xfrm>
              <a:off x="812272" y="3715076"/>
              <a:ext cx="165729" cy="1620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2" name="Oval 34"/>
            <p:cNvSpPr>
              <a:spLocks noChangeArrowheads="1"/>
            </p:cNvSpPr>
            <p:nvPr/>
          </p:nvSpPr>
          <p:spPr bwMode="auto">
            <a:xfrm>
              <a:off x="812272" y="3552977"/>
              <a:ext cx="165729" cy="1620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757029" y="3336846"/>
              <a:ext cx="276215" cy="594361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Oval 34"/>
            <p:cNvSpPr>
              <a:spLocks noChangeArrowheads="1"/>
            </p:cNvSpPr>
            <p:nvPr/>
          </p:nvSpPr>
          <p:spPr bwMode="auto">
            <a:xfrm>
              <a:off x="812272" y="3390879"/>
              <a:ext cx="165729" cy="1620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</p:grpSp>
      <p:sp>
        <p:nvSpPr>
          <p:cNvPr id="72" name="Flussdiagramm: Zusammenführen 71"/>
          <p:cNvSpPr/>
          <p:nvPr/>
        </p:nvSpPr>
        <p:spPr>
          <a:xfrm>
            <a:off x="6350828" y="2307329"/>
            <a:ext cx="288000" cy="252000"/>
          </a:xfrm>
          <a:prstGeom prst="flowChartMerge">
            <a:avLst/>
          </a:prstGeom>
          <a:solidFill>
            <a:schemeClr val="bg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de-DE" sz="600" kern="0" dirty="0" smtClean="0">
                <a:solidFill>
                  <a:schemeClr val="bg1"/>
                </a:solidFill>
                <a:latin typeface="BMW Group Condensed" pitchFamily="34" charset="0"/>
              </a:rPr>
              <a:t>30</a:t>
            </a:r>
            <a:r>
              <a:rPr lang="de-DE" sz="600" kern="0" dirty="0" smtClean="0">
                <a:solidFill>
                  <a:schemeClr val="bg1"/>
                </a:solidFill>
                <a:latin typeface="BMW Group Condensed" pitchFamily="34" charset="0"/>
              </a:rPr>
              <a:t>%</a:t>
            </a:r>
          </a:p>
        </p:txBody>
      </p:sp>
      <p:sp>
        <p:nvSpPr>
          <p:cNvPr id="79" name="Textfeld 100"/>
          <p:cNvSpPr txBox="1">
            <a:spLocks noChangeArrowheads="1"/>
          </p:cNvSpPr>
          <p:nvPr/>
        </p:nvSpPr>
        <p:spPr bwMode="auto">
          <a:xfrm>
            <a:off x="2846159" y="2921680"/>
            <a:ext cx="1037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9pPr>
          </a:lstStyle>
          <a:p>
            <a:r>
              <a:rPr lang="de-DE" altLang="de-DE" sz="900" b="1" dirty="0" smtClean="0">
                <a:latin typeface="Arial" panose="020B0604020202020204" pitchFamily="34" charset="0"/>
                <a:ea typeface="BMW Type Global Pro Regular"/>
                <a:cs typeface="BMW Type Global Pro Regular"/>
              </a:rPr>
              <a:t>21.8</a:t>
            </a:r>
            <a:r>
              <a:rPr lang="de-DE" altLang="de-DE" sz="900" b="1" dirty="0" smtClean="0">
                <a:latin typeface="Arial" panose="020B0604020202020204" pitchFamily="34" charset="0"/>
                <a:ea typeface="BMW Type Global Pro Regular"/>
                <a:cs typeface="BMW Type Global Pro Regular"/>
              </a:rPr>
              <a:t>.</a:t>
            </a:r>
            <a:endParaRPr lang="de-DE" altLang="de-DE" sz="900" b="1" dirty="0">
              <a:latin typeface="Arial" panose="020B0604020202020204" pitchFamily="34" charset="0"/>
              <a:ea typeface="BMW Type Global Pro Regular"/>
              <a:cs typeface="BMW Type Global Pro Regular"/>
            </a:endParaRPr>
          </a:p>
          <a:p>
            <a:r>
              <a:rPr lang="de-DE" altLang="de-DE" sz="900" dirty="0" smtClean="0">
                <a:latin typeface="Arial" panose="020B0604020202020204" pitchFamily="34" charset="0"/>
                <a:ea typeface="BMW Type Global Pro Regular"/>
                <a:cs typeface="BMW Type Global Pro Regular"/>
              </a:rPr>
              <a:t>Projektstart</a:t>
            </a:r>
            <a:endParaRPr lang="de-DE" altLang="de-DE" sz="900" dirty="0">
              <a:latin typeface="Arial" panose="020B0604020202020204" pitchFamily="34" charset="0"/>
              <a:ea typeface="BMW Type Global Pro Regular"/>
              <a:cs typeface="BMW Type Global Pro Regular"/>
            </a:endParaRPr>
          </a:p>
        </p:txBody>
      </p:sp>
      <p:grpSp>
        <p:nvGrpSpPr>
          <p:cNvPr id="107" name="Gruppieren 57"/>
          <p:cNvGrpSpPr>
            <a:grpSpLocks/>
          </p:cNvGrpSpPr>
          <p:nvPr/>
        </p:nvGrpSpPr>
        <p:grpSpPr bwMode="auto">
          <a:xfrm>
            <a:off x="3514150" y="2686387"/>
            <a:ext cx="254258" cy="771674"/>
            <a:chOff x="3854480" y="2648745"/>
            <a:chExt cx="180000" cy="996950"/>
          </a:xfrm>
        </p:grpSpPr>
        <p:sp>
          <p:nvSpPr>
            <p:cNvPr id="108" name="AutoShape 38"/>
            <p:cNvSpPr>
              <a:spLocks noChangeAspect="1" noChangeArrowheads="1"/>
            </p:cNvSpPr>
            <p:nvPr/>
          </p:nvSpPr>
          <p:spPr bwMode="auto">
            <a:xfrm>
              <a:off x="3854480" y="3520283"/>
              <a:ext cx="180000" cy="12541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 w="12700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400">
                <a:latin typeface="Arial" charset="0"/>
                <a:cs typeface="Arial" charset="0"/>
              </a:endParaRPr>
            </a:p>
          </p:txBody>
        </p:sp>
        <p:cxnSp>
          <p:nvCxnSpPr>
            <p:cNvPr id="109" name="Gerade Verbindung 40"/>
            <p:cNvCxnSpPr/>
            <p:nvPr/>
          </p:nvCxnSpPr>
          <p:spPr bwMode="auto">
            <a:xfrm flipH="1" flipV="1">
              <a:off x="3942901" y="2648745"/>
              <a:ext cx="1579" cy="869950"/>
            </a:xfrm>
            <a:prstGeom prst="line">
              <a:avLst/>
            </a:prstGeom>
            <a:solidFill>
              <a:schemeClr val="accent4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Gruppieren 155"/>
          <p:cNvGrpSpPr/>
          <p:nvPr/>
        </p:nvGrpSpPr>
        <p:grpSpPr>
          <a:xfrm>
            <a:off x="523034" y="1719654"/>
            <a:ext cx="167320" cy="360040"/>
            <a:chOff x="1106592" y="3453721"/>
            <a:chExt cx="167320" cy="360040"/>
          </a:xfrm>
        </p:grpSpPr>
        <p:sp>
          <p:nvSpPr>
            <p:cNvPr id="103" name="Oval 34"/>
            <p:cNvSpPr>
              <a:spLocks noChangeArrowheads="1"/>
            </p:cNvSpPr>
            <p:nvPr/>
          </p:nvSpPr>
          <p:spPr bwMode="auto">
            <a:xfrm>
              <a:off x="1140056" y="3682837"/>
              <a:ext cx="100392" cy="9819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14" name="Oval 34"/>
            <p:cNvSpPr>
              <a:spLocks noChangeArrowheads="1"/>
            </p:cNvSpPr>
            <p:nvPr/>
          </p:nvSpPr>
          <p:spPr bwMode="auto">
            <a:xfrm>
              <a:off x="1140056" y="3584645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1106592" y="3453721"/>
              <a:ext cx="167320" cy="360040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Oval 34"/>
            <p:cNvSpPr>
              <a:spLocks noChangeArrowheads="1"/>
            </p:cNvSpPr>
            <p:nvPr/>
          </p:nvSpPr>
          <p:spPr bwMode="auto">
            <a:xfrm>
              <a:off x="1140056" y="3486452"/>
              <a:ext cx="100392" cy="98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</p:grpSp>
      <p:sp>
        <p:nvSpPr>
          <p:cNvPr id="74" name="Textfeld 100"/>
          <p:cNvSpPr txBox="1">
            <a:spLocks noChangeArrowheads="1"/>
          </p:cNvSpPr>
          <p:nvPr/>
        </p:nvSpPr>
        <p:spPr bwMode="auto">
          <a:xfrm>
            <a:off x="4278242" y="2917720"/>
            <a:ext cx="1220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MW Group Condensed" panose="020B0606020202020204" pitchFamily="34" charset="0"/>
              </a:defRPr>
            </a:lvl9pPr>
          </a:lstStyle>
          <a:p>
            <a:r>
              <a:rPr lang="de-DE" altLang="de-DE" sz="900" b="1" dirty="0" smtClean="0">
                <a:latin typeface="Arial" panose="020B0604020202020204" pitchFamily="34" charset="0"/>
                <a:ea typeface="BMW Type Global Pro Regular"/>
                <a:cs typeface="BMW Type Global Pro Regular"/>
              </a:rPr>
              <a:t>1.9</a:t>
            </a:r>
            <a:r>
              <a:rPr lang="de-DE" altLang="de-DE" sz="900" b="1" dirty="0" smtClean="0">
                <a:latin typeface="Arial" panose="020B0604020202020204" pitchFamily="34" charset="0"/>
                <a:ea typeface="BMW Type Global Pro Regular"/>
                <a:cs typeface="BMW Type Global Pro Regular"/>
              </a:rPr>
              <a:t>.</a:t>
            </a:r>
            <a:endParaRPr lang="de-DE" altLang="de-DE" sz="900" b="1" dirty="0">
              <a:latin typeface="Arial" panose="020B0604020202020204" pitchFamily="34" charset="0"/>
              <a:ea typeface="BMW Type Global Pro Regular"/>
              <a:cs typeface="BMW Type Global Pro Regular"/>
            </a:endParaRPr>
          </a:p>
          <a:p>
            <a:r>
              <a:rPr lang="de-DE" altLang="de-DE" sz="900" dirty="0" smtClean="0">
                <a:latin typeface="Arial" panose="020B0604020202020204" pitchFamily="34" charset="0"/>
                <a:ea typeface="BMW Type Global Pro Regular"/>
                <a:cs typeface="BMW Type Global Pro Regular"/>
              </a:rPr>
              <a:t>Produktivsetzung</a:t>
            </a:r>
            <a:endParaRPr lang="de-DE" altLang="de-DE" sz="900" dirty="0">
              <a:latin typeface="Arial" panose="020B0604020202020204" pitchFamily="34" charset="0"/>
              <a:ea typeface="BMW Type Global Pro Regular"/>
              <a:cs typeface="BMW Type Global Pro Regular"/>
            </a:endParaRPr>
          </a:p>
        </p:txBody>
      </p:sp>
      <p:grpSp>
        <p:nvGrpSpPr>
          <p:cNvPr id="75" name="Gruppieren 57"/>
          <p:cNvGrpSpPr>
            <a:grpSpLocks/>
          </p:cNvGrpSpPr>
          <p:nvPr/>
        </p:nvGrpSpPr>
        <p:grpSpPr bwMode="auto">
          <a:xfrm>
            <a:off x="3967540" y="2685259"/>
            <a:ext cx="254258" cy="771674"/>
            <a:chOff x="3854480" y="2648745"/>
            <a:chExt cx="180000" cy="996950"/>
          </a:xfrm>
        </p:grpSpPr>
        <p:sp>
          <p:nvSpPr>
            <p:cNvPr id="76" name="AutoShape 38"/>
            <p:cNvSpPr>
              <a:spLocks noChangeAspect="1" noChangeArrowheads="1"/>
            </p:cNvSpPr>
            <p:nvPr/>
          </p:nvSpPr>
          <p:spPr bwMode="auto">
            <a:xfrm>
              <a:off x="3854480" y="3520283"/>
              <a:ext cx="180000" cy="12541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 w="12700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400">
                <a:latin typeface="Arial" charset="0"/>
                <a:cs typeface="Arial" charset="0"/>
              </a:endParaRPr>
            </a:p>
          </p:txBody>
        </p:sp>
        <p:cxnSp>
          <p:nvCxnSpPr>
            <p:cNvPr id="77" name="Gerade Verbindung 40"/>
            <p:cNvCxnSpPr/>
            <p:nvPr/>
          </p:nvCxnSpPr>
          <p:spPr bwMode="auto">
            <a:xfrm flipH="1" flipV="1">
              <a:off x="3942901" y="2648745"/>
              <a:ext cx="1579" cy="869950"/>
            </a:xfrm>
            <a:prstGeom prst="line">
              <a:avLst/>
            </a:prstGeom>
            <a:solidFill>
              <a:schemeClr val="accent4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595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MW_Group_4zu3_3L_D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FE3BF5F20AF40A38F8622D63EF3B7" ma:contentTypeVersion="0" ma:contentTypeDescription="Create a new document." ma:contentTypeScope="" ma:versionID="a9caa0c07a785af98fcb9755658b14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5A2793-9563-4CB7-BCA9-FB0A48D9C7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1D8B68-7952-4B12-90AF-B625AC313ABC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2C15740-C448-4566-83CD-1A8DF4062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BMW_Group_4zu3_3L_D</Template>
  <TotalTime>0</TotalTime>
  <Words>83</Words>
  <Application>Microsoft Office PowerPoint</Application>
  <PresentationFormat>Bildschirmpräsentation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BMW_Group_4zu3_3L_D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rehn</dc:creator>
  <cp:lastModifiedBy>CR7</cp:lastModifiedBy>
  <cp:revision>793</cp:revision>
  <dcterms:created xsi:type="dcterms:W3CDTF">2012-10-29T09:41:48Z</dcterms:created>
  <dcterms:modified xsi:type="dcterms:W3CDTF">2017-08-25T09:52:01Z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0x01010003FFE3BF5F20AF40A38F8622D63EF3B7</vt:lpwstr>
  </property>
</Properties>
</file>