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1"/>
    <p:restoredTop sz="94649"/>
  </p:normalViewPr>
  <p:slideViewPr>
    <p:cSldViewPr snapToGrid="0" snapToObjects="1">
      <p:cViewPr>
        <p:scale>
          <a:sx n="153" d="100"/>
          <a:sy n="153" d="100"/>
        </p:scale>
        <p:origin x="101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936BC-FBB5-144F-B456-1983B4080356}" type="datetimeFigureOut">
              <a:rPr lang="de-DE" smtClean="0"/>
              <a:t>25.08.17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AE4B5-8177-9740-A662-3FA87E10C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41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68360" y="1639800"/>
            <a:ext cx="8208720" cy="233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8360" y="4193280"/>
            <a:ext cx="8208720" cy="233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68360" y="1639800"/>
            <a:ext cx="4005720" cy="233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600" y="1639800"/>
            <a:ext cx="4005720" cy="233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600" y="4193280"/>
            <a:ext cx="4005720" cy="233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8360" y="4193280"/>
            <a:ext cx="4005720" cy="233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68360" y="1639800"/>
            <a:ext cx="2643120" cy="233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43960" y="1639800"/>
            <a:ext cx="2643120" cy="233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19560" y="1639800"/>
            <a:ext cx="2643120" cy="233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19560" y="4193280"/>
            <a:ext cx="2643120" cy="233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43960" y="4193280"/>
            <a:ext cx="2643120" cy="233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468360" y="4193280"/>
            <a:ext cx="2643120" cy="233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68360" y="1639800"/>
            <a:ext cx="8208720" cy="4888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68360" y="1639800"/>
            <a:ext cx="8208720" cy="488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68360" y="1639800"/>
            <a:ext cx="4005720" cy="488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600" y="1639800"/>
            <a:ext cx="4005720" cy="488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68360" y="1639800"/>
            <a:ext cx="4005720" cy="233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8360" y="4193280"/>
            <a:ext cx="4005720" cy="233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600" y="1639800"/>
            <a:ext cx="4005720" cy="488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68360" y="1639800"/>
            <a:ext cx="4005720" cy="488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600" y="1639800"/>
            <a:ext cx="4005720" cy="233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600" y="4193280"/>
            <a:ext cx="4005720" cy="233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68360" y="1639800"/>
            <a:ext cx="4005720" cy="233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600" y="1639800"/>
            <a:ext cx="4005720" cy="233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8360" y="4193280"/>
            <a:ext cx="8208720" cy="233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ftr"/>
          </p:nvPr>
        </p:nvSpPr>
        <p:spPr>
          <a:xfrm>
            <a:off x="468360" y="6526080"/>
            <a:ext cx="2895120" cy="33156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MW Group Condensed"/>
              </a:rPr>
              <a:t>28.08.2015</a:t>
            </a:r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/>
          </p:nvPr>
        </p:nvSpPr>
        <p:spPr>
          <a:xfrm>
            <a:off x="6553080" y="6528960"/>
            <a:ext cx="2123640" cy="328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MW Group Condensed"/>
              </a:rPr>
              <a:t>Seite </a:t>
            </a:r>
            <a:fld id="{B182575F-F6AE-4F6E-A88C-ABFE4CD9AA6E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MW Group Condensed"/>
              </a:rPr>
              <a:t>‹Nr.›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8360" y="1639800"/>
            <a:ext cx="8208720" cy="4888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spcAft>
                <a:spcPts val="1001"/>
              </a:spcAft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MW Group Condensed"/>
                <a:ea typeface="BMW Type Global Pro Regular"/>
              </a:rPr>
              <a:t>Kleinen Fließtext durch Klicken bearbeiten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  <a:p>
            <a:pPr marL="200160" lvl="1" indent="-199800">
              <a:lnSpc>
                <a:spcPct val="100000"/>
              </a:lnSpc>
              <a:spcAft>
                <a:spcPts val="1001"/>
              </a:spcAft>
              <a:buClr>
                <a:srgbClr val="000000"/>
              </a:buClr>
              <a:buFont typeface="Symbol"/>
              <a:buChar char="-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MW Group Condensed"/>
                <a:ea typeface="BMW Type Global Pro Regular"/>
              </a:rPr>
              <a:t>Zweite Ebene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  <a:p>
            <a:pPr marL="452520" lvl="2" indent="-185400">
              <a:lnSpc>
                <a:spcPct val="100000"/>
              </a:lnSpc>
              <a:spcAft>
                <a:spcPts val="1001"/>
              </a:spcAft>
              <a:buClr>
                <a:srgbClr val="000000"/>
              </a:buClr>
              <a:buFont typeface="Symbol"/>
              <a:buChar char="-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MW Group Condensed"/>
                <a:ea typeface="BMW Type Global Pro Regular"/>
              </a:rPr>
              <a:t>Dritte Ebene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  <a:p>
            <a:pPr marL="719280" lvl="3" indent="-183960">
              <a:lnSpc>
                <a:spcPct val="100000"/>
              </a:lnSpc>
              <a:spcAft>
                <a:spcPts val="1001"/>
              </a:spcAft>
              <a:buClr>
                <a:srgbClr val="000000"/>
              </a:buClr>
              <a:buFont typeface="Symbol"/>
              <a:buChar char="-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MW Group Condensed"/>
                <a:ea typeface="BMW Type Global Pro Regular"/>
              </a:rPr>
              <a:t>Vierte Ebene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  <a:p>
            <a:pPr marL="985680" lvl="4" indent="-183960">
              <a:lnSpc>
                <a:spcPct val="100000"/>
              </a:lnSpc>
              <a:spcAft>
                <a:spcPts val="1001"/>
              </a:spcAft>
              <a:buClr>
                <a:srgbClr val="000000"/>
              </a:buClr>
              <a:buFont typeface="Symbol"/>
              <a:buChar char="-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MW Group Condensed"/>
                <a:ea typeface="BMW Type Global Pro Regular"/>
              </a:rPr>
              <a:t>Fünfte Ebene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9720" y="403200"/>
            <a:ext cx="8217360" cy="9601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800" b="1" strike="noStrike" cap="all" spc="-1">
                <a:solidFill>
                  <a:srgbClr val="5678A9"/>
                </a:solidFill>
                <a:uFill>
                  <a:solidFill>
                    <a:srgbClr val="FFFFFF"/>
                  </a:solidFill>
                </a:uFill>
                <a:latin typeface="BMW Group Condensed"/>
              </a:rPr>
              <a:t>HEADLINE DURCH KLICKEN </a:t>
            </a:r>
            <a:r>
              <a:t/>
            </a:r>
            <a:br/>
            <a:r>
              <a:rPr lang="de-DE" sz="2800" b="1" strike="noStrike" cap="all" spc="-1">
                <a:solidFill>
                  <a:srgbClr val="5678A9"/>
                </a:solidFill>
                <a:uFill>
                  <a:solidFill>
                    <a:srgbClr val="FFFFFF"/>
                  </a:solidFill>
                </a:uFill>
                <a:latin typeface="BMW Group Condensed"/>
              </a:rPr>
              <a:t>BEARBEITEN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MW Group Condensed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6570000" y="2356560"/>
            <a:ext cx="1439640" cy="215640"/>
          </a:xfrm>
          <a:prstGeom prst="homePlate">
            <a:avLst>
              <a:gd name="adj" fmla="val 50000"/>
            </a:avLst>
          </a:prstGeom>
          <a:solidFill>
            <a:srgbClr val="DCE6F2"/>
          </a:solidFill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 charset="0"/>
                <a:cs typeface="Arial" charset="0"/>
              </a:rPr>
              <a:t>5 - Abnahme</a:t>
            </a:r>
          </a:p>
        </p:txBody>
      </p:sp>
      <p:sp>
        <p:nvSpPr>
          <p:cNvPr id="41" name="CustomShape 2"/>
          <p:cNvSpPr/>
          <p:nvPr/>
        </p:nvSpPr>
        <p:spPr>
          <a:xfrm>
            <a:off x="5276160" y="2356560"/>
            <a:ext cx="1439640" cy="215640"/>
          </a:xfrm>
          <a:prstGeom prst="homePlate">
            <a:avLst>
              <a:gd name="adj" fmla="val 50000"/>
            </a:avLst>
          </a:prstGeom>
          <a:solidFill>
            <a:srgbClr val="DCE6F2"/>
          </a:solidFill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 charset="0"/>
                <a:cs typeface="Arial" charset="0"/>
              </a:rPr>
              <a:t>4 - Implementierung</a:t>
            </a:r>
          </a:p>
        </p:txBody>
      </p:sp>
      <p:sp>
        <p:nvSpPr>
          <p:cNvPr id="42" name="TextShape 3"/>
          <p:cNvSpPr txBox="1"/>
          <p:nvPr/>
        </p:nvSpPr>
        <p:spPr>
          <a:xfrm>
            <a:off x="459720" y="318600"/>
            <a:ext cx="8217360" cy="510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ts val="988"/>
              </a:lnSpc>
            </a:pPr>
            <a:r>
              <a:rPr lang="de-DE" sz="2400" b="1" strike="noStrike" cap="all" spc="-1" dirty="0">
                <a:solidFill>
                  <a:srgbClr val="5678A9"/>
                </a:solidFill>
                <a:uFill>
                  <a:solidFill>
                    <a:srgbClr val="FFFFFF"/>
                  </a:solidFill>
                </a:uFill>
                <a:latin typeface="Arial" charset="0"/>
                <a:ea typeface="Arial" charset="0"/>
                <a:cs typeface="Arial" charset="0"/>
              </a:rPr>
              <a:t>Statusreport </a:t>
            </a:r>
            <a:r>
              <a:rPr lang="de-DE" sz="2400" b="1" strike="noStrike" cap="all" spc="-1" dirty="0" err="1">
                <a:solidFill>
                  <a:srgbClr val="5678A9"/>
                </a:solidFill>
                <a:uFill>
                  <a:solidFill>
                    <a:srgbClr val="FFFFFF"/>
                  </a:solidFill>
                </a:uFill>
                <a:latin typeface="Arial" charset="0"/>
                <a:ea typeface="Arial" charset="0"/>
                <a:cs typeface="Arial" charset="0"/>
              </a:rPr>
              <a:t>Coding</a:t>
            </a:r>
            <a:r>
              <a:rPr lang="de-DE" sz="2400" b="1" strike="noStrike" cap="all" spc="-1" dirty="0">
                <a:solidFill>
                  <a:srgbClr val="5678A9"/>
                </a:solidFill>
                <a:uFill>
                  <a:solidFill>
                    <a:srgbClr val="FFFFFF"/>
                  </a:solidFill>
                </a:uFill>
                <a:latin typeface="Arial" charset="0"/>
                <a:ea typeface="Arial" charset="0"/>
                <a:cs typeface="Arial" charset="0"/>
              </a:rPr>
              <a:t> Camp  - </a:t>
            </a:r>
            <a:r>
              <a:rPr lang="de-DE" sz="2400" b="1" strike="noStrike" cap="all" spc="-1" dirty="0" smtClean="0">
                <a:solidFill>
                  <a:srgbClr val="5678A9"/>
                </a:solidFill>
                <a:uFill>
                  <a:solidFill>
                    <a:srgbClr val="FFFFFF"/>
                  </a:solidFill>
                </a:uFill>
                <a:latin typeface="Arial" charset="0"/>
                <a:ea typeface="Arial" charset="0"/>
                <a:cs typeface="Arial" charset="0"/>
              </a:rPr>
              <a:t>Roboterhund</a:t>
            </a:r>
            <a:endParaRPr lang="de-D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3924720" y="2353680"/>
            <a:ext cx="1439640" cy="215640"/>
          </a:xfrm>
          <a:prstGeom prst="homePlate">
            <a:avLst>
              <a:gd name="adj" fmla="val 50000"/>
            </a:avLst>
          </a:prstGeom>
          <a:solidFill>
            <a:srgbClr val="DCE6F2"/>
          </a:solidFill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 charset="0"/>
                <a:cs typeface="Arial" charset="0"/>
              </a:rPr>
              <a:t>3 - IT-Konzept</a:t>
            </a:r>
          </a:p>
        </p:txBody>
      </p:sp>
      <p:sp>
        <p:nvSpPr>
          <p:cNvPr id="44" name="CustomShape 5"/>
          <p:cNvSpPr/>
          <p:nvPr/>
        </p:nvSpPr>
        <p:spPr>
          <a:xfrm>
            <a:off x="2772720" y="2353680"/>
            <a:ext cx="1367640" cy="215640"/>
          </a:xfrm>
          <a:prstGeom prst="homePlate">
            <a:avLst>
              <a:gd name="adj" fmla="val 50000"/>
            </a:avLst>
          </a:prstGeom>
          <a:solidFill>
            <a:srgbClr val="DCE6F2"/>
          </a:solidFill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 charset="0"/>
                <a:cs typeface="Arial" charset="0"/>
              </a:rPr>
              <a:t>2 - Fachkonzept</a:t>
            </a:r>
          </a:p>
        </p:txBody>
      </p:sp>
      <p:sp>
        <p:nvSpPr>
          <p:cNvPr id="45" name="CustomShape 6"/>
          <p:cNvSpPr/>
          <p:nvPr/>
        </p:nvSpPr>
        <p:spPr>
          <a:xfrm>
            <a:off x="1404360" y="2353680"/>
            <a:ext cx="1511640" cy="215640"/>
          </a:xfrm>
          <a:prstGeom prst="homePlate">
            <a:avLst>
              <a:gd name="adj" fmla="val 50000"/>
            </a:avLst>
          </a:prstGeom>
          <a:solidFill>
            <a:srgbClr val="DCE6F2"/>
          </a:solidFill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 charset="0"/>
                <a:cs typeface="Arial" charset="0"/>
              </a:rPr>
              <a:t>1 - </a:t>
            </a:r>
            <a:r>
              <a:rPr lang="en-US" sz="9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 charset="0"/>
                <a:cs typeface="Arial" charset="0"/>
              </a:rPr>
              <a:t>Grobkonzept</a:t>
            </a:r>
            <a:endParaRPr lang="en-US" sz="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 charset="0"/>
              <a:cs typeface="Arial" charset="0"/>
            </a:endParaRPr>
          </a:p>
        </p:txBody>
      </p:sp>
      <p:graphicFrame>
        <p:nvGraphicFramePr>
          <p:cNvPr id="46" name="Table 7"/>
          <p:cNvGraphicFramePr/>
          <p:nvPr>
            <p:extLst>
              <p:ext uri="{D42A27DB-BD31-4B8C-83A1-F6EECF244321}">
                <p14:modId xmlns:p14="http://schemas.microsoft.com/office/powerpoint/2010/main" val="957627097"/>
              </p:ext>
            </p:extLst>
          </p:nvPr>
        </p:nvGraphicFramePr>
        <p:xfrm>
          <a:off x="468360" y="3594240"/>
          <a:ext cx="8208720" cy="2815560"/>
        </p:xfrm>
        <a:graphic>
          <a:graphicData uri="http://schemas.openxmlformats.org/drawingml/2006/table">
            <a:tbl>
              <a:tblPr/>
              <a:tblGrid>
                <a:gridCol w="8208720"/>
              </a:tblGrid>
              <a:tr h="331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Laufende</a:t>
                      </a:r>
                      <a:r>
                        <a:rPr lang="en-US" sz="12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2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Aktivitäten</a:t>
                      </a:r>
                      <a:r>
                        <a:rPr lang="en-US" sz="12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/ </a:t>
                      </a:r>
                      <a:r>
                        <a:rPr lang="en-US" sz="12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Eingeleitete</a:t>
                      </a:r>
                      <a:r>
                        <a:rPr lang="en-US" sz="12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2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Maßnahmen</a:t>
                      </a:r>
                      <a:endParaRPr lang="en-US" sz="12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2880">
                      <a:solidFill>
                        <a:srgbClr val="A6A6A6"/>
                      </a:solidFill>
                    </a:lnL>
                    <a:lnR w="2880">
                      <a:solidFill>
                        <a:srgbClr val="A6A6A6"/>
                      </a:solidFill>
                    </a:lnR>
                    <a:lnT w="2880">
                      <a:solidFill>
                        <a:srgbClr val="A6A6A6"/>
                      </a:solidFill>
                    </a:lnT>
                    <a:lnB w="2880">
                      <a:solidFill>
                        <a:srgbClr val="A6A6A6"/>
                      </a:solidFill>
                    </a:lnB>
                    <a:solidFill>
                      <a:srgbClr val="DCE6F2"/>
                    </a:solidFill>
                  </a:tcPr>
                </a:tc>
              </a:tr>
              <a:tr h="606960">
                <a:tc>
                  <a:txBody>
                    <a:bodyPr/>
                    <a:lstStyle/>
                    <a:p>
                      <a:r>
                        <a:rPr lang="en-US" sz="24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Logikentwicklung</a:t>
                      </a:r>
                      <a:r>
                        <a:rPr lang="en-US" sz="2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, </a:t>
                      </a:r>
                      <a:r>
                        <a:rPr lang="en-US" sz="24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Statemachine</a:t>
                      </a:r>
                      <a:r>
                        <a:rPr lang="en-US" sz="24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, </a:t>
                      </a:r>
                      <a:r>
                        <a:rPr lang="en-US" sz="24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Gesten</a:t>
                      </a:r>
                      <a:endParaRPr lang="en-US" sz="2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2880">
                      <a:solidFill>
                        <a:srgbClr val="A6A6A6"/>
                      </a:solidFill>
                    </a:lnL>
                    <a:lnR w="2880">
                      <a:solidFill>
                        <a:srgbClr val="A6A6A6"/>
                      </a:solidFill>
                    </a:lnR>
                    <a:lnT w="2880">
                      <a:solidFill>
                        <a:srgbClr val="A6A6A6"/>
                      </a:solidFill>
                    </a:lnT>
                    <a:lnB w="2880">
                      <a:solidFill>
                        <a:srgbClr val="A6A6A6"/>
                      </a:solidFill>
                    </a:lnB>
                    <a:noFill/>
                  </a:tcPr>
                </a:tc>
              </a:tr>
              <a:tr h="331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Top 3 </a:t>
                      </a:r>
                      <a:r>
                        <a:rPr lang="en-US" sz="12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Risiken</a:t>
                      </a:r>
                      <a:r>
                        <a:rPr lang="en-US" sz="12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:</a:t>
                      </a:r>
                      <a:endParaRPr lang="en-US" sz="12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2880">
                      <a:solidFill>
                        <a:srgbClr val="A6A6A6"/>
                      </a:solidFill>
                    </a:lnL>
                    <a:lnR w="2880">
                      <a:solidFill>
                        <a:srgbClr val="A6A6A6"/>
                      </a:solidFill>
                    </a:lnR>
                    <a:lnT w="2880">
                      <a:solidFill>
                        <a:srgbClr val="A6A6A6"/>
                      </a:solidFill>
                    </a:lnT>
                    <a:lnB w="2880">
                      <a:solidFill>
                        <a:srgbClr val="A6A6A6"/>
                      </a:solidFill>
                    </a:lnB>
                    <a:solidFill>
                      <a:srgbClr val="DCE6F2"/>
                    </a:solidFill>
                  </a:tcPr>
                </a:tc>
              </a:tr>
              <a:tr h="606960">
                <a:tc>
                  <a:txBody>
                    <a:bodyPr/>
                    <a:lstStyle/>
                    <a:p>
                      <a:r>
                        <a:rPr lang="en-US" sz="24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Hardwaredefekt</a:t>
                      </a:r>
                      <a:endParaRPr lang="en-US" sz="2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2880">
                      <a:solidFill>
                        <a:srgbClr val="A6A6A6"/>
                      </a:solidFill>
                    </a:lnL>
                    <a:lnR w="2880">
                      <a:solidFill>
                        <a:srgbClr val="A6A6A6"/>
                      </a:solidFill>
                    </a:lnR>
                    <a:lnT w="2880">
                      <a:solidFill>
                        <a:srgbClr val="A6A6A6"/>
                      </a:solidFill>
                    </a:lnT>
                    <a:lnB w="2880">
                      <a:solidFill>
                        <a:srgbClr val="A6A6A6"/>
                      </a:solidFill>
                    </a:lnB>
                    <a:noFill/>
                  </a:tcPr>
                </a:tc>
              </a:tr>
              <a:tr h="331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Notwendige Entscheidungen: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2880">
                      <a:solidFill>
                        <a:srgbClr val="A6A6A6"/>
                      </a:solidFill>
                    </a:lnL>
                    <a:lnR w="2880">
                      <a:solidFill>
                        <a:srgbClr val="A6A6A6"/>
                      </a:solidFill>
                    </a:lnR>
                    <a:lnT w="2880">
                      <a:solidFill>
                        <a:srgbClr val="A6A6A6"/>
                      </a:solidFill>
                    </a:lnT>
                    <a:lnB w="2880">
                      <a:solidFill>
                        <a:srgbClr val="A6A6A6"/>
                      </a:solidFill>
                    </a:lnB>
                    <a:solidFill>
                      <a:srgbClr val="DCE6F2"/>
                    </a:solidFill>
                  </a:tcPr>
                </a:tc>
              </a:tr>
              <a:tr h="608040">
                <a:tc>
                  <a:txBody>
                    <a:bodyPr/>
                    <a:lstStyle/>
                    <a:p>
                      <a:r>
                        <a:rPr lang="en-US" sz="24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Sensorverteilung</a:t>
                      </a:r>
                      <a:endParaRPr lang="en-US" sz="2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2880">
                      <a:solidFill>
                        <a:srgbClr val="A6A6A6"/>
                      </a:solidFill>
                    </a:lnL>
                    <a:lnR w="2880">
                      <a:solidFill>
                        <a:srgbClr val="A6A6A6"/>
                      </a:solidFill>
                    </a:lnR>
                    <a:lnT w="2880">
                      <a:solidFill>
                        <a:srgbClr val="A6A6A6"/>
                      </a:solidFill>
                    </a:lnT>
                    <a:lnB w="2880">
                      <a:solidFill>
                        <a:srgbClr val="A6A6A6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Table 8"/>
          <p:cNvGraphicFramePr/>
          <p:nvPr>
            <p:extLst>
              <p:ext uri="{D42A27DB-BD31-4B8C-83A1-F6EECF244321}">
                <p14:modId xmlns:p14="http://schemas.microsoft.com/office/powerpoint/2010/main" val="1854658689"/>
              </p:ext>
            </p:extLst>
          </p:nvPr>
        </p:nvGraphicFramePr>
        <p:xfrm>
          <a:off x="468360" y="1259280"/>
          <a:ext cx="2664000" cy="974160"/>
        </p:xfrm>
        <a:graphic>
          <a:graphicData uri="http://schemas.openxmlformats.org/drawingml/2006/table">
            <a:tbl>
              <a:tblPr/>
              <a:tblGrid>
                <a:gridCol w="932400"/>
                <a:gridCol w="1731600"/>
              </a:tblGrid>
              <a:tr h="2718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Ampelstatus</a:t>
                      </a: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Termintreue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</a:tr>
              <a:tr h="699840">
                <a:tc>
                  <a:txBody>
                    <a:bodyPr/>
                    <a:lstStyle/>
                    <a:p>
                      <a:endParaRPr lang="de-DE"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Gründe</a:t>
                      </a:r>
                      <a:r>
                        <a:rPr lang="en-US" sz="9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9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für</a:t>
                      </a:r>
                      <a:r>
                        <a:rPr lang="en-US" sz="9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9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Abweichung</a:t>
                      </a:r>
                      <a:endParaRPr lang="en-US" sz="9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9"/>
          <p:cNvGraphicFramePr/>
          <p:nvPr>
            <p:extLst>
              <p:ext uri="{D42A27DB-BD31-4B8C-83A1-F6EECF244321}">
                <p14:modId xmlns:p14="http://schemas.microsoft.com/office/powerpoint/2010/main" val="1528073014"/>
              </p:ext>
            </p:extLst>
          </p:nvPr>
        </p:nvGraphicFramePr>
        <p:xfrm>
          <a:off x="3241440" y="1259280"/>
          <a:ext cx="2664000" cy="962280"/>
        </p:xfrm>
        <a:graphic>
          <a:graphicData uri="http://schemas.openxmlformats.org/drawingml/2006/table">
            <a:tbl>
              <a:tblPr/>
              <a:tblGrid>
                <a:gridCol w="932400"/>
                <a:gridCol w="1731600"/>
              </a:tblGrid>
              <a:tr h="2656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Ampelstatus</a:t>
                      </a: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Ressourcen / Zuarbeit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</a:tr>
              <a:tr h="687960">
                <a:tc>
                  <a:txBody>
                    <a:bodyPr/>
                    <a:lstStyle/>
                    <a:p>
                      <a:endParaRPr lang="de-DE"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Gründe</a:t>
                      </a:r>
                      <a:r>
                        <a:rPr lang="en-US" sz="9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9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für</a:t>
                      </a:r>
                      <a:r>
                        <a:rPr lang="en-US" sz="9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9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Abweichung</a:t>
                      </a:r>
                      <a:endParaRPr lang="en-US" sz="9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9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10"/>
          <p:cNvGraphicFramePr/>
          <p:nvPr>
            <p:extLst>
              <p:ext uri="{D42A27DB-BD31-4B8C-83A1-F6EECF244321}">
                <p14:modId xmlns:p14="http://schemas.microsoft.com/office/powerpoint/2010/main" val="822102918"/>
              </p:ext>
            </p:extLst>
          </p:nvPr>
        </p:nvGraphicFramePr>
        <p:xfrm>
          <a:off x="6013080" y="1259280"/>
          <a:ext cx="2664000" cy="962280"/>
        </p:xfrm>
        <a:graphic>
          <a:graphicData uri="http://schemas.openxmlformats.org/drawingml/2006/table">
            <a:tbl>
              <a:tblPr/>
              <a:tblGrid>
                <a:gridCol w="932400"/>
                <a:gridCol w="1731600"/>
              </a:tblGrid>
              <a:tr h="2656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Ampelstatus</a:t>
                      </a: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Inhalt / Qualität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</a:tr>
              <a:tr h="687960">
                <a:tc>
                  <a:txBody>
                    <a:bodyPr/>
                    <a:lstStyle/>
                    <a:p>
                      <a:endParaRPr lang="de-DE"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Gründe</a:t>
                      </a:r>
                      <a:r>
                        <a:rPr lang="en-US" sz="9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9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für</a:t>
                      </a:r>
                      <a:r>
                        <a:rPr lang="en-US" sz="9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9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Abweichung</a:t>
                      </a:r>
                      <a:endParaRPr lang="en-US" sz="9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9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sp>
        <p:nvSpPr>
          <p:cNvPr id="50" name="CustomShape 11"/>
          <p:cNvSpPr/>
          <p:nvPr/>
        </p:nvSpPr>
        <p:spPr>
          <a:xfrm>
            <a:off x="465840" y="2353680"/>
            <a:ext cx="1154520" cy="215640"/>
          </a:xfrm>
          <a:prstGeom prst="homePlate">
            <a:avLst>
              <a:gd name="adj" fmla="val 50000"/>
            </a:avLst>
          </a:prstGeom>
          <a:solidFill>
            <a:srgbClr val="DCE6F2"/>
          </a:solidFill>
          <a:ln w="2844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 charset="0"/>
                <a:cs typeface="Arial" charset="0"/>
              </a:rPr>
              <a:t>0 - Projektauftrag</a:t>
            </a:r>
          </a:p>
        </p:txBody>
      </p:sp>
      <p:sp>
        <p:nvSpPr>
          <p:cNvPr id="51" name="CustomShape 12"/>
          <p:cNvSpPr/>
          <p:nvPr/>
        </p:nvSpPr>
        <p:spPr>
          <a:xfrm>
            <a:off x="812160" y="1976400"/>
            <a:ext cx="165240" cy="161640"/>
          </a:xfrm>
          <a:prstGeom prst="ellipse">
            <a:avLst/>
          </a:prstGeom>
          <a:solidFill>
            <a:schemeClr val="accent3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13"/>
          <p:cNvSpPr/>
          <p:nvPr/>
        </p:nvSpPr>
        <p:spPr>
          <a:xfrm>
            <a:off x="812160" y="1814400"/>
            <a:ext cx="165240" cy="161640"/>
          </a:xfrm>
          <a:prstGeom prst="ellipse">
            <a:avLst/>
          </a:prstGeom>
          <a:solidFill>
            <a:schemeClr val="bg1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14"/>
          <p:cNvSpPr/>
          <p:nvPr/>
        </p:nvSpPr>
        <p:spPr>
          <a:xfrm>
            <a:off x="757080" y="1598400"/>
            <a:ext cx="275760" cy="594000"/>
          </a:xfrm>
          <a:prstGeom prst="rect">
            <a:avLst/>
          </a:prstGeom>
          <a:noFill/>
          <a:ln w="93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15"/>
          <p:cNvSpPr/>
          <p:nvPr/>
        </p:nvSpPr>
        <p:spPr>
          <a:xfrm>
            <a:off x="812160" y="1652400"/>
            <a:ext cx="165240" cy="1616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16"/>
          <p:cNvSpPr/>
          <p:nvPr/>
        </p:nvSpPr>
        <p:spPr>
          <a:xfrm>
            <a:off x="1140120" y="1944360"/>
            <a:ext cx="100080" cy="97920"/>
          </a:xfrm>
          <a:prstGeom prst="ellipse">
            <a:avLst/>
          </a:prstGeom>
          <a:solidFill>
            <a:schemeClr val="accent3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17"/>
          <p:cNvSpPr/>
          <p:nvPr/>
        </p:nvSpPr>
        <p:spPr>
          <a:xfrm>
            <a:off x="1140120" y="1846080"/>
            <a:ext cx="100080" cy="979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18"/>
          <p:cNvSpPr/>
          <p:nvPr/>
        </p:nvSpPr>
        <p:spPr>
          <a:xfrm>
            <a:off x="1106640" y="1715040"/>
            <a:ext cx="167040" cy="359640"/>
          </a:xfrm>
          <a:prstGeom prst="rect">
            <a:avLst/>
          </a:prstGeom>
          <a:noFill/>
          <a:ln w="93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19"/>
          <p:cNvSpPr/>
          <p:nvPr/>
        </p:nvSpPr>
        <p:spPr>
          <a:xfrm>
            <a:off x="1140120" y="1747800"/>
            <a:ext cx="100080" cy="979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20"/>
          <p:cNvSpPr/>
          <p:nvPr/>
        </p:nvSpPr>
        <p:spPr>
          <a:xfrm>
            <a:off x="3917520" y="1944360"/>
            <a:ext cx="100080" cy="97920"/>
          </a:xfrm>
          <a:prstGeom prst="ellipse">
            <a:avLst/>
          </a:prstGeom>
          <a:solidFill>
            <a:schemeClr val="accent3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21"/>
          <p:cNvSpPr/>
          <p:nvPr/>
        </p:nvSpPr>
        <p:spPr>
          <a:xfrm>
            <a:off x="3917520" y="1846080"/>
            <a:ext cx="100080" cy="979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22"/>
          <p:cNvSpPr/>
          <p:nvPr/>
        </p:nvSpPr>
        <p:spPr>
          <a:xfrm>
            <a:off x="3884040" y="1715040"/>
            <a:ext cx="167040" cy="359640"/>
          </a:xfrm>
          <a:prstGeom prst="rect">
            <a:avLst/>
          </a:prstGeom>
          <a:noFill/>
          <a:ln w="93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23"/>
          <p:cNvSpPr/>
          <p:nvPr/>
        </p:nvSpPr>
        <p:spPr>
          <a:xfrm>
            <a:off x="3917520" y="1747800"/>
            <a:ext cx="100080" cy="979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24"/>
          <p:cNvSpPr/>
          <p:nvPr/>
        </p:nvSpPr>
        <p:spPr>
          <a:xfrm>
            <a:off x="6688080" y="1944360"/>
            <a:ext cx="100080" cy="97920"/>
          </a:xfrm>
          <a:prstGeom prst="ellipse">
            <a:avLst/>
          </a:prstGeom>
          <a:solidFill>
            <a:schemeClr val="accent3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25"/>
          <p:cNvSpPr/>
          <p:nvPr/>
        </p:nvSpPr>
        <p:spPr>
          <a:xfrm>
            <a:off x="6688080" y="1846080"/>
            <a:ext cx="100080" cy="979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26"/>
          <p:cNvSpPr/>
          <p:nvPr/>
        </p:nvSpPr>
        <p:spPr>
          <a:xfrm>
            <a:off x="6654600" y="1715040"/>
            <a:ext cx="167040" cy="359640"/>
          </a:xfrm>
          <a:prstGeom prst="rect">
            <a:avLst/>
          </a:prstGeom>
          <a:noFill/>
          <a:ln w="93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7"/>
          <p:cNvSpPr/>
          <p:nvPr/>
        </p:nvSpPr>
        <p:spPr>
          <a:xfrm>
            <a:off x="6688080" y="1747800"/>
            <a:ext cx="100080" cy="979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Line 28"/>
          <p:cNvSpPr/>
          <p:nvPr/>
        </p:nvSpPr>
        <p:spPr>
          <a:xfrm>
            <a:off x="5205600" y="4317840"/>
            <a:ext cx="1800" cy="1440"/>
          </a:xfrm>
          <a:prstGeom prst="line">
            <a:avLst/>
          </a:prstGeom>
          <a:ln>
            <a:solidFill>
              <a:srgbClr val="D0D7E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29"/>
          <p:cNvSpPr/>
          <p:nvPr/>
        </p:nvSpPr>
        <p:spPr>
          <a:xfrm>
            <a:off x="5205960" y="4317840"/>
            <a:ext cx="7560" cy="9000"/>
          </a:xfrm>
          <a:prstGeom prst="rect">
            <a:avLst/>
          </a:prstGeom>
          <a:solidFill>
            <a:srgbClr val="D0D7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Line 30"/>
          <p:cNvSpPr/>
          <p:nvPr/>
        </p:nvSpPr>
        <p:spPr>
          <a:xfrm>
            <a:off x="6542280" y="4317840"/>
            <a:ext cx="1800" cy="1440"/>
          </a:xfrm>
          <a:prstGeom prst="line">
            <a:avLst/>
          </a:prstGeom>
          <a:ln>
            <a:solidFill>
              <a:srgbClr val="D0D7E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31"/>
          <p:cNvSpPr/>
          <p:nvPr/>
        </p:nvSpPr>
        <p:spPr>
          <a:xfrm>
            <a:off x="6542640" y="4317840"/>
            <a:ext cx="7560" cy="9000"/>
          </a:xfrm>
          <a:prstGeom prst="rect">
            <a:avLst/>
          </a:prstGeom>
          <a:solidFill>
            <a:srgbClr val="D0D7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Line 32"/>
          <p:cNvSpPr/>
          <p:nvPr/>
        </p:nvSpPr>
        <p:spPr>
          <a:xfrm>
            <a:off x="7880760" y="4317840"/>
            <a:ext cx="1440" cy="1440"/>
          </a:xfrm>
          <a:prstGeom prst="line">
            <a:avLst/>
          </a:prstGeom>
          <a:ln>
            <a:solidFill>
              <a:srgbClr val="D0D7E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33"/>
          <p:cNvSpPr/>
          <p:nvPr/>
        </p:nvSpPr>
        <p:spPr>
          <a:xfrm>
            <a:off x="7880760" y="4317840"/>
            <a:ext cx="7560" cy="9000"/>
          </a:xfrm>
          <a:prstGeom prst="rect">
            <a:avLst/>
          </a:prstGeom>
          <a:solidFill>
            <a:srgbClr val="D0D7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Line 34"/>
          <p:cNvSpPr/>
          <p:nvPr/>
        </p:nvSpPr>
        <p:spPr>
          <a:xfrm>
            <a:off x="9234720" y="4317840"/>
            <a:ext cx="1800" cy="1440"/>
          </a:xfrm>
          <a:prstGeom prst="line">
            <a:avLst/>
          </a:prstGeom>
          <a:ln>
            <a:solidFill>
              <a:srgbClr val="D0D7E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35"/>
          <p:cNvSpPr/>
          <p:nvPr/>
        </p:nvSpPr>
        <p:spPr>
          <a:xfrm>
            <a:off x="9235080" y="4317840"/>
            <a:ext cx="7560" cy="9000"/>
          </a:xfrm>
          <a:prstGeom prst="rect">
            <a:avLst/>
          </a:prstGeom>
          <a:solidFill>
            <a:srgbClr val="D0D7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Line 36"/>
          <p:cNvSpPr/>
          <p:nvPr/>
        </p:nvSpPr>
        <p:spPr>
          <a:xfrm>
            <a:off x="9242640" y="4309920"/>
            <a:ext cx="1800" cy="1440"/>
          </a:xfrm>
          <a:prstGeom prst="line">
            <a:avLst/>
          </a:prstGeom>
          <a:ln>
            <a:solidFill>
              <a:srgbClr val="D0D7E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37"/>
          <p:cNvSpPr/>
          <p:nvPr/>
        </p:nvSpPr>
        <p:spPr>
          <a:xfrm>
            <a:off x="9243000" y="4309920"/>
            <a:ext cx="7560" cy="7560"/>
          </a:xfrm>
          <a:prstGeom prst="rect">
            <a:avLst/>
          </a:prstGeom>
          <a:solidFill>
            <a:srgbClr val="D0D7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77" name="Table 38"/>
          <p:cNvGraphicFramePr/>
          <p:nvPr>
            <p:extLst>
              <p:ext uri="{D42A27DB-BD31-4B8C-83A1-F6EECF244321}">
                <p14:modId xmlns:p14="http://schemas.microsoft.com/office/powerpoint/2010/main" val="1596168661"/>
              </p:ext>
            </p:extLst>
          </p:nvPr>
        </p:nvGraphicFramePr>
        <p:xfrm>
          <a:off x="467280" y="2676600"/>
          <a:ext cx="8207640" cy="914400"/>
        </p:xfrm>
        <a:graphic>
          <a:graphicData uri="http://schemas.openxmlformats.org/drawingml/2006/table">
            <a:tbl>
              <a:tblPr/>
              <a:tblGrid>
                <a:gridCol w="1172520"/>
                <a:gridCol w="1172520"/>
                <a:gridCol w="1172520"/>
                <a:gridCol w="1172520"/>
                <a:gridCol w="1172520"/>
                <a:gridCol w="1172520"/>
                <a:gridCol w="1172520"/>
              </a:tblGrid>
              <a:tr h="237960">
                <a:tc>
                  <a:txBody>
                    <a:bodyPr/>
                    <a:lstStyle/>
                    <a:p>
                      <a:endParaRPr lang="de-DE"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Juli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August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September 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Oktober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November 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Dezember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530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Releases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Milestones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Table 39"/>
          <p:cNvGraphicFramePr/>
          <p:nvPr>
            <p:extLst>
              <p:ext uri="{D42A27DB-BD31-4B8C-83A1-F6EECF244321}">
                <p14:modId xmlns:p14="http://schemas.microsoft.com/office/powerpoint/2010/main" val="1722321934"/>
              </p:ext>
            </p:extLst>
          </p:nvPr>
        </p:nvGraphicFramePr>
        <p:xfrm>
          <a:off x="468360" y="895680"/>
          <a:ext cx="8206560" cy="411480"/>
        </p:xfrm>
        <a:graphic>
          <a:graphicData uri="http://schemas.openxmlformats.org/drawingml/2006/table">
            <a:tbl>
              <a:tblPr/>
              <a:tblGrid>
                <a:gridCol w="1656720"/>
                <a:gridCol w="1740338"/>
                <a:gridCol w="1374742"/>
                <a:gridCol w="1371600"/>
                <a:gridCol w="715320"/>
                <a:gridCol w="1347840"/>
              </a:tblGrid>
              <a:tr h="25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1" strike="noStrike" spc="-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Arbeitspaket</a:t>
                      </a:r>
                      <a:r>
                        <a:rPr lang="en-US" sz="105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/ </a:t>
                      </a:r>
                      <a:r>
                        <a:rPr lang="en-US" sz="1050" b="1" strike="noStrike" spc="-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Teilprojekt</a:t>
                      </a:r>
                      <a:r>
                        <a:rPr lang="en-US" sz="105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:</a:t>
                      </a:r>
                      <a:endParaRPr lang="en-US" sz="105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1" strike="noStrike" spc="-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iDogstra</a:t>
                      </a:r>
                      <a:r>
                        <a:rPr lang="en-US" sz="1050" b="0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V0.0.1</a:t>
                      </a:r>
                      <a:endParaRPr lang="en-US" sz="105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1" strike="noStrike" spc="-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Verantwortlich</a:t>
                      </a:r>
                      <a:r>
                        <a:rPr lang="en-US" sz="105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:</a:t>
                      </a:r>
                      <a:endParaRPr lang="en-US" sz="105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 dirty="0" smtClean="0">
                          <a:solidFill>
                            <a:schemeClr val="bg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Team</a:t>
                      </a:r>
                      <a:r>
                        <a:rPr lang="en-US" sz="1050" b="0" strike="noStrike" spc="-1" baseline="0" dirty="0" smtClean="0">
                          <a:solidFill>
                            <a:schemeClr val="bg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050" b="0" strike="noStrike" spc="-1" baseline="0" dirty="0" err="1" smtClean="0">
                          <a:solidFill>
                            <a:schemeClr val="bg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iDogstra</a:t>
                      </a:r>
                      <a:endParaRPr lang="en-US" sz="1050" b="0" strike="noStrike" spc="-1" dirty="0">
                        <a:solidFill>
                          <a:schemeClr val="bg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Datum:</a:t>
                      </a:r>
                      <a:endParaRPr lang="en-US" sz="105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50" b="0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25.08.2017</a:t>
                      </a:r>
                      <a:endParaRPr lang="en-US" sz="105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sp>
        <p:nvSpPr>
          <p:cNvPr id="79" name="CustomShape 40"/>
          <p:cNvSpPr/>
          <p:nvPr/>
        </p:nvSpPr>
        <p:spPr>
          <a:xfrm>
            <a:off x="3316320" y="1949400"/>
            <a:ext cx="100080" cy="97920"/>
          </a:xfrm>
          <a:prstGeom prst="ellipse">
            <a:avLst/>
          </a:prstGeom>
          <a:solidFill>
            <a:schemeClr val="accent3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41"/>
          <p:cNvSpPr/>
          <p:nvPr/>
        </p:nvSpPr>
        <p:spPr>
          <a:xfrm>
            <a:off x="3316320" y="1851120"/>
            <a:ext cx="100080" cy="979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42"/>
          <p:cNvSpPr/>
          <p:nvPr/>
        </p:nvSpPr>
        <p:spPr>
          <a:xfrm>
            <a:off x="3282840" y="1720080"/>
            <a:ext cx="167040" cy="359640"/>
          </a:xfrm>
          <a:prstGeom prst="rect">
            <a:avLst/>
          </a:prstGeom>
          <a:noFill/>
          <a:ln w="93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43"/>
          <p:cNvSpPr/>
          <p:nvPr/>
        </p:nvSpPr>
        <p:spPr>
          <a:xfrm>
            <a:off x="3316320" y="1752840"/>
            <a:ext cx="100080" cy="979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44"/>
          <p:cNvSpPr/>
          <p:nvPr/>
        </p:nvSpPr>
        <p:spPr>
          <a:xfrm>
            <a:off x="6082920" y="1962360"/>
            <a:ext cx="100080" cy="97920"/>
          </a:xfrm>
          <a:prstGeom prst="ellipse">
            <a:avLst/>
          </a:prstGeom>
          <a:solidFill>
            <a:schemeClr val="accent3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45"/>
          <p:cNvSpPr/>
          <p:nvPr/>
        </p:nvSpPr>
        <p:spPr>
          <a:xfrm>
            <a:off x="6082920" y="1864080"/>
            <a:ext cx="100080" cy="979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46"/>
          <p:cNvSpPr/>
          <p:nvPr/>
        </p:nvSpPr>
        <p:spPr>
          <a:xfrm>
            <a:off x="6049440" y="1733400"/>
            <a:ext cx="167040" cy="359640"/>
          </a:xfrm>
          <a:prstGeom prst="rect">
            <a:avLst/>
          </a:prstGeom>
          <a:noFill/>
          <a:ln w="93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47"/>
          <p:cNvSpPr/>
          <p:nvPr/>
        </p:nvSpPr>
        <p:spPr>
          <a:xfrm>
            <a:off x="6082920" y="1766160"/>
            <a:ext cx="100080" cy="979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48"/>
          <p:cNvSpPr/>
          <p:nvPr/>
        </p:nvSpPr>
        <p:spPr>
          <a:xfrm>
            <a:off x="3584520" y="1992240"/>
            <a:ext cx="165240" cy="161640"/>
          </a:xfrm>
          <a:prstGeom prst="ellipse">
            <a:avLst/>
          </a:prstGeom>
          <a:solidFill>
            <a:schemeClr val="accent3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49"/>
          <p:cNvSpPr/>
          <p:nvPr/>
        </p:nvSpPr>
        <p:spPr>
          <a:xfrm>
            <a:off x="3584520" y="1830240"/>
            <a:ext cx="165240" cy="161640"/>
          </a:xfrm>
          <a:prstGeom prst="ellipse">
            <a:avLst/>
          </a:prstGeom>
          <a:solidFill>
            <a:schemeClr val="bg1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50"/>
          <p:cNvSpPr/>
          <p:nvPr/>
        </p:nvSpPr>
        <p:spPr>
          <a:xfrm>
            <a:off x="3529080" y="1614240"/>
            <a:ext cx="275760" cy="594000"/>
          </a:xfrm>
          <a:prstGeom prst="rect">
            <a:avLst/>
          </a:prstGeom>
          <a:noFill/>
          <a:ln w="93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51"/>
          <p:cNvSpPr/>
          <p:nvPr/>
        </p:nvSpPr>
        <p:spPr>
          <a:xfrm>
            <a:off x="3584520" y="1668240"/>
            <a:ext cx="165240" cy="1616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52"/>
          <p:cNvSpPr/>
          <p:nvPr/>
        </p:nvSpPr>
        <p:spPr>
          <a:xfrm>
            <a:off x="6350760" y="1975680"/>
            <a:ext cx="165240" cy="161640"/>
          </a:xfrm>
          <a:prstGeom prst="ellipse">
            <a:avLst/>
          </a:prstGeom>
          <a:solidFill>
            <a:schemeClr val="accent3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53"/>
          <p:cNvSpPr/>
          <p:nvPr/>
        </p:nvSpPr>
        <p:spPr>
          <a:xfrm>
            <a:off x="6350760" y="1813680"/>
            <a:ext cx="165240" cy="161640"/>
          </a:xfrm>
          <a:prstGeom prst="ellipse">
            <a:avLst/>
          </a:prstGeom>
          <a:solidFill>
            <a:schemeClr val="bg1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54"/>
          <p:cNvSpPr/>
          <p:nvPr/>
        </p:nvSpPr>
        <p:spPr>
          <a:xfrm>
            <a:off x="6295680" y="1597320"/>
            <a:ext cx="275760" cy="594000"/>
          </a:xfrm>
          <a:prstGeom prst="rect">
            <a:avLst/>
          </a:prstGeom>
          <a:noFill/>
          <a:ln w="93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55"/>
          <p:cNvSpPr/>
          <p:nvPr/>
        </p:nvSpPr>
        <p:spPr>
          <a:xfrm>
            <a:off x="6350760" y="1651320"/>
            <a:ext cx="165240" cy="1616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57"/>
          <p:cNvSpPr/>
          <p:nvPr/>
        </p:nvSpPr>
        <p:spPr>
          <a:xfrm>
            <a:off x="2838240" y="3130233"/>
            <a:ext cx="1037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  <a:ea typeface="Arial" charset="0"/>
                <a:cs typeface="Arial" charset="0"/>
              </a:rPr>
              <a:t>21.8.</a:t>
            </a:r>
            <a:endParaRPr lang="en-US" sz="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  <a:ea typeface="Arial" charset="0"/>
                <a:cs typeface="Arial" charset="0"/>
              </a:rPr>
              <a:t>Projektstart</a:t>
            </a:r>
            <a:endParaRPr lang="en-US" sz="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7" name="CustomShape 58"/>
          <p:cNvSpPr/>
          <p:nvPr/>
        </p:nvSpPr>
        <p:spPr>
          <a:xfrm>
            <a:off x="3495060" y="3494160"/>
            <a:ext cx="253800" cy="96840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 w="12600">
            <a:solidFill>
              <a:srgbClr val="C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Line 59"/>
          <p:cNvSpPr/>
          <p:nvPr/>
        </p:nvSpPr>
        <p:spPr>
          <a:xfrm flipH="1" flipV="1">
            <a:off x="3619620" y="2819520"/>
            <a:ext cx="2160" cy="673200"/>
          </a:xfrm>
          <a:prstGeom prst="line">
            <a:avLst/>
          </a:prstGeom>
          <a:ln w="12600">
            <a:solidFill>
              <a:srgbClr val="C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60"/>
          <p:cNvSpPr/>
          <p:nvPr/>
        </p:nvSpPr>
        <p:spPr>
          <a:xfrm>
            <a:off x="556560" y="1948680"/>
            <a:ext cx="100080" cy="97920"/>
          </a:xfrm>
          <a:prstGeom prst="ellipse">
            <a:avLst/>
          </a:prstGeom>
          <a:solidFill>
            <a:schemeClr val="accent3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61"/>
          <p:cNvSpPr/>
          <p:nvPr/>
        </p:nvSpPr>
        <p:spPr>
          <a:xfrm>
            <a:off x="556560" y="1850400"/>
            <a:ext cx="100080" cy="979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62"/>
          <p:cNvSpPr/>
          <p:nvPr/>
        </p:nvSpPr>
        <p:spPr>
          <a:xfrm>
            <a:off x="523080" y="1719720"/>
            <a:ext cx="167040" cy="359640"/>
          </a:xfrm>
          <a:prstGeom prst="rect">
            <a:avLst/>
          </a:prstGeom>
          <a:noFill/>
          <a:ln w="93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63"/>
          <p:cNvSpPr/>
          <p:nvPr/>
        </p:nvSpPr>
        <p:spPr>
          <a:xfrm>
            <a:off x="556560" y="1752480"/>
            <a:ext cx="100080" cy="979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64"/>
          <p:cNvSpPr/>
          <p:nvPr/>
        </p:nvSpPr>
        <p:spPr>
          <a:xfrm>
            <a:off x="4150692" y="3117485"/>
            <a:ext cx="1220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  <a:ea typeface="Arial" charset="0"/>
                <a:cs typeface="Arial" charset="0"/>
              </a:rPr>
              <a:t>1.9.</a:t>
            </a:r>
            <a:endParaRPr lang="en-US" sz="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  <a:ea typeface="Arial" charset="0"/>
                <a:cs typeface="Arial" charset="0"/>
              </a:rPr>
              <a:t>Produktivsetzung</a:t>
            </a:r>
            <a:endParaRPr lang="en-US" sz="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4" name="CustomShape 65"/>
          <p:cNvSpPr/>
          <p:nvPr/>
        </p:nvSpPr>
        <p:spPr>
          <a:xfrm>
            <a:off x="3952530" y="3483785"/>
            <a:ext cx="253800" cy="96840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 w="12600">
            <a:solidFill>
              <a:srgbClr val="C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Line 66"/>
          <p:cNvSpPr/>
          <p:nvPr/>
        </p:nvSpPr>
        <p:spPr>
          <a:xfrm flipH="1" flipV="1">
            <a:off x="4077090" y="2809145"/>
            <a:ext cx="2520" cy="673200"/>
          </a:xfrm>
          <a:prstGeom prst="line">
            <a:avLst/>
          </a:prstGeom>
          <a:ln w="12600">
            <a:solidFill>
              <a:srgbClr val="C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BMW_Group_4zu3_3L_D</Template>
  <TotalTime>0</TotalTime>
  <Words>88</Words>
  <Application>Microsoft Macintosh PowerPoint</Application>
  <PresentationFormat>Bildschirmpräsentation (4:3)</PresentationFormat>
  <Paragraphs>38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9" baseType="lpstr">
      <vt:lpstr>BMW Group Condensed</vt:lpstr>
      <vt:lpstr>BMW Type Global Pro Regular</vt:lpstr>
      <vt:lpstr>Calibri</vt:lpstr>
      <vt:lpstr>DejaVu Sans</vt:lpstr>
      <vt:lpstr>Symbol</vt:lpstr>
      <vt:lpstr>Times New Roman</vt:lpstr>
      <vt:lpstr>Arial</vt:lpstr>
      <vt:lpstr>Office Theme</vt:lpstr>
      <vt:lpstr>PowerPoint-Präsentation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>rehn</dc:creator>
  <dc:description/>
  <cp:lastModifiedBy>ga74qik</cp:lastModifiedBy>
  <cp:revision>798</cp:revision>
  <dcterms:created xsi:type="dcterms:W3CDTF">2012-10-29T09:41:48Z</dcterms:created>
  <dcterms:modified xsi:type="dcterms:W3CDTF">2017-08-25T14:56:10Z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ntentTypeId">
    <vt:lpwstr>0x01010003FFE3BF5F20AF40A38F8622D63EF3B7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