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51498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IREypJ/UQ5dCPUk9ggwaeOoLKH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van Grimbergen" initials="Jv" lastIdx="1" clrIdx="0">
    <p:extLst>
      <p:ext uri="{19B8F6BF-5375-455C-9EA6-DF929625EA0E}">
        <p15:presenceInfo xmlns:p15="http://schemas.microsoft.com/office/powerpoint/2012/main" userId="653d67b4f0e14f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36236C-B8F6-4201-BD16-ED191D51F82A}">
  <a:tblStyle styleId="{9136236C-B8F6-4201-BD16-ED191D51F8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7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7EA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21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:notes"/>
          <p:cNvSpPr txBox="1">
            <a:spLocks noGrp="1"/>
          </p:cNvSpPr>
          <p:nvPr>
            <p:ph type="body" idx="1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468313"/>
            <a:ext cx="6488113" cy="3654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468313"/>
            <a:ext cx="6488113" cy="3654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2:notes"/>
          <p:cNvSpPr txBox="1">
            <a:spLocks noGrp="1"/>
          </p:cNvSpPr>
          <p:nvPr>
            <p:ph type="body" idx="1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4" name="Google Shape;4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(1)">
  <p:cSld name="Titelfolie (1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1" y="1422400"/>
            <a:ext cx="3167992" cy="3492500"/>
          </a:xfrm>
          <a:custGeom>
            <a:avLst/>
            <a:gdLst/>
            <a:ahLst/>
            <a:cxnLst/>
            <a:rect l="l" t="t" r="r" b="b"/>
            <a:pathLst>
              <a:path w="4271120" h="4702819" extrusionOk="0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3654279" y="2268082"/>
            <a:ext cx="4401108" cy="107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3654279" y="3494160"/>
            <a:ext cx="440110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3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3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3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3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101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(groß)">
  <p:cSld name="Inhalt (groß)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521550" y="1545752"/>
            <a:ext cx="8101012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(ohne Untertitel)">
  <p:cSld name="Zwei Inhalte (ohne Untertitel)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3941762" cy="342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43350" cy="342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394176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370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393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4"/>
          </p:nvPr>
        </p:nvSpPr>
        <p:spPr>
          <a:xfrm>
            <a:off x="4686300" y="1089025"/>
            <a:ext cx="3937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e">
  <p:cSld name="Diagramm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522288" y="1422400"/>
            <a:ext cx="8100219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n (1)">
  <p:cSld name="Tabellen (1)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6030913" y="1422400"/>
            <a:ext cx="2590799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2"/>
          </p:nvPr>
        </p:nvSpPr>
        <p:spPr>
          <a:xfrm>
            <a:off x="522288" y="1422400"/>
            <a:ext cx="5310187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en (2)">
  <p:cSld name="Tabellen (2)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25908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3311525" y="1422400"/>
            <a:ext cx="5310188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1">
          <p15:clr>
            <a:srgbClr val="FBAE40"/>
          </p15:clr>
        </p15:guide>
        <p15:guide id="2" pos="20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 Inhalte">
  <p:cSld name="Vier Inhalt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522288" y="1422400"/>
            <a:ext cx="3941762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41763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3"/>
          </p:nvPr>
        </p:nvSpPr>
        <p:spPr>
          <a:xfrm>
            <a:off x="522288" y="3187700"/>
            <a:ext cx="3941762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"/>
          </p:nvPr>
        </p:nvSpPr>
        <p:spPr>
          <a:xfrm>
            <a:off x="4679950" y="3187701"/>
            <a:ext cx="394335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5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l Text">
  <p:cSld name="Viel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522288" y="1422400"/>
            <a:ext cx="394176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2"/>
          </p:nvPr>
        </p:nvSpPr>
        <p:spPr>
          <a:xfrm>
            <a:off x="4679950" y="1422400"/>
            <a:ext cx="394335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+ Heinekopf">
  <p:cSld name="Inhalt + Heinekopf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l="28921" t="8747" b="17590"/>
          <a:stretch/>
        </p:blipFill>
        <p:spPr>
          <a:xfrm>
            <a:off x="0" y="0"/>
            <a:ext cx="3731958" cy="4914900"/>
          </a:xfrm>
          <a:custGeom>
            <a:avLst/>
            <a:gdLst/>
            <a:ahLst/>
            <a:cxnLst/>
            <a:rect l="l" t="t" r="r" b="b"/>
            <a:pathLst>
              <a:path w="5015880" h="6597650" extrusionOk="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4213668" y="365873"/>
            <a:ext cx="2889316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4464051" y="974732"/>
            <a:ext cx="2889315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4464050" y="1422400"/>
            <a:ext cx="436880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2"/>
          </p:nvPr>
        </p:nvSpPr>
        <p:spPr>
          <a:xfrm>
            <a:off x="4464050" y="1089025"/>
            <a:ext cx="415925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8264" y="375943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Bild rechts">
  <p:cSld name="Inhalt + Bild rech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4625577" y="1422400"/>
            <a:ext cx="4518422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521550" y="1422399"/>
            <a:ext cx="3754437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(ohne Untertitel)">
  <p:cSld name="Inhalt (ohne Untertitel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8096250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zwei Bilder rechts">
  <p:cSld name="Inhalt + zwei Bilder rech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4625578" y="1422400"/>
            <a:ext cx="2241947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2"/>
          </p:nvPr>
        </p:nvSpPr>
        <p:spPr>
          <a:xfrm>
            <a:off x="6921103" y="1422399"/>
            <a:ext cx="2222897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3"/>
          </p:nvPr>
        </p:nvSpPr>
        <p:spPr>
          <a:xfrm>
            <a:off x="522288" y="1422400"/>
            <a:ext cx="3754437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4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60">
          <p15:clr>
            <a:srgbClr val="FBAE40"/>
          </p15:clr>
        </p15:guide>
        <p15:guide id="2" pos="432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+ Bild links">
  <p:cSld name="Inhalt + Bild link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33"/>
          <p:cNvGrpSpPr/>
          <p:nvPr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176" name="Google Shape;176;p33"/>
            <p:cNvSpPr/>
            <p:nvPr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3"/>
            <p:cNvSpPr txBox="1"/>
            <p:nvPr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de-DE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hhu.de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4625579" y="330910"/>
            <a:ext cx="2727787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2" name="Google Shape;182;p33"/>
          <p:cNvCxnSpPr/>
          <p:nvPr/>
        </p:nvCxnSpPr>
        <p:spPr>
          <a:xfrm>
            <a:off x="4625975" y="974732"/>
            <a:ext cx="2727391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-6031" y="-1"/>
            <a:ext cx="4277280" cy="491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2"/>
          </p:nvPr>
        </p:nvSpPr>
        <p:spPr>
          <a:xfrm>
            <a:off x="4625578" y="1422400"/>
            <a:ext cx="3997722" cy="348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33"/>
          <p:cNvGrpSpPr/>
          <p:nvPr/>
        </p:nvGrpSpPr>
        <p:grpSpPr>
          <a:xfrm>
            <a:off x="7741437" y="394294"/>
            <a:ext cx="1050055" cy="621121"/>
            <a:chOff x="10321916" y="525077"/>
            <a:chExt cx="1400072" cy="827140"/>
          </a:xfrm>
        </p:grpSpPr>
        <p:grpSp>
          <p:nvGrpSpPr>
            <p:cNvPr id="186" name="Google Shape;186;p33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187" name="Google Shape;187;p33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3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3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3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33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197" name="Google Shape;197;p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199;p33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Google Shape;200;p33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" name="Google Shape;203;p3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33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207" name="Google Shape;207;p33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1" name="Google Shape;211;p33"/>
          <p:cNvSpPr txBox="1">
            <a:spLocks noGrp="1"/>
          </p:cNvSpPr>
          <p:nvPr>
            <p:ph type="body" idx="3"/>
          </p:nvPr>
        </p:nvSpPr>
        <p:spPr>
          <a:xfrm>
            <a:off x="4625578" y="1089025"/>
            <a:ext cx="399772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+ zwei Bilder links">
  <p:cSld name="Inhalt + zwei Bilder li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4"/>
          <p:cNvGrpSpPr/>
          <p:nvPr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14" name="Google Shape;214;p34"/>
            <p:cNvSpPr/>
            <p:nvPr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 extrusionOk="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4"/>
            <p:cNvSpPr txBox="1"/>
            <p:nvPr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de-DE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hhu.de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4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4625579" y="330910"/>
            <a:ext cx="2727787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4625975" y="974732"/>
            <a:ext cx="2727391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276259" cy="24311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2"/>
          </p:nvPr>
        </p:nvSpPr>
        <p:spPr>
          <a:xfrm>
            <a:off x="0" y="2493863"/>
            <a:ext cx="4276259" cy="24210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3"/>
          </p:nvPr>
        </p:nvSpPr>
        <p:spPr>
          <a:xfrm>
            <a:off x="4625578" y="1422400"/>
            <a:ext cx="4000268" cy="348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34"/>
          <p:cNvGrpSpPr/>
          <p:nvPr/>
        </p:nvGrpSpPr>
        <p:grpSpPr>
          <a:xfrm>
            <a:off x="7741437" y="394294"/>
            <a:ext cx="1050055" cy="621121"/>
            <a:chOff x="10321916" y="525077"/>
            <a:chExt cx="1400072" cy="827140"/>
          </a:xfrm>
        </p:grpSpPr>
        <p:grpSp>
          <p:nvGrpSpPr>
            <p:cNvPr id="225" name="Google Shape;225;p34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226" name="Google Shape;226;p34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34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" name="Google Shape;235;p34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236" name="Google Shape;236;p34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" name="Google Shape;238;p34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" name="Google Shape;239;p34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240" name="Google Shape;240;p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4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34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34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246" name="Google Shape;246;p34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4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4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0" name="Google Shape;250;p34"/>
          <p:cNvSpPr txBox="1">
            <a:spLocks noGrp="1"/>
          </p:cNvSpPr>
          <p:nvPr>
            <p:ph type="body" idx="4"/>
          </p:nvPr>
        </p:nvSpPr>
        <p:spPr>
          <a:xfrm>
            <a:off x="4623032" y="1089025"/>
            <a:ext cx="400026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>
          <p15:clr>
            <a:srgbClr val="FBAE40"/>
          </p15:clr>
        </p15:guide>
        <p15:guide id="2" orient="horz" pos="153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zwei Bilder">
  <p:cSld name="Titel + zwei Bild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4544616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2"/>
          </p:nvPr>
        </p:nvSpPr>
        <p:spPr>
          <a:xfrm>
            <a:off x="4599384" y="1422400"/>
            <a:ext cx="4544616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3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7">
          <p15:clr>
            <a:srgbClr val="FBAE40"/>
          </p15:clr>
        </p15:guide>
        <p15:guide id="2" pos="28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drei Bilder">
  <p:cSld name="Titel + drei Bil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0" y="1422399"/>
            <a:ext cx="2978945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2"/>
          </p:nvPr>
        </p:nvSpPr>
        <p:spPr>
          <a:xfrm>
            <a:off x="3032522" y="1422400"/>
            <a:ext cx="3078956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3"/>
          </p:nvPr>
        </p:nvSpPr>
        <p:spPr>
          <a:xfrm>
            <a:off x="6165058" y="1422400"/>
            <a:ext cx="2978943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4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0">
          <p15:clr>
            <a:srgbClr val="FBAE40"/>
          </p15:clr>
        </p15:guide>
        <p15:guide id="2" pos="3850">
          <p15:clr>
            <a:srgbClr val="FBAE40"/>
          </p15:clr>
        </p15:guide>
        <p15:guide id="3" pos="3884">
          <p15:clr>
            <a:srgbClr val="FBAE40"/>
          </p15:clr>
        </p15:guide>
        <p15:guide id="4" pos="18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chrift + Bild groß">
  <p:cSld name="Überschrift + Bild groß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0" y="1422399"/>
            <a:ext cx="9144000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orient="horz" pos="2014">
          <p15:clr>
            <a:srgbClr val="FBAE40"/>
          </p15:clr>
        </p15:guide>
        <p15:guide id="3" pos="2863">
          <p15:clr>
            <a:srgbClr val="FBAE40"/>
          </p15:clr>
        </p15:guide>
        <p15:guide id="4" pos="2897">
          <p15:clr>
            <a:srgbClr val="FBAE40"/>
          </p15:clr>
        </p15:guide>
        <p15:guide id="5" pos="1928">
          <p15:clr>
            <a:srgbClr val="FBAE40"/>
          </p15:clr>
        </p15:guide>
        <p15:guide id="6" pos="1894">
          <p15:clr>
            <a:srgbClr val="FBAE40"/>
          </p15:clr>
        </p15:guide>
        <p15:guide id="7" pos="958">
          <p15:clr>
            <a:srgbClr val="FBAE40"/>
          </p15:clr>
        </p15:guide>
        <p15:guide id="8" pos="924">
          <p15:clr>
            <a:srgbClr val="FBAE40"/>
          </p15:clr>
        </p15:guide>
        <p15:guide id="9" pos="4309">
          <p15:clr>
            <a:srgbClr val="FBAE40"/>
          </p15:clr>
        </p15:guide>
        <p15:guide id="10" pos="434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Untertitel">
  <p:cSld name="Titel + Untertitel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+ Heinekopf">
  <p:cSld name="Kapiteltrenner + Heinekopf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 rotWithShape="1">
          <a:blip r:embed="rId3">
            <a:alphaModFix/>
          </a:blip>
          <a:srcRect l="28921" t="8747" b="17590"/>
          <a:stretch/>
        </p:blipFill>
        <p:spPr>
          <a:xfrm>
            <a:off x="0" y="0"/>
            <a:ext cx="3731958" cy="4914900"/>
          </a:xfrm>
          <a:custGeom>
            <a:avLst/>
            <a:gdLst/>
            <a:ahLst/>
            <a:cxnLst/>
            <a:rect l="l" t="t" r="r" b="b"/>
            <a:pathLst>
              <a:path w="5015880" h="6597650" extrusionOk="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8" name="Google Shape;288;p41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grpSp>
        <p:nvGrpSpPr>
          <p:cNvPr id="290" name="Google Shape;290;p41"/>
          <p:cNvGrpSpPr/>
          <p:nvPr/>
        </p:nvGrpSpPr>
        <p:grpSpPr>
          <a:xfrm>
            <a:off x="7758354" y="280904"/>
            <a:ext cx="1050055" cy="621121"/>
            <a:chOff x="10321916" y="525077"/>
            <a:chExt cx="1400072" cy="827140"/>
          </a:xfrm>
        </p:grpSpPr>
        <p:grpSp>
          <p:nvGrpSpPr>
            <p:cNvPr id="291" name="Google Shape;291;p41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292" name="Google Shape;292;p41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41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" name="Google Shape;301;p41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302" name="Google Shape;302;p41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" name="Google Shape;304;p4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41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306" name="Google Shape;306;p4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41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41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312" name="Google Shape;312;p4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6" name="Google Shape;316;p41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41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1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pic>
        <p:nvPicPr>
          <p:cNvPr id="319" name="Google Shape;31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2044" y="366227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(2)">
  <p:cSld name="Titelfolie (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0" y="1423474"/>
            <a:ext cx="3167992" cy="3492500"/>
          </a:xfrm>
          <a:custGeom>
            <a:avLst/>
            <a:gdLst/>
            <a:ahLst/>
            <a:cxnLst/>
            <a:rect l="l" t="t" r="r" b="b"/>
            <a:pathLst>
              <a:path w="4271120" h="4702819" extrusionOk="0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ctrTitle"/>
          </p:nvPr>
        </p:nvSpPr>
        <p:spPr>
          <a:xfrm>
            <a:off x="526536" y="2899361"/>
            <a:ext cx="6399768" cy="5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15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5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5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5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101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">
  <p:cSld name="Kapiteltrenner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>
            <a:spLocks noGrp="1"/>
          </p:cNvSpPr>
          <p:nvPr>
            <p:ph type="title"/>
          </p:nvPr>
        </p:nvSpPr>
        <p:spPr>
          <a:xfrm>
            <a:off x="2887304" y="3034543"/>
            <a:ext cx="5735203" cy="9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25" name="Google Shape;325;p42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2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2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28" name="Google Shape;328;p42"/>
          <p:cNvGrpSpPr/>
          <p:nvPr/>
        </p:nvGrpSpPr>
        <p:grpSpPr>
          <a:xfrm>
            <a:off x="7758354" y="280904"/>
            <a:ext cx="1050055" cy="621121"/>
            <a:chOff x="10321916" y="525077"/>
            <a:chExt cx="1400072" cy="827140"/>
          </a:xfrm>
        </p:grpSpPr>
        <p:grpSp>
          <p:nvGrpSpPr>
            <p:cNvPr id="329" name="Google Shape;329;p42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330" name="Google Shape;330;p42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2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2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" name="Google Shape;336;p42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9" name="Google Shape;339;p42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340" name="Google Shape;340;p42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2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2" name="Google Shape;342;p4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42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344" name="Google Shape;344;p42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6" name="Google Shape;346;p4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42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350" name="Google Shape;350;p42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2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044" y="366227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renner + Bild">
  <p:cSld name="Kapiteltrenner + Bild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>
            <a:spLocks noGrp="1"/>
          </p:cNvSpPr>
          <p:nvPr>
            <p:ph type="title"/>
          </p:nvPr>
        </p:nvSpPr>
        <p:spPr>
          <a:xfrm>
            <a:off x="3654279" y="3034543"/>
            <a:ext cx="4968228" cy="91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3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59" name="Google Shape;359;p43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3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3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3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3491880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43"/>
          <p:cNvGrpSpPr/>
          <p:nvPr/>
        </p:nvGrpSpPr>
        <p:grpSpPr>
          <a:xfrm>
            <a:off x="7758354" y="280904"/>
            <a:ext cx="1050055" cy="621121"/>
            <a:chOff x="10321916" y="525077"/>
            <a:chExt cx="1400072" cy="827140"/>
          </a:xfrm>
        </p:grpSpPr>
        <p:grpSp>
          <p:nvGrpSpPr>
            <p:cNvPr id="365" name="Google Shape;365;p43"/>
            <p:cNvGrpSpPr/>
            <p:nvPr/>
          </p:nvGrpSpPr>
          <p:grpSpPr>
            <a:xfrm>
              <a:off x="10321916" y="525077"/>
              <a:ext cx="1179695" cy="575590"/>
              <a:chOff x="10321916" y="525077"/>
              <a:chExt cx="1179695" cy="575590"/>
            </a:xfrm>
          </p:grpSpPr>
          <p:sp>
            <p:nvSpPr>
              <p:cNvPr id="366" name="Google Shape;366;p43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357629" extrusionOk="0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/>
                <a:ahLst/>
                <a:cxnLst/>
                <a:rect l="l" t="t" r="r" b="b"/>
                <a:pathLst>
                  <a:path w="357629" h="463952" extrusionOk="0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2082" extrusionOk="0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" name="Google Shape;375;p43"/>
            <p:cNvGrpSpPr/>
            <p:nvPr/>
          </p:nvGrpSpPr>
          <p:grpSpPr>
            <a:xfrm>
              <a:off x="10496140" y="1110575"/>
              <a:ext cx="100523" cy="55819"/>
              <a:chOff x="10496140" y="1110575"/>
              <a:chExt cx="100523" cy="55819"/>
            </a:xfrm>
          </p:grpSpPr>
          <p:sp>
            <p:nvSpPr>
              <p:cNvPr id="376" name="Google Shape;376;p4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33829" h="55577" extrusionOk="0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43"/>
            <p:cNvGrpSpPr/>
            <p:nvPr/>
          </p:nvGrpSpPr>
          <p:grpSpPr>
            <a:xfrm>
              <a:off x="10639675" y="1081336"/>
              <a:ext cx="105597" cy="87233"/>
              <a:chOff x="10639675" y="1081336"/>
              <a:chExt cx="105597" cy="87233"/>
            </a:xfrm>
          </p:grpSpPr>
          <p:sp>
            <p:nvSpPr>
              <p:cNvPr id="380" name="Google Shape;380;p43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7994" extrusionOk="0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3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84574" extrusionOk="0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2" name="Google Shape;382;p4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/>
              <a:ahLst/>
              <a:cxnLst/>
              <a:rect l="l" t="t" r="r" b="b"/>
              <a:pathLst>
                <a:path w="57994" h="77325" extrusionOk="0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/>
              <a:ahLst/>
              <a:cxnLst/>
              <a:rect l="l" t="t" r="r" b="b"/>
              <a:pathLst>
                <a:path w="48328" h="57994" extrusionOk="0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/>
              <a:ahLst/>
              <a:cxnLst/>
              <a:rect l="l" t="t" r="r" b="b"/>
              <a:pathLst>
                <a:path w="9665" h="53161" extrusionOk="0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43"/>
            <p:cNvGrpSpPr/>
            <p:nvPr/>
          </p:nvGrpSpPr>
          <p:grpSpPr>
            <a:xfrm>
              <a:off x="10321916" y="1110575"/>
              <a:ext cx="1400072" cy="241642"/>
              <a:chOff x="10321916" y="1110575"/>
              <a:chExt cx="1400072" cy="241642"/>
            </a:xfrm>
          </p:grpSpPr>
          <p:sp>
            <p:nvSpPr>
              <p:cNvPr id="386" name="Google Shape;386;p43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/>
                <a:ahLst/>
                <a:cxnLst/>
                <a:rect l="l" t="t" r="r" b="b"/>
                <a:pathLst>
                  <a:path w="45911" h="55577" extrusionOk="0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3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/>
                <a:ahLst/>
                <a:cxnLst/>
                <a:rect l="l" t="t" r="r" b="b"/>
                <a:pathLst>
                  <a:path w="48328" h="57994" extrusionOk="0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1179211" h="84574" extrusionOk="0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/>
                <a:ahLst/>
                <a:cxnLst/>
                <a:rect l="l" t="t" r="r" b="b"/>
                <a:pathLst>
                  <a:path w="152234" h="132902" extrusionOk="0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90" name="Google Shape;3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044" y="366227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577850" y="514985"/>
            <a:ext cx="7772400" cy="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577850" y="1142030"/>
            <a:ext cx="7772400" cy="316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(3)">
  <p:cSld name="Titelfolie (3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ctrTitle"/>
          </p:nvPr>
        </p:nvSpPr>
        <p:spPr>
          <a:xfrm>
            <a:off x="526536" y="2331598"/>
            <a:ext cx="6399768" cy="110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>
            <a:spLocks noGrp="1"/>
          </p:cNvSpPr>
          <p:nvPr>
            <p:ph type="pic" idx="2"/>
          </p:nvPr>
        </p:nvSpPr>
        <p:spPr>
          <a:xfrm>
            <a:off x="53708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6"/>
          <p:cNvSpPr>
            <a:spLocks noGrp="1"/>
          </p:cNvSpPr>
          <p:nvPr>
            <p:ph type="pic" idx="3"/>
          </p:nvPr>
        </p:nvSpPr>
        <p:spPr>
          <a:xfrm>
            <a:off x="3654279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>
            <a:spLocks noGrp="1"/>
          </p:cNvSpPr>
          <p:nvPr>
            <p:ph type="pic" idx="4"/>
          </p:nvPr>
        </p:nvSpPr>
        <p:spPr>
          <a:xfrm>
            <a:off x="7087479" y="4151052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6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101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Bild (1)">
  <p:cSld name="Titelfolie mit Bild (1)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4936563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ctrTitle"/>
          </p:nvPr>
        </p:nvSpPr>
        <p:spPr>
          <a:xfrm>
            <a:off x="526536" y="2331598"/>
            <a:ext cx="4936563" cy="110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5620941" y="1316253"/>
            <a:ext cx="3523059" cy="3598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◼"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>
            <a:spLocks noGrp="1"/>
          </p:cNvSpPr>
          <p:nvPr>
            <p:ph type="pic" idx="3"/>
          </p:nvPr>
        </p:nvSpPr>
        <p:spPr>
          <a:xfrm>
            <a:off x="3926225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7"/>
          <p:cNvSpPr>
            <a:spLocks noGrp="1"/>
          </p:cNvSpPr>
          <p:nvPr>
            <p:ph type="pic" idx="4"/>
          </p:nvPr>
        </p:nvSpPr>
        <p:spPr>
          <a:xfrm>
            <a:off x="2230436" y="4151976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7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1541121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544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Bild (2)">
  <p:cSld name="Titelfolie mit Bild (2)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 txBox="1">
            <a:spLocks noGrp="1"/>
          </p:cNvSpPr>
          <p:nvPr>
            <p:ph type="ctrTitle"/>
          </p:nvPr>
        </p:nvSpPr>
        <p:spPr>
          <a:xfrm>
            <a:off x="526536" y="2250489"/>
            <a:ext cx="2830329" cy="11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ubTitle" idx="1"/>
          </p:nvPr>
        </p:nvSpPr>
        <p:spPr>
          <a:xfrm>
            <a:off x="526536" y="3512495"/>
            <a:ext cx="2830329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3545886" y="1316253"/>
            <a:ext cx="5598114" cy="35986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>
            <a:spLocks noGrp="1"/>
          </p:cNvSpPr>
          <p:nvPr>
            <p:ph type="pic" idx="3"/>
          </p:nvPr>
        </p:nvSpPr>
        <p:spPr>
          <a:xfrm>
            <a:off x="1819555" y="4150658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522288" y="4459481"/>
            <a:ext cx="1169392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zwei Bildern">
  <p:cSld name="Titelfolie mit zwei Bilder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ctrTitle"/>
          </p:nvPr>
        </p:nvSpPr>
        <p:spPr>
          <a:xfrm>
            <a:off x="526536" y="3818597"/>
            <a:ext cx="5341606" cy="56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ubTitle" idx="1"/>
          </p:nvPr>
        </p:nvSpPr>
        <p:spPr>
          <a:xfrm>
            <a:off x="526536" y="4458767"/>
            <a:ext cx="5341607" cy="2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0" y="1422399"/>
            <a:ext cx="6678234" cy="23961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6740999" y="1422400"/>
            <a:ext cx="2403000" cy="23961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>
            <a:spLocks noGrp="1"/>
          </p:cNvSpPr>
          <p:nvPr>
            <p:ph type="pic" idx="4"/>
          </p:nvPr>
        </p:nvSpPr>
        <p:spPr>
          <a:xfrm>
            <a:off x="5940153" y="4159763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9"/>
          <p:cNvSpPr>
            <a:spLocks noGrp="1"/>
          </p:cNvSpPr>
          <p:nvPr>
            <p:ph type="pic" idx="5"/>
          </p:nvPr>
        </p:nvSpPr>
        <p:spPr>
          <a:xfrm>
            <a:off x="4216352" y="4150337"/>
            <a:ext cx="1528762" cy="58261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 txBox="1">
            <a:spLocks noGrp="1"/>
          </p:cNvSpPr>
          <p:nvPr>
            <p:ph type="body" idx="6"/>
          </p:nvPr>
        </p:nvSpPr>
        <p:spPr>
          <a:xfrm>
            <a:off x="7596335" y="4467117"/>
            <a:ext cx="1021127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440816"/>
            <a:ext cx="8534387" cy="87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sverzeichnis ">
  <p:cSld name="Inhaltsverzeichnis 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5488102" y="1422400"/>
            <a:ext cx="3655898" cy="349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54000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521550" y="1422399"/>
            <a:ext cx="4586288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  <a:defRPr/>
            </a:lvl1pPr>
            <a:lvl2pPr marL="914400" lvl="1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2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810101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522288" y="1089025"/>
            <a:ext cx="81010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6AB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◼"/>
              <a:defRPr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0" y="4958451"/>
            <a:ext cx="9144000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6A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Char char="◼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◼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2"/>
          <p:cNvCxnSpPr/>
          <p:nvPr/>
        </p:nvCxnSpPr>
        <p:spPr>
          <a:xfrm>
            <a:off x="521551" y="974732"/>
            <a:ext cx="5634625" cy="0"/>
          </a:xfrm>
          <a:prstGeom prst="straightConnector1">
            <a:avLst/>
          </a:prstGeom>
          <a:noFill/>
          <a:ln w="19050" cap="flat" cmpd="sng">
            <a:solidFill>
              <a:srgbClr val="CCDDE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2"/>
          <p:cNvSpPr/>
          <p:nvPr/>
        </p:nvSpPr>
        <p:spPr>
          <a:xfrm>
            <a:off x="-4877" y="407792"/>
            <a:ext cx="337406" cy="294925"/>
          </a:xfrm>
          <a:custGeom>
            <a:avLst/>
            <a:gdLst/>
            <a:ahLst/>
            <a:cxnLst/>
            <a:rect l="l" t="t" r="r" b="b"/>
            <a:pathLst>
              <a:path w="152234" h="132902" extrusionOk="0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F8AE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948264" y="375943"/>
            <a:ext cx="1998662" cy="4504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1">
          <p15:clr>
            <a:srgbClr val="F26B43"/>
          </p15:clr>
        </p15:guide>
        <p15:guide id="2" pos="329">
          <p15:clr>
            <a:srgbClr val="F26B43"/>
          </p15:clr>
        </p15:guide>
        <p15:guide id="3" pos="5432">
          <p15:clr>
            <a:srgbClr val="F26B43"/>
          </p15:clr>
        </p15:guide>
        <p15:guide id="4" orient="horz" pos="686">
          <p15:clr>
            <a:srgbClr val="F26B43"/>
          </p15:clr>
        </p15:guide>
        <p15:guide id="5" orient="horz" pos="3096">
          <p15:clr>
            <a:srgbClr val="F26B43"/>
          </p15:clr>
        </p15:guide>
        <p15:guide id="6" orient="horz" pos="3121">
          <p15:clr>
            <a:srgbClr val="F26B43"/>
          </p15:clr>
        </p15:guide>
        <p15:guide id="7" orient="horz" pos="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5.webp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8.sv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4.svg"/><Relationship Id="rId10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"/>
          <p:cNvSpPr txBox="1">
            <a:spLocks noGrp="1"/>
          </p:cNvSpPr>
          <p:nvPr>
            <p:ph type="ctrTitle"/>
          </p:nvPr>
        </p:nvSpPr>
        <p:spPr>
          <a:xfrm>
            <a:off x="3572389" y="2223651"/>
            <a:ext cx="5166194" cy="52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de-DE" dirty="0"/>
              <a:t>FUN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strike="sngStrike" dirty="0"/>
              <a:t>Flags</a:t>
            </a:r>
            <a:r>
              <a:rPr lang="de-DE" dirty="0"/>
              <a:t> STATS</a:t>
            </a:r>
            <a:endParaRPr dirty="0"/>
          </a:p>
        </p:txBody>
      </p:sp>
      <p:sp>
        <p:nvSpPr>
          <p:cNvPr id="399" name="Google Shape;399;p1"/>
          <p:cNvSpPr txBox="1">
            <a:spLocks noGrp="1"/>
          </p:cNvSpPr>
          <p:nvPr>
            <p:ph type="subTitle" idx="1"/>
          </p:nvPr>
        </p:nvSpPr>
        <p:spPr>
          <a:xfrm>
            <a:off x="3610291" y="2745488"/>
            <a:ext cx="4401108" cy="6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-DE" sz="1200" dirty="0"/>
              <a:t>Jan van Grimbergen, Jonathan </a:t>
            </a:r>
            <a:r>
              <a:rPr lang="de-DE" sz="1200" dirty="0" err="1"/>
              <a:t>Bobak</a:t>
            </a:r>
            <a:endParaRPr sz="1200" dirty="0"/>
          </a:p>
        </p:txBody>
      </p:sp>
      <p:sp>
        <p:nvSpPr>
          <p:cNvPr id="400" name="Google Shape;400;p1"/>
          <p:cNvSpPr txBox="1">
            <a:spLocks noGrp="1"/>
          </p:cNvSpPr>
          <p:nvPr>
            <p:ph type="body" idx="5"/>
          </p:nvPr>
        </p:nvSpPr>
        <p:spPr>
          <a:xfrm>
            <a:off x="522288" y="4459481"/>
            <a:ext cx="2057400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de-DE" dirty="0"/>
              <a:t>06.01.2025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0561E7-FDA3-C8C3-5E1D-4A53C03B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182" y="2864610"/>
            <a:ext cx="1731962" cy="17319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9FF35CB-0626-5122-A54A-610654118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7" y="1626184"/>
            <a:ext cx="2704839" cy="2672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4E08E-A085-D00D-12EA-651BE7CA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Hypothesis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598D37-0BB8-BB74-D3F7-3A9EDAC543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46C3049-225F-70EB-6D8E-9D54340DA57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3875" y="2241105"/>
                <a:ext cx="8096250" cy="77580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approach</a:t>
                </a:r>
                <a:r>
                  <a:rPr lang="de-DE" dirty="0"/>
                  <a:t>: Benjamin Hochberg   </a:t>
                </a:r>
              </a:p>
              <a:p>
                <a:pPr marL="114300" indent="0">
                  <a:buNone/>
                </a:pPr>
                <a:r>
                  <a:rPr lang="de-DE" b="0" dirty="0" err="1"/>
                  <a:t>Let</a:t>
                </a:r>
                <a:r>
                  <a:rPr lang="de-DE" b="0" dirty="0"/>
                  <a:t> </a:t>
                </a:r>
                <a:r>
                  <a:rPr lang="de-DE" b="0" dirty="0" err="1"/>
                  <a:t>assume</a:t>
                </a:r>
                <a:r>
                  <a:rPr lang="de-DE" b="0" dirty="0"/>
                  <a:t> </a:t>
                </a:r>
                <a:r>
                  <a:rPr lang="de-DE" b="0" dirty="0" err="1"/>
                  <a:t>those</a:t>
                </a:r>
                <a:r>
                  <a:rPr lang="de-DE" b="0" dirty="0"/>
                  <a:t> </a:t>
                </a:r>
                <a:r>
                  <a:rPr lang="de-DE" b="0" dirty="0" err="1"/>
                  <a:t>are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dirty="0" err="1"/>
                  <a:t>ordered</a:t>
                </a:r>
                <a:r>
                  <a:rPr lang="de-DE" dirty="0"/>
                  <a:t> p-Values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tests</a:t>
                </a:r>
                <a:endParaRPr lang="de-DE" b="0" dirty="0"/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r>
                  <a:rPr lang="de-DE" dirty="0"/>
                  <a:t>Search last i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Reject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hypothesis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</a:t>
                </a:r>
                <a:r>
                  <a:rPr lang="de-DE" dirty="0" err="1">
                    <a:ea typeface="Cambria Math" panose="02040503050406030204" pitchFamily="18" charset="0"/>
                  </a:rPr>
                  <a:t>th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i</a:t>
                </a:r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r>
                  <a:rPr lang="de-DE" b="0" dirty="0"/>
                  <a:t>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46C3049-225F-70EB-6D8E-9D54340DA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3875" y="2241105"/>
                <a:ext cx="8096250" cy="775804"/>
              </a:xfrm>
              <a:blipFill>
                <a:blip r:embed="rId2"/>
                <a:stretch>
                  <a:fillRect l="-151" b="-850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F85517A5-A50D-76C0-77A6-F8C1B4B6DE4E}"/>
                  </a:ext>
                </a:extLst>
              </p:cNvPr>
              <p:cNvSpPr/>
              <p:nvPr/>
            </p:nvSpPr>
            <p:spPr>
              <a:xfrm>
                <a:off x="526594" y="1121015"/>
                <a:ext cx="7956274" cy="935187"/>
              </a:xfrm>
              <a:prstGeom prst="roundRect">
                <a:avLst/>
              </a:prstGeom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2" rtlCol="0" anchor="ctr"/>
              <a:lstStyle/>
              <a:p>
                <a:pPr marL="114300" indent="0">
                  <a:buNone/>
                </a:pPr>
                <a:endParaRPr lang="de-DE" dirty="0"/>
              </a:p>
              <a:p>
                <a:pPr marL="114300" indent="0">
                  <a:buNone/>
                </a:pP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:r>
                  <a:rPr lang="de-DE" dirty="0" err="1"/>
                  <a:t>us</a:t>
                </a:r>
                <a:r>
                  <a:rPr lang="de-DE" dirty="0"/>
                  <a:t> </a:t>
                </a:r>
                <a:r>
                  <a:rPr lang="de-DE" dirty="0" err="1"/>
                  <a:t>assume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do 100 </a:t>
                </a:r>
                <a:r>
                  <a:rPr lang="de-DE" dirty="0" err="1"/>
                  <a:t>independent</a:t>
                </a:r>
                <a:r>
                  <a:rPr lang="de-DE" dirty="0"/>
                  <a:t> </a:t>
                </a:r>
                <a:r>
                  <a:rPr lang="de-DE" dirty="0" err="1"/>
                  <a:t>tests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how</a:t>
                </a:r>
                <a:r>
                  <a:rPr lang="de-DE" b="0" dirty="0"/>
                  <a:t> </a:t>
                </a:r>
                <a:r>
                  <a:rPr lang="de-DE" b="0" dirty="0" err="1"/>
                  <a:t>big</a:t>
                </a:r>
                <a:r>
                  <a:rPr lang="de-DE" b="0" dirty="0"/>
                  <a:t> </a:t>
                </a:r>
                <a:r>
                  <a:rPr lang="de-DE" b="0" dirty="0" err="1"/>
                  <a:t>is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probability</a:t>
                </a:r>
                <a:r>
                  <a:rPr lang="de-DE" b="0" dirty="0"/>
                  <a:t>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observing</a:t>
                </a:r>
                <a:r>
                  <a:rPr lang="de-DE" b="0" dirty="0"/>
                  <a:t> at least </a:t>
                </a:r>
                <a:r>
                  <a:rPr lang="de-DE" b="0" dirty="0" err="1"/>
                  <a:t>one</a:t>
                </a:r>
                <a:r>
                  <a:rPr lang="de-DE" b="0" dirty="0"/>
                  <a:t> type 1 </a:t>
                </a:r>
                <a:r>
                  <a:rPr lang="de-DE" b="0" dirty="0" err="1"/>
                  <a:t>error</a:t>
                </a:r>
                <a:r>
                  <a:rPr lang="de-DE" b="0" dirty="0"/>
                  <a:t> ? 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1− 0.95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=0.994=99%</m:t>
                      </m:r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F85517A5-A50D-76C0-77A6-F8C1B4B6D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1121015"/>
                <a:ext cx="7956274" cy="9351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C6E7DE3-7887-E04A-B368-EC1C294FD923}"/>
                  </a:ext>
                </a:extLst>
              </p:cNvPr>
              <p:cNvSpPr txBox="1"/>
              <p:nvPr/>
            </p:nvSpPr>
            <p:spPr>
              <a:xfrm>
                <a:off x="-388054" y="2939760"/>
                <a:ext cx="45748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C6E7DE3-7887-E04A-B368-EC1C294F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8054" y="2939760"/>
                <a:ext cx="457482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AE411F1B-A160-B54C-95E0-1122ADD29E5A}"/>
                  </a:ext>
                </a:extLst>
              </p:cNvPr>
              <p:cNvSpPr/>
              <p:nvPr/>
            </p:nvSpPr>
            <p:spPr>
              <a:xfrm>
                <a:off x="523875" y="3745137"/>
                <a:ext cx="7956274" cy="877663"/>
              </a:xfrm>
              <a:prstGeom prst="roundRect">
                <a:avLst/>
              </a:prstGeom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numCol="2" rtlCol="0" anchor="ctr"/>
              <a:lstStyle/>
              <a:p>
                <a:pPr marL="114300" indent="0">
                  <a:buNone/>
                </a:pPr>
                <a:endParaRPr lang="de-DE" dirty="0"/>
              </a:p>
              <a:p>
                <a:pPr marL="114300" indent="0">
                  <a:buNone/>
                </a:pPr>
                <a:r>
                  <a:rPr lang="de-DE" dirty="0"/>
                  <a:t>BH </a:t>
                </a:r>
                <a:r>
                  <a:rPr lang="de-DE" dirty="0" err="1"/>
                  <a:t>Controlls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FDR :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𝐹𝐷𝑅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count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real True null </a:t>
                </a:r>
                <a:r>
                  <a:rPr lang="de-DE" b="0" dirty="0" err="1">
                    <a:ea typeface="Cambria Math" panose="02040503050406030204" pitchFamily="18" charset="0"/>
                  </a:rPr>
                  <a:t>hypothesis</a:t>
                </a:r>
                <a:r>
                  <a:rPr lang="de-DE" dirty="0">
                    <a:ea typeface="Cambria Math" panose="02040503050406030204" pitchFamily="18" charset="0"/>
                  </a:rPr>
                  <a:t>.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114300" indent="0">
                  <a:buNone/>
                </a:pPr>
                <a:endParaRPr lang="de-DE" b="0" dirty="0"/>
              </a:p>
              <a:p>
                <a:pPr marL="11430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AE411F1B-A160-B54C-95E0-1122ADD2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3745137"/>
                <a:ext cx="7956274" cy="87766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101600" dist="762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80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"/>
          <p:cNvSpPr txBox="1">
            <a:spLocks noGrp="1"/>
          </p:cNvSpPr>
          <p:nvPr>
            <p:ph type="title"/>
          </p:nvPr>
        </p:nvSpPr>
        <p:spPr>
          <a:xfrm>
            <a:off x="526594" y="330910"/>
            <a:ext cx="5678845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2400"/>
              <a:buFont typeface="Arial"/>
              <a:buNone/>
            </a:pPr>
            <a:r>
              <a:rPr lang="en-GB" sz="2400" dirty="0"/>
              <a:t>Random Variables and Density Functions</a:t>
            </a:r>
            <a:endParaRPr lang="en-GB" dirty="0"/>
          </a:p>
        </p:txBody>
      </p:sp>
      <p:sp>
        <p:nvSpPr>
          <p:cNvPr id="407" name="Google Shape;407;p2"/>
          <p:cNvSpPr txBox="1">
            <a:spLocks noGrp="1"/>
          </p:cNvSpPr>
          <p:nvPr>
            <p:ph type="sldNum" idx="12"/>
          </p:nvPr>
        </p:nvSpPr>
        <p:spPr>
          <a:xfrm>
            <a:off x="35496" y="4975579"/>
            <a:ext cx="337406" cy="1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 smtClean="0"/>
              <a:t>2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03BE3C-35EF-1897-8EC2-732C63848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78" y="1369231"/>
            <a:ext cx="830696" cy="830696"/>
          </a:xfrm>
          <a:prstGeom prst="rect">
            <a:avLst/>
          </a:prstGeom>
        </p:spPr>
      </p:pic>
      <p:pic>
        <p:nvPicPr>
          <p:cNvPr id="5" name="Grafik 4" descr="Hinzufügen">
            <a:extLst>
              <a:ext uri="{FF2B5EF4-FFF2-40B4-BE49-F238E27FC236}">
                <a16:creationId xmlns:a16="http://schemas.microsoft.com/office/drawing/2014/main" id="{C878DC71-169A-79A3-BBB9-9C5C0801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5197" y="1517178"/>
            <a:ext cx="378830" cy="378830"/>
          </a:xfrm>
          <a:prstGeom prst="rect">
            <a:avLst/>
          </a:prstGeom>
        </p:spPr>
      </p:pic>
      <p:pic>
        <p:nvPicPr>
          <p:cNvPr id="7" name="Grafik 6" descr="Nadel">
            <a:extLst>
              <a:ext uri="{FF2B5EF4-FFF2-40B4-BE49-F238E27FC236}">
                <a16:creationId xmlns:a16="http://schemas.microsoft.com/office/drawing/2014/main" id="{DC5B0C49-0D28-0075-0D7C-82D43FDE3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168" y="1104240"/>
            <a:ext cx="643338" cy="643338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AC383CD-4AE9-9C82-B29B-9FFE6A0BE01A}"/>
              </a:ext>
            </a:extLst>
          </p:cNvPr>
          <p:cNvSpPr/>
          <p:nvPr/>
        </p:nvSpPr>
        <p:spPr>
          <a:xfrm>
            <a:off x="2328956" y="1699511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8F225B-016B-1046-8807-195E2D979D14}"/>
              </a:ext>
            </a:extLst>
          </p:cNvPr>
          <p:cNvSpPr txBox="1"/>
          <p:nvPr/>
        </p:nvSpPr>
        <p:spPr>
          <a:xfrm>
            <a:off x="2495722" y="1102750"/>
            <a:ext cx="171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Some Very </a:t>
            </a:r>
          </a:p>
          <a:p>
            <a:pPr algn="ctr"/>
            <a:r>
              <a:rPr lang="en-GB" sz="1200" dirty="0"/>
              <a:t>Important Parameter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1F16BB-D85A-163C-1451-19817A37CDDA}"/>
              </a:ext>
            </a:extLst>
          </p:cNvPr>
          <p:cNvSpPr txBox="1"/>
          <p:nvPr/>
        </p:nvSpPr>
        <p:spPr>
          <a:xfrm>
            <a:off x="2760500" y="1466492"/>
            <a:ext cx="11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0.98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64E4363-49B7-9AF9-F619-739A10BEB9D9}"/>
              </a:ext>
            </a:extLst>
          </p:cNvPr>
          <p:cNvSpPr txBox="1"/>
          <p:nvPr/>
        </p:nvSpPr>
        <p:spPr>
          <a:xfrm>
            <a:off x="1484441" y="1559745"/>
            <a:ext cx="81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Drug A</a:t>
            </a:r>
          </a:p>
        </p:txBody>
      </p:sp>
      <p:pic>
        <p:nvPicPr>
          <p:cNvPr id="12" name="Grafik 11" descr="Hinzufügen">
            <a:extLst>
              <a:ext uri="{FF2B5EF4-FFF2-40B4-BE49-F238E27FC236}">
                <a16:creationId xmlns:a16="http://schemas.microsoft.com/office/drawing/2014/main" id="{428F0316-80AF-DBAD-3C74-BC6BEA88A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060" y="2434662"/>
            <a:ext cx="378830" cy="378830"/>
          </a:xfrm>
          <a:prstGeom prst="rect">
            <a:avLst/>
          </a:prstGeom>
        </p:spPr>
      </p:pic>
      <p:pic>
        <p:nvPicPr>
          <p:cNvPr id="13" name="Grafik 12" descr="Nadel">
            <a:extLst>
              <a:ext uri="{FF2B5EF4-FFF2-40B4-BE49-F238E27FC236}">
                <a16:creationId xmlns:a16="http://schemas.microsoft.com/office/drawing/2014/main" id="{7CEFEB9A-B380-E798-931E-C3608E9EA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1030" y="2029183"/>
            <a:ext cx="643338" cy="643338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1521C5-EF8D-70D6-237E-6DB22FAB8C7C}"/>
              </a:ext>
            </a:extLst>
          </p:cNvPr>
          <p:cNvSpPr/>
          <p:nvPr/>
        </p:nvSpPr>
        <p:spPr>
          <a:xfrm>
            <a:off x="2328956" y="2607443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ED9696B-25BA-2145-29E3-12ABC1135B5E}"/>
              </a:ext>
            </a:extLst>
          </p:cNvPr>
          <p:cNvSpPr txBox="1"/>
          <p:nvPr/>
        </p:nvSpPr>
        <p:spPr>
          <a:xfrm>
            <a:off x="2760500" y="2387375"/>
            <a:ext cx="11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0.03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19FE8F3-DD7F-8F5C-AAF3-DB566017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241" y="2281996"/>
            <a:ext cx="830696" cy="830696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344E530-D2BE-61B3-1C60-57BA29AFCDC2}"/>
              </a:ext>
            </a:extLst>
          </p:cNvPr>
          <p:cNvSpPr/>
          <p:nvPr/>
        </p:nvSpPr>
        <p:spPr>
          <a:xfrm>
            <a:off x="2324414" y="3554729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C9E243F-B123-5C50-839D-43A721CC0C3B}"/>
              </a:ext>
            </a:extLst>
          </p:cNvPr>
          <p:cNvSpPr txBox="1"/>
          <p:nvPr/>
        </p:nvSpPr>
        <p:spPr>
          <a:xfrm>
            <a:off x="2760500" y="3326353"/>
            <a:ext cx="11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0.58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74131D-3160-7175-3638-A10E0DEBFD3E}"/>
              </a:ext>
            </a:extLst>
          </p:cNvPr>
          <p:cNvSpPr txBox="1"/>
          <p:nvPr/>
        </p:nvSpPr>
        <p:spPr>
          <a:xfrm>
            <a:off x="983484" y="3595415"/>
            <a:ext cx="154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Group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B649366-356D-8029-4E4B-A7F48A715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879" y="2976729"/>
            <a:ext cx="830696" cy="830696"/>
          </a:xfrm>
          <a:prstGeom prst="rect">
            <a:avLst/>
          </a:prstGeom>
        </p:spPr>
      </p:pic>
      <p:pic>
        <p:nvPicPr>
          <p:cNvPr id="27" name="Grafik 26" descr="Mikroskop">
            <a:extLst>
              <a:ext uri="{FF2B5EF4-FFF2-40B4-BE49-F238E27FC236}">
                <a16:creationId xmlns:a16="http://schemas.microsoft.com/office/drawing/2014/main" id="{2BD624E3-3C6C-CC72-9A6B-C376745009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44541" y="1143668"/>
            <a:ext cx="451126" cy="45112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4E45B50-ABAE-1197-E1EB-1E36FE3C9635}"/>
              </a:ext>
            </a:extLst>
          </p:cNvPr>
          <p:cNvSpPr txBox="1"/>
          <p:nvPr/>
        </p:nvSpPr>
        <p:spPr>
          <a:xfrm>
            <a:off x="1504873" y="2475911"/>
            <a:ext cx="118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Drug B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6504CC1A-9402-5622-9C45-03690183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1431" y="1825398"/>
            <a:ext cx="415348" cy="415348"/>
          </a:xfrm>
          <a:prstGeom prst="rect">
            <a:avLst/>
          </a:prstGeom>
        </p:spPr>
      </p:pic>
      <p:pic>
        <p:nvPicPr>
          <p:cNvPr id="387" name="Grafik 386" descr="Nadel">
            <a:extLst>
              <a:ext uri="{FF2B5EF4-FFF2-40B4-BE49-F238E27FC236}">
                <a16:creationId xmlns:a16="http://schemas.microsoft.com/office/drawing/2014/main" id="{F04CF52E-E83C-04C9-DB31-6FD09D5C2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9105" y="1770688"/>
            <a:ext cx="251374" cy="251374"/>
          </a:xfrm>
          <a:prstGeom prst="rect">
            <a:avLst/>
          </a:prstGeom>
        </p:spPr>
      </p:pic>
      <p:pic>
        <p:nvPicPr>
          <p:cNvPr id="389" name="Grafik 388">
            <a:extLst>
              <a:ext uri="{FF2B5EF4-FFF2-40B4-BE49-F238E27FC236}">
                <a16:creationId xmlns:a16="http://schemas.microsoft.com/office/drawing/2014/main" id="{6E285509-1FA1-A1E3-D263-346201D59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805" y="2116964"/>
            <a:ext cx="415348" cy="415348"/>
          </a:xfrm>
          <a:prstGeom prst="rect">
            <a:avLst/>
          </a:prstGeom>
        </p:spPr>
      </p:pic>
      <p:pic>
        <p:nvPicPr>
          <p:cNvPr id="390" name="Grafik 389" descr="Nadel">
            <a:extLst>
              <a:ext uri="{FF2B5EF4-FFF2-40B4-BE49-F238E27FC236}">
                <a16:creationId xmlns:a16="http://schemas.microsoft.com/office/drawing/2014/main" id="{B70297D1-C4A3-DBB8-E751-0F203D4C01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479" y="2062254"/>
            <a:ext cx="251374" cy="251374"/>
          </a:xfrm>
          <a:prstGeom prst="rect">
            <a:avLst/>
          </a:prstGeom>
        </p:spPr>
      </p:pic>
      <p:pic>
        <p:nvPicPr>
          <p:cNvPr id="391" name="Grafik 390">
            <a:extLst>
              <a:ext uri="{FF2B5EF4-FFF2-40B4-BE49-F238E27FC236}">
                <a16:creationId xmlns:a16="http://schemas.microsoft.com/office/drawing/2014/main" id="{211AA87D-DA92-A6EC-9FCE-B81F795F9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731" y="2465990"/>
            <a:ext cx="415348" cy="415348"/>
          </a:xfrm>
          <a:prstGeom prst="rect">
            <a:avLst/>
          </a:prstGeom>
        </p:spPr>
      </p:pic>
      <p:pic>
        <p:nvPicPr>
          <p:cNvPr id="392" name="Grafik 391" descr="Nadel">
            <a:extLst>
              <a:ext uri="{FF2B5EF4-FFF2-40B4-BE49-F238E27FC236}">
                <a16:creationId xmlns:a16="http://schemas.microsoft.com/office/drawing/2014/main" id="{C97769D1-63FF-89C2-9577-8BEEF0CD9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5405" y="2411280"/>
            <a:ext cx="251374" cy="251374"/>
          </a:xfrm>
          <a:prstGeom prst="rect">
            <a:avLst/>
          </a:prstGeom>
        </p:spPr>
      </p:pic>
      <p:pic>
        <p:nvPicPr>
          <p:cNvPr id="393" name="Grafik 392">
            <a:extLst>
              <a:ext uri="{FF2B5EF4-FFF2-40B4-BE49-F238E27FC236}">
                <a16:creationId xmlns:a16="http://schemas.microsoft.com/office/drawing/2014/main" id="{3FABD191-31CA-5E01-2DE3-D94387CEC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2942" y="2680224"/>
            <a:ext cx="415348" cy="415348"/>
          </a:xfrm>
          <a:prstGeom prst="rect">
            <a:avLst/>
          </a:prstGeom>
        </p:spPr>
      </p:pic>
      <p:pic>
        <p:nvPicPr>
          <p:cNvPr id="394" name="Grafik 393" descr="Nadel">
            <a:extLst>
              <a:ext uri="{FF2B5EF4-FFF2-40B4-BE49-F238E27FC236}">
                <a16:creationId xmlns:a16="http://schemas.microsoft.com/office/drawing/2014/main" id="{99668567-80A1-B7F4-7242-6B815BB50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0616" y="2625514"/>
            <a:ext cx="251374" cy="251374"/>
          </a:xfrm>
          <a:prstGeom prst="rect">
            <a:avLst/>
          </a:prstGeom>
        </p:spPr>
      </p:pic>
      <p:pic>
        <p:nvPicPr>
          <p:cNvPr id="395" name="Grafik 394">
            <a:extLst>
              <a:ext uri="{FF2B5EF4-FFF2-40B4-BE49-F238E27FC236}">
                <a16:creationId xmlns:a16="http://schemas.microsoft.com/office/drawing/2014/main" id="{15B370FB-0836-8346-8820-1AE3EA86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3894" y="3007915"/>
            <a:ext cx="415348" cy="415348"/>
          </a:xfrm>
          <a:prstGeom prst="rect">
            <a:avLst/>
          </a:prstGeom>
        </p:spPr>
      </p:pic>
      <p:pic>
        <p:nvPicPr>
          <p:cNvPr id="396" name="Grafik 395" descr="Nadel">
            <a:extLst>
              <a:ext uri="{FF2B5EF4-FFF2-40B4-BE49-F238E27FC236}">
                <a16:creationId xmlns:a16="http://schemas.microsoft.com/office/drawing/2014/main" id="{8089B52B-A4F0-DC76-F3EC-141E5EE99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1568" y="2953205"/>
            <a:ext cx="251374" cy="251374"/>
          </a:xfrm>
          <a:prstGeom prst="rect">
            <a:avLst/>
          </a:prstGeom>
        </p:spPr>
      </p:pic>
      <p:pic>
        <p:nvPicPr>
          <p:cNvPr id="397" name="Grafik 396">
            <a:extLst>
              <a:ext uri="{FF2B5EF4-FFF2-40B4-BE49-F238E27FC236}">
                <a16:creationId xmlns:a16="http://schemas.microsoft.com/office/drawing/2014/main" id="{D311CA53-3BF6-F3BD-67B5-00FD65112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5405" y="3269439"/>
            <a:ext cx="415348" cy="415348"/>
          </a:xfrm>
          <a:prstGeom prst="rect">
            <a:avLst/>
          </a:prstGeom>
        </p:spPr>
      </p:pic>
      <p:pic>
        <p:nvPicPr>
          <p:cNvPr id="398" name="Grafik 397" descr="Nadel">
            <a:extLst>
              <a:ext uri="{FF2B5EF4-FFF2-40B4-BE49-F238E27FC236}">
                <a16:creationId xmlns:a16="http://schemas.microsoft.com/office/drawing/2014/main" id="{3EE606AA-F797-6D72-EAF8-43E5003C5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3079" y="3214729"/>
            <a:ext cx="251374" cy="251374"/>
          </a:xfrm>
          <a:prstGeom prst="rect">
            <a:avLst/>
          </a:prstGeom>
        </p:spPr>
      </p:pic>
      <p:sp>
        <p:nvSpPr>
          <p:cNvPr id="399" name="Textfeld 398">
            <a:extLst>
              <a:ext uri="{FF2B5EF4-FFF2-40B4-BE49-F238E27FC236}">
                <a16:creationId xmlns:a16="http://schemas.microsoft.com/office/drawing/2014/main" id="{785351D0-4B15-7D02-AC7F-09D956FD7E64}"/>
              </a:ext>
            </a:extLst>
          </p:cNvPr>
          <p:cNvSpPr txBox="1"/>
          <p:nvPr/>
        </p:nvSpPr>
        <p:spPr>
          <a:xfrm>
            <a:off x="4301758" y="1325868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Sample Space</a:t>
            </a:r>
          </a:p>
          <a:p>
            <a:pPr algn="ctr"/>
            <a:r>
              <a:rPr lang="de-DE" sz="800" dirty="0"/>
              <a:t>(e.g. </a:t>
            </a:r>
            <a:r>
              <a:rPr lang="en-US" sz="800" dirty="0"/>
              <a:t>all cells that were treated with drug A</a:t>
            </a:r>
            <a:r>
              <a:rPr lang="de-DE" sz="800" dirty="0"/>
              <a:t>)</a:t>
            </a:r>
          </a:p>
        </p:txBody>
      </p:sp>
      <p:cxnSp>
        <p:nvCxnSpPr>
          <p:cNvPr id="401" name="Gerader Verbinder 400">
            <a:extLst>
              <a:ext uri="{FF2B5EF4-FFF2-40B4-BE49-F238E27FC236}">
                <a16:creationId xmlns:a16="http://schemas.microsoft.com/office/drawing/2014/main" id="{A1D48DCF-4993-10D8-7E23-E88F44AA952B}"/>
              </a:ext>
            </a:extLst>
          </p:cNvPr>
          <p:cNvCxnSpPr>
            <a:cxnSpLocks/>
          </p:cNvCxnSpPr>
          <p:nvPr/>
        </p:nvCxnSpPr>
        <p:spPr>
          <a:xfrm flipH="1">
            <a:off x="7374562" y="1677371"/>
            <a:ext cx="2249" cy="228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Gerader Verbinder 407">
            <a:extLst>
              <a:ext uri="{FF2B5EF4-FFF2-40B4-BE49-F238E27FC236}">
                <a16:creationId xmlns:a16="http://schemas.microsoft.com/office/drawing/2014/main" id="{77B6FB69-1F23-FA6E-826D-EBC753F3DB7E}"/>
              </a:ext>
            </a:extLst>
          </p:cNvPr>
          <p:cNvCxnSpPr>
            <a:cxnSpLocks/>
          </p:cNvCxnSpPr>
          <p:nvPr/>
        </p:nvCxnSpPr>
        <p:spPr>
          <a:xfrm>
            <a:off x="7376811" y="1677369"/>
            <a:ext cx="1348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r Verbinder 412">
            <a:extLst>
              <a:ext uri="{FF2B5EF4-FFF2-40B4-BE49-F238E27FC236}">
                <a16:creationId xmlns:a16="http://schemas.microsoft.com/office/drawing/2014/main" id="{680D6F46-491D-06DF-7381-F861B17FD1B2}"/>
              </a:ext>
            </a:extLst>
          </p:cNvPr>
          <p:cNvCxnSpPr>
            <a:cxnSpLocks/>
          </p:cNvCxnSpPr>
          <p:nvPr/>
        </p:nvCxnSpPr>
        <p:spPr>
          <a:xfrm>
            <a:off x="5416779" y="2029183"/>
            <a:ext cx="1958089" cy="60240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5" name="Gerader Verbinder 414">
            <a:extLst>
              <a:ext uri="{FF2B5EF4-FFF2-40B4-BE49-F238E27FC236}">
                <a16:creationId xmlns:a16="http://schemas.microsoft.com/office/drawing/2014/main" id="{DA157473-4237-B78E-6AF0-2125E76160D4}"/>
              </a:ext>
            </a:extLst>
          </p:cNvPr>
          <p:cNvCxnSpPr>
            <a:cxnSpLocks/>
          </p:cNvCxnSpPr>
          <p:nvPr/>
        </p:nvCxnSpPr>
        <p:spPr>
          <a:xfrm>
            <a:off x="5668153" y="2317138"/>
            <a:ext cx="1706715" cy="69077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7" name="Gerader Verbinder 416">
            <a:extLst>
              <a:ext uri="{FF2B5EF4-FFF2-40B4-BE49-F238E27FC236}">
                <a16:creationId xmlns:a16="http://schemas.microsoft.com/office/drawing/2014/main" id="{61B29F13-06AC-EE23-BF68-09AD7AE18827}"/>
              </a:ext>
            </a:extLst>
          </p:cNvPr>
          <p:cNvCxnSpPr>
            <a:cxnSpLocks/>
          </p:cNvCxnSpPr>
          <p:nvPr/>
        </p:nvCxnSpPr>
        <p:spPr>
          <a:xfrm flipV="1">
            <a:off x="5373079" y="2029183"/>
            <a:ext cx="2003732" cy="6433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9" name="Gerader Verbinder 418">
            <a:extLst>
              <a:ext uri="{FF2B5EF4-FFF2-40B4-BE49-F238E27FC236}">
                <a16:creationId xmlns:a16="http://schemas.microsoft.com/office/drawing/2014/main" id="{BE67F661-1BF0-DC2E-939F-E0815954FD4D}"/>
              </a:ext>
            </a:extLst>
          </p:cNvPr>
          <p:cNvCxnSpPr>
            <a:cxnSpLocks/>
            <a:endCxn id="453" idx="1"/>
          </p:cNvCxnSpPr>
          <p:nvPr/>
        </p:nvCxnSpPr>
        <p:spPr>
          <a:xfrm>
            <a:off x="5711853" y="2887898"/>
            <a:ext cx="1608040" cy="55015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5" name="Gerader Verbinder 424">
            <a:extLst>
              <a:ext uri="{FF2B5EF4-FFF2-40B4-BE49-F238E27FC236}">
                <a16:creationId xmlns:a16="http://schemas.microsoft.com/office/drawing/2014/main" id="{F840D39C-E95B-5B66-A5A0-852DC95DE72D}"/>
              </a:ext>
            </a:extLst>
          </p:cNvPr>
          <p:cNvCxnSpPr>
            <a:cxnSpLocks/>
            <a:endCxn id="432" idx="2"/>
          </p:cNvCxnSpPr>
          <p:nvPr/>
        </p:nvCxnSpPr>
        <p:spPr>
          <a:xfrm flipV="1">
            <a:off x="5265543" y="3143109"/>
            <a:ext cx="2074177" cy="7162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Gerader Verbinder 426">
            <a:extLst>
              <a:ext uri="{FF2B5EF4-FFF2-40B4-BE49-F238E27FC236}">
                <a16:creationId xmlns:a16="http://schemas.microsoft.com/office/drawing/2014/main" id="{90995EAA-702F-6660-4C05-D1B6632540BF}"/>
              </a:ext>
            </a:extLst>
          </p:cNvPr>
          <p:cNvCxnSpPr/>
          <p:nvPr/>
        </p:nvCxnSpPr>
        <p:spPr>
          <a:xfrm>
            <a:off x="5580753" y="3486697"/>
            <a:ext cx="1794115" cy="31048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8" name="Ellipse 427">
            <a:extLst>
              <a:ext uri="{FF2B5EF4-FFF2-40B4-BE49-F238E27FC236}">
                <a16:creationId xmlns:a16="http://schemas.microsoft.com/office/drawing/2014/main" id="{1ABEC2CD-A2C8-D8A2-8C6E-16362F84F0A7}"/>
              </a:ext>
            </a:extLst>
          </p:cNvPr>
          <p:cNvSpPr/>
          <p:nvPr/>
        </p:nvSpPr>
        <p:spPr>
          <a:xfrm>
            <a:off x="7342728" y="1998116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9" name="Ellipse 428">
            <a:extLst>
              <a:ext uri="{FF2B5EF4-FFF2-40B4-BE49-F238E27FC236}">
                <a16:creationId xmlns:a16="http://schemas.microsoft.com/office/drawing/2014/main" id="{CADCB500-658D-66B0-0BE7-14FA390C8870}"/>
              </a:ext>
            </a:extLst>
          </p:cNvPr>
          <p:cNvSpPr/>
          <p:nvPr/>
        </p:nvSpPr>
        <p:spPr>
          <a:xfrm>
            <a:off x="7342728" y="2593112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0" name="Ellipse 429">
            <a:extLst>
              <a:ext uri="{FF2B5EF4-FFF2-40B4-BE49-F238E27FC236}">
                <a16:creationId xmlns:a16="http://schemas.microsoft.com/office/drawing/2014/main" id="{72F55701-1339-A160-D28E-5EC51A502215}"/>
              </a:ext>
            </a:extLst>
          </p:cNvPr>
          <p:cNvSpPr/>
          <p:nvPr/>
        </p:nvSpPr>
        <p:spPr>
          <a:xfrm>
            <a:off x="7342728" y="2965734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1" name="Ellipse 430">
            <a:extLst>
              <a:ext uri="{FF2B5EF4-FFF2-40B4-BE49-F238E27FC236}">
                <a16:creationId xmlns:a16="http://schemas.microsoft.com/office/drawing/2014/main" id="{E2236C9C-6EC3-736E-A0BA-DE2BB36E5B43}"/>
              </a:ext>
            </a:extLst>
          </p:cNvPr>
          <p:cNvSpPr/>
          <p:nvPr/>
        </p:nvSpPr>
        <p:spPr>
          <a:xfrm>
            <a:off x="7339720" y="3407263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2" name="Ellipse 431">
            <a:extLst>
              <a:ext uri="{FF2B5EF4-FFF2-40B4-BE49-F238E27FC236}">
                <a16:creationId xmlns:a16="http://schemas.microsoft.com/office/drawing/2014/main" id="{B0882843-D35A-29F9-7CF9-AE7E5A9F5B6D}"/>
              </a:ext>
            </a:extLst>
          </p:cNvPr>
          <p:cNvSpPr/>
          <p:nvPr/>
        </p:nvSpPr>
        <p:spPr>
          <a:xfrm>
            <a:off x="7339720" y="3108402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3" name="Ellipse 432">
            <a:extLst>
              <a:ext uri="{FF2B5EF4-FFF2-40B4-BE49-F238E27FC236}">
                <a16:creationId xmlns:a16="http://schemas.microsoft.com/office/drawing/2014/main" id="{AC173DDC-7C4A-1A7A-0E6B-EFA7217F6A55}"/>
              </a:ext>
            </a:extLst>
          </p:cNvPr>
          <p:cNvSpPr/>
          <p:nvPr/>
        </p:nvSpPr>
        <p:spPr>
          <a:xfrm>
            <a:off x="7342423" y="3762110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44" name="Grafik 443">
            <a:extLst>
              <a:ext uri="{FF2B5EF4-FFF2-40B4-BE49-F238E27FC236}">
                <a16:creationId xmlns:a16="http://schemas.microsoft.com/office/drawing/2014/main" id="{60C0D922-550D-719D-0941-28F2BB27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2033" y="2344954"/>
            <a:ext cx="415348" cy="415348"/>
          </a:xfrm>
          <a:prstGeom prst="rect">
            <a:avLst/>
          </a:prstGeom>
        </p:spPr>
      </p:pic>
      <p:pic>
        <p:nvPicPr>
          <p:cNvPr id="445" name="Grafik 444" descr="Nadel">
            <a:extLst>
              <a:ext uri="{FF2B5EF4-FFF2-40B4-BE49-F238E27FC236}">
                <a16:creationId xmlns:a16="http://schemas.microsoft.com/office/drawing/2014/main" id="{0279167C-6B8B-092C-A16C-79C12E462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9707" y="2290244"/>
            <a:ext cx="251374" cy="251374"/>
          </a:xfrm>
          <a:prstGeom prst="rect">
            <a:avLst/>
          </a:prstGeom>
        </p:spPr>
      </p:pic>
      <p:cxnSp>
        <p:nvCxnSpPr>
          <p:cNvPr id="447" name="Gerader Verbinder 446">
            <a:extLst>
              <a:ext uri="{FF2B5EF4-FFF2-40B4-BE49-F238E27FC236}">
                <a16:creationId xmlns:a16="http://schemas.microsoft.com/office/drawing/2014/main" id="{A6470916-24CC-0F19-3884-43B4776DE4CD}"/>
              </a:ext>
            </a:extLst>
          </p:cNvPr>
          <p:cNvCxnSpPr/>
          <p:nvPr/>
        </p:nvCxnSpPr>
        <p:spPr>
          <a:xfrm>
            <a:off x="6057381" y="2541618"/>
            <a:ext cx="1317181" cy="6731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8" name="Ellipse 447">
            <a:extLst>
              <a:ext uri="{FF2B5EF4-FFF2-40B4-BE49-F238E27FC236}">
                <a16:creationId xmlns:a16="http://schemas.microsoft.com/office/drawing/2014/main" id="{828573E3-B8A6-DE62-7FE7-8FE186062390}"/>
              </a:ext>
            </a:extLst>
          </p:cNvPr>
          <p:cNvSpPr/>
          <p:nvPr/>
        </p:nvSpPr>
        <p:spPr>
          <a:xfrm>
            <a:off x="7339720" y="3177816"/>
            <a:ext cx="64279" cy="69414"/>
          </a:xfrm>
          <a:prstGeom prst="ellipse">
            <a:avLst/>
          </a:prstGeom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9" name="Textfeld 448">
            <a:extLst>
              <a:ext uri="{FF2B5EF4-FFF2-40B4-BE49-F238E27FC236}">
                <a16:creationId xmlns:a16="http://schemas.microsoft.com/office/drawing/2014/main" id="{6FE1A117-1B49-7837-ACC2-AF4071D4719F}"/>
              </a:ext>
            </a:extLst>
          </p:cNvPr>
          <p:cNvSpPr txBox="1"/>
          <p:nvPr/>
        </p:nvSpPr>
        <p:spPr>
          <a:xfrm>
            <a:off x="7322660" y="1886515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0.03</a:t>
            </a:r>
          </a:p>
        </p:txBody>
      </p:sp>
      <p:sp>
        <p:nvSpPr>
          <p:cNvPr id="450" name="Textfeld 449">
            <a:extLst>
              <a:ext uri="{FF2B5EF4-FFF2-40B4-BE49-F238E27FC236}">
                <a16:creationId xmlns:a16="http://schemas.microsoft.com/office/drawing/2014/main" id="{773159A7-1A84-CEC9-85C4-DE1DC136CB7F}"/>
              </a:ext>
            </a:extLst>
          </p:cNvPr>
          <p:cNvSpPr txBox="1"/>
          <p:nvPr/>
        </p:nvSpPr>
        <p:spPr>
          <a:xfrm>
            <a:off x="7321028" y="2455043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0.45</a:t>
            </a:r>
          </a:p>
        </p:txBody>
      </p:sp>
      <p:sp>
        <p:nvSpPr>
          <p:cNvPr id="451" name="Textfeld 450">
            <a:extLst>
              <a:ext uri="{FF2B5EF4-FFF2-40B4-BE49-F238E27FC236}">
                <a16:creationId xmlns:a16="http://schemas.microsoft.com/office/drawing/2014/main" id="{48A7D136-D3E8-9986-CFA9-070782F5C00D}"/>
              </a:ext>
            </a:extLst>
          </p:cNvPr>
          <p:cNvSpPr txBox="1"/>
          <p:nvPr/>
        </p:nvSpPr>
        <p:spPr>
          <a:xfrm>
            <a:off x="7319894" y="2832372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0.53</a:t>
            </a:r>
          </a:p>
        </p:txBody>
      </p:sp>
      <p:sp>
        <p:nvSpPr>
          <p:cNvPr id="452" name="Textfeld 451">
            <a:extLst>
              <a:ext uri="{FF2B5EF4-FFF2-40B4-BE49-F238E27FC236}">
                <a16:creationId xmlns:a16="http://schemas.microsoft.com/office/drawing/2014/main" id="{F261DEC0-CEA4-D3FB-F101-B5DAB7BA84F9}"/>
              </a:ext>
            </a:extLst>
          </p:cNvPr>
          <p:cNvSpPr txBox="1"/>
          <p:nvPr/>
        </p:nvSpPr>
        <p:spPr>
          <a:xfrm>
            <a:off x="7326432" y="3027789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0.61</a:t>
            </a:r>
          </a:p>
        </p:txBody>
      </p:sp>
      <p:sp>
        <p:nvSpPr>
          <p:cNvPr id="453" name="Textfeld 452">
            <a:extLst>
              <a:ext uri="{FF2B5EF4-FFF2-40B4-BE49-F238E27FC236}">
                <a16:creationId xmlns:a16="http://schemas.microsoft.com/office/drawing/2014/main" id="{A65DCC15-C88D-697E-1D0F-CB057BDD81D4}"/>
              </a:ext>
            </a:extLst>
          </p:cNvPr>
          <p:cNvSpPr txBox="1"/>
          <p:nvPr/>
        </p:nvSpPr>
        <p:spPr>
          <a:xfrm>
            <a:off x="7319893" y="3330335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0.71</a:t>
            </a:r>
          </a:p>
        </p:txBody>
      </p:sp>
      <p:sp>
        <p:nvSpPr>
          <p:cNvPr id="454" name="Textfeld 453">
            <a:extLst>
              <a:ext uri="{FF2B5EF4-FFF2-40B4-BE49-F238E27FC236}">
                <a16:creationId xmlns:a16="http://schemas.microsoft.com/office/drawing/2014/main" id="{559B6709-D39D-6E3E-F01C-CF4FAD3456C7}"/>
              </a:ext>
            </a:extLst>
          </p:cNvPr>
          <p:cNvSpPr txBox="1"/>
          <p:nvPr/>
        </p:nvSpPr>
        <p:spPr>
          <a:xfrm>
            <a:off x="7321027" y="3124972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0.65</a:t>
            </a:r>
          </a:p>
        </p:txBody>
      </p:sp>
      <p:sp>
        <p:nvSpPr>
          <p:cNvPr id="455" name="Textfeld 454">
            <a:extLst>
              <a:ext uri="{FF2B5EF4-FFF2-40B4-BE49-F238E27FC236}">
                <a16:creationId xmlns:a16="http://schemas.microsoft.com/office/drawing/2014/main" id="{92F0D149-672B-709B-887C-65DA88BE54A7}"/>
              </a:ext>
            </a:extLst>
          </p:cNvPr>
          <p:cNvSpPr txBox="1"/>
          <p:nvPr/>
        </p:nvSpPr>
        <p:spPr>
          <a:xfrm>
            <a:off x="7319893" y="3615129"/>
            <a:ext cx="42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0.99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feld 456">
                <a:extLst>
                  <a:ext uri="{FF2B5EF4-FFF2-40B4-BE49-F238E27FC236}">
                    <a16:creationId xmlns:a16="http://schemas.microsoft.com/office/drawing/2014/main" id="{9365C439-D25F-2A14-E4D0-C67CC7EB0221}"/>
                  </a:ext>
                </a:extLst>
              </p:cNvPr>
              <p:cNvSpPr txBox="1"/>
              <p:nvPr/>
            </p:nvSpPr>
            <p:spPr>
              <a:xfrm>
                <a:off x="6057381" y="1883329"/>
                <a:ext cx="903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7" name="Textfeld 456">
                <a:extLst>
                  <a:ext uri="{FF2B5EF4-FFF2-40B4-BE49-F238E27FC236}">
                    <a16:creationId xmlns:a16="http://schemas.microsoft.com/office/drawing/2014/main" id="{9365C439-D25F-2A14-E4D0-C67CC7EB0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81" y="1883329"/>
                <a:ext cx="903774" cy="215444"/>
              </a:xfrm>
              <a:prstGeom prst="rect">
                <a:avLst/>
              </a:prstGeom>
              <a:blipFill>
                <a:blip r:embed="rId13"/>
                <a:stretch>
                  <a:fillRect l="-3378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8" name="Grafik 457">
            <a:extLst>
              <a:ext uri="{FF2B5EF4-FFF2-40B4-BE49-F238E27FC236}">
                <a16:creationId xmlns:a16="http://schemas.microsoft.com/office/drawing/2014/main" id="{75134B90-3622-5085-4C35-342202699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5439" y="1793294"/>
            <a:ext cx="415348" cy="415348"/>
          </a:xfrm>
          <a:prstGeom prst="rect">
            <a:avLst/>
          </a:prstGeom>
        </p:spPr>
      </p:pic>
      <p:pic>
        <p:nvPicPr>
          <p:cNvPr id="459" name="Grafik 458" descr="Nadel">
            <a:extLst>
              <a:ext uri="{FF2B5EF4-FFF2-40B4-BE49-F238E27FC236}">
                <a16:creationId xmlns:a16="http://schemas.microsoft.com/office/drawing/2014/main" id="{16759E42-D800-9F59-9FC6-C233814D0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0918" y="1787974"/>
            <a:ext cx="168131" cy="168131"/>
          </a:xfrm>
          <a:prstGeom prst="rect">
            <a:avLst/>
          </a:prstGeom>
        </p:spPr>
      </p:pic>
      <p:sp>
        <p:nvSpPr>
          <p:cNvPr id="460" name="Pfeil: nach rechts 459">
            <a:extLst>
              <a:ext uri="{FF2B5EF4-FFF2-40B4-BE49-F238E27FC236}">
                <a16:creationId xmlns:a16="http://schemas.microsoft.com/office/drawing/2014/main" id="{39504DB3-942C-2701-322D-D97CF2F14E47}"/>
              </a:ext>
            </a:extLst>
          </p:cNvPr>
          <p:cNvSpPr/>
          <p:nvPr/>
        </p:nvSpPr>
        <p:spPr>
          <a:xfrm>
            <a:off x="443006" y="4613206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feld 460">
                <a:extLst>
                  <a:ext uri="{FF2B5EF4-FFF2-40B4-BE49-F238E27FC236}">
                    <a16:creationId xmlns:a16="http://schemas.microsoft.com/office/drawing/2014/main" id="{B41E4C92-B2B6-1C28-C315-EEB3813FF7E9}"/>
                  </a:ext>
                </a:extLst>
              </p:cNvPr>
              <p:cNvSpPr txBox="1"/>
              <p:nvPr/>
            </p:nvSpPr>
            <p:spPr>
              <a:xfrm>
                <a:off x="3528379" y="4546170"/>
                <a:ext cx="2063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1" name="Textfeld 460">
                <a:extLst>
                  <a:ext uri="{FF2B5EF4-FFF2-40B4-BE49-F238E27FC236}">
                    <a16:creationId xmlns:a16="http://schemas.microsoft.com/office/drawing/2014/main" id="{B41E4C92-B2B6-1C28-C315-EEB3813F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9" y="4546170"/>
                <a:ext cx="206339" cy="215444"/>
              </a:xfrm>
              <a:prstGeom prst="rect">
                <a:avLst/>
              </a:prstGeom>
              <a:blipFill>
                <a:blip r:embed="rId14"/>
                <a:stretch>
                  <a:fillRect l="-17647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2" name="Grafik 461" descr="Nadel">
            <a:extLst>
              <a:ext uri="{FF2B5EF4-FFF2-40B4-BE49-F238E27FC236}">
                <a16:creationId xmlns:a16="http://schemas.microsoft.com/office/drawing/2014/main" id="{1CA02D29-2E0B-C03F-4548-88202E8BA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1916" y="4450815"/>
            <a:ext cx="168131" cy="168131"/>
          </a:xfrm>
          <a:prstGeom prst="rect">
            <a:avLst/>
          </a:prstGeom>
        </p:spPr>
      </p:pic>
      <p:sp>
        <p:nvSpPr>
          <p:cNvPr id="463" name="Textfeld 462">
            <a:extLst>
              <a:ext uri="{FF2B5EF4-FFF2-40B4-BE49-F238E27FC236}">
                <a16:creationId xmlns:a16="http://schemas.microsoft.com/office/drawing/2014/main" id="{B812C6EC-60A8-51CA-9E6D-B1BCB2564B06}"/>
              </a:ext>
            </a:extLst>
          </p:cNvPr>
          <p:cNvSpPr txBox="1"/>
          <p:nvPr/>
        </p:nvSpPr>
        <p:spPr>
          <a:xfrm>
            <a:off x="716571" y="4369146"/>
            <a:ext cx="280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</a:t>
            </a:r>
            <a:endParaRPr lang="de-DE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feld 463">
                <a:extLst>
                  <a:ext uri="{FF2B5EF4-FFF2-40B4-BE49-F238E27FC236}">
                    <a16:creationId xmlns:a16="http://schemas.microsoft.com/office/drawing/2014/main" id="{E855DD67-18E1-54DB-15D2-35748FC2DA5B}"/>
                  </a:ext>
                </a:extLst>
              </p:cNvPr>
              <p:cNvSpPr txBox="1"/>
              <p:nvPr/>
            </p:nvSpPr>
            <p:spPr>
              <a:xfrm>
                <a:off x="3737672" y="4546170"/>
                <a:ext cx="409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and</a:t>
                </a:r>
              </a:p>
            </p:txBody>
          </p:sp>
        </mc:Choice>
        <mc:Fallback xmlns="">
          <p:sp>
            <p:nvSpPr>
              <p:cNvPr id="464" name="Textfeld 463">
                <a:extLst>
                  <a:ext uri="{FF2B5EF4-FFF2-40B4-BE49-F238E27FC236}">
                    <a16:creationId xmlns:a16="http://schemas.microsoft.com/office/drawing/2014/main" id="{E855DD67-18E1-54DB-15D2-35748FC2D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72" y="4546170"/>
                <a:ext cx="409920" cy="215444"/>
              </a:xfrm>
              <a:prstGeom prst="rect">
                <a:avLst/>
              </a:prstGeom>
              <a:blipFill>
                <a:blip r:embed="rId15"/>
                <a:stretch>
                  <a:fillRect l="-14925" t="-25714" r="-25373" b="-5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6" name="Grafik 465" descr="Nadel">
            <a:extLst>
              <a:ext uri="{FF2B5EF4-FFF2-40B4-BE49-F238E27FC236}">
                <a16:creationId xmlns:a16="http://schemas.microsoft.com/office/drawing/2014/main" id="{ED6429EA-1003-03EC-5CE0-BEBF7D397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1404" y="4441964"/>
            <a:ext cx="200637" cy="200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6BFAF9A6-A640-6212-3035-B75F9FA7D0F2}"/>
                  </a:ext>
                </a:extLst>
              </p:cNvPr>
              <p:cNvSpPr txBox="1"/>
              <p:nvPr/>
            </p:nvSpPr>
            <p:spPr>
              <a:xfrm>
                <a:off x="4167569" y="4546170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6BFAF9A6-A640-6212-3035-B75F9FA7D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569" y="4546170"/>
                <a:ext cx="159852" cy="215444"/>
              </a:xfrm>
              <a:prstGeom prst="rect">
                <a:avLst/>
              </a:prstGeom>
              <a:blipFill>
                <a:blip r:embed="rId16"/>
                <a:stretch>
                  <a:fillRect l="-23077" r="-19231"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Freihandform: Form 469">
            <a:extLst>
              <a:ext uri="{FF2B5EF4-FFF2-40B4-BE49-F238E27FC236}">
                <a16:creationId xmlns:a16="http://schemas.microsoft.com/office/drawing/2014/main" id="{EE2E5BFA-ECB4-EAB8-3C8A-2C3E1EB4D26E}"/>
              </a:ext>
            </a:extLst>
          </p:cNvPr>
          <p:cNvSpPr/>
          <p:nvPr/>
        </p:nvSpPr>
        <p:spPr>
          <a:xfrm>
            <a:off x="7516243" y="1778600"/>
            <a:ext cx="902139" cy="2165350"/>
          </a:xfrm>
          <a:custGeom>
            <a:avLst/>
            <a:gdLst>
              <a:gd name="connsiteX0" fmla="*/ 25400 w 902139"/>
              <a:gd name="connsiteY0" fmla="*/ 0 h 2165350"/>
              <a:gd name="connsiteX1" fmla="*/ 406400 w 902139"/>
              <a:gd name="connsiteY1" fmla="*/ 577850 h 2165350"/>
              <a:gd name="connsiteX2" fmla="*/ 901700 w 902139"/>
              <a:gd name="connsiteY2" fmla="*/ 1155700 h 2165350"/>
              <a:gd name="connsiteX3" fmla="*/ 317500 w 902139"/>
              <a:gd name="connsiteY3" fmla="*/ 1695450 h 2165350"/>
              <a:gd name="connsiteX4" fmla="*/ 0 w 902139"/>
              <a:gd name="connsiteY4" fmla="*/ 2165350 h 216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139" h="2165350">
                <a:moveTo>
                  <a:pt x="25400" y="0"/>
                </a:moveTo>
                <a:cubicBezTo>
                  <a:pt x="142875" y="192616"/>
                  <a:pt x="260350" y="385233"/>
                  <a:pt x="406400" y="577850"/>
                </a:cubicBezTo>
                <a:cubicBezTo>
                  <a:pt x="552450" y="770467"/>
                  <a:pt x="916517" y="969433"/>
                  <a:pt x="901700" y="1155700"/>
                </a:cubicBezTo>
                <a:cubicBezTo>
                  <a:pt x="886883" y="1341967"/>
                  <a:pt x="467783" y="1527175"/>
                  <a:pt x="317500" y="1695450"/>
                </a:cubicBezTo>
                <a:cubicBezTo>
                  <a:pt x="167217" y="1863725"/>
                  <a:pt x="83608" y="2014537"/>
                  <a:pt x="0" y="21653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1" name="Textfeld 470">
            <a:extLst>
              <a:ext uri="{FF2B5EF4-FFF2-40B4-BE49-F238E27FC236}">
                <a16:creationId xmlns:a16="http://schemas.microsoft.com/office/drawing/2014/main" id="{AE3F279D-4306-543A-E6AE-82BE4D2CE92A}"/>
              </a:ext>
            </a:extLst>
          </p:cNvPr>
          <p:cNvSpPr txBox="1"/>
          <p:nvPr/>
        </p:nvSpPr>
        <p:spPr>
          <a:xfrm>
            <a:off x="7296536" y="1473666"/>
            <a:ext cx="2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</a:t>
            </a:r>
          </a:p>
        </p:txBody>
      </p:sp>
      <p:sp>
        <p:nvSpPr>
          <p:cNvPr id="472" name="Textfeld 471">
            <a:extLst>
              <a:ext uri="{FF2B5EF4-FFF2-40B4-BE49-F238E27FC236}">
                <a16:creationId xmlns:a16="http://schemas.microsoft.com/office/drawing/2014/main" id="{D95398CC-963B-B36F-49E5-C2A243851277}"/>
              </a:ext>
            </a:extLst>
          </p:cNvPr>
          <p:cNvSpPr txBox="1"/>
          <p:nvPr/>
        </p:nvSpPr>
        <p:spPr>
          <a:xfrm>
            <a:off x="8546784" y="1473666"/>
            <a:ext cx="2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474" name="Textfeld 473">
            <a:extLst>
              <a:ext uri="{FF2B5EF4-FFF2-40B4-BE49-F238E27FC236}">
                <a16:creationId xmlns:a16="http://schemas.microsoft.com/office/drawing/2014/main" id="{4A5738E0-6A88-F318-97B5-2E181D008CA4}"/>
              </a:ext>
            </a:extLst>
          </p:cNvPr>
          <p:cNvSpPr txBox="1"/>
          <p:nvPr/>
        </p:nvSpPr>
        <p:spPr>
          <a:xfrm>
            <a:off x="7448936" y="1626066"/>
            <a:ext cx="2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</a:t>
            </a:r>
          </a:p>
        </p:txBody>
      </p:sp>
      <p:sp>
        <p:nvSpPr>
          <p:cNvPr id="475" name="Textfeld 474">
            <a:extLst>
              <a:ext uri="{FF2B5EF4-FFF2-40B4-BE49-F238E27FC236}">
                <a16:creationId xmlns:a16="http://schemas.microsoft.com/office/drawing/2014/main" id="{07951A9A-0BF4-0C85-5A23-36A3F09BF353}"/>
              </a:ext>
            </a:extLst>
          </p:cNvPr>
          <p:cNvSpPr txBox="1"/>
          <p:nvPr/>
        </p:nvSpPr>
        <p:spPr>
          <a:xfrm>
            <a:off x="7467600" y="1364370"/>
            <a:ext cx="758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Density</a:t>
            </a:r>
          </a:p>
        </p:txBody>
      </p:sp>
      <p:pic>
        <p:nvPicPr>
          <p:cNvPr id="479" name="Grafik 478" descr="Nadel">
            <a:extLst>
              <a:ext uri="{FF2B5EF4-FFF2-40B4-BE49-F238E27FC236}">
                <a16:creationId xmlns:a16="http://schemas.microsoft.com/office/drawing/2014/main" id="{E22D3FDE-3E4B-A6CD-D8F1-4350AD590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3440" y="1188368"/>
            <a:ext cx="251374" cy="251374"/>
          </a:xfrm>
          <a:prstGeom prst="rect">
            <a:avLst/>
          </a:prstGeom>
        </p:spPr>
      </p:pic>
      <p:sp>
        <p:nvSpPr>
          <p:cNvPr id="480" name="Pfeil: nach rechts 479">
            <a:extLst>
              <a:ext uri="{FF2B5EF4-FFF2-40B4-BE49-F238E27FC236}">
                <a16:creationId xmlns:a16="http://schemas.microsoft.com/office/drawing/2014/main" id="{123C1559-A328-AC0D-3C91-A37FEAE74343}"/>
              </a:ext>
            </a:extLst>
          </p:cNvPr>
          <p:cNvSpPr/>
          <p:nvPr/>
        </p:nvSpPr>
        <p:spPr>
          <a:xfrm>
            <a:off x="5642033" y="4617398"/>
            <a:ext cx="347565" cy="81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feld 481">
                <a:extLst>
                  <a:ext uri="{FF2B5EF4-FFF2-40B4-BE49-F238E27FC236}">
                    <a16:creationId xmlns:a16="http://schemas.microsoft.com/office/drawing/2014/main" id="{0D42EFB5-E811-372E-9160-0242E34F032A}"/>
                  </a:ext>
                </a:extLst>
              </p:cNvPr>
              <p:cNvSpPr txBox="1"/>
              <p:nvPr/>
            </p:nvSpPr>
            <p:spPr>
              <a:xfrm>
                <a:off x="6057381" y="4402829"/>
                <a:ext cx="2168735" cy="488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2" name="Textfeld 481">
                <a:extLst>
                  <a:ext uri="{FF2B5EF4-FFF2-40B4-BE49-F238E27FC236}">
                    <a16:creationId xmlns:a16="http://schemas.microsoft.com/office/drawing/2014/main" id="{0D42EFB5-E811-372E-9160-0242E34F0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81" y="4402829"/>
                <a:ext cx="2168735" cy="488660"/>
              </a:xfrm>
              <a:prstGeom prst="rect">
                <a:avLst/>
              </a:prstGeom>
              <a:blipFill>
                <a:blip r:embed="rId17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3" name="Grafik 482" descr="Nadel">
            <a:extLst>
              <a:ext uri="{FF2B5EF4-FFF2-40B4-BE49-F238E27FC236}">
                <a16:creationId xmlns:a16="http://schemas.microsoft.com/office/drawing/2014/main" id="{3885EBA1-8DAF-5833-1A29-A347F2053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1749" y="4485761"/>
            <a:ext cx="168131" cy="168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feld 483">
                <a:extLst>
                  <a:ext uri="{FF2B5EF4-FFF2-40B4-BE49-F238E27FC236}">
                    <a16:creationId xmlns:a16="http://schemas.microsoft.com/office/drawing/2014/main" id="{B08D4F4B-055F-3935-0BC7-9536F26AB511}"/>
                  </a:ext>
                </a:extLst>
              </p:cNvPr>
              <p:cNvSpPr txBox="1"/>
              <p:nvPr/>
            </p:nvSpPr>
            <p:spPr>
              <a:xfrm>
                <a:off x="8076635" y="1360074"/>
                <a:ext cx="4049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4" name="Textfeld 483">
                <a:extLst>
                  <a:ext uri="{FF2B5EF4-FFF2-40B4-BE49-F238E27FC236}">
                    <a16:creationId xmlns:a16="http://schemas.microsoft.com/office/drawing/2014/main" id="{B08D4F4B-055F-3935-0BC7-9536F26A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635" y="1360074"/>
                <a:ext cx="404983" cy="215444"/>
              </a:xfrm>
              <a:prstGeom prst="rect">
                <a:avLst/>
              </a:prstGeom>
              <a:blipFill>
                <a:blip r:embed="rId18"/>
                <a:stretch>
                  <a:fillRect l="-15152" b="-3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4" name="Textfeld 403">
            <a:extLst>
              <a:ext uri="{FF2B5EF4-FFF2-40B4-BE49-F238E27FC236}">
                <a16:creationId xmlns:a16="http://schemas.microsoft.com/office/drawing/2014/main" id="{F8FD4C22-B1A7-AF50-E15A-00BECE47B65E}"/>
              </a:ext>
            </a:extLst>
          </p:cNvPr>
          <p:cNvSpPr txBox="1"/>
          <p:nvPr/>
        </p:nvSpPr>
        <p:spPr>
          <a:xfrm rot="5400000">
            <a:off x="6158436" y="2690382"/>
            <a:ext cx="21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Some Very Important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48" grpId="0" animBg="1"/>
      <p:bldP spid="449" grpId="0"/>
      <p:bldP spid="450" grpId="0"/>
      <p:bldP spid="451" grpId="0"/>
      <p:bldP spid="452" grpId="0"/>
      <p:bldP spid="453" grpId="0"/>
      <p:bldP spid="454" grpId="0"/>
      <p:bldP spid="455" grpId="0"/>
      <p:bldP spid="457" grpId="0"/>
      <p:bldP spid="460" grpId="0" animBg="1"/>
      <p:bldP spid="461" grpId="0"/>
      <p:bldP spid="463" grpId="0"/>
      <p:bldP spid="464" grpId="0"/>
      <p:bldP spid="468" grpId="0"/>
      <p:bldP spid="470" grpId="0" animBg="1"/>
      <p:bldP spid="471" grpId="0"/>
      <p:bldP spid="472" grpId="0"/>
      <p:bldP spid="474" grpId="0"/>
      <p:bldP spid="475" grpId="0"/>
      <p:bldP spid="480" grpId="0" animBg="1"/>
      <p:bldP spid="482" grpId="0"/>
      <p:bldP spid="484" grpId="0"/>
      <p:bldP spid="4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C677E-ECE6-1C75-5BAB-8E7BD39A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Distributions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C7241A-9103-83A1-7CB9-2CD69B9A3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8C57FA-9F86-1674-FA1D-55E2DF38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1173160"/>
            <a:ext cx="8096250" cy="3492500"/>
          </a:xfrm>
        </p:spPr>
        <p:txBody>
          <a:bodyPr/>
          <a:lstStyle/>
          <a:p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  <a:p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17C4BAE-69EA-1E19-ED93-92C5A2BE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960524"/>
            <a:ext cx="3387740" cy="25408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6C35EF-D4E9-DFEE-5A0B-0E3FF500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1993859"/>
            <a:ext cx="3393066" cy="25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7C36E-0861-82D7-5118-000E14A9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BCC1F0F-E256-8A38-1CAB-17EEECC69787}"/>
              </a:ext>
            </a:extLst>
          </p:cNvPr>
          <p:cNvSpPr/>
          <p:nvPr/>
        </p:nvSpPr>
        <p:spPr>
          <a:xfrm>
            <a:off x="4284995" y="3543376"/>
            <a:ext cx="2050533" cy="1038360"/>
          </a:xfrm>
          <a:prstGeom prst="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03A41E-E6FC-44D3-E5E9-CE47ABA2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Distributions</a:t>
            </a:r>
            <a:r>
              <a:rPr lang="de-DE" dirty="0"/>
              <a:t> And </a:t>
            </a:r>
            <a:r>
              <a:rPr lang="de-DE" dirty="0" err="1"/>
              <a:t>Descreptive</a:t>
            </a:r>
            <a:r>
              <a:rPr lang="de-DE" dirty="0"/>
              <a:t> </a:t>
            </a:r>
            <a:r>
              <a:rPr lang="de-DE" dirty="0" err="1"/>
              <a:t>Statistic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D09202-4645-B8E8-8FF4-9651EDDF6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775EA21-DBBD-60DA-0C81-D37A87CE94E2}"/>
                  </a:ext>
                </a:extLst>
              </p:cNvPr>
              <p:cNvSpPr txBox="1"/>
              <p:nvPr/>
            </p:nvSpPr>
            <p:spPr>
              <a:xfrm>
                <a:off x="959429" y="1415122"/>
                <a:ext cx="1558696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775EA21-DBBD-60DA-0C81-D37A87CE9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9" y="1415122"/>
                <a:ext cx="1558696" cy="522835"/>
              </a:xfrm>
              <a:prstGeom prst="rect">
                <a:avLst/>
              </a:prstGeom>
              <a:blipFill>
                <a:blip r:embed="rId2"/>
                <a:stretch>
                  <a:fillRect l="-1953" t="-144186" r="-60938" b="-20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88C6C92-868C-C216-1B9D-66092E735BF8}"/>
                  </a:ext>
                </a:extLst>
              </p:cNvPr>
              <p:cNvSpPr txBox="1"/>
              <p:nvPr/>
            </p:nvSpPr>
            <p:spPr>
              <a:xfrm>
                <a:off x="842037" y="1931194"/>
                <a:ext cx="253550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88C6C92-868C-C216-1B9D-66092E735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7" y="1931194"/>
                <a:ext cx="2535502" cy="522835"/>
              </a:xfrm>
              <a:prstGeom prst="rect">
                <a:avLst/>
              </a:prstGeom>
              <a:blipFill>
                <a:blip r:embed="rId3"/>
                <a:stretch>
                  <a:fillRect l="-240" t="-145349" r="-10096" b="-2034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0DD48C6-CE67-8D98-9155-661DC0E1C483}"/>
                  </a:ext>
                </a:extLst>
              </p:cNvPr>
              <p:cNvSpPr txBox="1"/>
              <p:nvPr/>
            </p:nvSpPr>
            <p:spPr>
              <a:xfrm>
                <a:off x="4374882" y="1441715"/>
                <a:ext cx="1983685" cy="464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0DD48C6-CE67-8D98-9155-661DC0E1C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82" y="1441715"/>
                <a:ext cx="1983685" cy="464807"/>
              </a:xfrm>
              <a:prstGeom prst="rect">
                <a:avLst/>
              </a:prstGeom>
              <a:blipFill>
                <a:blip r:embed="rId4"/>
                <a:stretch>
                  <a:fillRect l="-1538" t="-193421" r="-11385" b="-27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DCD550-37AB-19C7-5515-FA6B9450790F}"/>
                  </a:ext>
                </a:extLst>
              </p:cNvPr>
              <p:cNvSpPr txBox="1"/>
              <p:nvPr/>
            </p:nvSpPr>
            <p:spPr>
              <a:xfrm>
                <a:off x="4241344" y="1933575"/>
                <a:ext cx="3163879" cy="464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DCD550-37AB-19C7-5515-FA6B94507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44" y="1933575"/>
                <a:ext cx="3163879" cy="464807"/>
              </a:xfrm>
              <a:prstGeom prst="rect">
                <a:avLst/>
              </a:prstGeom>
              <a:blipFill>
                <a:blip r:embed="rId5"/>
                <a:stretch>
                  <a:fillRect t="-192105" b="-2802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7A0B930A-FDCD-1A64-45A4-EF44965F5946}"/>
              </a:ext>
            </a:extLst>
          </p:cNvPr>
          <p:cNvSpPr txBox="1"/>
          <p:nvPr/>
        </p:nvSpPr>
        <p:spPr>
          <a:xfrm>
            <a:off x="476512" y="104943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Discrete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F554B0-D077-68BB-0B8A-0D500CE9B9EF}"/>
              </a:ext>
            </a:extLst>
          </p:cNvPr>
          <p:cNvSpPr txBox="1"/>
          <p:nvPr/>
        </p:nvSpPr>
        <p:spPr>
          <a:xfrm>
            <a:off x="3879394" y="110058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Continous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817E389-57A0-550D-AD46-071B8E3B50F0}"/>
              </a:ext>
            </a:extLst>
          </p:cNvPr>
          <p:cNvSpPr txBox="1">
            <a:spLocks/>
          </p:cNvSpPr>
          <p:nvPr/>
        </p:nvSpPr>
        <p:spPr>
          <a:xfrm>
            <a:off x="526594" y="2396001"/>
            <a:ext cx="6349662" cy="4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Font typeface="Arial"/>
              <a:buNone/>
              <a:defRPr sz="2700" b="0" i="0" u="none" strike="noStrike" cap="none">
                <a:solidFill>
                  <a:srgbClr val="006A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400" dirty="0" err="1"/>
              <a:t>Approx</a:t>
            </a:r>
            <a:r>
              <a:rPr lang="de-DE" sz="1400" dirty="0"/>
              <a:t> </a:t>
            </a:r>
            <a:r>
              <a:rPr lang="de-DE" sz="1400" dirty="0" err="1"/>
              <a:t>Expectation</a:t>
            </a:r>
            <a:r>
              <a:rPr lang="de-DE" sz="1400" dirty="0"/>
              <a:t> Value and </a:t>
            </a:r>
            <a:r>
              <a:rPr lang="de-DE" sz="1400" dirty="0" err="1"/>
              <a:t>Variance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Measurements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406EFDA-B4F0-9681-EC3F-D82F39953B05}"/>
                  </a:ext>
                </a:extLst>
              </p:cNvPr>
              <p:cNvSpPr txBox="1"/>
              <p:nvPr/>
            </p:nvSpPr>
            <p:spPr>
              <a:xfrm>
                <a:off x="436107" y="2909612"/>
                <a:ext cx="45692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Random variable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en-GB" dirty="0"/>
                  <a:t>measurements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406EFDA-B4F0-9681-EC3F-D82F39953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7" y="2909612"/>
                <a:ext cx="4569200" cy="307777"/>
              </a:xfrm>
              <a:prstGeom prst="rect">
                <a:avLst/>
              </a:prstGeom>
              <a:blipFill>
                <a:blip r:embed="rId6"/>
                <a:stretch>
                  <a:fillRect l="-401" t="-196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D05F3E1-8EF3-6FD6-8594-FA12394347E8}"/>
                  </a:ext>
                </a:extLst>
              </p:cNvPr>
              <p:cNvSpPr txBox="1"/>
              <p:nvPr/>
            </p:nvSpPr>
            <p:spPr>
              <a:xfrm>
                <a:off x="476512" y="3275299"/>
                <a:ext cx="2109526" cy="397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D05F3E1-8EF3-6FD6-8594-FA1239434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2" y="3275299"/>
                <a:ext cx="2109526" cy="397673"/>
              </a:xfrm>
              <a:prstGeom prst="rect">
                <a:avLst/>
              </a:prstGeom>
              <a:blipFill>
                <a:blip r:embed="rId7"/>
                <a:stretch>
                  <a:fillRect t="-66667" b="-1106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7C50059-D53B-A029-1AED-E973E0CE95C0}"/>
                  </a:ext>
                </a:extLst>
              </p:cNvPr>
              <p:cNvSpPr txBox="1"/>
              <p:nvPr/>
            </p:nvSpPr>
            <p:spPr>
              <a:xfrm>
                <a:off x="436107" y="3573521"/>
                <a:ext cx="3210514" cy="524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7C50059-D53B-A029-1AED-E973E0CE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7" y="3573521"/>
                <a:ext cx="3210514" cy="524887"/>
              </a:xfrm>
              <a:prstGeom prst="rect">
                <a:avLst/>
              </a:prstGeom>
              <a:blipFill>
                <a:blip r:embed="rId8"/>
                <a:stretch>
                  <a:fillRect t="-138372" r="-7414" b="-2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el 1">
            <a:extLst>
              <a:ext uri="{FF2B5EF4-FFF2-40B4-BE49-F238E27FC236}">
                <a16:creationId xmlns:a16="http://schemas.microsoft.com/office/drawing/2014/main" id="{98EB2B8B-F11D-2C06-85FC-899F90A2E402}"/>
              </a:ext>
            </a:extLst>
          </p:cNvPr>
          <p:cNvSpPr txBox="1">
            <a:spLocks/>
          </p:cNvSpPr>
          <p:nvPr/>
        </p:nvSpPr>
        <p:spPr>
          <a:xfrm>
            <a:off x="4374882" y="3543376"/>
            <a:ext cx="1862864" cy="22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B3"/>
              </a:buClr>
              <a:buSzPts val="1800"/>
              <a:buFont typeface="Arial"/>
              <a:buNone/>
              <a:defRPr sz="2700" b="0" i="0" u="none" strike="noStrike" cap="none">
                <a:solidFill>
                  <a:srgbClr val="006A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400" dirty="0"/>
              <a:t>Law </a:t>
            </a:r>
            <a:r>
              <a:rPr lang="de-DE" sz="1400" dirty="0" err="1"/>
              <a:t>of</a:t>
            </a:r>
            <a:r>
              <a:rPr lang="de-DE" sz="1400" dirty="0"/>
              <a:t>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04ED7E4D-2454-F4B9-205B-B250A4265FA5}"/>
                  </a:ext>
                </a:extLst>
              </p:cNvPr>
              <p:cNvSpPr txBox="1"/>
              <p:nvPr/>
            </p:nvSpPr>
            <p:spPr>
              <a:xfrm>
                <a:off x="4205694" y="3769537"/>
                <a:ext cx="1017719" cy="371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∞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04ED7E4D-2454-F4B9-205B-B250A426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94" y="3769537"/>
                <a:ext cx="1017719" cy="371577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1EA4C0-3B88-1FB5-7AFC-0A7B68B06D24}"/>
                  </a:ext>
                </a:extLst>
              </p:cNvPr>
              <p:cNvSpPr txBox="1"/>
              <p:nvPr/>
            </p:nvSpPr>
            <p:spPr>
              <a:xfrm>
                <a:off x="4269893" y="4141114"/>
                <a:ext cx="841506" cy="371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∞</m:t>
                          </m:r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1EA4C0-3B88-1FB5-7AFC-0A7B68B06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93" y="4141114"/>
                <a:ext cx="841506" cy="371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afik 31">
            <a:extLst>
              <a:ext uri="{FF2B5EF4-FFF2-40B4-BE49-F238E27FC236}">
                <a16:creationId xmlns:a16="http://schemas.microsoft.com/office/drawing/2014/main" id="{707B7B90-3151-DC0C-5648-4A4DA027D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7964" y="2947297"/>
            <a:ext cx="1919396" cy="1634486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50800" dist="63500" dir="1740000" sx="101000" sy="101000" algn="tl" rotWithShape="0">
              <a:prstClr val="black">
                <a:alpha val="4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4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/>
      <p:bldP spid="19" grpId="0"/>
      <p:bldP spid="21" grpId="0"/>
      <p:bldP spid="23" grpId="0"/>
      <p:bldP spid="26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3B161-5D03-0222-E15C-2826F458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Trip Back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F5D069-0AB8-C289-7689-F7DB8EAED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903C7D-8716-4058-8952-6F1F4CB2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681289"/>
            <a:ext cx="4395788" cy="2181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75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BBAA343-6C7A-4496-146A-AA387AB3701E}"/>
              </a:ext>
            </a:extLst>
          </p:cNvPr>
          <p:cNvSpPr/>
          <p:nvPr/>
        </p:nvSpPr>
        <p:spPr>
          <a:xfrm>
            <a:off x="526594" y="3648955"/>
            <a:ext cx="4322572" cy="59094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FBA100-125B-8AD0-2898-8C5E6250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🥳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51BCBD-73FC-E122-3904-89D3302CFE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B2FAC9-CF1C-A0CC-7B28-94981CC2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66" y="1986265"/>
            <a:ext cx="500035" cy="519461"/>
          </a:xfrm>
          <a:prstGeom prst="rect">
            <a:avLst/>
          </a:prstGeom>
        </p:spPr>
      </p:pic>
      <p:pic>
        <p:nvPicPr>
          <p:cNvPr id="7" name="Grafik 6" descr="Nadel">
            <a:extLst>
              <a:ext uri="{FF2B5EF4-FFF2-40B4-BE49-F238E27FC236}">
                <a16:creationId xmlns:a16="http://schemas.microsoft.com/office/drawing/2014/main" id="{00F0D34F-995F-03BF-3F29-D694D6A5D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383" y="2071834"/>
            <a:ext cx="271555" cy="33484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20225DA-6187-AB2D-38E6-420DBF556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66" y="2447955"/>
            <a:ext cx="500035" cy="519461"/>
          </a:xfrm>
          <a:prstGeom prst="rect">
            <a:avLst/>
          </a:prstGeom>
        </p:spPr>
      </p:pic>
      <p:pic>
        <p:nvPicPr>
          <p:cNvPr id="13" name="Grafik 12" descr="Nadel">
            <a:extLst>
              <a:ext uri="{FF2B5EF4-FFF2-40B4-BE49-F238E27FC236}">
                <a16:creationId xmlns:a16="http://schemas.microsoft.com/office/drawing/2014/main" id="{C62EE7D4-4DBA-53CF-10EF-CC6B66ECA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383" y="2509589"/>
            <a:ext cx="290966" cy="35877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4B3DA05-1DC6-83E4-8806-CFFA4A3426B6}"/>
              </a:ext>
            </a:extLst>
          </p:cNvPr>
          <p:cNvSpPr txBox="1"/>
          <p:nvPr/>
        </p:nvSpPr>
        <p:spPr>
          <a:xfrm>
            <a:off x="287177" y="1671302"/>
            <a:ext cx="502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Some Very Important Parameter</a:t>
            </a:r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F5566026-439E-E9C4-CEEA-7BAA1046A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83622"/>
              </p:ext>
            </p:extLst>
          </p:nvPr>
        </p:nvGraphicFramePr>
        <p:xfrm>
          <a:off x="1343025" y="2019616"/>
          <a:ext cx="3062288" cy="1352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572">
                  <a:extLst>
                    <a:ext uri="{9D8B030D-6E8A-4147-A177-3AD203B41FA5}">
                      <a16:colId xmlns:a16="http://schemas.microsoft.com/office/drawing/2014/main" val="2043609318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1650256655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428569881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249623990"/>
                    </a:ext>
                  </a:extLst>
                </a:gridCol>
              </a:tblGrid>
              <a:tr h="450745"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41354"/>
                  </a:ext>
                </a:extLst>
              </a:tr>
              <a:tr h="450745">
                <a:tc>
                  <a:txBody>
                    <a:bodyPr/>
                    <a:lstStyle/>
                    <a:p>
                      <a:r>
                        <a:rPr lang="de-DE" dirty="0"/>
                        <a:t>0.15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82179"/>
                  </a:ext>
                </a:extLst>
              </a:tr>
              <a:tr h="450745">
                <a:tc>
                  <a:txBody>
                    <a:bodyPr/>
                    <a:lstStyle/>
                    <a:p>
                      <a:r>
                        <a:rPr lang="de-DE" dirty="0"/>
                        <a:t>0.3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906625"/>
                  </a:ext>
                </a:extLst>
              </a:tr>
            </a:tbl>
          </a:graphicData>
        </a:graphic>
      </p:graphicFrame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9C65D11-58A5-1199-F53F-BF624B54BFB1}"/>
              </a:ext>
            </a:extLst>
          </p:cNvPr>
          <p:cNvGrpSpPr/>
          <p:nvPr/>
        </p:nvGrpSpPr>
        <p:grpSpPr>
          <a:xfrm>
            <a:off x="526594" y="3695454"/>
            <a:ext cx="4322572" cy="497950"/>
            <a:chOff x="1369556" y="2945133"/>
            <a:chExt cx="4304341" cy="497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9C3271F-CA87-A9C7-DD1B-6916B160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5643" y="2945133"/>
              <a:ext cx="500035" cy="4979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646BAEC-14AF-CC54-E249-B54625733DDE}"/>
                </a:ext>
              </a:extLst>
            </p:cNvPr>
            <p:cNvSpPr txBox="1"/>
            <p:nvPr/>
          </p:nvSpPr>
          <p:spPr>
            <a:xfrm>
              <a:off x="1369556" y="3040219"/>
              <a:ext cx="43043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 err="1"/>
                <a:t>Does</a:t>
              </a:r>
              <a:r>
                <a:rPr lang="de-DE" sz="1400" dirty="0"/>
                <a:t>        </a:t>
              </a:r>
              <a:r>
                <a:rPr lang="de-DE" sz="1400" dirty="0" err="1"/>
                <a:t>or</a:t>
              </a:r>
              <a:r>
                <a:rPr lang="de-DE" sz="1400" dirty="0"/>
                <a:t>        </a:t>
              </a:r>
              <a:r>
                <a:rPr lang="de-DE" sz="1400" dirty="0" err="1"/>
                <a:t>have</a:t>
              </a:r>
              <a:r>
                <a:rPr lang="de-DE" sz="1400" dirty="0"/>
                <a:t> a </a:t>
              </a:r>
              <a:r>
                <a:rPr lang="de-DE" sz="1400" dirty="0" err="1"/>
                <a:t>significant</a:t>
              </a:r>
              <a:r>
                <a:rPr lang="de-DE" sz="1400" dirty="0"/>
                <a:t> </a:t>
              </a:r>
              <a:r>
                <a:rPr lang="de-DE" sz="1400" dirty="0" err="1"/>
                <a:t>effect</a:t>
              </a:r>
              <a:r>
                <a:rPr lang="de-DE" sz="1400" dirty="0"/>
                <a:t> on           ? </a:t>
              </a:r>
            </a:p>
          </p:txBody>
        </p:sp>
        <p:pic>
          <p:nvPicPr>
            <p:cNvPr id="28" name="Grafik 27" descr="Nadel">
              <a:extLst>
                <a:ext uri="{FF2B5EF4-FFF2-40B4-BE49-F238E27FC236}">
                  <a16:creationId xmlns:a16="http://schemas.microsoft.com/office/drawing/2014/main" id="{50CA28D1-03C8-8B4B-622B-ACF0D6E8F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5833" y="3014719"/>
              <a:ext cx="290966" cy="358779"/>
            </a:xfrm>
            <a:prstGeom prst="rect">
              <a:avLst/>
            </a:prstGeom>
          </p:spPr>
        </p:pic>
        <p:pic>
          <p:nvPicPr>
            <p:cNvPr id="29" name="Grafik 28" descr="Nadel">
              <a:extLst>
                <a:ext uri="{FF2B5EF4-FFF2-40B4-BE49-F238E27FC236}">
                  <a16:creationId xmlns:a16="http://schemas.microsoft.com/office/drawing/2014/main" id="{DC3F00A9-2655-AF33-B3C3-C3AB28BB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2095" y="3026686"/>
              <a:ext cx="271555" cy="334844"/>
            </a:xfrm>
            <a:prstGeom prst="rect">
              <a:avLst/>
            </a:prstGeom>
          </p:spPr>
        </p:pic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4F98CC1A-3F25-770D-EB76-037EF973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66" y="2896839"/>
            <a:ext cx="500035" cy="519461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5A09A0C-CAE4-AE0D-F417-FAAE13690F08}"/>
              </a:ext>
            </a:extLst>
          </p:cNvPr>
          <p:cNvSpPr txBox="1"/>
          <p:nvPr/>
        </p:nvSpPr>
        <p:spPr>
          <a:xfrm>
            <a:off x="5337626" y="1653839"/>
            <a:ext cx="3481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Want to  test if the expected value of cells treaded with      or     differ significantly from the control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Question: Is the measured difference         bigger than you would expect under randomness?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Assume that                 are normally distributed.</a:t>
            </a:r>
          </a:p>
        </p:txBody>
      </p:sp>
      <p:pic>
        <p:nvPicPr>
          <p:cNvPr id="35" name="Grafik 34" descr="Nadel">
            <a:extLst>
              <a:ext uri="{FF2B5EF4-FFF2-40B4-BE49-F238E27FC236}">
                <a16:creationId xmlns:a16="http://schemas.microsoft.com/office/drawing/2014/main" id="{9DB543BF-B4E7-0FEA-24F4-162E40693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127" y="1902414"/>
            <a:ext cx="230672" cy="283234"/>
          </a:xfrm>
          <a:prstGeom prst="rect">
            <a:avLst/>
          </a:prstGeom>
        </p:spPr>
      </p:pic>
      <p:pic>
        <p:nvPicPr>
          <p:cNvPr id="36" name="Grafik 35" descr="Nadel">
            <a:extLst>
              <a:ext uri="{FF2B5EF4-FFF2-40B4-BE49-F238E27FC236}">
                <a16:creationId xmlns:a16="http://schemas.microsoft.com/office/drawing/2014/main" id="{FAD92781-509D-E9C4-6E3D-75BAB3629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5540" y="1898570"/>
            <a:ext cx="230672" cy="283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1DD2135-05D9-3704-68D9-F9E7172EF909}"/>
                  </a:ext>
                </a:extLst>
              </p:cNvPr>
              <p:cNvSpPr txBox="1"/>
              <p:nvPr/>
            </p:nvSpPr>
            <p:spPr>
              <a:xfrm>
                <a:off x="6714977" y="3000690"/>
                <a:ext cx="2063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1DD2135-05D9-3704-68D9-F9E7172E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77" y="3000690"/>
                <a:ext cx="206339" cy="215444"/>
              </a:xfrm>
              <a:prstGeom prst="rect">
                <a:avLst/>
              </a:prstGeom>
              <a:blipFill>
                <a:blip r:embed="rId8"/>
                <a:stretch>
                  <a:fillRect l="-18182" r="-3030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Grafik 37" descr="Nadel">
            <a:extLst>
              <a:ext uri="{FF2B5EF4-FFF2-40B4-BE49-F238E27FC236}">
                <a16:creationId xmlns:a16="http://schemas.microsoft.com/office/drawing/2014/main" id="{1518375C-4251-E9AC-502A-4D3B548BD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8514" y="2905335"/>
            <a:ext cx="168131" cy="168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AC9C58A-43B3-6A76-DCE8-BE60A72FA139}"/>
                  </a:ext>
                </a:extLst>
              </p:cNvPr>
              <p:cNvSpPr txBox="1"/>
              <p:nvPr/>
            </p:nvSpPr>
            <p:spPr>
              <a:xfrm>
                <a:off x="6924270" y="3000690"/>
                <a:ext cx="409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and</a:t>
                </a: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AC9C58A-43B3-6A76-DCE8-BE60A72F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270" y="3000690"/>
                <a:ext cx="409920" cy="215444"/>
              </a:xfrm>
              <a:prstGeom prst="rect">
                <a:avLst/>
              </a:prstGeom>
              <a:blipFill>
                <a:blip r:embed="rId9"/>
                <a:stretch>
                  <a:fillRect l="-14925" t="-25000" r="-25373" b="-47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fik 39" descr="Nadel">
            <a:extLst>
              <a:ext uri="{FF2B5EF4-FFF2-40B4-BE49-F238E27FC236}">
                <a16:creationId xmlns:a16="http://schemas.microsoft.com/office/drawing/2014/main" id="{69445DFF-48D8-6DCB-3425-4643E4EB9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8002" y="2896484"/>
            <a:ext cx="200637" cy="200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7E0BB5B-0734-2217-A5E0-5135569A5BA3}"/>
                  </a:ext>
                </a:extLst>
              </p:cNvPr>
              <p:cNvSpPr txBox="1"/>
              <p:nvPr/>
            </p:nvSpPr>
            <p:spPr>
              <a:xfrm>
                <a:off x="7354167" y="3000690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7E0BB5B-0734-2217-A5E0-5135569A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167" y="3000690"/>
                <a:ext cx="159852" cy="215444"/>
              </a:xfrm>
              <a:prstGeom prst="rect">
                <a:avLst/>
              </a:prstGeom>
              <a:blipFill>
                <a:blip r:embed="rId10"/>
                <a:stretch>
                  <a:fillRect l="-22222" r="-14815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eck 41">
            <a:extLst>
              <a:ext uri="{FF2B5EF4-FFF2-40B4-BE49-F238E27FC236}">
                <a16:creationId xmlns:a16="http://schemas.microsoft.com/office/drawing/2014/main" id="{4A7658A2-4D8A-5972-0E65-73817073565C}"/>
              </a:ext>
            </a:extLst>
          </p:cNvPr>
          <p:cNvSpPr/>
          <p:nvPr/>
        </p:nvSpPr>
        <p:spPr>
          <a:xfrm>
            <a:off x="5647495" y="3648954"/>
            <a:ext cx="3062288" cy="590945"/>
          </a:xfrm>
          <a:prstGeom prst="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50" dirty="0"/>
              <a:t>A </a:t>
            </a:r>
            <a:r>
              <a:rPr lang="de-DE" sz="1050" dirty="0" err="1"/>
              <a:t>common</a:t>
            </a:r>
            <a:r>
              <a:rPr lang="de-DE" sz="1050" dirty="0"/>
              <a:t> </a:t>
            </a:r>
            <a:r>
              <a:rPr lang="de-DE" sz="1050" dirty="0" err="1"/>
              <a:t>assumption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real-</a:t>
            </a:r>
            <a:r>
              <a:rPr lang="de-DE" sz="1050" dirty="0" err="1"/>
              <a:t>world</a:t>
            </a:r>
            <a:r>
              <a:rPr lang="de-DE" sz="1050" dirty="0"/>
              <a:t> </a:t>
            </a:r>
            <a:r>
              <a:rPr lang="de-DE" sz="1050" dirty="0" err="1"/>
              <a:t>data</a:t>
            </a:r>
            <a:r>
              <a:rPr lang="de-DE" sz="1050" dirty="0"/>
              <a:t> </a:t>
            </a:r>
            <a:r>
              <a:rPr lang="de-DE" sz="1050" dirty="0" err="1"/>
              <a:t>thats</a:t>
            </a:r>
            <a:r>
              <a:rPr lang="de-DE" sz="1050" dirty="0"/>
              <a:t> </a:t>
            </a:r>
            <a:r>
              <a:rPr lang="de-DE" sz="1050" dirty="0" err="1"/>
              <a:t>comes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 </a:t>
            </a:r>
            <a:r>
              <a:rPr lang="de-DE" sz="1050" dirty="0">
                <a:solidFill>
                  <a:schemeClr val="bg2">
                    <a:lumMod val="75000"/>
                  </a:schemeClr>
                </a:solidFill>
              </a:rPr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306929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920FD-B3C6-8063-CE33-F0A5A293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Errors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89FE27-8D1A-91D6-D9D9-07E92F07F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06B4D7A-C944-96D7-5BCF-ED7790BF9339}"/>
              </a:ext>
            </a:extLst>
          </p:cNvPr>
          <p:cNvSpPr/>
          <p:nvPr/>
        </p:nvSpPr>
        <p:spPr>
          <a:xfrm>
            <a:off x="526594" y="1060065"/>
            <a:ext cx="3673931" cy="70632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EF2A793-3CD5-13B5-3D80-D351D1126BA4}"/>
              </a:ext>
            </a:extLst>
          </p:cNvPr>
          <p:cNvGrpSpPr/>
          <p:nvPr/>
        </p:nvGrpSpPr>
        <p:grpSpPr>
          <a:xfrm>
            <a:off x="526594" y="1110834"/>
            <a:ext cx="4322572" cy="564001"/>
            <a:chOff x="1369556" y="2956075"/>
            <a:chExt cx="4304341" cy="5640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D416B9D0-DCF6-0893-762A-C4AF2D82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0979" y="2956075"/>
              <a:ext cx="500035" cy="497950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BFACEC7-70FB-6EF4-EDA0-69D0EF11F509}"/>
                </a:ext>
              </a:extLst>
            </p:cNvPr>
            <p:cNvSpPr txBox="1"/>
            <p:nvPr/>
          </p:nvSpPr>
          <p:spPr>
            <a:xfrm>
              <a:off x="1369556" y="2996856"/>
              <a:ext cx="4304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Does</a:t>
              </a:r>
              <a:r>
                <a:rPr lang="en-GB" sz="1400" dirty="0"/>
                <a:t>       have a significant effect on          ? </a:t>
              </a:r>
            </a:p>
            <a:p>
              <a:r>
                <a:rPr lang="en-GB" dirty="0"/>
                <a:t>Can we reject the Null Hypothesis ?</a:t>
              </a:r>
              <a:r>
                <a:rPr lang="en-GB" sz="1400" dirty="0"/>
                <a:t> </a:t>
              </a:r>
            </a:p>
          </p:txBody>
        </p:sp>
        <p:pic>
          <p:nvPicPr>
            <p:cNvPr id="9" name="Grafik 8" descr="Nadel">
              <a:extLst>
                <a:ext uri="{FF2B5EF4-FFF2-40B4-BE49-F238E27FC236}">
                  <a16:creationId xmlns:a16="http://schemas.microsoft.com/office/drawing/2014/main" id="{27A2EED8-D2C6-5386-C0D2-661DBBB89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0576" y="2960816"/>
              <a:ext cx="290966" cy="35877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E3EEAE0-60FC-62E2-3D86-CE79C7E0E3A7}"/>
                  </a:ext>
                </a:extLst>
              </p:cNvPr>
              <p:cNvSpPr txBox="1"/>
              <p:nvPr/>
            </p:nvSpPr>
            <p:spPr>
              <a:xfrm>
                <a:off x="526594" y="1867190"/>
                <a:ext cx="3080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E3EEAE0-60FC-62E2-3D86-CE79C7E0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1867190"/>
                <a:ext cx="3080843" cy="400110"/>
              </a:xfrm>
              <a:prstGeom prst="rect">
                <a:avLst/>
              </a:prstGeom>
              <a:blipFill>
                <a:blip r:embed="rId6"/>
                <a:stretch>
                  <a:fillRect l="-1976" t="-6061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9461F6C-C07E-6BC3-08B0-34E8092047CB}"/>
                  </a:ext>
                </a:extLst>
              </p:cNvPr>
              <p:cNvSpPr txBox="1"/>
              <p:nvPr/>
            </p:nvSpPr>
            <p:spPr>
              <a:xfrm>
                <a:off x="526594" y="2227919"/>
                <a:ext cx="38054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9461F6C-C07E-6BC3-08B0-34E80920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4" y="2227919"/>
                <a:ext cx="3805401" cy="400110"/>
              </a:xfrm>
              <a:prstGeom prst="rect">
                <a:avLst/>
              </a:prstGeom>
              <a:blipFill>
                <a:blip r:embed="rId7"/>
                <a:stretch>
                  <a:fillRect l="-1600" t="-6061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F2895263-99BE-7CE5-3C28-74A98B4A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0862"/>
              </p:ext>
            </p:extLst>
          </p:nvPr>
        </p:nvGraphicFramePr>
        <p:xfrm>
          <a:off x="576097" y="2647738"/>
          <a:ext cx="78523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7442">
                  <a:extLst>
                    <a:ext uri="{9D8B030D-6E8A-4147-A177-3AD203B41FA5}">
                      <a16:colId xmlns:a16="http://schemas.microsoft.com/office/drawing/2014/main" val="3261461157"/>
                    </a:ext>
                  </a:extLst>
                </a:gridCol>
                <a:gridCol w="2617442">
                  <a:extLst>
                    <a:ext uri="{9D8B030D-6E8A-4147-A177-3AD203B41FA5}">
                      <a16:colId xmlns:a16="http://schemas.microsoft.com/office/drawing/2014/main" val="1073634309"/>
                    </a:ext>
                  </a:extLst>
                </a:gridCol>
                <a:gridCol w="2617442">
                  <a:extLst>
                    <a:ext uri="{9D8B030D-6E8A-4147-A177-3AD203B41FA5}">
                      <a16:colId xmlns:a16="http://schemas.microsoft.com/office/drawing/2014/main" val="363039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Null Hypothesis: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Alternative Hypothesis: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90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Can not </a:t>
                      </a:r>
                      <a:r>
                        <a:rPr lang="de-DE" dirty="0" err="1"/>
                        <a:t>reject</a:t>
                      </a:r>
                      <a:r>
                        <a:rPr lang="de-DE" dirty="0"/>
                        <a:t> Null Hypothesis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Correct</a:t>
                      </a:r>
                      <a:r>
                        <a:rPr lang="de-DE" dirty="0"/>
                        <a:t> </a:t>
                      </a:r>
                      <a:r>
                        <a:rPr lang="en-GB" noProof="0" dirty="0"/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 2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7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reject</a:t>
                      </a:r>
                      <a:r>
                        <a:rPr lang="de-DE" dirty="0"/>
                        <a:t> Null Hypothesis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 1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Correct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Decision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73465"/>
                  </a:ext>
                </a:extLst>
              </a:tr>
            </a:tbl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07BFC832-8473-B782-AFC1-E68445058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7506" y="641758"/>
            <a:ext cx="2097497" cy="1767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75059C6B-5A09-9BC2-6D69-2A6BFF6EF684}"/>
              </a:ext>
            </a:extLst>
          </p:cNvPr>
          <p:cNvSpPr/>
          <p:nvPr/>
        </p:nvSpPr>
        <p:spPr>
          <a:xfrm>
            <a:off x="593656" y="3957090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000FA82-1155-F0AD-506F-3A4BE623EF12}"/>
                  </a:ext>
                </a:extLst>
              </p:cNvPr>
              <p:cNvSpPr txBox="1"/>
              <p:nvPr/>
            </p:nvSpPr>
            <p:spPr>
              <a:xfrm>
                <a:off x="911915" y="3808640"/>
                <a:ext cx="7320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The Type 1 Error </a:t>
                </a:r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controlled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occure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with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probability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of</a:t>
                </a:r>
                <a:r>
                  <a:rPr lang="de-DE" sz="1200" dirty="0"/>
                  <a:t> at </a:t>
                </a:r>
                <a:r>
                  <a:rPr lang="de-DE" sz="1200" dirty="0" err="1"/>
                  <a:t>most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100∗</m:t>
                    </m:r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de-DE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12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called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significance</a:t>
                </a:r>
                <a:r>
                  <a:rPr lang="de-DE" sz="1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level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of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test</a:t>
                </a:r>
                <a:r>
                  <a:rPr lang="de-DE" sz="1200" dirty="0"/>
                  <a:t> )</a:t>
                </a:r>
              </a:p>
              <a:p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000FA82-1155-F0AD-506F-3A4BE623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5" y="3808640"/>
                <a:ext cx="7320169" cy="646331"/>
              </a:xfrm>
              <a:prstGeom prst="rect">
                <a:avLst/>
              </a:prstGeom>
              <a:blipFill>
                <a:blip r:embed="rId9"/>
                <a:stretch>
                  <a:fillRect l="-83" t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A3AE1B9E-6FD0-091B-E2E4-D4262681DDAD}"/>
              </a:ext>
            </a:extLst>
          </p:cNvPr>
          <p:cNvSpPr/>
          <p:nvPr/>
        </p:nvSpPr>
        <p:spPr>
          <a:xfrm>
            <a:off x="593657" y="4402633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22BB139-D072-0235-9D99-10A91938D2A8}"/>
                  </a:ext>
                </a:extLst>
              </p:cNvPr>
              <p:cNvSpPr txBox="1"/>
              <p:nvPr/>
            </p:nvSpPr>
            <p:spPr>
              <a:xfrm>
                <a:off x="911915" y="4254380"/>
                <a:ext cx="7320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We </a:t>
                </a:r>
                <a:r>
                  <a:rPr lang="de-DE" sz="1200" dirty="0" err="1"/>
                  <a:t>reject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Null Hypothesis </a:t>
                </a:r>
                <a:r>
                  <a:rPr lang="de-DE" sz="1200" dirty="0" err="1"/>
                  <a:t>if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probability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observe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measured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differences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or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more</a:t>
                </a:r>
                <a:r>
                  <a:rPr lang="de-DE" sz="1200" dirty="0"/>
                  <a:t> extreme </a:t>
                </a:r>
                <a:r>
                  <a:rPr lang="de-DE" sz="1200" dirty="0" err="1"/>
                  <a:t>one</a:t>
                </a:r>
                <a:r>
                  <a:rPr lang="de-DE" sz="12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less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than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called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</a:t>
                </a:r>
                <a:r>
                  <a:rPr lang="de-DE" sz="1200" dirty="0">
                    <a:solidFill>
                      <a:schemeClr val="bg2">
                        <a:lumMod val="75000"/>
                      </a:schemeClr>
                    </a:solidFill>
                  </a:rPr>
                  <a:t>p-</a:t>
                </a:r>
                <a:r>
                  <a:rPr lang="de-DE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value</a:t>
                </a:r>
                <a:r>
                  <a:rPr lang="de-DE" sz="1200" dirty="0"/>
                  <a:t>. </a:t>
                </a:r>
                <a:r>
                  <a:rPr lang="de-DE" sz="1200" dirty="0" err="1"/>
                  <a:t>It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common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set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sz="1200" b="0" dirty="0"/>
                  <a:t>.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22BB139-D072-0235-9D99-10A91938D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5" y="4254380"/>
                <a:ext cx="7320169" cy="461665"/>
              </a:xfrm>
              <a:prstGeom prst="rect">
                <a:avLst/>
              </a:prstGeom>
              <a:blipFill>
                <a:blip r:embed="rId10"/>
                <a:stretch>
                  <a:fillRect l="-83" t="-2632"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A9B0D747-0FDA-D1D6-09BA-0B75D887A24A}"/>
              </a:ext>
            </a:extLst>
          </p:cNvPr>
          <p:cNvSpPr/>
          <p:nvPr/>
        </p:nvSpPr>
        <p:spPr>
          <a:xfrm>
            <a:off x="593655" y="4751138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59A80FD-5106-0E63-2227-FDC42FC31C97}"/>
              </a:ext>
            </a:extLst>
          </p:cNvPr>
          <p:cNvSpPr txBox="1"/>
          <p:nvPr/>
        </p:nvSpPr>
        <p:spPr>
          <a:xfrm>
            <a:off x="911914" y="4672539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calculate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p-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value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917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2D58F-1092-A3E0-C028-34876ACA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- </a:t>
            </a:r>
            <a:r>
              <a:rPr lang="de-DE" dirty="0" err="1"/>
              <a:t>Welch‘s</a:t>
            </a:r>
            <a:r>
              <a:rPr lang="de-DE" dirty="0"/>
              <a:t> t-Test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047EF-E170-C111-96D6-5E41703D2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1B0076C-3D67-E6E9-8000-2D0CFD3C9D63}"/>
              </a:ext>
            </a:extLst>
          </p:cNvPr>
          <p:cNvSpPr/>
          <p:nvPr/>
        </p:nvSpPr>
        <p:spPr>
          <a:xfrm>
            <a:off x="526594" y="1053782"/>
            <a:ext cx="318259" cy="1131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6ADCC9-56BD-FBA3-43EC-93B9A15366DB}"/>
              </a:ext>
            </a:extLst>
          </p:cNvPr>
          <p:cNvSpPr txBox="1"/>
          <p:nvPr/>
        </p:nvSpPr>
        <p:spPr>
          <a:xfrm>
            <a:off x="844853" y="975183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calculate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p-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value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FE002AD-B5A0-D885-7A41-FF83A2157AF8}"/>
              </a:ext>
            </a:extLst>
          </p:cNvPr>
          <p:cNvSpPr/>
          <p:nvPr/>
        </p:nvSpPr>
        <p:spPr>
          <a:xfrm>
            <a:off x="521539" y="1330781"/>
            <a:ext cx="7750127" cy="765313"/>
          </a:xfrm>
          <a:prstGeom prst="roundRect">
            <a:avLst>
              <a:gd name="adj" fmla="val 8875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 statistic transforms the observed data into a space that follows a known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allows us to calculate the probability of obtaining the observed value or a more extreme one under the null hypothesis </a:t>
            </a:r>
            <a:r>
              <a:rPr lang="de-DE" dirty="0"/>
              <a:t>(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</a:rPr>
              <a:t>p-</a:t>
            </a:r>
            <a:r>
              <a:rPr lang="de-DE" sz="1400" dirty="0" err="1">
                <a:solidFill>
                  <a:schemeClr val="bg2">
                    <a:lumMod val="75000"/>
                  </a:schemeClr>
                </a:solidFill>
              </a:rPr>
              <a:t>value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</a:rPr>
              <a:t> 🥳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7F5BECB-594C-8DDF-236A-F31DF160F927}"/>
                  </a:ext>
                </a:extLst>
              </p:cNvPr>
              <p:cNvSpPr txBox="1"/>
              <p:nvPr/>
            </p:nvSpPr>
            <p:spPr>
              <a:xfrm>
                <a:off x="521539" y="2714497"/>
                <a:ext cx="1511013" cy="678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7F5BECB-594C-8DDF-236A-F31DF160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9" y="2714497"/>
                <a:ext cx="1511013" cy="678519"/>
              </a:xfrm>
              <a:prstGeom prst="rect">
                <a:avLst/>
              </a:prstGeom>
              <a:blipFill>
                <a:blip r:embed="rId2"/>
                <a:stretch>
                  <a:fillRect t="-9821" r="-24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C86F9CE-F9A8-0540-3889-16EB03B8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02" y="2345107"/>
            <a:ext cx="2855399" cy="22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DEC2EB9-757C-BA4C-CF12-62551F257CC3}"/>
                  </a:ext>
                </a:extLst>
              </p:cNvPr>
              <p:cNvSpPr txBox="1"/>
              <p:nvPr/>
            </p:nvSpPr>
            <p:spPr>
              <a:xfrm>
                <a:off x="556326" y="3678739"/>
                <a:ext cx="4220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statistic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follows</a:t>
                </a:r>
                <a:r>
                  <a:rPr lang="de-DE" dirty="0"/>
                  <a:t> a </a:t>
                </a:r>
                <a:r>
                  <a:rPr lang="de-DE" dirty="0" err="1"/>
                  <a:t>student‘s</a:t>
                </a:r>
                <a:r>
                  <a:rPr lang="de-DE" dirty="0"/>
                  <a:t> t-distribution </a:t>
                </a:r>
              </a:p>
              <a:p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degrees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freedome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DEC2EB9-757C-BA4C-CF12-62551F25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6" y="3678739"/>
                <a:ext cx="4220579" cy="523220"/>
              </a:xfrm>
              <a:prstGeom prst="rect">
                <a:avLst/>
              </a:prstGeom>
              <a:blipFill>
                <a:blip r:embed="rId4"/>
                <a:stretch>
                  <a:fillRect l="-433" t="-1163"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B0EE0-9DDC-F126-0499-C54F30DB49AB}"/>
                  </a:ext>
                </a:extLst>
              </p:cNvPr>
              <p:cNvSpPr txBox="1"/>
              <p:nvPr/>
            </p:nvSpPr>
            <p:spPr>
              <a:xfrm>
                <a:off x="2306438" y="2509298"/>
                <a:ext cx="1892844" cy="1088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B0EE0-9DDC-F126-0499-C54F30DB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38" y="2509298"/>
                <a:ext cx="1892844" cy="1088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46C5AB7C-60C4-A762-0C37-7608541399A2}"/>
              </a:ext>
            </a:extLst>
          </p:cNvPr>
          <p:cNvSpPr/>
          <p:nvPr/>
        </p:nvSpPr>
        <p:spPr>
          <a:xfrm>
            <a:off x="591113" y="4541963"/>
            <a:ext cx="318259" cy="12069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37FF19-9263-157A-9138-D5A140640941}"/>
              </a:ext>
            </a:extLst>
          </p:cNvPr>
          <p:cNvSpPr txBox="1"/>
          <p:nvPr/>
        </p:nvSpPr>
        <p:spPr>
          <a:xfrm>
            <a:off x="909372" y="446380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Let</a:t>
            </a:r>
            <a:r>
              <a:rPr lang="de-DE" sz="1200" dirty="0"/>
              <a:t> </a:t>
            </a:r>
            <a:r>
              <a:rPr lang="de-DE" sz="1200" dirty="0" err="1"/>
              <a:t>us</a:t>
            </a:r>
            <a:r>
              <a:rPr lang="de-DE" sz="1200" dirty="0"/>
              <a:t> </a:t>
            </a:r>
            <a:r>
              <a:rPr lang="de-DE" sz="1200" dirty="0" err="1"/>
              <a:t>try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in </a:t>
            </a:r>
            <a:r>
              <a:rPr lang="de-DE" sz="1200" dirty="0" err="1"/>
              <a:t>python</a:t>
            </a:r>
            <a:r>
              <a:rPr lang="de-DE" sz="1200" dirty="0"/>
              <a:t>! 🐍</a:t>
            </a:r>
            <a:endParaRPr lang="de-D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A8A017B-303A-1072-2D50-19D407129D6D}"/>
              </a:ext>
            </a:extLst>
          </p:cNvPr>
          <p:cNvSpPr txBox="1"/>
          <p:nvPr/>
        </p:nvSpPr>
        <p:spPr>
          <a:xfrm>
            <a:off x="5890805" y="2201521"/>
            <a:ext cx="1970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Student‘s</a:t>
            </a:r>
            <a:r>
              <a:rPr lang="de-DE" dirty="0"/>
              <a:t> t-distribution  </a:t>
            </a:r>
          </a:p>
        </p:txBody>
      </p:sp>
    </p:spTree>
    <p:extLst>
      <p:ext uri="{BB962C8B-B14F-4D97-AF65-F5344CB8AC3E}">
        <p14:creationId xmlns:p14="http://schemas.microsoft.com/office/powerpoint/2010/main" val="22333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992A-6D9F-2DC9-ECEE-161BF32D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-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excerpt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00959A-865B-3939-4DC9-415B1B4E93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B19DAD-D765-560C-2C75-53A25165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88" y="1029451"/>
            <a:ext cx="8096250" cy="34925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knowlege</a:t>
            </a:r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F547426-A7E1-EE2F-10C3-EB36E07AF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87817"/>
              </p:ext>
            </p:extLst>
          </p:nvPr>
        </p:nvGraphicFramePr>
        <p:xfrm>
          <a:off x="285750" y="1483080"/>
          <a:ext cx="8572500" cy="3424238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44042368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5877162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9248933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2287053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0880600"/>
                    </a:ext>
                  </a:extLst>
                </a:gridCol>
              </a:tblGrid>
              <a:tr h="449080"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Test Name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/Non-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Distributional Assumptions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Data Level/Requirements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Application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840713"/>
                  </a:ext>
                </a:extLst>
              </a:tr>
              <a:tr h="711044"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Student’s t-test (independent samples)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Data in both groups are normally distributed, equal variances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Continuous data, homogeneous variances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the means of two independent groups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47346"/>
                  </a:ext>
                </a:extLst>
              </a:tr>
              <a:tr h="842026"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Welch’s t-test (independent samples)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Data in both groups are normally distributed, unequal variances allowed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Continuous data, no homogeneity of variance required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the means of two independent groups when variances differ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684612"/>
                  </a:ext>
                </a:extLst>
              </a:tr>
              <a:tr h="711044"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Mann-Whitney U-test (Wilcoxon rank-sum)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>
                          <a:effectLst/>
                          <a:latin typeface="Liberation Sans" panose="020B0604020202020204" pitchFamily="34" charset="0"/>
                        </a:rPr>
                        <a:t>Non-Parametric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Liberation Sans" panose="020B0604020202020204" pitchFamily="34" charset="0"/>
                        </a:rPr>
                        <a:t>No normality assumption, similar shape of distributions recommended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Ordinal or continuous data not necessarily normally distributed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central tendencies of two independent groups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348886"/>
                  </a:ext>
                </a:extLst>
              </a:tr>
              <a:tr h="711044">
                <a:tc>
                  <a:txBody>
                    <a:bodyPr/>
                    <a:lstStyle/>
                    <a:p>
                      <a:pPr algn="l"/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Wilcoxon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signed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-rank 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test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paired</a:t>
                      </a:r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)</a:t>
                      </a:r>
                    </a:p>
                  </a:txBody>
                  <a:tcPr marL="56135" marR="56135" marT="28068" marB="2806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  <a:latin typeface="Liberation Sans" panose="020B0604020202020204" pitchFamily="34" charset="0"/>
                        </a:rPr>
                        <a:t>Non-</a:t>
                      </a:r>
                      <a:r>
                        <a:rPr lang="de-DE" sz="900" dirty="0" err="1">
                          <a:effectLst/>
                          <a:latin typeface="Liberation Sans" panose="020B0604020202020204" pitchFamily="34" charset="0"/>
                        </a:rPr>
                        <a:t>Parametric</a:t>
                      </a:r>
                      <a:endParaRPr lang="de-DE" sz="9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latin typeface="Liberation Sans" panose="020B0604020202020204" pitchFamily="34" charset="0"/>
                        </a:rPr>
                        <a:t>No normality assumption, data are paired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Ordinal or continuous data, paired measurements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  <a:latin typeface="Liberation Sans" panose="020B0604020202020204" pitchFamily="34" charset="0"/>
                        </a:rPr>
                        <a:t>Comparing two measurements from the same individuals (e.g., before and after)</a:t>
                      </a:r>
                    </a:p>
                  </a:txBody>
                  <a:tcPr marL="56135" marR="56135" marT="28068" marB="280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2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4739"/>
      </p:ext>
    </p:extLst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rgbClr val="000000"/>
      </a:dk1>
      <a:lt1>
        <a:srgbClr val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Benutzerdefiniert</PresentationFormat>
  <Paragraphs>154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Liberation Sans</vt:lpstr>
      <vt:lpstr>Noto Sans Symbols</vt:lpstr>
      <vt:lpstr>HHU_PPT_Vorlage</vt:lpstr>
      <vt:lpstr>FUN with Flags STATS</vt:lpstr>
      <vt:lpstr>Random Variables and Density Functions</vt:lpstr>
      <vt:lpstr>Distributions</vt:lpstr>
      <vt:lpstr>Distributions And Descreptive Statistic</vt:lpstr>
      <vt:lpstr>Short Trip Back To Python</vt:lpstr>
      <vt:lpstr>Testing🥳</vt:lpstr>
      <vt:lpstr>Testing - Errors</vt:lpstr>
      <vt:lpstr>Testing - Welch‘s t-Test</vt:lpstr>
      <vt:lpstr>Testing - A very small excerpt</vt:lpstr>
      <vt:lpstr>Multiple 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Jan van Grimbergen</cp:lastModifiedBy>
  <cp:revision>7</cp:revision>
  <dcterms:created xsi:type="dcterms:W3CDTF">2020-09-16T09:44:36Z</dcterms:created>
  <dcterms:modified xsi:type="dcterms:W3CDTF">2024-12-16T13:26:13Z</dcterms:modified>
</cp:coreProperties>
</file>