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8" Type="http://schemas.openxmlformats.org/officeDocument/2006/relationships/tableStyles" Target="tableStyles.xml" /><Relationship Id="rId47" Type="http://schemas.openxmlformats.org/officeDocument/2006/relationships/theme" Target="theme/theme1.xml" /><Relationship Id="rId1" Type="http://schemas.openxmlformats.org/officeDocument/2006/relationships/slideMaster" Target="slideMasters/slideMaster1.xml" /><Relationship Id="rId46" Type="http://schemas.openxmlformats.org/officeDocument/2006/relationships/viewProps" Target="viewProps.xml" /><Relationship Id="rId4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https://doi.org/10.1016/j.iheduc.2015.10.002" TargetMode="External" /><Relationship Id="rId3" Type="http://schemas.openxmlformats.org/officeDocument/2006/relationships/hyperlink" Target="https://doi.org/10.1016/j.chb.2018.07.027"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Learning</a:t>
            </a:r>
            <a:r>
              <a:rPr/>
              <a:t> </a:t>
            </a:r>
            <a:r>
              <a:rPr/>
              <a:t>Analytics</a:t>
            </a:r>
          </a:p>
        </p:txBody>
      </p:sp>
      <p:sp>
        <p:nvSpPr>
          <p:cNvPr id="3" name="Subtitle 2"/>
          <p:cNvSpPr>
            <a:spLocks noGrp="1"/>
          </p:cNvSpPr>
          <p:nvPr>
            <p:ph type="subTitle" idx="1"/>
          </p:nvPr>
        </p:nvSpPr>
        <p:spPr>
          <a:xfrm>
            <a:off x="1371600" y="3886200"/>
            <a:ext cx="6400800" cy="1752600"/>
          </a:xfrm>
        </p:spPr>
        <p:txBody>
          <a:bodyPr/>
          <a:lstStyle/>
          <a:p>
            <a:pPr lvl="0" marL="0" indent="0">
              <a:buNone/>
            </a:pPr>
            <a:r>
              <a:rPr/>
              <a:t>State</a:t>
            </a:r>
            <a:r>
              <a:rPr/>
              <a:t> </a:t>
            </a:r>
            <a:r>
              <a:rPr/>
              <a:t>of</a:t>
            </a:r>
            <a:r>
              <a:rPr/>
              <a:t> </a:t>
            </a:r>
            <a:r>
              <a:rPr/>
              <a:t>the</a:t>
            </a:r>
            <a:r>
              <a:rPr/>
              <a:t> </a:t>
            </a:r>
            <a:r>
              <a:rPr/>
              <a:t>Art,</a:t>
            </a:r>
            <a:r>
              <a:rPr/>
              <a:t> </a:t>
            </a:r>
            <a:r>
              <a:rPr/>
              <a:t>Trends</a:t>
            </a:r>
            <a:r>
              <a:rPr/>
              <a:t> </a:t>
            </a:r>
            <a:r>
              <a:rPr/>
              <a:t>and</a:t>
            </a:r>
            <a:r>
              <a:rPr/>
              <a:t> </a:t>
            </a:r>
            <a:r>
              <a:rPr/>
              <a:t>Future</a:t>
            </a:r>
            <a:br/>
            <a:br/>
            <a:r>
              <a:rPr/>
              <a:t>Aleksander</a:t>
            </a:r>
            <a:r>
              <a:rPr/>
              <a:t> </a:t>
            </a:r>
            <a:r>
              <a:rPr/>
              <a:t>Dietrichson,</a:t>
            </a:r>
            <a:r>
              <a:rPr/>
              <a:t> </a:t>
            </a:r>
            <a:r>
              <a:rPr/>
              <a:t>PhD</a:t>
            </a:r>
          </a:p>
        </p:txBody>
      </p:sp>
      <p:sp>
        <p:nvSpPr>
          <p:cNvPr id="4" name="Date Placeholder 3"/>
          <p:cNvSpPr>
            <a:spLocks noGrp="1"/>
          </p:cNvSpPr>
          <p:nvPr>
            <p:ph type="dt" sz="half" idx="10"/>
          </p:nvPr>
        </p:nvSpPr>
        <p:spPr/>
        <p:txBody>
          <a:bodyPr/>
          <a:lstStyle/>
          <a:p>
            <a:pPr lvl="0" marL="0" indent="0">
              <a:buNone/>
            </a:pPr>
            <a:r>
              <a:rPr/>
              <a:t>10/12/2019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Interviews</a:t>
            </a:r>
          </a:p>
        </p:txBody>
      </p:sp>
      <p:sp>
        <p:nvSpPr>
          <p:cNvPr id="3" name="Content Placeholder 2"/>
          <p:cNvSpPr>
            <a:spLocks noGrp="1"/>
          </p:cNvSpPr>
          <p:nvPr>
            <p:ph idx="1"/>
          </p:nvPr>
        </p:nvSpPr>
        <p:spPr/>
        <p:txBody>
          <a:bodyPr/>
          <a:lstStyle/>
          <a:p>
            <a:pPr lvl="1"/>
            <a:r>
              <a:rPr/>
              <a:t>Improving the educational experience beyond academic achievement is now a stated goal</a:t>
            </a:r>
          </a:p>
          <a:p>
            <a:pPr lvl="1"/>
            <a:r>
              <a:rPr/>
              <a:t>Field is mature on the research side, industry struggling to catch up</a:t>
            </a:r>
          </a:p>
          <a:p>
            <a:pPr lvl="1"/>
            <a:r>
              <a:rPr/>
              <a:t>Adoption is still a huge problem</a:t>
            </a:r>
          </a:p>
          <a:p>
            <a:pPr lvl="1"/>
            <a:r>
              <a:rPr/>
              <a:t>Scalability and generalization not trivial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Interviews</a:t>
            </a:r>
          </a:p>
        </p:txBody>
      </p:sp>
      <p:sp>
        <p:nvSpPr>
          <p:cNvPr id="3" name="Content Placeholder 2"/>
          <p:cNvSpPr>
            <a:spLocks noGrp="1"/>
          </p:cNvSpPr>
          <p:nvPr>
            <p:ph idx="1"/>
          </p:nvPr>
        </p:nvSpPr>
        <p:spPr/>
        <p:txBody>
          <a:bodyPr/>
          <a:lstStyle/>
          <a:p>
            <a:pPr lvl="0" marL="0" indent="0">
              <a:buNone/>
            </a:pPr>
            <a:r>
              <a:rPr/>
              <a:t>Have we solved the problem of identifying students at risk?</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Interviews</a:t>
            </a:r>
          </a:p>
        </p:txBody>
      </p:sp>
      <p:sp>
        <p:nvSpPr>
          <p:cNvPr id="3" name="Content Placeholder 2"/>
          <p:cNvSpPr>
            <a:spLocks noGrp="1"/>
          </p:cNvSpPr>
          <p:nvPr>
            <p:ph idx="1"/>
          </p:nvPr>
        </p:nvSpPr>
        <p:spPr/>
        <p:txBody>
          <a:bodyPr/>
          <a:lstStyle/>
          <a:p>
            <a:pPr lvl="0" marL="0" indent="0">
              <a:buNone/>
            </a:pPr>
            <a:r>
              <a:rPr/>
              <a:t>Have we solved the problem of identifying students at risk?</a:t>
            </a:r>
          </a:p>
          <a:p>
            <a:pPr lvl="0" marL="0" indent="0">
              <a:buNone/>
            </a:pPr>
            <a:r>
              <a:rPr/>
              <a:t>– Yes and No!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Interviews</a:t>
            </a:r>
          </a:p>
        </p:txBody>
      </p:sp>
      <p:sp>
        <p:nvSpPr>
          <p:cNvPr id="3" name="Content Placeholder 2"/>
          <p:cNvSpPr>
            <a:spLocks noGrp="1"/>
          </p:cNvSpPr>
          <p:nvPr>
            <p:ph idx="1"/>
          </p:nvPr>
        </p:nvSpPr>
        <p:spPr/>
        <p:txBody>
          <a:bodyPr/>
          <a:lstStyle/>
          <a:p>
            <a:pPr lvl="0" marL="0" indent="0">
              <a:buNone/>
            </a:pPr>
            <a:r>
              <a:rPr/>
              <a:t>Have we solved the problem of identifying students at risk?</a:t>
            </a:r>
          </a:p>
          <a:p>
            <a:pPr lvl="0" marL="0" indent="0">
              <a:buNone/>
            </a:pPr>
            <a:r>
              <a:rPr/>
              <a:t>– Yes and No!</a:t>
            </a:r>
          </a:p>
          <a:p>
            <a:pPr lvl="1"/>
            <a:r>
              <a:rPr/>
              <a:t>Statistical techniques are there, tested and validated.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Interviews</a:t>
            </a:r>
          </a:p>
        </p:txBody>
      </p:sp>
      <p:sp>
        <p:nvSpPr>
          <p:cNvPr id="3" name="Content Placeholder 2"/>
          <p:cNvSpPr>
            <a:spLocks noGrp="1"/>
          </p:cNvSpPr>
          <p:nvPr>
            <p:ph idx="1"/>
          </p:nvPr>
        </p:nvSpPr>
        <p:spPr/>
        <p:txBody>
          <a:bodyPr/>
          <a:lstStyle/>
          <a:p>
            <a:pPr lvl="0" marL="0" indent="0">
              <a:buNone/>
            </a:pPr>
            <a:r>
              <a:rPr/>
              <a:t>Have we solved the problem of identifying students at risk?</a:t>
            </a:r>
          </a:p>
          <a:p>
            <a:pPr lvl="0" marL="0" indent="0">
              <a:buNone/>
            </a:pPr>
            <a:r>
              <a:rPr/>
              <a:t>– Yes and No!</a:t>
            </a:r>
          </a:p>
          <a:p>
            <a:pPr lvl="1"/>
            <a:r>
              <a:rPr/>
              <a:t>Statistical techniques are there, tested and validated.</a:t>
            </a:r>
          </a:p>
          <a:p>
            <a:pPr lvl="1"/>
            <a:r>
              <a:rPr/>
              <a:t>Generalizations are problematic.</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Context</a:t>
            </a:r>
            <a:r>
              <a:rPr/>
              <a:t> </a:t>
            </a:r>
            <a:r>
              <a:rPr/>
              <a:t>is</a:t>
            </a:r>
            <a:r>
              <a:rPr/>
              <a:t> </a:t>
            </a:r>
            <a:r>
              <a:rPr/>
              <a:t>Important</a:t>
            </a:r>
          </a:p>
        </p:txBody>
      </p:sp>
      <p:sp>
        <p:nvSpPr>
          <p:cNvPr id="3" name="Content Placeholder 2"/>
          <p:cNvSpPr>
            <a:spLocks noGrp="1"/>
          </p:cNvSpPr>
          <p:nvPr>
            <p:ph idx="1"/>
          </p:nvPr>
        </p:nvSpPr>
        <p:spPr/>
        <p:txBody>
          <a:bodyPr/>
          <a:lstStyle/>
          <a:p>
            <a:pPr lvl="0" marL="0" indent="0">
              <a:buNone/>
            </a:pPr>
            <a:r>
              <a:rPr/>
              <a:t>“Learning analytics should not promote one size fits all: The effects of instructional conditions in predicting academic success.”</a:t>
            </a:r>
          </a:p>
          <a:p>
            <a:pPr lvl="0" marL="1270000" indent="0">
              <a:buNone/>
            </a:pPr>
            <a:r>
              <a:rPr sz="2000"/>
              <a:t>–Gašević et al. (2016)</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Nudge</a:t>
            </a:r>
            <a:r>
              <a:rPr/>
              <a:t> </a:t>
            </a:r>
            <a:r>
              <a:rPr/>
              <a:t>Wars</a:t>
            </a:r>
          </a:p>
        </p:txBody>
      </p:sp>
      <p:sp>
        <p:nvSpPr>
          <p:cNvPr id="3" name="Content Placeholder 2"/>
          <p:cNvSpPr>
            <a:spLocks noGrp="1"/>
          </p:cNvSpPr>
          <p:nvPr>
            <p:ph idx="1"/>
          </p:nvPr>
        </p:nvSpPr>
        <p:spPr/>
        <p:txBody>
          <a:bodyPr/>
          <a:lstStyle/>
          <a:p>
            <a:pPr lvl="1"/>
            <a:r>
              <a:rPr/>
              <a:t>National Bureau of Economics: “Study Finds Large-Scale ‘Nudging’ Misses the Target”</a:t>
            </a:r>
          </a:p>
          <a:p>
            <a:pPr lvl="1"/>
            <a:r>
              <a:rPr/>
              <a:t>Persistence Plus: Not so!</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Nudge</a:t>
            </a:r>
            <a:r>
              <a:rPr/>
              <a:t> </a:t>
            </a:r>
            <a:r>
              <a:rPr/>
              <a:t>Wars</a:t>
            </a:r>
          </a:p>
        </p:txBody>
      </p:sp>
      <p:sp>
        <p:nvSpPr>
          <p:cNvPr id="3" name="Content Placeholder 2"/>
          <p:cNvSpPr>
            <a:spLocks noGrp="1"/>
          </p:cNvSpPr>
          <p:nvPr>
            <p:ph idx="1"/>
          </p:nvPr>
        </p:nvSpPr>
        <p:spPr/>
        <p:txBody>
          <a:bodyPr/>
          <a:lstStyle/>
          <a:p>
            <a:pPr lvl="1"/>
            <a:r>
              <a:rPr/>
              <a:t>National Bureau of Economics: “Study Finds Large-Scale ‘Nudging’ Misses the Target”</a:t>
            </a:r>
          </a:p>
          <a:p>
            <a:pPr lvl="1"/>
            <a:r>
              <a:rPr/>
              <a:t>Persistence Plus: Not so!</a:t>
            </a:r>
          </a:p>
          <a:p>
            <a:pPr lvl="2"/>
            <a:r>
              <a:rPr/>
              <a:t>“The researchers emphasized that there were”some limitations" in using this method of measuring. Those who choose not to engage in support services ‘may differ’ from those who are willing to take help. And those who opted out from the nudging may have simply chosen not to continue in college."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Nudge</a:t>
            </a:r>
            <a:r>
              <a:rPr/>
              <a:t> </a:t>
            </a:r>
            <a:r>
              <a:rPr/>
              <a:t>Wars</a:t>
            </a:r>
          </a:p>
        </p:txBody>
      </p:sp>
      <p:sp>
        <p:nvSpPr>
          <p:cNvPr id="3" name="Content Placeholder 2"/>
          <p:cNvSpPr>
            <a:spLocks noGrp="1"/>
          </p:cNvSpPr>
          <p:nvPr>
            <p:ph idx="1"/>
          </p:nvPr>
        </p:nvSpPr>
        <p:spPr/>
        <p:txBody>
          <a:bodyPr/>
          <a:lstStyle/>
          <a:p>
            <a:pPr lvl="1"/>
            <a:r>
              <a:rPr/>
              <a:t>National Bureau of Economics: “Study Finds Large-Scale ‘Nudging’ Misses the Target”</a:t>
            </a:r>
          </a:p>
          <a:p>
            <a:pPr lvl="1"/>
            <a:r>
              <a:rPr/>
              <a:t>Persistence Plus: Not so!</a:t>
            </a:r>
          </a:p>
          <a:p>
            <a:pPr lvl="2"/>
            <a:r>
              <a:rPr/>
              <a:t>“The researchers emphasized that there were”some limitations" in using this method of measuring. Those who choose not to engage in support services ‘may differ’ from those who are willing to take help. And those who opted out from the nudging may have simply chosen not to continue in college."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Nudge</a:t>
            </a:r>
            <a:r>
              <a:rPr/>
              <a:t> </a:t>
            </a:r>
            <a:r>
              <a:rPr/>
              <a:t>Wars</a:t>
            </a:r>
          </a:p>
        </p:txBody>
      </p:sp>
      <p:sp>
        <p:nvSpPr>
          <p:cNvPr id="3" name="Content Placeholder 2"/>
          <p:cNvSpPr>
            <a:spLocks noGrp="1"/>
          </p:cNvSpPr>
          <p:nvPr>
            <p:ph idx="1"/>
          </p:nvPr>
        </p:nvSpPr>
        <p:spPr/>
        <p:txBody>
          <a:bodyPr/>
          <a:lstStyle/>
          <a:p>
            <a:pPr lvl="1"/>
            <a:r>
              <a:rPr/>
              <a:t>The researchers proved that those students who </a:t>
            </a:r>
            <a:r>
              <a:rPr i="1"/>
              <a:t>chose</a:t>
            </a:r>
            <a:r>
              <a:rPr/>
              <a:t> to receive </a:t>
            </a:r>
            <a:r>
              <a:rPr i="1"/>
              <a:t>nudges</a:t>
            </a:r>
            <a:r>
              <a:rPr/>
              <a:t>, responded better than those who did not.</a:t>
            </a:r>
          </a:p>
          <a:p>
            <a:pPr lvl="1"/>
            <a:r>
              <a:rPr/>
              <a:t>This is a classic case of confounded variables.</a:t>
            </a:r>
          </a:p>
          <a:p>
            <a:pPr lvl="1"/>
            <a:r>
              <a:rPr/>
              <a:t>It might be surmised that the conclusions were biased by the institutions for-profit status.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State</a:t>
            </a:r>
            <a:r>
              <a:rPr/>
              <a:t> </a:t>
            </a:r>
            <a:r>
              <a:rPr/>
              <a:t>of</a:t>
            </a:r>
            <a:r>
              <a:rPr/>
              <a:t> </a:t>
            </a:r>
            <a:r>
              <a:rPr/>
              <a:t>the</a:t>
            </a:r>
            <a:r>
              <a:rPr/>
              <a:t> </a:t>
            </a:r>
            <a:r>
              <a:rPr/>
              <a:t>Art</a:t>
            </a:r>
          </a:p>
        </p:txBody>
      </p:sp>
      <p:sp>
        <p:nvSpPr>
          <p:cNvPr id="3" name="Content Placeholder 2"/>
          <p:cNvSpPr>
            <a:spLocks noGrp="1"/>
          </p:cNvSpPr>
          <p:nvPr>
            <p:ph idx="1"/>
          </p:nvPr>
        </p:nvSpPr>
        <p:spPr/>
        <p:txBody>
          <a:bodyPr/>
          <a:lstStyle/>
          <a:p>
            <a:pPr lvl="1"/>
            <a:r>
              <a:rPr/>
              <a:t>Review Articles</a:t>
            </a:r>
          </a:p>
          <a:p>
            <a:pPr lvl="2"/>
            <a:r>
              <a:rPr/>
              <a:t>Viberg et al. (2018)</a:t>
            </a:r>
          </a:p>
          <a:p>
            <a:pPr lvl="2"/>
            <a:r>
              <a:rPr/>
              <a:t>Vieira, Parsons, and Byrd (2018)</a:t>
            </a:r>
          </a:p>
          <a:p>
            <a:pPr lvl="1"/>
            <a:r>
              <a:rPr/>
              <a:t>Interviews with Researchers</a:t>
            </a:r>
          </a:p>
          <a:p>
            <a:pPr lvl="1"/>
            <a:r>
              <a:rPr/>
              <a:t>Questionnaires</a:t>
            </a:r>
          </a:p>
          <a:p>
            <a:pPr lvl="1"/>
            <a:r>
              <a:rPr/>
              <a:t>60+ Recent Publications</a:t>
            </a:r>
          </a:p>
          <a:p>
            <a:pPr lvl="1"/>
            <a:r>
              <a:rPr/>
              <a:t>LAK 2018 conference presentations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Nudge</a:t>
            </a:r>
            <a:r>
              <a:rPr/>
              <a:t> </a:t>
            </a:r>
            <a:r>
              <a:rPr/>
              <a:t>Wars</a:t>
            </a:r>
          </a:p>
        </p:txBody>
      </p:sp>
      <p:sp>
        <p:nvSpPr>
          <p:cNvPr id="3" name="Content Placeholder 2"/>
          <p:cNvSpPr>
            <a:spLocks noGrp="1"/>
          </p:cNvSpPr>
          <p:nvPr>
            <p:ph idx="1"/>
          </p:nvPr>
        </p:nvSpPr>
        <p:spPr/>
        <p:txBody>
          <a:bodyPr/>
          <a:lstStyle/>
          <a:p>
            <a:pPr lvl="0" marL="0" indent="0">
              <a:buNone/>
            </a:pPr>
            <a:r>
              <a:rPr/>
              <a:t>“It was also found that the effect was stronger for people of color […] and people over 25 years of age.”</a:t>
            </a:r>
          </a:p>
          <a:p>
            <a:pPr lvl="1"/>
            <a:r>
              <a:rPr/>
              <a:t>Asserted without any explanatory model</a:t>
            </a:r>
          </a:p>
          <a:p>
            <a:pPr lvl="1"/>
            <a:r>
              <a:rPr/>
              <a:t>Probably irrelevant as we are already dealing with confounded variables.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trends</a:t>
            </a:r>
          </a:p>
        </p:txBody>
      </p:sp>
      <p:sp>
        <p:nvSpPr>
          <p:cNvPr id="3" name="Content Placeholder 2"/>
          <p:cNvSpPr>
            <a:spLocks noGrp="1"/>
          </p:cNvSpPr>
          <p:nvPr>
            <p:ph idx="1"/>
          </p:nvPr>
        </p:nvSpPr>
        <p:spPr/>
        <p:txBody>
          <a:bodyPr/>
          <a:lstStyle/>
          <a:p>
            <a:pPr lvl="1"/>
            <a:r>
              <a:rPr/>
              <a:t>Advantages are better understood</a:t>
            </a:r>
          </a:p>
          <a:p>
            <a:pPr lvl="1"/>
            <a:r>
              <a:rPr/>
              <a:t>Additional data-sources</a:t>
            </a:r>
          </a:p>
          <a:p>
            <a:pPr lvl="1"/>
            <a:r>
              <a:rPr/>
              <a:t>Social Network Analysis, Linguistic Analysis</a:t>
            </a:r>
          </a:p>
          <a:p>
            <a:pPr lvl="1"/>
            <a:r>
              <a:rPr/>
              <a:t>More attention paid to the connection between LA and learning design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trends</a:t>
            </a:r>
          </a:p>
        </p:txBody>
      </p:sp>
      <p:sp>
        <p:nvSpPr>
          <p:cNvPr id="3" name="Content Placeholder 2"/>
          <p:cNvSpPr>
            <a:spLocks noGrp="1"/>
          </p:cNvSpPr>
          <p:nvPr>
            <p:ph idx="1"/>
          </p:nvPr>
        </p:nvSpPr>
        <p:spPr/>
        <p:txBody>
          <a:bodyPr/>
          <a:lstStyle/>
          <a:p>
            <a:pPr lvl="1"/>
            <a:r>
              <a:rPr/>
              <a:t>Push to extend to an institutional level</a:t>
            </a:r>
          </a:p>
          <a:p>
            <a:pPr lvl="1"/>
            <a:r>
              <a:rPr/>
              <a:t>Taking LA to emerging countries (EU funded)</a:t>
            </a:r>
          </a:p>
          <a:p>
            <a:pPr lvl="1"/>
            <a:r>
              <a:rPr/>
              <a:t>Privacy, ethics and equity</a:t>
            </a:r>
          </a:p>
          <a:p>
            <a:pPr lvl="1"/>
            <a:r>
              <a:rPr/>
              <a:t>Longitudinal studies</a:t>
            </a:r>
          </a:p>
          <a:p>
            <a:pPr lvl="1"/>
            <a:r>
              <a:rPr/>
              <a:t>K-12 included</a:t>
            </a:r>
          </a:p>
          <a:p>
            <a:pPr lvl="1"/>
            <a:r>
              <a:rPr/>
              <a:t>Taking on the task of providing data-literacy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Literacy</a:t>
            </a:r>
          </a:p>
        </p:txBody>
      </p:sp>
      <p:sp>
        <p:nvSpPr>
          <p:cNvPr id="3" name="Content Placeholder 2"/>
          <p:cNvSpPr>
            <a:spLocks noGrp="1"/>
          </p:cNvSpPr>
          <p:nvPr>
            <p:ph idx="1"/>
          </p:nvPr>
        </p:nvSpPr>
        <p:spPr/>
        <p:txBody>
          <a:bodyPr/>
          <a:lstStyle/>
          <a:p>
            <a:pPr lvl="1"/>
            <a:r>
              <a:rPr/>
              <a:t>Measures of central tendency</a:t>
            </a:r>
          </a:p>
          <a:p>
            <a:pPr lvl="1"/>
            <a:r>
              <a:rPr/>
              <a:t>Desciptive, inferential, predictive</a:t>
            </a:r>
          </a:p>
          <a:p>
            <a:pPr lvl="1"/>
            <a:r>
              <a:rPr/>
              <a:t>Correlation is </a:t>
            </a:r>
            <a:r>
              <a:rPr b="1"/>
              <a:t>not</a:t>
            </a:r>
            <a:r>
              <a:rPr/>
              <a:t> causation</a:t>
            </a:r>
          </a:p>
          <a:p>
            <a:pPr lvl="1"/>
            <a:r>
              <a:rPr/>
              <a:t>Confusion Matrix</a:t>
            </a:r>
          </a:p>
          <a:p>
            <a:pPr lvl="1"/>
            <a:r>
              <a:rPr/>
              <a:t>Accuracy vs. Interpretability</a:t>
            </a:r>
          </a:p>
          <a:p>
            <a:pPr lvl="0" marL="0" indent="0">
              <a:buNone/>
            </a:pPr>
            <a:r>
              <a:rPr/>
              <a:t>Too much “dumbing down” renders the analysis useless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Cognitive</a:t>
            </a:r>
            <a:r>
              <a:rPr/>
              <a:t> </a:t>
            </a:r>
            <a:r>
              <a:rPr/>
              <a:t>Bias:</a:t>
            </a:r>
            <a:r>
              <a:rPr/>
              <a:t> </a:t>
            </a:r>
            <a:r>
              <a:rPr/>
              <a:t>Causal</a:t>
            </a:r>
            <a:r>
              <a:rPr/>
              <a:t> </a:t>
            </a:r>
            <a:r>
              <a:rPr/>
              <a:t>Flow</a:t>
            </a:r>
          </a:p>
        </p:txBody>
      </p:sp>
      <p:pic>
        <p:nvPicPr>
          <p:cNvPr descr="Learning_analytics_Newport_2019_files/figure-pptx/unnamed-chunk-4-1.png" id="0" name="Picture 1"/>
          <p:cNvPicPr>
            <a:picLocks noGrp="1" noChangeAspect="1"/>
          </p:cNvPicPr>
          <p:nvPr/>
        </p:nvPicPr>
        <p:blipFill>
          <a:blip r:embed="rId2"/>
          <a:stretch>
            <a:fillRect/>
          </a:stretch>
        </p:blipFill>
        <p:spPr bwMode="auto">
          <a:xfrm>
            <a:off x="457200" y="1752600"/>
            <a:ext cx="8229600" cy="37084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Dwell-time</a:t>
            </a:r>
            <a:r>
              <a:rPr/>
              <a:t> </a:t>
            </a:r>
            <a:r>
              <a:rPr/>
              <a:t>by</a:t>
            </a:r>
            <a:r>
              <a:rPr/>
              <a:t> </a:t>
            </a:r>
            <a:r>
              <a:rPr/>
              <a:t>Grade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Cognitive</a:t>
            </a:r>
            <a:r>
              <a:rPr/>
              <a:t> </a:t>
            </a:r>
            <a:r>
              <a:rPr/>
              <a:t>Bias:</a:t>
            </a:r>
            <a:r>
              <a:rPr/>
              <a:t> </a:t>
            </a:r>
            <a:r>
              <a:rPr/>
              <a:t>Causal</a:t>
            </a:r>
            <a:r>
              <a:rPr/>
              <a:t> </a:t>
            </a:r>
            <a:r>
              <a:rPr/>
              <a:t>Flow</a:t>
            </a:r>
          </a:p>
        </p:txBody>
      </p:sp>
      <p:pic>
        <p:nvPicPr>
          <p:cNvPr descr="Learning_analytics_Newport_2019_files/figure-pptx/unnamed-chunk-5-1.png" id="0" name="Picture 1"/>
          <p:cNvPicPr>
            <a:picLocks noGrp="1" noChangeAspect="1"/>
          </p:cNvPicPr>
          <p:nvPr/>
        </p:nvPicPr>
        <p:blipFill>
          <a:blip r:embed="rId2"/>
          <a:stretch>
            <a:fillRect/>
          </a:stretch>
        </p:blipFill>
        <p:spPr bwMode="auto">
          <a:xfrm>
            <a:off x="457200" y="1752600"/>
            <a:ext cx="8229600" cy="37084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Dwell-time</a:t>
            </a:r>
            <a:r>
              <a:rPr/>
              <a:t> </a:t>
            </a:r>
            <a:r>
              <a:rPr/>
              <a:t>by</a:t>
            </a:r>
            <a:r>
              <a:rPr/>
              <a:t> </a:t>
            </a:r>
            <a:r>
              <a:rPr/>
              <a:t>Grade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Cognitive</a:t>
            </a:r>
            <a:r>
              <a:rPr/>
              <a:t> </a:t>
            </a:r>
            <a:r>
              <a:rPr/>
              <a:t>Bias:</a:t>
            </a:r>
            <a:r>
              <a:rPr/>
              <a:t> </a:t>
            </a:r>
            <a:r>
              <a:rPr/>
              <a:t>Causal</a:t>
            </a:r>
            <a:r>
              <a:rPr/>
              <a:t> </a:t>
            </a:r>
            <a:r>
              <a:rPr/>
              <a:t>Flow</a:t>
            </a:r>
          </a:p>
        </p:txBody>
      </p:sp>
      <p:pic>
        <p:nvPicPr>
          <p:cNvPr descr="Learning_analytics_Newport_2019_files/figure-pptx/unnamed-chunk-6-1.png" id="0" name="Picture 1"/>
          <p:cNvPicPr>
            <a:picLocks noGrp="1" noChangeAspect="1"/>
          </p:cNvPicPr>
          <p:nvPr/>
        </p:nvPicPr>
        <p:blipFill>
          <a:blip r:embed="rId2"/>
          <a:stretch>
            <a:fillRect/>
          </a:stretch>
        </p:blipFill>
        <p:spPr bwMode="auto">
          <a:xfrm>
            <a:off x="457200" y="1752600"/>
            <a:ext cx="8229600" cy="37084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Dwell-time</a:t>
            </a:r>
            <a:r>
              <a:rPr/>
              <a:t> </a:t>
            </a:r>
            <a:r>
              <a:rPr/>
              <a:t>by</a:t>
            </a:r>
            <a:r>
              <a:rPr/>
              <a:t> </a:t>
            </a:r>
            <a:r>
              <a:rPr/>
              <a:t>Grade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Cognitive</a:t>
            </a:r>
            <a:r>
              <a:rPr/>
              <a:t> </a:t>
            </a:r>
            <a:r>
              <a:rPr/>
              <a:t>Bias:</a:t>
            </a:r>
            <a:r>
              <a:rPr/>
              <a:t> </a:t>
            </a:r>
            <a:r>
              <a:rPr/>
              <a:t>Survival</a:t>
            </a:r>
            <a:r>
              <a:rPr/>
              <a:t> </a:t>
            </a:r>
            <a:r>
              <a:rPr/>
              <a:t>Bias</a:t>
            </a:r>
          </a:p>
        </p:txBody>
      </p:sp>
      <p:sp>
        <p:nvSpPr>
          <p:cNvPr id="3" name="Content Placeholder 2"/>
          <p:cNvSpPr>
            <a:spLocks noGrp="1"/>
          </p:cNvSpPr>
          <p:nvPr>
            <p:ph idx="1"/>
          </p:nvPr>
        </p:nvSpPr>
        <p:spPr/>
        <p:txBody>
          <a:bodyPr/>
          <a:lstStyle/>
          <a:p>
            <a:pPr lvl="0" marL="0" indent="0">
              <a:buNone/>
            </a:pPr>
            <a:r>
              <a:rPr/>
              <a:t>“Our first-year drop-out rates are sky-high compared to later years”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Bias:</a:t>
            </a:r>
            <a:r>
              <a:rPr/>
              <a:t> </a:t>
            </a:r>
            <a:r>
              <a:rPr/>
              <a:t>Procrastinationism</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Bias:</a:t>
            </a:r>
            <a:r>
              <a:rPr/>
              <a:t> </a:t>
            </a:r>
            <a:r>
              <a:rPr/>
              <a:t>Procrastinationism</a:t>
            </a:r>
          </a:p>
        </p:txBody>
      </p:sp>
      <p:sp>
        <p:nvSpPr>
          <p:cNvPr id="3" name="Content Placeholder 2"/>
          <p:cNvSpPr>
            <a:spLocks noGrp="1"/>
          </p:cNvSpPr>
          <p:nvPr>
            <p:ph idx="1"/>
          </p:nvPr>
        </p:nvSpPr>
        <p:spPr/>
        <p:txBody>
          <a:bodyPr/>
          <a:lstStyle/>
          <a:p>
            <a:pPr lvl="1"/>
            <a:r>
              <a:rPr/>
              <a:t>Study Habits</a:t>
            </a:r>
          </a:p>
          <a:p>
            <a:pPr lvl="2"/>
            <a:r>
              <a:rPr/>
              <a:t>“Binging” seen as negative</a:t>
            </a:r>
          </a:p>
          <a:p>
            <a:pPr lvl="2"/>
            <a:r>
              <a:rPr/>
              <a:t>Easy to detect, especially in an LMS (entropy)</a:t>
            </a:r>
          </a:p>
          <a:p>
            <a:pPr lvl="2"/>
            <a:r>
              <a:rPr/>
              <a:t>Causal link unclear (e.g. context needed)</a:t>
            </a:r>
          </a:p>
          <a:p>
            <a:pPr lvl="2"/>
            <a:r>
              <a:rPr/>
              <a:t>Self-reporting shows low/no correlation between perception and behavior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I</a:t>
            </a:r>
          </a:p>
        </p:txBody>
      </p:sp>
      <p:sp>
        <p:nvSpPr>
          <p:cNvPr id="3" name="Content Placeholder 2"/>
          <p:cNvSpPr>
            <a:spLocks noGrp="1"/>
          </p:cNvSpPr>
          <p:nvPr>
            <p:ph idx="1"/>
          </p:nvPr>
        </p:nvSpPr>
        <p:spPr/>
        <p:txBody>
          <a:bodyPr/>
          <a:lstStyle/>
          <a:p>
            <a:pPr lvl="0" marL="0" indent="0">
              <a:buNone/>
            </a:pPr>
            <a:r>
              <a:rPr/>
              <a:t>Viberg et al. (2018)</a:t>
            </a:r>
          </a:p>
          <a:p>
            <a:pPr lvl="1"/>
            <a:r>
              <a:rPr/>
              <a:t>252 Papers published between 2012-2018</a:t>
            </a:r>
          </a:p>
          <a:p>
            <a:pPr lvl="1"/>
            <a:r>
              <a:rPr/>
              <a:t>Four research questions:</a:t>
            </a:r>
          </a:p>
          <a:p>
            <a:pPr lvl="2"/>
            <a:r>
              <a:rPr/>
              <a:t>Does LA improve outcomes?</a:t>
            </a:r>
          </a:p>
          <a:p>
            <a:pPr lvl="2"/>
            <a:r>
              <a:rPr/>
              <a:t>Does it support Learning and Teaching?</a:t>
            </a:r>
          </a:p>
          <a:p>
            <a:pPr lvl="2"/>
            <a:r>
              <a:rPr/>
              <a:t>Is it widely deployed?</a:t>
            </a:r>
          </a:p>
          <a:p>
            <a:pPr lvl="2"/>
            <a:r>
              <a:rPr/>
              <a:t>Is it used ethically?</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the</a:t>
            </a:r>
            <a:r>
              <a:rPr/>
              <a:t> </a:t>
            </a:r>
            <a:r>
              <a:rPr/>
              <a:t>rise:</a:t>
            </a:r>
            <a:r>
              <a:rPr/>
              <a:t> </a:t>
            </a:r>
            <a:r>
              <a:rPr/>
              <a:t>Social</a:t>
            </a:r>
            <a:r>
              <a:rPr/>
              <a:t> </a:t>
            </a:r>
            <a:r>
              <a:rPr/>
              <a:t>Network</a:t>
            </a:r>
            <a:r>
              <a:rPr/>
              <a:t> </a:t>
            </a:r>
            <a:r>
              <a:rPr/>
              <a:t>Analysis</a:t>
            </a:r>
          </a:p>
        </p:txBody>
      </p:sp>
      <p:pic>
        <p:nvPicPr>
          <p:cNvPr descr="img/SNA.png" id="0" name="Picture 1"/>
          <p:cNvPicPr>
            <a:picLocks noGrp="1" noChangeAspect="1"/>
          </p:cNvPicPr>
          <p:nvPr/>
        </p:nvPicPr>
        <p:blipFill>
          <a:blip r:embed="rId2"/>
          <a:stretch>
            <a:fillRect/>
          </a:stretch>
        </p:blipFill>
        <p:spPr bwMode="auto">
          <a:xfrm>
            <a:off x="1790700" y="1600200"/>
            <a:ext cx="5562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Social</a:t>
            </a:r>
            <a:r>
              <a:rPr/>
              <a:t> </a:t>
            </a:r>
            <a:r>
              <a:rPr/>
              <a:t>Network</a:t>
            </a:r>
            <a:r>
              <a:rPr/>
              <a:t> </a:t>
            </a:r>
            <a:r>
              <a:rPr/>
              <a:t>Analysis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the</a:t>
            </a:r>
            <a:r>
              <a:rPr/>
              <a:t> </a:t>
            </a:r>
            <a:r>
              <a:rPr/>
              <a:t>rise:</a:t>
            </a:r>
            <a:r>
              <a:rPr/>
              <a:t> </a:t>
            </a:r>
            <a:r>
              <a:rPr/>
              <a:t>Linguistic</a:t>
            </a:r>
            <a:r>
              <a:rPr/>
              <a:t> </a:t>
            </a:r>
            <a:r>
              <a:rPr/>
              <a:t>Analysis</a:t>
            </a:r>
          </a:p>
        </p:txBody>
      </p:sp>
      <p:pic>
        <p:nvPicPr>
          <p:cNvPr descr="img/bigrams.png" id="0" name="Picture 1"/>
          <p:cNvPicPr>
            <a:picLocks noGrp="1" noChangeAspect="1"/>
          </p:cNvPicPr>
          <p:nvPr/>
        </p:nvPicPr>
        <p:blipFill>
          <a:blip r:embed="rId2"/>
          <a:stretch>
            <a:fillRect/>
          </a:stretch>
        </p:blipFill>
        <p:spPr bwMode="auto">
          <a:xfrm>
            <a:off x="1054100" y="1600200"/>
            <a:ext cx="7035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Bigram</a:t>
            </a:r>
            <a:r>
              <a:rPr/>
              <a:t> </a:t>
            </a:r>
            <a:r>
              <a:rPr/>
              <a:t>Analysis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the</a:t>
            </a:r>
            <a:r>
              <a:rPr/>
              <a:t> </a:t>
            </a:r>
            <a:r>
              <a:rPr/>
              <a:t>rise:</a:t>
            </a:r>
            <a:r>
              <a:rPr/>
              <a:t> </a:t>
            </a:r>
            <a:r>
              <a:rPr/>
              <a:t>Linguistic</a:t>
            </a:r>
            <a:r>
              <a:rPr/>
              <a:t> </a:t>
            </a:r>
            <a:r>
              <a:rPr/>
              <a:t>Analysis</a:t>
            </a:r>
          </a:p>
        </p:txBody>
      </p:sp>
      <p:pic>
        <p:nvPicPr>
          <p:cNvPr descr="img/chatterplot1.png" id="0" name="Picture 1"/>
          <p:cNvPicPr>
            <a:picLocks noGrp="1" noChangeAspect="1"/>
          </p:cNvPicPr>
          <p:nvPr/>
        </p:nvPicPr>
        <p:blipFill>
          <a:blip r:embed="rId2"/>
          <a:stretch>
            <a:fillRect/>
          </a:stretch>
        </p:blipFill>
        <p:spPr bwMode="auto">
          <a:xfrm>
            <a:off x="952500" y="1600200"/>
            <a:ext cx="723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Sentiment</a:t>
            </a:r>
            <a:r>
              <a:rPr/>
              <a:t> </a:t>
            </a:r>
            <a:r>
              <a:rPr/>
              <a:t>Analysis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the</a:t>
            </a:r>
            <a:r>
              <a:rPr/>
              <a:t> </a:t>
            </a:r>
            <a:r>
              <a:rPr/>
              <a:t>rise:</a:t>
            </a:r>
            <a:r>
              <a:rPr/>
              <a:t> </a:t>
            </a:r>
            <a:r>
              <a:rPr/>
              <a:t>Linguistic</a:t>
            </a:r>
            <a:r>
              <a:rPr/>
              <a:t> </a:t>
            </a:r>
            <a:r>
              <a:rPr/>
              <a:t>Analysis</a:t>
            </a:r>
          </a:p>
        </p:txBody>
      </p:sp>
      <p:pic>
        <p:nvPicPr>
          <p:cNvPr descr="img/timeline_wordcloud.png" id="0" name="Picture 1"/>
          <p:cNvPicPr>
            <a:picLocks noGrp="1" noChangeAspect="1"/>
          </p:cNvPicPr>
          <p:nvPr/>
        </p:nvPicPr>
        <p:blipFill>
          <a:blip r:embed="rId2"/>
          <a:stretch>
            <a:fillRect/>
          </a:stretch>
        </p:blipFill>
        <p:spPr bwMode="auto">
          <a:xfrm>
            <a:off x="457200" y="2159000"/>
            <a:ext cx="8229600" cy="2895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Topic</a:t>
            </a:r>
            <a:r>
              <a:rPr/>
              <a:t> </a:t>
            </a:r>
            <a:r>
              <a:rPr/>
              <a:t>Modeling</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the</a:t>
            </a:r>
            <a:r>
              <a:rPr/>
              <a:t> </a:t>
            </a:r>
            <a:r>
              <a:rPr/>
              <a:t>rise:</a:t>
            </a:r>
            <a:r>
              <a:rPr/>
              <a:t> </a:t>
            </a:r>
            <a:r>
              <a:rPr/>
              <a:t>Linguistic</a:t>
            </a:r>
            <a:r>
              <a:rPr/>
              <a:t> </a:t>
            </a:r>
            <a:r>
              <a:rPr/>
              <a:t>Analysis</a:t>
            </a:r>
          </a:p>
        </p:txBody>
      </p:sp>
      <p:pic>
        <p:nvPicPr>
          <p:cNvPr descr="img/multidimensional_sentiment_analysis.png" id="0" name="Picture 1"/>
          <p:cNvPicPr>
            <a:picLocks noGrp="1" noChangeAspect="1"/>
          </p:cNvPicPr>
          <p:nvPr/>
        </p:nvPicPr>
        <p:blipFill>
          <a:blip r:embed="rId2"/>
          <a:stretch>
            <a:fillRect/>
          </a:stretch>
        </p:blipFill>
        <p:spPr bwMode="auto">
          <a:xfrm>
            <a:off x="952500" y="1600200"/>
            <a:ext cx="723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Multidimensional</a:t>
            </a:r>
            <a:r>
              <a:rPr/>
              <a:t> </a:t>
            </a:r>
            <a:r>
              <a:rPr/>
              <a:t>Sentiment</a:t>
            </a:r>
            <a:r>
              <a:rPr/>
              <a:t> </a:t>
            </a:r>
            <a:r>
              <a:rPr/>
              <a:t>Analysis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LMS</a:t>
            </a:r>
            <a:r>
              <a:rPr/>
              <a:t> </a:t>
            </a:r>
            <a:r>
              <a:rPr/>
              <a:t>Data</a:t>
            </a:r>
            <a:r>
              <a:rPr/>
              <a:t> </a:t>
            </a:r>
            <a:r>
              <a:rPr/>
              <a:t>Standards</a:t>
            </a:r>
            <a:r>
              <a:rPr/>
              <a:t> </a:t>
            </a:r>
            <a:r>
              <a:rPr/>
              <a:t>Lagging</a:t>
            </a:r>
          </a:p>
        </p:txBody>
      </p:sp>
      <p:sp>
        <p:nvSpPr>
          <p:cNvPr id="3" name="Content Placeholder 2"/>
          <p:cNvSpPr>
            <a:spLocks noGrp="1"/>
          </p:cNvSpPr>
          <p:nvPr>
            <p:ph idx="1"/>
          </p:nvPr>
        </p:nvSpPr>
        <p:spPr/>
        <p:txBody>
          <a:bodyPr/>
          <a:lstStyle/>
          <a:p>
            <a:pPr lvl="1"/>
            <a:r>
              <a:rPr/>
              <a:t>Caliper data collected on e.g. Discussion Posts </a:t>
            </a:r>
            <a:r>
              <a:rPr i="1"/>
              <a:t>do not</a:t>
            </a:r>
            <a:r>
              <a:rPr/>
              <a:t> include the actual text.</a:t>
            </a:r>
          </a:p>
          <a:p>
            <a:pPr lvl="1"/>
            <a:r>
              <a:rPr/>
              <a:t>Closest “Linguistic” measure is </a:t>
            </a:r>
            <a:r>
              <a:rPr i="1"/>
              <a:t>post-length</a:t>
            </a:r>
            <a:r>
              <a:rPr/>
              <a:t>.</a:t>
            </a:r>
          </a:p>
          <a:p>
            <a:pPr lvl="1"/>
            <a:r>
              <a:rPr/>
              <a:t>This effectively eliminates 85% of the data (Dietrichson (2013))</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FRES</a:t>
            </a:r>
          </a:p>
        </p:txBody>
      </p:sp>
      <p:pic>
        <p:nvPicPr>
          <p:cNvPr descr="img/FRES.png" id="0" name="Picture 1"/>
          <p:cNvPicPr>
            <a:picLocks noGrp="1" noChangeAspect="1"/>
          </p:cNvPicPr>
          <p:nvPr/>
        </p:nvPicPr>
        <p:blipFill>
          <a:blip r:embed="rId2"/>
          <a:stretch>
            <a:fillRect/>
          </a:stretch>
        </p:blipFill>
        <p:spPr bwMode="auto">
          <a:xfrm>
            <a:off x="1054100" y="1600200"/>
            <a:ext cx="7035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Fleach</a:t>
            </a:r>
            <a:r>
              <a:rPr/>
              <a:t> </a:t>
            </a:r>
            <a:r>
              <a:rPr/>
              <a:t>Reading</a:t>
            </a:r>
            <a:r>
              <a:rPr/>
              <a:t> </a:t>
            </a:r>
            <a:r>
              <a:rPr/>
              <a:t>Ease</a:t>
            </a:r>
            <a:r>
              <a:rPr/>
              <a:t> </a:t>
            </a:r>
            <a:r>
              <a:rPr/>
              <a:t>Score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Post-length</a:t>
            </a:r>
            <a:r>
              <a:rPr/>
              <a:t> </a:t>
            </a:r>
            <a:r>
              <a:rPr/>
              <a:t>vs. FRES</a:t>
            </a:r>
          </a:p>
        </p:txBody>
      </p:sp>
      <p:sp>
        <p:nvSpPr>
          <p:cNvPr id="3" name="Content Placeholder 2"/>
          <p:cNvSpPr>
            <a:spLocks noGrp="1"/>
          </p:cNvSpPr>
          <p:nvPr>
            <p:ph idx="1"/>
          </p:nvPr>
        </p:nvSpPr>
        <p:spPr/>
        <p:txBody>
          <a:bodyPr/>
          <a:lstStyle/>
          <a:p>
            <a:pPr lvl="1"/>
            <a:r>
              <a:rPr/>
              <a:t>FRES r-squared –&gt; .3</a:t>
            </a:r>
          </a:p>
          <a:p>
            <a:pPr lvl="1"/>
            <a:r>
              <a:rPr/>
              <a:t>Post-length r-squared –&gt; .005</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Post-length</a:t>
            </a:r>
            <a:r>
              <a:rPr/>
              <a:t> </a:t>
            </a:r>
            <a:r>
              <a:rPr/>
              <a:t>vs. other</a:t>
            </a:r>
            <a:r>
              <a:rPr/>
              <a:t> </a:t>
            </a:r>
            <a:r>
              <a:rPr/>
              <a:t>Metrics</a:t>
            </a:r>
          </a:p>
        </p:txBody>
      </p:sp>
      <p:sp>
        <p:nvSpPr>
          <p:cNvPr id="3" name="Content Placeholder 2"/>
          <p:cNvSpPr>
            <a:spLocks noGrp="1"/>
          </p:cNvSpPr>
          <p:nvPr>
            <p:ph idx="1"/>
          </p:nvPr>
        </p:nvSpPr>
        <p:spPr/>
        <p:txBody>
          <a:bodyPr/>
          <a:lstStyle/>
          <a:p>
            <a:pPr lvl="0" marL="0" indent="0">
              <a:buNone/>
            </a:pPr>
            <a:r>
              <a:rPr/>
              <a:t>Beating Post-length are:</a:t>
            </a:r>
          </a:p>
          <a:p>
            <a:pPr lvl="1"/>
            <a:r>
              <a:rPr/>
              <a:t>Word-count,</a:t>
            </a:r>
          </a:p>
          <a:p>
            <a:pPr lvl="1"/>
            <a:r>
              <a:rPr/>
              <a:t>TTR (lexical density)</a:t>
            </a:r>
          </a:p>
          <a:p>
            <a:pPr lvl="1"/>
            <a:r>
              <a:rPr/>
              <a:t>CTC</a:t>
            </a:r>
          </a:p>
          <a:p>
            <a:pPr lvl="1"/>
            <a:r>
              <a:rPr/>
              <a:t>even </a:t>
            </a:r>
            <a:r>
              <a:rPr i="1"/>
              <a:t>MSS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the</a:t>
            </a:r>
            <a:r>
              <a:rPr/>
              <a:t> </a:t>
            </a:r>
            <a:r>
              <a:rPr/>
              <a:t>rise:</a:t>
            </a:r>
            <a:r>
              <a:rPr/>
              <a:t> </a:t>
            </a:r>
            <a:r>
              <a:rPr/>
              <a:t>Learning</a:t>
            </a:r>
            <a:r>
              <a:rPr/>
              <a:t> </a:t>
            </a:r>
            <a:r>
              <a:rPr/>
              <a:t>Path</a:t>
            </a:r>
            <a:r>
              <a:rPr/>
              <a:t> </a:t>
            </a:r>
            <a:r>
              <a:rPr/>
              <a:t>Analysis</a:t>
            </a:r>
          </a:p>
        </p:txBody>
      </p:sp>
      <p:pic>
        <p:nvPicPr>
          <p:cNvPr descr="img/time_line_courses.png" id="0" name="Picture 1"/>
          <p:cNvPicPr>
            <a:picLocks noGrp="1" noChangeAspect="1"/>
          </p:cNvPicPr>
          <p:nvPr/>
        </p:nvPicPr>
        <p:blipFill>
          <a:blip r:embed="rId2"/>
          <a:stretch>
            <a:fillRect/>
          </a:stretch>
        </p:blipFill>
        <p:spPr bwMode="auto">
          <a:xfrm>
            <a:off x="457200" y="1714500"/>
            <a:ext cx="8229600" cy="3771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Course</a:t>
            </a:r>
            <a:r>
              <a:rPr/>
              <a:t> </a:t>
            </a:r>
            <a:r>
              <a:rPr/>
              <a:t>Timeline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I</a:t>
            </a:r>
          </a:p>
        </p:txBody>
      </p:sp>
      <p:pic>
        <p:nvPicPr>
          <p:cNvPr descr="Learning_analytics_Newport_2019_files/figure-pptx/unnamed-chunk-1-1.png" id="0" name="Picture 1"/>
          <p:cNvPicPr>
            <a:picLocks noGrp="1" noChangeAspect="1"/>
          </p:cNvPicPr>
          <p:nvPr/>
        </p:nvPicPr>
        <p:blipFill>
          <a:blip r:embed="rId2"/>
          <a:stretch>
            <a:fillRect/>
          </a:stretch>
        </p:blipFill>
        <p:spPr bwMode="auto">
          <a:xfrm>
            <a:off x="457200" y="1752600"/>
            <a:ext cx="8229600" cy="37084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Viberg</a:t>
            </a:r>
            <a:r>
              <a:rPr/>
              <a:t> </a:t>
            </a:r>
            <a:r>
              <a:rPr/>
              <a:t>&amp;</a:t>
            </a:r>
            <a:r>
              <a:rPr/>
              <a:t> </a:t>
            </a:r>
            <a:r>
              <a:rPr/>
              <a:t>al.(2018)</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the</a:t>
            </a:r>
            <a:r>
              <a:rPr/>
              <a:t> </a:t>
            </a:r>
            <a:r>
              <a:rPr/>
              <a:t>rise:</a:t>
            </a:r>
            <a:r>
              <a:rPr/>
              <a:t> </a:t>
            </a:r>
            <a:r>
              <a:rPr/>
              <a:t>Learning</a:t>
            </a:r>
            <a:r>
              <a:rPr/>
              <a:t> </a:t>
            </a:r>
            <a:r>
              <a:rPr/>
              <a:t>Path</a:t>
            </a:r>
            <a:r>
              <a:rPr/>
              <a:t> </a:t>
            </a:r>
            <a:r>
              <a:rPr/>
              <a:t>Analysis</a:t>
            </a:r>
          </a:p>
        </p:txBody>
      </p:sp>
      <p:pic>
        <p:nvPicPr>
          <p:cNvPr descr="img/recommended_courses.png" id="0" name="Picture 1"/>
          <p:cNvPicPr>
            <a:picLocks noGrp="1" noChangeAspect="1"/>
          </p:cNvPicPr>
          <p:nvPr/>
        </p:nvPicPr>
        <p:blipFill>
          <a:blip r:embed="rId2"/>
          <a:stretch>
            <a:fillRect/>
          </a:stretch>
        </p:blipFill>
        <p:spPr bwMode="auto">
          <a:xfrm>
            <a:off x="558800" y="1600200"/>
            <a:ext cx="8039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Course</a:t>
            </a:r>
            <a:r>
              <a:rPr/>
              <a:t> </a:t>
            </a:r>
            <a:r>
              <a:rPr/>
              <a:t>Recommendations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the</a:t>
            </a:r>
            <a:r>
              <a:rPr/>
              <a:t> </a:t>
            </a:r>
            <a:r>
              <a:rPr/>
              <a:t>rise:</a:t>
            </a:r>
            <a:r>
              <a:rPr/>
              <a:t> </a:t>
            </a:r>
            <a:r>
              <a:rPr/>
              <a:t>Analytics</a:t>
            </a:r>
            <a:r>
              <a:rPr/>
              <a:t> </a:t>
            </a:r>
            <a:r>
              <a:rPr/>
              <a:t>in</a:t>
            </a:r>
            <a:r>
              <a:rPr/>
              <a:t> </a:t>
            </a:r>
            <a:r>
              <a:rPr/>
              <a:t>the</a:t>
            </a:r>
            <a:r>
              <a:rPr/>
              <a:t> </a:t>
            </a:r>
            <a:r>
              <a:rPr/>
              <a:t>classroom</a:t>
            </a:r>
          </a:p>
        </p:txBody>
      </p:sp>
      <p:pic>
        <p:nvPicPr>
          <p:cNvPr descr="img/in_classroom_analytics.png" id="0" name="Picture 1"/>
          <p:cNvPicPr>
            <a:picLocks noGrp="1" noChangeAspect="1"/>
          </p:cNvPicPr>
          <p:nvPr/>
        </p:nvPicPr>
        <p:blipFill>
          <a:blip r:embed="rId2"/>
          <a:stretch>
            <a:fillRect/>
          </a:stretch>
        </p:blipFill>
        <p:spPr bwMode="auto">
          <a:xfrm>
            <a:off x="2844800" y="1600200"/>
            <a:ext cx="3441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Analytics</a:t>
            </a:r>
            <a:r>
              <a:rPr/>
              <a:t> </a:t>
            </a:r>
            <a:r>
              <a:rPr/>
              <a:t>in</a:t>
            </a:r>
            <a:r>
              <a:rPr/>
              <a:t> </a:t>
            </a:r>
            <a:r>
              <a:rPr/>
              <a:t>the</a:t>
            </a:r>
            <a:r>
              <a:rPr/>
              <a:t> </a:t>
            </a:r>
            <a:r>
              <a:rPr/>
              <a:t>Classroom</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 Aspirations for the Future</a:t>
            </a:r>
          </a:p>
          <a:p>
            <a:pPr lvl="1"/>
            <a:r>
              <a:rPr/>
              <a:t>More rigor</a:t>
            </a:r>
          </a:p>
          <a:p>
            <a:pPr lvl="1"/>
            <a:r>
              <a:rPr/>
              <a:t>Describe impact (better)</a:t>
            </a:r>
          </a:p>
          <a:p>
            <a:pPr lvl="1"/>
            <a:r>
              <a:rPr/>
              <a:t>Research into practice</a:t>
            </a:r>
          </a:p>
          <a:p>
            <a:pPr lvl="1"/>
            <a:r>
              <a:rPr/>
              <a:t>Generalizability</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References</a:t>
            </a:r>
          </a:p>
        </p:txBody>
      </p:sp>
      <p:sp>
        <p:nvSpPr>
          <p:cNvPr id="3" name="Content Placeholder 2"/>
          <p:cNvSpPr>
            <a:spLocks noGrp="1"/>
          </p:cNvSpPr>
          <p:nvPr>
            <p:ph idx="1"/>
          </p:nvPr>
        </p:nvSpPr>
        <p:spPr/>
        <p:txBody>
          <a:bodyPr/>
          <a:lstStyle/>
          <a:p>
            <a:pPr lvl="0" marL="0" indent="0">
              <a:buNone/>
            </a:pPr>
            <a:r>
              <a:rPr/>
              <a:t>Dietrichson, Aleksander. 2013. “Beyond Clickometry: Analytics for Constructivist Pedagogies.” </a:t>
            </a:r>
            <a:r>
              <a:rPr i="1"/>
              <a:t>International Jl. On E-Learning</a:t>
            </a:r>
            <a:r>
              <a:rPr/>
              <a:t> 12: 333–51.</a:t>
            </a:r>
          </a:p>
          <a:p>
            <a:pPr lvl="0" marL="0" indent="0">
              <a:buNone/>
            </a:pPr>
            <a:r>
              <a:rPr/>
              <a:t>Gašević, Dragan, Shane Dawson, Tim Rogers, and Danijela Gasevic. 2016. “Learning Analytics Should Not Promote One Size Fits All: The Effects of Instructional Conditions in Predicting Academic Success.” </a:t>
            </a:r>
            <a:r>
              <a:rPr i="1"/>
              <a:t>The Internet and Higher Education</a:t>
            </a:r>
            <a:r>
              <a:rPr/>
              <a:t> 28: 68–84. </a:t>
            </a:r>
            <a:r>
              <a:rPr>
                <a:hlinkClick r:id="rId2"/>
              </a:rPr>
              <a:t>https://doi.org/https://doi.org/10.1016/j.iheduc.2015.10.002</a:t>
            </a:r>
            <a:r>
              <a:rPr/>
              <a:t>.</a:t>
            </a:r>
          </a:p>
          <a:p>
            <a:pPr lvl="0" marL="0" indent="0">
              <a:buNone/>
            </a:pPr>
            <a:r>
              <a:rPr/>
              <a:t>Viberg, Olga, Mathias Hatakka, Olof Bälter, and Anna Mavroudi. 2018. “The Current Landscape of Learning Analytics in Higher Education.” </a:t>
            </a:r>
            <a:r>
              <a:rPr i="1"/>
              <a:t>Computers in Human Behavior</a:t>
            </a:r>
            <a:r>
              <a:rPr/>
              <a:t> 89 (July). </a:t>
            </a:r>
            <a:r>
              <a:rPr>
                <a:hlinkClick r:id="rId3"/>
              </a:rPr>
              <a:t>https://doi.org/10.1016/j.chb.2018.07.027</a:t>
            </a:r>
            <a:r>
              <a:rPr/>
              <a:t>.</a:t>
            </a:r>
          </a:p>
          <a:p>
            <a:pPr lvl="0" marL="0" indent="0">
              <a:buNone/>
            </a:pPr>
            <a:r>
              <a:rPr/>
              <a:t>Vieira, Camilo, Paul Parsons, and Vetria Byrd. 2018. “Visual Learning Analytics of Educational Data: A Systematic Literature Review and Research Agenda.” </a:t>
            </a:r>
            <a:r>
              <a:rPr i="1"/>
              <a:t>Computers &amp; Education</a:t>
            </a:r>
            <a:r>
              <a:rPr/>
              <a:t> 122: 119–35.</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Compare</a:t>
            </a:r>
            <a:r>
              <a:rPr/>
              <a:t> </a:t>
            </a:r>
            <a:r>
              <a:rPr/>
              <a:t>to</a:t>
            </a:r>
            <a:r>
              <a:rPr/>
              <a:t> </a:t>
            </a:r>
            <a:r>
              <a:rPr/>
              <a:t>Ed-Tech</a:t>
            </a:r>
          </a:p>
        </p:txBody>
      </p:sp>
      <p:pic>
        <p:nvPicPr>
          <p:cNvPr descr="Learning_analytics_Newport_2019_files/figure-pptx/unnamed-chunk-2-1.png" id="0" name="Picture 1"/>
          <p:cNvPicPr>
            <a:picLocks noGrp="1" noChangeAspect="1"/>
          </p:cNvPicPr>
          <p:nvPr/>
        </p:nvPicPr>
        <p:blipFill>
          <a:blip r:embed="rId2"/>
          <a:stretch>
            <a:fillRect/>
          </a:stretch>
        </p:blipFill>
        <p:spPr bwMode="auto">
          <a:xfrm>
            <a:off x="457200" y="1752600"/>
            <a:ext cx="8229600" cy="37084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Lea(R)n,</a:t>
            </a:r>
            <a:r>
              <a:rPr/>
              <a:t> </a:t>
            </a:r>
            <a:r>
              <a:rPr/>
              <a:t>Inc.</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I</a:t>
            </a:r>
          </a:p>
        </p:txBody>
      </p:sp>
      <p:pic>
        <p:nvPicPr>
          <p:cNvPr descr="Learning_analytics_Newport_2019_files/figure-pptx/unnamed-chunk-3-1.png" id="0" name="Picture 1"/>
          <p:cNvPicPr>
            <a:picLocks noGrp="1" noChangeAspect="1"/>
          </p:cNvPicPr>
          <p:nvPr/>
        </p:nvPicPr>
        <p:blipFill>
          <a:blip r:embed="rId2"/>
          <a:stretch>
            <a:fillRect/>
          </a:stretch>
        </p:blipFill>
        <p:spPr bwMode="auto">
          <a:xfrm>
            <a:off x="457200" y="1752600"/>
            <a:ext cx="8229600" cy="37084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Viberg</a:t>
            </a:r>
            <a:r>
              <a:rPr/>
              <a:t> </a:t>
            </a:r>
            <a:r>
              <a:rPr/>
              <a:t>&amp;</a:t>
            </a:r>
            <a:r>
              <a:rPr/>
              <a:t> </a:t>
            </a:r>
            <a:r>
              <a:rPr/>
              <a:t>al.(2018)</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I</a:t>
            </a:r>
          </a:p>
        </p:txBody>
      </p:sp>
      <p:sp>
        <p:nvSpPr>
          <p:cNvPr id="3" name="Content Placeholder 2"/>
          <p:cNvSpPr>
            <a:spLocks noGrp="1"/>
          </p:cNvSpPr>
          <p:nvPr>
            <p:ph idx="1"/>
          </p:nvPr>
        </p:nvSpPr>
        <p:spPr/>
        <p:txBody>
          <a:bodyPr/>
          <a:lstStyle/>
          <a:p>
            <a:pPr lvl="0" marL="0" indent="0">
              <a:buNone/>
            </a:pPr>
            <a:r>
              <a:rPr/>
              <a:t>“However, the analysis of the existing evidence for learning analytics indicates that there is a shift towards a deeper understanding of students’ learning experiences for the last years.”</a:t>
            </a:r>
          </a:p>
          <a:p>
            <a:pPr lvl="0" marL="1270000" indent="0">
              <a:buNone/>
            </a:pPr>
            <a:r>
              <a:rPr sz="2000"/>
              <a:t>–Viberg et al. (2018)</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II</a:t>
            </a:r>
          </a:p>
        </p:txBody>
      </p:sp>
      <p:sp>
        <p:nvSpPr>
          <p:cNvPr id="3" name="Content Placeholder 2"/>
          <p:cNvSpPr>
            <a:spLocks noGrp="1"/>
          </p:cNvSpPr>
          <p:nvPr>
            <p:ph idx="1"/>
          </p:nvPr>
        </p:nvSpPr>
        <p:spPr/>
        <p:txBody>
          <a:bodyPr/>
          <a:lstStyle/>
          <a:p>
            <a:pPr lvl="1">
              <a:buAutoNum type="arabicPeriod"/>
            </a:pPr>
            <a:r>
              <a:rPr/>
              <a:t>Lack of visual learning analytics tools in classroom settings;</a:t>
            </a:r>
          </a:p>
          <a:p>
            <a:pPr lvl="1">
              <a:buAutoNum type="arabicPeriod"/>
            </a:pPr>
            <a:r>
              <a:rPr/>
              <a:t>Few consider background information such as demographics or prior performance;</a:t>
            </a:r>
          </a:p>
          <a:p>
            <a:pPr lvl="1">
              <a:buAutoNum type="arabicPeriod"/>
            </a:pPr>
            <a:r>
              <a:rPr/>
              <a:t>Traditional statistical visualization techniques, such as bar plots and scatter plots still predominant in learning analytics contexts;</a:t>
            </a:r>
          </a:p>
          <a:p>
            <a:pPr lvl="1">
              <a:buAutoNum type="arabicPeriod"/>
            </a:pPr>
            <a:r>
              <a:rPr/>
              <a:t>Lack of studies that both employ sophisticated visualizations and engage deeply with educational theories.</a:t>
            </a:r>
          </a:p>
          <a:p>
            <a:pPr lvl="0" marL="1270000" indent="0">
              <a:buNone/>
            </a:pPr>
            <a:r>
              <a:rPr sz="2000"/>
              <a:t>–Vieira, Parsons, and Byrd (2018)</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III</a:t>
            </a:r>
          </a:p>
        </p:txBody>
      </p:sp>
      <p:sp>
        <p:nvSpPr>
          <p:cNvPr id="3" name="Content Placeholder 2"/>
          <p:cNvSpPr>
            <a:spLocks noGrp="1"/>
          </p:cNvSpPr>
          <p:nvPr>
            <p:ph idx="1"/>
          </p:nvPr>
        </p:nvSpPr>
        <p:spPr/>
        <p:txBody>
          <a:bodyPr/>
          <a:lstStyle/>
          <a:p>
            <a:pPr lvl="0" marL="0" indent="0">
              <a:spcBef>
                <a:spcPts val="3000"/>
              </a:spcBef>
              <a:buNone/>
            </a:pPr>
            <a:r>
              <a:rPr b="1"/>
              <a:t>LAK 2018</a:t>
            </a:r>
          </a:p>
          <a:p>
            <a:pPr lvl="1"/>
            <a:r>
              <a:rPr/>
              <a:t>Only 7 out of 70 articles on “At-Risk” students</a:t>
            </a:r>
          </a:p>
          <a:p>
            <a:pPr lvl="1"/>
            <a:r>
              <a:rPr/>
              <a:t>Unit of analysis is changing</a:t>
            </a:r>
          </a:p>
          <a:p>
            <a:pPr lvl="1"/>
            <a:r>
              <a:rPr/>
              <a:t>Goals are changing</a:t>
            </a:r>
          </a:p>
          <a:p>
            <a:pPr lvl="1"/>
            <a:r>
              <a:rPr/>
              <a:t>More/different data is being analyzed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Analytics</dc:title>
  <dc:creator>Aleksander Dietrichson, PhD</dc:creator>
  <cp:keywords/>
  <dcterms:created xsi:type="dcterms:W3CDTF">2019-10-14T12:31:21Z</dcterms:created>
  <dcterms:modified xsi:type="dcterms:W3CDTF">2019-10-14T12:31:21Z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references.bib</vt:lpwstr>
  </property>
  <property fmtid="{D5CDD505-2E9C-101B-9397-08002B2CF9AE}" pid="3" name="date">
    <vt:lpwstr>10/12/2019</vt:lpwstr>
  </property>
  <property fmtid="{D5CDD505-2E9C-101B-9397-08002B2CF9AE}" pid="4" name="output">
    <vt:lpwstr>powerpoint_presentation</vt:lpwstr>
  </property>
  <property fmtid="{D5CDD505-2E9C-101B-9397-08002B2CF9AE}" pid="5" name="subtitle">
    <vt:lpwstr>State of the Art, Trends and Future</vt:lpwstr>
  </property>
</Properties>
</file>