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886" r:id="rId2"/>
    <p:sldMasterId id="2147484805" r:id="rId3"/>
    <p:sldMasterId id="2147484900" r:id="rId4"/>
  </p:sldMasterIdLst>
  <p:notesMasterIdLst>
    <p:notesMasterId r:id="rId59"/>
  </p:notesMasterIdLst>
  <p:handoutMasterIdLst>
    <p:handoutMasterId r:id="rId60"/>
  </p:handoutMasterIdLst>
  <p:sldIdLst>
    <p:sldId id="1047" r:id="rId5"/>
    <p:sldId id="1096" r:id="rId6"/>
    <p:sldId id="1160" r:id="rId7"/>
    <p:sldId id="1237" r:id="rId8"/>
    <p:sldId id="1270" r:id="rId9"/>
    <p:sldId id="1238" r:id="rId10"/>
    <p:sldId id="1239" r:id="rId11"/>
    <p:sldId id="1164" r:id="rId12"/>
    <p:sldId id="1240" r:id="rId13"/>
    <p:sldId id="1241" r:id="rId14"/>
    <p:sldId id="1242" r:id="rId15"/>
    <p:sldId id="1172" r:id="rId16"/>
    <p:sldId id="1247" r:id="rId17"/>
    <p:sldId id="1248" r:id="rId18"/>
    <p:sldId id="1249" r:id="rId19"/>
    <p:sldId id="1250" r:id="rId20"/>
    <p:sldId id="1252" r:id="rId21"/>
    <p:sldId id="1173" r:id="rId22"/>
    <p:sldId id="1253" r:id="rId23"/>
    <p:sldId id="1254" r:id="rId24"/>
    <p:sldId id="1255" r:id="rId25"/>
    <p:sldId id="1256" r:id="rId26"/>
    <p:sldId id="1266" r:id="rId27"/>
    <p:sldId id="1267" r:id="rId28"/>
    <p:sldId id="1268" r:id="rId29"/>
    <p:sldId id="1175" r:id="rId30"/>
    <p:sldId id="1183" r:id="rId31"/>
    <p:sldId id="1185" r:id="rId32"/>
    <p:sldId id="1187" r:id="rId33"/>
    <p:sldId id="1188" r:id="rId34"/>
    <p:sldId id="1196" r:id="rId35"/>
    <p:sldId id="1263" r:id="rId36"/>
    <p:sldId id="1197" r:id="rId37"/>
    <p:sldId id="1245" r:id="rId38"/>
    <p:sldId id="1257" r:id="rId39"/>
    <p:sldId id="1258" r:id="rId40"/>
    <p:sldId id="1261" r:id="rId41"/>
    <p:sldId id="1262" r:id="rId42"/>
    <p:sldId id="1202" r:id="rId43"/>
    <p:sldId id="1203" r:id="rId44"/>
    <p:sldId id="1213" r:id="rId45"/>
    <p:sldId id="1204" r:id="rId46"/>
    <p:sldId id="1208" r:id="rId47"/>
    <p:sldId id="1212" r:id="rId48"/>
    <p:sldId id="1205" r:id="rId49"/>
    <p:sldId id="1206" r:id="rId50"/>
    <p:sldId id="1211" r:id="rId51"/>
    <p:sldId id="1207" r:id="rId52"/>
    <p:sldId id="1209" r:id="rId53"/>
    <p:sldId id="1210" r:id="rId54"/>
    <p:sldId id="1170" r:id="rId55"/>
    <p:sldId id="1243" r:id="rId56"/>
    <p:sldId id="1244" r:id="rId57"/>
    <p:sldId id="1039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eiryo" pitchFamily="34" charset="-128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BF1"/>
    <a:srgbClr val="0DDD26"/>
    <a:srgbClr val="0000FF"/>
    <a:srgbClr val="9999FF"/>
    <a:srgbClr val="088617"/>
    <a:srgbClr val="C0C0C0"/>
    <a:srgbClr val="FFFFFF"/>
    <a:srgbClr val="FF6600"/>
    <a:srgbClr val="235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1705" autoAdjust="0"/>
  </p:normalViewPr>
  <p:slideViewPr>
    <p:cSldViewPr>
      <p:cViewPr varScale="1">
        <p:scale>
          <a:sx n="66" d="100"/>
          <a:sy n="66" d="100"/>
        </p:scale>
        <p:origin x="14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169920" cy="480060"/>
          </a:xfrm>
          <a:prstGeom prst="rect">
            <a:avLst/>
          </a:prstGeom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2"/>
            <a:ext cx="3169920" cy="480060"/>
          </a:xfrm>
          <a:prstGeom prst="rect">
            <a:avLst/>
          </a:prstGeom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A3D61F4-DDFD-459C-AD19-6F926D578C90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0060"/>
          </a:xfrm>
          <a:prstGeom prst="rect">
            <a:avLst/>
          </a:prstGeom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BED2561-3D52-471A-B2CC-DA212755E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3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2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2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EFD332C-E5EB-467E-B835-4E2E371F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9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F2545-83B9-4649-B662-5766DDB89E0A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1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8D4D3-0C97-40BF-BDD4-48A18B38FFB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0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D332C-E5EB-467E-B835-4E2E371F6AC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 userDrawn="1"/>
        </p:nvSpPr>
        <p:spPr bwMode="auto">
          <a:xfrm>
            <a:off x="0" y="0"/>
            <a:ext cx="9144000" cy="1524000"/>
          </a:xfrm>
          <a:prstGeom prst="rect">
            <a:avLst/>
          </a:prstGeom>
          <a:gradFill rotWithShape="1">
            <a:gsLst>
              <a:gs pos="0">
                <a:srgbClr val="23512E">
                  <a:alpha val="24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Rectangle 26"/>
          <p:cNvSpPr>
            <a:spLocks noChangeArrowheads="1"/>
          </p:cNvSpPr>
          <p:nvPr userDrawn="1"/>
        </p:nvSpPr>
        <p:spPr bwMode="auto">
          <a:xfrm>
            <a:off x="0" y="1524000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06575"/>
            <a:ext cx="7772400" cy="1470025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6082" name="AutoShape 2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AutoShape 6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88" name="Picture 8" descr="File:Logo of Binghamton University, State University of New Yor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231731"/>
            <a:ext cx="1905000" cy="626269"/>
          </a:xfrm>
          <a:prstGeom prst="rect">
            <a:avLst/>
          </a:prstGeom>
          <a:noFill/>
        </p:spPr>
      </p:pic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0" y="0"/>
            <a:ext cx="9144000" cy="1524000"/>
          </a:xfrm>
          <a:prstGeom prst="rect">
            <a:avLst/>
          </a:prstGeom>
          <a:gradFill rotWithShape="1">
            <a:gsLst>
              <a:gs pos="0">
                <a:srgbClr val="23512E">
                  <a:alpha val="24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auto">
          <a:xfrm>
            <a:off x="0" y="1524000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4" name="AutoShape 2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AutoShape 4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6" name="AutoShape 6" descr="http://by132w.bay132.mail.live.com/att/GetAttachment.aspx?tnail=0&amp;messageId=f079fab4-d2c0-4d79-883f-2f8d25a93a80&amp;Aux=44|0|8CCF571580DB440||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7" name="Picture 4" descr="http://www.bookdecay.com/static-media/schoolphotos/binghamton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/>
          </a:blip>
          <a:srcRect t="14979"/>
          <a:stretch/>
        </p:blipFill>
        <p:spPr bwMode="auto">
          <a:xfrm>
            <a:off x="0" y="0"/>
            <a:ext cx="9144000" cy="198120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18" name="Picture 17" descr="New Eng&amp;Sci Bldg 2011 crop"/>
          <p:cNvPicPr>
            <a:picLocks noChangeAspect="1" noChangeArrowheads="1"/>
          </p:cNvPicPr>
          <p:nvPr userDrawn="1"/>
        </p:nvPicPr>
        <p:blipFill rotWithShape="1">
          <a:blip r:embed="rId4">
            <a:lum bright="-10000" contrast="10000"/>
          </a:blip>
          <a:srcRect l="-245" t="6084" r="3201"/>
          <a:stretch/>
        </p:blipFill>
        <p:spPr bwMode="auto">
          <a:xfrm>
            <a:off x="2097088" y="5140325"/>
            <a:ext cx="4760912" cy="172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 Box 27"/>
          <p:cNvSpPr txBox="1">
            <a:spLocks noChangeArrowheads="1"/>
          </p:cNvSpPr>
          <p:nvPr userDrawn="1"/>
        </p:nvSpPr>
        <p:spPr bwMode="auto">
          <a:xfrm>
            <a:off x="3200400" y="1446213"/>
            <a:ext cx="2819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Bodoni Poster" pitchFamily="18" charset="0"/>
                <a:cs typeface="+mn-cs"/>
              </a:rPr>
              <a:t>Excellence Through Innovative Research</a:t>
            </a:r>
          </a:p>
        </p:txBody>
      </p:sp>
      <p:pic>
        <p:nvPicPr>
          <p:cNvPr id="21" name="Picture 2" descr="http://www.tradelineinc.com/attachments/2587054D-C29C-DD41-A071AD216B519821/Binghamton%20University_Stantec70789_525.jpg"/>
          <p:cNvPicPr>
            <a:picLocks noChangeAspect="1" noChangeArrowheads="1"/>
          </p:cNvPicPr>
          <p:nvPr userDrawn="1"/>
        </p:nvPicPr>
        <p:blipFill rotWithShape="1">
          <a:blip r:embed="rId5"/>
          <a:srcRect r="5277"/>
          <a:stretch/>
        </p:blipFill>
        <p:spPr bwMode="auto">
          <a:xfrm>
            <a:off x="-28575" y="5140325"/>
            <a:ext cx="2125663" cy="1719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22" name="Picture 6" descr="http://www2.binghamton.edu/physical-facilities/images/EngSci/front100f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5140325"/>
            <a:ext cx="2286000" cy="171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23" name="Picture 8" descr="http://www.mach-ae.com/files/awards/402031023_Binghamton%20University%20LEED%20Residence%20Halls.jpg"/>
          <p:cNvPicPr>
            <a:picLocks noChangeAspect="1" noChangeArrowheads="1"/>
          </p:cNvPicPr>
          <p:nvPr userDrawn="1"/>
        </p:nvPicPr>
        <p:blipFill>
          <a:blip r:embed="rId7" cstate="print">
            <a:extLst/>
          </a:blip>
          <a:srcRect/>
          <a:stretch>
            <a:fillRect/>
          </a:stretch>
        </p:blipFill>
        <p:spPr bwMode="auto">
          <a:xfrm>
            <a:off x="6369451" y="0"/>
            <a:ext cx="2774548" cy="1845678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4" name="Picture 12" descr="http://www.baer-associates.com/content/images/B_ECH_0058.jpg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/>
          </a:blip>
          <a:srcRect r="3704" b="17698"/>
          <a:stretch/>
        </p:blipFill>
        <p:spPr bwMode="auto">
          <a:xfrm>
            <a:off x="-1" y="0"/>
            <a:ext cx="2759075" cy="1845678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5" name="Picture 5" descr="C:\Users\mkhasawn\Downloads\Green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8932"/>
            <a:ext cx="1828800" cy="1107281"/>
          </a:xfrm>
          <a:prstGeom prst="rect">
            <a:avLst/>
          </a:prstGeom>
          <a:ln w="57150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639762"/>
          </a:xfrm>
        </p:spPr>
        <p:txBody>
          <a:bodyPr/>
          <a:lstStyle>
            <a:lvl1pPr algn="ctr">
              <a:defRPr sz="2800" b="1">
                <a:solidFill>
                  <a:srgbClr val="FF0000"/>
                </a:solidFill>
                <a:latin typeface="Book Antiqua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q"/>
              <a:defRPr sz="2400">
                <a:latin typeface="Book Antiqua" pitchFamily="18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200">
                <a:latin typeface="Book Antiqua" pitchFamily="18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Book Antiqua" pitchFamily="18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800" baseline="0">
                <a:latin typeface="Book Antiqua" pitchFamily="18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>
                <a:latin typeface="Book Antiqua" pitchFamily="18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ACEC2-691A-4E13-813A-6FBBB476D9DE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D6671-4E07-4AB1-863F-4EC68DFD4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6051-8D95-484E-9461-E228669751F4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8C6C6-5D39-4383-82AF-843A8BE10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63D33-200E-458B-B755-98D72C33E2B6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006B-E232-423A-87F4-B807A35BE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9BFD2-7918-44BC-BEF9-B6FCDEF57E7B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93696-6E24-452D-AB28-207A762A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2568C-3A3C-4E80-838C-EBBA19DE4210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1CC0C-6AC1-47D2-BC0C-C66E8AD48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98268-F38E-4657-B84B-E85058CB31BF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2A1AA-D98B-4801-912E-C363C307F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6A370-9EEF-46A5-BCF9-BBEA51B38528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1A9B-E98A-4658-886F-290CF14FC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156F1-A4C7-4582-9555-CB501E7D1775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CC3F-FD58-4E86-8007-D9124D4BA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3752A-A316-4C60-9A7F-3D34F5C8ED0E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A03A-B990-4C95-A9E2-0291674A2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FB67-12F1-467D-A079-9130486FD2B5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4D77C-8D2E-4CF7-BD35-25CABC5CD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45E8-2CFB-47BC-93FA-D324E89ED5F0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57ED8-3B5E-437A-9898-93962E38F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41288" y="64166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90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6324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295400" y="6400800"/>
            <a:ext cx="7826375" cy="4460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3512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fld id="{B6E3E9BD-1836-42FC-B3D6-4F9383CADEC6}" type="slidenum">
              <a:rPr lang="en-US">
                <a:solidFill>
                  <a:schemeClr val="bg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50447" y="6485344"/>
            <a:ext cx="20633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B635B"/>
                </a:solidFill>
              </a:rPr>
              <a:t>Binghamton University |</a:t>
            </a:r>
            <a:r>
              <a:rPr lang="en-US" sz="1200" baseline="0" dirty="0">
                <a:solidFill>
                  <a:srgbClr val="3B635B"/>
                </a:solidFill>
              </a:rPr>
              <a:t> </a:t>
            </a:r>
            <a:r>
              <a:rPr lang="en-US" sz="1200" dirty="0">
                <a:solidFill>
                  <a:srgbClr val="3B635B"/>
                </a:solidFill>
              </a:rPr>
              <a:t>2016</a:t>
            </a:r>
          </a:p>
          <a:p>
            <a:endParaRPr lang="en-US" sz="1200" dirty="0">
              <a:solidFill>
                <a:srgbClr val="3B635B"/>
              </a:solidFill>
            </a:endParaRPr>
          </a:p>
          <a:p>
            <a:endParaRPr lang="en-US" sz="1200" dirty="0">
              <a:solidFill>
                <a:srgbClr val="3B635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64" r:id="rId2"/>
    <p:sldLayoutId id="2147484899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  <p:sldLayoutId id="214748487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b="1" dirty="0" smtClean="0">
          <a:solidFill>
            <a:schemeClr val="tx1"/>
          </a:solidFill>
          <a:latin typeface="Book Antiqua" pitchFamily="18" charset="0"/>
          <a:ea typeface="Book Antiqua" pitchFamily="18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ook Antiqua" pitchFamily="18" charset="0"/>
          <a:ea typeface="Book Antiqua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E8E5-E084-4A72-9141-35D3B2D24FEE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B20E-5802-4227-8D43-D1BB5D732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7" r:id="rId1"/>
    <p:sldLayoutId id="2147484888" r:id="rId2"/>
    <p:sldLayoutId id="2147484889" r:id="rId3"/>
    <p:sldLayoutId id="2147484890" r:id="rId4"/>
    <p:sldLayoutId id="2147484891" r:id="rId5"/>
    <p:sldLayoutId id="2147484892" r:id="rId6"/>
    <p:sldLayoutId id="2147484893" r:id="rId7"/>
    <p:sldLayoutId id="2147484894" r:id="rId8"/>
    <p:sldLayoutId id="2147484895" r:id="rId9"/>
    <p:sldLayoutId id="2147484896" r:id="rId10"/>
    <p:sldLayoutId id="2147484897" r:id="rId11"/>
    <p:sldLayoutId id="214748489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D9513846-E984-48EA-83E7-10946B7DE745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CD98B79E-AC8A-441D-A89F-2D7D203F1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4" r:id="rId1"/>
    <p:sldLayoutId id="2147484875" r:id="rId2"/>
    <p:sldLayoutId id="2147484876" r:id="rId3"/>
    <p:sldLayoutId id="2147484877" r:id="rId4"/>
    <p:sldLayoutId id="2147484878" r:id="rId5"/>
    <p:sldLayoutId id="2147484879" r:id="rId6"/>
    <p:sldLayoutId id="2147484880" r:id="rId7"/>
    <p:sldLayoutId id="2147484881" r:id="rId8"/>
    <p:sldLayoutId id="2147484882" r:id="rId9"/>
    <p:sldLayoutId id="2147484883" r:id="rId10"/>
    <p:sldLayoutId id="2147484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E8E5-E084-4A72-9141-35D3B2D24F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B20E-5802-4227-8D43-D1BB5D7328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  <p:sldLayoutId id="2147484902" r:id="rId2"/>
    <p:sldLayoutId id="2147484903" r:id="rId3"/>
    <p:sldLayoutId id="2147484904" r:id="rId4"/>
    <p:sldLayoutId id="2147484905" r:id="rId5"/>
    <p:sldLayoutId id="2147484906" r:id="rId6"/>
    <p:sldLayoutId id="2147484907" r:id="rId7"/>
    <p:sldLayoutId id="2147484908" r:id="rId8"/>
    <p:sldLayoutId id="2147484909" r:id="rId9"/>
    <p:sldLayoutId id="2147484910" r:id="rId10"/>
    <p:sldLayoutId id="2147484911" r:id="rId11"/>
    <p:sldLayoutId id="21474849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0" y="1890395"/>
            <a:ext cx="9144000" cy="138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>
                <a:solidFill>
                  <a:schemeClr val="bg2"/>
                </a:solidFill>
                <a:latin typeface="Georgia" pitchFamily="18" charset="0"/>
                <a:ea typeface="Book Antiqua" pitchFamily="18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Breast Cancer Using Data Mining and Multi Variate Techniques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4038600"/>
            <a:ext cx="6400800" cy="990600"/>
          </a:xfrm>
        </p:spPr>
        <p:txBody>
          <a:bodyPr/>
          <a:lstStyle/>
          <a:p>
            <a:pPr>
              <a:buSzTx/>
            </a:pPr>
            <a:r>
              <a:rPr lang="en-US" sz="1800" b="1" dirty="0">
                <a:solidFill>
                  <a:schemeClr val="tx1"/>
                </a:solidFill>
                <a:latin typeface="Book Antiqua" pitchFamily="18" charset="0"/>
              </a:rPr>
              <a:t>Systems Science and Industrial Engineering Department</a:t>
            </a:r>
          </a:p>
          <a:p>
            <a:pPr eaLnBrk="1" hangingPunct="1">
              <a:defRPr/>
            </a:pPr>
            <a:endParaRPr lang="en-US" sz="1200" dirty="0">
              <a:latin typeface="Book Antiqua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80900"/>
              </p:ext>
            </p:extLst>
          </p:nvPr>
        </p:nvGraphicFramePr>
        <p:xfrm>
          <a:off x="381000" y="3025140"/>
          <a:ext cx="8382000" cy="1783080"/>
        </p:xfrm>
        <a:graphic>
          <a:graphicData uri="http://schemas.openxmlformats.org/drawingml/2006/table">
            <a:tbl>
              <a:tblPr/>
              <a:tblGrid>
                <a:gridCol w="8382000">
                  <a:extLst>
                    <a:ext uri="{9D8B030D-6E8A-4147-A177-3AD203B41FA5}">
                      <a16:colId xmlns:a16="http://schemas.microsoft.com/office/drawing/2014/main" val="3332385312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Advisor: Dr. Lu</a:t>
                      </a:r>
                    </a:p>
                    <a:p>
                      <a:pPr algn="ctr" fontAlgn="t"/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TA: Mohammad </a:t>
                      </a:r>
                      <a:r>
                        <a:rPr lang="en-US" sz="1600" b="1" dirty="0" err="1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Batanieh</a:t>
                      </a:r>
                      <a:br>
                        <a:rPr lang="en-US" sz="1600" b="1" dirty="0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</a:br>
                      <a:endParaRPr lang="en-US" sz="1600" b="1" dirty="0">
                        <a:solidFill>
                          <a:srgbClr val="222222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ctr" fontAlgn="t"/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Maryam </a:t>
                      </a:r>
                      <a:r>
                        <a:rPr lang="en-US" sz="1600" b="1" dirty="0" err="1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Soltanpour</a:t>
                      </a:r>
                      <a:endParaRPr lang="en-US" sz="1600" b="1" dirty="0">
                        <a:solidFill>
                          <a:srgbClr val="222222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ctr" fontAlgn="t"/>
                      <a:r>
                        <a:rPr lang="en-US" sz="1600" b="1" dirty="0" err="1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Dieudonne</a:t>
                      </a:r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Ouedraogo</a:t>
                      </a:r>
                      <a:r>
                        <a:rPr lang="en-US" sz="1600" b="1" dirty="0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</a:p>
                    <a:p>
                      <a:pPr algn="ctr" fontAlgn="t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Syed Haider </a:t>
                      </a:r>
                      <a:endParaRPr lang="en-US" sz="1600" b="1" dirty="0">
                        <a:solidFill>
                          <a:srgbClr val="222222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ctr" fontAlgn="t"/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Book Antiqua" panose="02040602050305030304" pitchFamily="18" charset="0"/>
                        </a:rPr>
                        <a:t>May 2017</a:t>
                      </a:r>
                    </a:p>
                  </a:txBody>
                  <a:tcPr marL="0" marR="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5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Literature Review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Artificial intelligence techniques such as artificial neural network has been used in breast cancer diagnosis with a great success [5] [6].</a:t>
            </a:r>
          </a:p>
          <a:p>
            <a:endParaRPr lang="en-US" sz="2000" dirty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Calibri" panose="020F0502020204030204" pitchFamily="34" charset="0"/>
              </a:rPr>
              <a:t>Carlos Andre et al. [9] uses fuzzy-genetic approach to automatically produce systems for diagnosis.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Calibri" panose="020F0502020204030204" pitchFamily="34" charset="0"/>
              </a:rPr>
              <a:t>Tamil </a:t>
            </a:r>
            <a:r>
              <a:rPr lang="en-US" sz="2000" dirty="0" err="1">
                <a:ea typeface="Calibri" panose="020F0502020204030204" pitchFamily="34" charset="0"/>
              </a:rPr>
              <a:t>Selvi</a:t>
            </a:r>
            <a:r>
              <a:rPr lang="en-US" sz="2000" dirty="0">
                <a:ea typeface="Calibri" panose="020F0502020204030204" pitchFamily="34" charset="0"/>
              </a:rPr>
              <a:t> et al. [10] worked on new classification approach for breast cancer tumors in n digital mammograms using Particle Swarm Optimized Wavelet Neural Network.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err="1">
                <a:ea typeface="Calibri" panose="020F0502020204030204" pitchFamily="34" charset="0"/>
              </a:rPr>
              <a:t>Nauck</a:t>
            </a:r>
            <a:r>
              <a:rPr lang="en-US" sz="2000" dirty="0">
                <a:ea typeface="Calibri" panose="020F0502020204030204" pitchFamily="34" charset="0"/>
              </a:rPr>
              <a:t> and Kruse [11] applied rule based neuro fuzzy classification approach.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69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Literature Review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Calibri" panose="020F0502020204030204" pitchFamily="34" charset="0"/>
              </a:rPr>
              <a:t>Subasi et al. [12] perform genetic algorithm based feature selection and classify the data using logistic regression, Bayesian network, multilayer perceptron, random forest and support vector machines.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ea typeface="Calibri" panose="020F0502020204030204" pitchFamily="34" charset="0"/>
              </a:rPr>
              <a:t>Fatih</a:t>
            </a:r>
            <a:r>
              <a:rPr lang="en-US" dirty="0">
                <a:ea typeface="Calibri" panose="020F0502020204030204" pitchFamily="34" charset="0"/>
              </a:rPr>
              <a:t> et al. [13] perform support vector machine method coupled with feature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000" dirty="0">
                <a:solidFill>
                  <a:srgbClr val="000000"/>
                </a:solidFill>
              </a:rPr>
              <a:t>Filling missing values with appropriate values</a:t>
            </a:r>
          </a:p>
          <a:p>
            <a:pPr marL="0" lvl="0" indent="0" algn="just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sz="2000" dirty="0"/>
              <a:t>Studying the distribution of each variable in the  dataset and input the missing data based on those distributions 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sz="2000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sz="2000" dirty="0"/>
              <a:t>Minimizing the effect of bias in the results 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Using a heuristic algorithm to impute missing values in a dataset without inserting much bias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7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 Between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42649"/>
              </p:ext>
            </p:extLst>
          </p:nvPr>
        </p:nvGraphicFramePr>
        <p:xfrm>
          <a:off x="446314" y="1143000"/>
          <a:ext cx="7935684" cy="2628096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645228">
                  <a:extLst>
                    <a:ext uri="{9D8B030D-6E8A-4147-A177-3AD203B41FA5}">
                      <a16:colId xmlns:a16="http://schemas.microsoft.com/office/drawing/2014/main" val="831809612"/>
                    </a:ext>
                  </a:extLst>
                </a:gridCol>
                <a:gridCol w="2645228">
                  <a:extLst>
                    <a:ext uri="{9D8B030D-6E8A-4147-A177-3AD203B41FA5}">
                      <a16:colId xmlns:a16="http://schemas.microsoft.com/office/drawing/2014/main" val="1977906650"/>
                    </a:ext>
                  </a:extLst>
                </a:gridCol>
                <a:gridCol w="2645228">
                  <a:extLst>
                    <a:ext uri="{9D8B030D-6E8A-4147-A177-3AD203B41FA5}">
                      <a16:colId xmlns:a16="http://schemas.microsoft.com/office/drawing/2014/main" val="3535298507"/>
                    </a:ext>
                  </a:extLst>
                </a:gridCol>
              </a:tblGrid>
              <a:tr h="328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ClumpThickness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224969"/>
                  </a:ext>
                </a:extLst>
              </a:tr>
              <a:tr h="2371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ClumpThickness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0.6449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718026"/>
                  </a:ext>
                </a:extLst>
              </a:tr>
              <a:tr h="328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0.6449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27191"/>
                  </a:ext>
                </a:extLst>
              </a:tr>
              <a:tr h="328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UniformityOfCellShape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0.6546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0.9069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146967"/>
                  </a:ext>
                </a:extLst>
              </a:tr>
              <a:tr h="2371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MarginalAdhesion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0.4864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0.7056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044596"/>
                  </a:ext>
                </a:extLst>
              </a:tr>
              <a:tr h="328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SingleEpithelialCellSize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0.5218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0.7518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709226"/>
                  </a:ext>
                </a:extLst>
              </a:tr>
              <a:tr h="1642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BareNuclei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0.5941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0.6925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515651"/>
                  </a:ext>
                </a:extLst>
              </a:tr>
              <a:tr h="2371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BlandChromatin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0.5584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0.7557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7055"/>
                  </a:ext>
                </a:extLst>
              </a:tr>
              <a:tr h="2371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NormalNucleoli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0.5358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0.7229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47068"/>
                  </a:ext>
                </a:extLst>
              </a:tr>
              <a:tr h="1642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Mitosis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0.4587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895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03500"/>
              </p:ext>
            </p:extLst>
          </p:nvPr>
        </p:nvGraphicFramePr>
        <p:xfrm>
          <a:off x="475342" y="3999696"/>
          <a:ext cx="7906656" cy="19504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635552">
                  <a:extLst>
                    <a:ext uri="{9D8B030D-6E8A-4147-A177-3AD203B41FA5}">
                      <a16:colId xmlns:a16="http://schemas.microsoft.com/office/drawing/2014/main" val="3176128512"/>
                    </a:ext>
                  </a:extLst>
                </a:gridCol>
                <a:gridCol w="2635552">
                  <a:extLst>
                    <a:ext uri="{9D8B030D-6E8A-4147-A177-3AD203B41FA5}">
                      <a16:colId xmlns:a16="http://schemas.microsoft.com/office/drawing/2014/main" val="1567607615"/>
                    </a:ext>
                  </a:extLst>
                </a:gridCol>
                <a:gridCol w="2635552">
                  <a:extLst>
                    <a:ext uri="{9D8B030D-6E8A-4147-A177-3AD203B41FA5}">
                      <a16:colId xmlns:a16="http://schemas.microsoft.com/office/drawing/2014/main" val="2915687217"/>
                    </a:ext>
                  </a:extLst>
                </a:gridCol>
              </a:tblGrid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UniformityOfCellShape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MarginalAdhesion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716898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ClumpThickness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0.6546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0.4864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90432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0.9069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0.7056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343892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UniformityOfCellShape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0.6831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900324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MarginalAdhesion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0.6831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48857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SingleEpithelialCellSize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0.7197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0.5996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52170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BareNuclei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0.7132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0.6713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50857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BlandChromatin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0.7359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0.6667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65184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NormalNucleoli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0.7194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0.6034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89600"/>
                  </a:ext>
                </a:extLst>
              </a:tr>
              <a:tr h="195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Mitosis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0.4389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0.4176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2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 Between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340379"/>
              </p:ext>
            </p:extLst>
          </p:nvPr>
        </p:nvGraphicFramePr>
        <p:xfrm>
          <a:off x="609600" y="1170214"/>
          <a:ext cx="7696200" cy="22860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565400">
                  <a:extLst>
                    <a:ext uri="{9D8B030D-6E8A-4147-A177-3AD203B41FA5}">
                      <a16:colId xmlns:a16="http://schemas.microsoft.com/office/drawing/2014/main" val="2935227418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601004166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8335412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SingleEpithelialCellSize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BareNuclei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156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ClumpThickness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0.5218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0.5941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553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0.7518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0.6925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131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UniformityOfCellShape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0.7197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0.7132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2359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MarginalAdhesion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0.5996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0.6713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94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SingleEpithelialCellSize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0.5874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44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BareNuclei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0.5874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244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BlandChromatin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0.6161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0.6828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3618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NormalNucleoli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0.6289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0.5881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1481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Mitosis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0.4791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0.3361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809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58269"/>
              </p:ext>
            </p:extLst>
          </p:nvPr>
        </p:nvGraphicFramePr>
        <p:xfrm>
          <a:off x="457200" y="3712029"/>
          <a:ext cx="8229600" cy="22860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057400">
                  <a:extLst>
                    <a:ext uri="{9D8B030D-6E8A-4147-A177-3AD203B41FA5}">
                      <a16:colId xmlns:a16="http://schemas.microsoft.com/office/drawing/2014/main" val="17133510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2276420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3390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1068259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BlandChromatin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NormalNucleoli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Mitosis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1531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ClumpThickness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0.5584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0.5358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6735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0.7557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0.7229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0.4587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7509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UniformityOfCellShape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0.7359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0.7194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0.4389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882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MarginalAdhesion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0.6667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0.6034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0.4176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2661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SingleEpithelialCellSize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0.6161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0.6289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0.4791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7929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BareNuclei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0.6828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0.5881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0.3361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871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BlandChromatin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0.6659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0.3442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992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NormalNucleoli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0.6659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0.4283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6544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Mitosis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0.3442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0.4283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2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0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 Between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1676400"/>
            <a:ext cx="5334462" cy="426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143000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The correlation between variable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Darker means more correlated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Uniformity of cell Size and uniformity of cell shape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42800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Unbalanced Data 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752600"/>
            <a:ext cx="6096000" cy="4448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1066800"/>
            <a:ext cx="474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>
                <a:latin typeface="Book Antiqua" panose="02040602050305030304" pitchFamily="18" charset="0"/>
              </a:rPr>
              <a:t>There are total of 444 benign cases and 239 malignant cases, hence the data is not balanced. </a:t>
            </a:r>
          </a:p>
        </p:txBody>
      </p:sp>
    </p:spTree>
    <p:extLst>
      <p:ext uri="{BB962C8B-B14F-4D97-AF65-F5344CB8AC3E}">
        <p14:creationId xmlns:p14="http://schemas.microsoft.com/office/powerpoint/2010/main" val="114067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Pre-Processing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sz="2000" dirty="0"/>
              <a:t>Unbalanced data lead to prediction bias ,the model will tend to predict the class with more observations </a:t>
            </a:r>
          </a:p>
          <a:p>
            <a:pPr fontAlgn="t"/>
            <a:r>
              <a:rPr lang="en-US" sz="2000" dirty="0"/>
              <a:t>Accuracy measure in that case could not be fully trusted </a:t>
            </a:r>
          </a:p>
          <a:p>
            <a:pPr fontAlgn="t"/>
            <a:endParaRPr lang="en-US" sz="2000" dirty="0"/>
          </a:p>
          <a:p>
            <a:pPr fontAlgn="t"/>
            <a:r>
              <a:rPr lang="en-US" sz="2000" dirty="0"/>
              <a:t>Reading the confusion matrix or the roc curve is advised </a:t>
            </a:r>
          </a:p>
          <a:p>
            <a:pPr fontAlgn="t"/>
            <a:endParaRPr lang="en-US" sz="2000" dirty="0"/>
          </a:p>
          <a:p>
            <a:pPr fontAlgn="t"/>
            <a:r>
              <a:rPr lang="en-US" sz="2000" dirty="0"/>
              <a:t>Dataset variable have the same scale (from 1 to 10 ) </a:t>
            </a:r>
          </a:p>
          <a:p>
            <a:pPr fontAlgn="t"/>
            <a:endParaRPr lang="en-US" sz="2000" dirty="0"/>
          </a:p>
          <a:p>
            <a:pPr fontAlgn="t"/>
            <a:r>
              <a:rPr lang="en-US" sz="2000" dirty="0">
                <a:ea typeface="Cambria" panose="02040503050406030204" pitchFamily="18" charset="0"/>
              </a:rPr>
              <a:t>Since the variables have same scale, it's not necessary to mean corrected the data or scaled</a:t>
            </a:r>
            <a:endParaRPr lang="en-US" sz="2000" dirty="0"/>
          </a:p>
          <a:p>
            <a:pPr fontAlgn="t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513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639762"/>
          </a:xfrm>
        </p:spPr>
        <p:txBody>
          <a:bodyPr/>
          <a:lstStyle/>
          <a:p>
            <a:pPr algn="l"/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breast cancer patient can either have malignant or benign tumor</a:t>
            </a:r>
          </a:p>
          <a:p>
            <a:pPr algn="just"/>
            <a:endParaRPr lang="fa-IR" sz="2000" dirty="0"/>
          </a:p>
          <a:p>
            <a:pPr algn="just"/>
            <a:r>
              <a:rPr lang="en-US" sz="2000" dirty="0"/>
              <a:t>The multivariate analysis can be used to reduce the number of independent variables</a:t>
            </a:r>
          </a:p>
          <a:p>
            <a:pPr algn="just"/>
            <a:endParaRPr lang="fa-IR" sz="2000" dirty="0"/>
          </a:p>
          <a:p>
            <a:pPr algn="just"/>
            <a:r>
              <a:rPr lang="en-US" sz="2000" dirty="0"/>
              <a:t>Identify the variables that contribute most toward the classification or identification of diseases type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 order to explore the variable reduction, various multivariate techniques are applied including principle component analysis, discriminant analysis, logistic regression and cluster analysis</a:t>
            </a:r>
          </a:p>
          <a:p>
            <a:pPr marL="0" marR="0" algn="just"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Remove highly variable and use this as dimension reduction technique (correlation is above 0.85)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74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662" cy="639762"/>
          </a:xfrm>
        </p:spPr>
        <p:txBody>
          <a:bodyPr/>
          <a:lstStyle/>
          <a:p>
            <a:pPr algn="l"/>
            <a:r>
              <a:rPr lang="en-US" dirty="0"/>
              <a:t>Principal Component Analysis (</a:t>
            </a:r>
            <a:r>
              <a:rPr lang="en-US" dirty="0" err="1"/>
              <a:t>Con’t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number of points above the red line determine the right number of PC:  2 PCs mainly explain the variance of the dataset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25293"/>
            <a:ext cx="5334462" cy="40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ea typeface="Calibri" panose="020F0502020204030204" pitchFamily="34" charset="0"/>
            </a:endParaRPr>
          </a:p>
          <a:p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1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639762"/>
          </a:xfrm>
        </p:spPr>
        <p:txBody>
          <a:bodyPr/>
          <a:lstStyle/>
          <a:p>
            <a:pPr algn="l"/>
            <a:r>
              <a:rPr lang="en-US" dirty="0"/>
              <a:t>Principal Component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Cambria" panose="02040503050406030204" pitchFamily="18" charset="0"/>
              </a:rPr>
              <a:t>The loadings and the PCs 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553200" cy="43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639762"/>
          </a:xfrm>
        </p:spPr>
        <p:txBody>
          <a:bodyPr/>
          <a:lstStyle/>
          <a:p>
            <a:pPr algn="l"/>
            <a:r>
              <a:rPr lang="en-US" dirty="0"/>
              <a:t>Principal Component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objective of the principle component analysis is to discover or reduce the dimensionality of the dataset.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2 PCs are suitable for the dataset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Any data point in our set could be projected into a 2 dimension orthogonal space with PC1 and PC2 as components and be clearly clustered (separated 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639762"/>
          </a:xfrm>
        </p:spPr>
        <p:txBody>
          <a:bodyPr/>
          <a:lstStyle/>
          <a:p>
            <a:pPr algn="l"/>
            <a:r>
              <a:rPr lang="en-US" dirty="0"/>
              <a:t>Principal Component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Clustering Benign and Malignant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69" y="1752600"/>
            <a:ext cx="5334462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8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Principle Component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correlation matrix indicates multicollinearity among certain variables.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first three principle component explains the 80 % of the variance but the loadings are almost the same and hence didn’t provide enough motivation to do dimension reduction.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principle component consists of a portion of all variables.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Eigen vectors also known as loading, demonstrate how much each variable contribute in the principle component.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Higher the Eigenvector (loading), higher will be the contribution of that variable in the principle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4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Principle Component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8001000" cy="45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2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Principle Component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PCA is not helpful in reducing the number of independent variables, though a result does indicate the presence of multicollinearity.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The presence of multicollinearity interferes the precise effect of each predictor and makes the estimates very sensitive to minor changes in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0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logistic regression is recommended when the independent variables do not satisfy the multivariate normality test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model converges with relative gradient convergence criterion (GCONV) with default precision in SAS.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stepwise logistic regression is applied with 0.05 significance level for entry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 The model fit statistics Akaike Information and Schwarz Criterion are report.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chi-square test for likelihood ratio, Score and Wald p-value should be within the acceptable significance value. </a:t>
            </a:r>
          </a:p>
          <a:p>
            <a:pPr algn="just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66799"/>
            <a:ext cx="7848600" cy="248012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114" y="3565071"/>
            <a:ext cx="783408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75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Logistic Regression (</a:t>
            </a:r>
            <a:r>
              <a:rPr lang="en-US" dirty="0" err="1"/>
              <a:t>Con’t</a:t>
            </a:r>
            <a:r>
              <a:rPr lang="en-US" dirty="0"/>
              <a:t>)</a:t>
            </a:r>
            <a:br>
              <a:rPr lang="en-US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ea typeface="Calibri" panose="020F0502020204030204" pitchFamily="34" charset="0"/>
              </a:rPr>
              <a:t>The logistic regression analysis suggests that six variables are important that classify best between malignant and benign cases. </a:t>
            </a:r>
          </a:p>
          <a:p>
            <a:pPr algn="just"/>
            <a:endParaRPr lang="en-US" sz="2000" dirty="0">
              <a:ea typeface="Calibri" panose="020F0502020204030204" pitchFamily="34" charset="0"/>
            </a:endParaRPr>
          </a:p>
          <a:p>
            <a:pPr algn="just"/>
            <a:r>
              <a:rPr lang="en-US" sz="2000" dirty="0">
                <a:ea typeface="Calibri" panose="020F0502020204030204" pitchFamily="34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0.01 significance level for entry is used, than four variables will be selected in the logistic regression model. </a:t>
            </a:r>
          </a:p>
          <a:p>
            <a:pPr algn="just"/>
            <a:endParaRPr lang="en-US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Unlike discriminant analysis, the logistic regression didn’t include the variable 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</a:rPr>
              <a:t>“</a:t>
            </a:r>
            <a:r>
              <a:rPr lang="en-US" sz="2000" b="1" dirty="0" err="1">
                <a:solidFill>
                  <a:srgbClr val="000000"/>
                </a:solidFill>
                <a:ea typeface="Calibri" panose="020F0502020204030204" pitchFamily="34" charset="0"/>
              </a:rPr>
              <a:t>UniformityOfCellSize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</a:rPr>
              <a:t>”,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instead it selected the 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</a:rPr>
              <a:t>“</a:t>
            </a:r>
            <a:r>
              <a:rPr lang="en-US" sz="2000" b="1" dirty="0" err="1">
                <a:solidFill>
                  <a:srgbClr val="000000"/>
                </a:solidFill>
                <a:ea typeface="Calibri" panose="020F0502020204030204" pitchFamily="34" charset="0"/>
              </a:rPr>
              <a:t>UniformityOfCellShape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</a:rPr>
              <a:t>”.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</a:p>
          <a:p>
            <a:pPr algn="just"/>
            <a:endParaRPr lang="en-US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This could be explained by the fact that the both variables are highly collinear (0.9) so only one variable is needed to classify the dependent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730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Discriminant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discriminant analysis has the multivariate normality assumption.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If the data is the mixture of independent and dependent variables, the multivariate normality assumption will not hold.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objective of discriminant analysis is to identify the variables that discriminate best between the two groups.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stepwise discriminant analysis is applied with significance level of entry and stay is set to 0.01. The variable with the largest F-statistics is selected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0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a typeface="Calibri" panose="020F0502020204030204" pitchFamily="34" charset="0"/>
              </a:rPr>
              <a:t>Breast cancer is one of the leading cancer among women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a typeface="Calibri" panose="020F0502020204030204" pitchFamily="34" charset="0"/>
              </a:rPr>
              <a:t> It diagnosis involves series of medical tests including: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a typeface="Calibri" panose="020F0502020204030204" pitchFamily="34" charset="0"/>
              </a:rPr>
              <a:t>Initial breast exam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a typeface="Calibri" panose="020F0502020204030204" pitchFamily="34" charset="0"/>
              </a:rPr>
              <a:t>Mammograph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a typeface="Calibri" panose="020F0502020204030204" pitchFamily="34" charset="0"/>
              </a:rPr>
              <a:t>Biopsy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a typeface="Calibri" panose="020F0502020204030204" pitchFamily="34" charset="0"/>
              </a:rPr>
              <a:t> Ultrasound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a typeface="Calibri" panose="020F0502020204030204" pitchFamily="34" charset="0"/>
              </a:rPr>
              <a:t> MRI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a typeface="Calibri" panose="020F0502020204030204" pitchFamily="34" charset="0"/>
              </a:rPr>
              <a:t> The correct diagnosis at early stage significantly increases the survival rate of the patient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a typeface="Calibri" panose="020F0502020204030204" pitchFamily="34" charset="0"/>
              </a:rPr>
              <a:t> The biomedical researchers are exploring ways to determine the automatic data driven diagnosis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40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Discriminant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There are total of six variables entered and at each step Wilks' lambda is calculated that determines how well each function separates cases into groups.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Smaller values indicate greater discriminatory ability of the function.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With each variable entered, the Wilk Lambda statistics value is evaluated and is found to be decreased as shown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1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Discriminant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variables are entered in the following order.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2040"/>
            <a:ext cx="8229600" cy="37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49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Discriminant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DA analysis reported that 6 variables meet the 0.01 significance level of entry.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If the 7th variable is entered, the model will not meet the significance level of entry.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Note: 0.01 is pretty strict - We can increase up to 0.15 but then it will include all variable and will not justify variable reduction.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11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Discriminant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discriminant analysis suggests that six variables discriminate best between the malignant and benign cases.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order of the variables is determined by the F-statistic score.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variables entered in the stepwise discriminant analysis will stay if their p-value is less than the significance level of entry.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Similarly, the variables entered in the model will stay if their p-value of the overall model is less than the significance level of stay.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IN" sz="2000" dirty="0">
                <a:solidFill>
                  <a:srgbClr val="000000">
                    <a:lumMod val="75000"/>
                  </a:srgbClr>
                </a:solidFill>
                <a:cs typeface="Times New Roman" panose="02020603050405020304" pitchFamily="18" charset="0"/>
              </a:rPr>
              <a:t>Decision Tree, Logistic Regression, Naive Bayes, Support Vector Machine , Artificial Neural Network and Random Forest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>
                    <a:lumMod val="75000"/>
                  </a:srgbClr>
                </a:solidFill>
                <a:cs typeface="Times New Roman" panose="02020603050405020304" pitchFamily="18" charset="0"/>
              </a:rPr>
              <a:t>Original data with all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>
                    <a:lumMod val="75000"/>
                  </a:srgbClr>
                </a:solidFill>
                <a:cs typeface="Times New Roman" panose="02020603050405020304" pitchFamily="18" charset="0"/>
              </a:rPr>
              <a:t>Original data with selected features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000" dirty="0">
              <a:solidFill>
                <a:srgbClr val="000000">
                  <a:lumMod val="75000"/>
                </a:srgbClr>
              </a:solidFill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000000">
                    <a:lumMod val="75000"/>
                  </a:srgbClr>
                </a:solidFill>
                <a:cs typeface="Times New Roman" panose="02020603050405020304" pitchFamily="18" charset="0"/>
              </a:rPr>
              <a:t>Performance measurements: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>
                    <a:lumMod val="75000"/>
                  </a:srgbClr>
                </a:solidFill>
                <a:cs typeface="Times New Roman" panose="02020603050405020304" pitchFamily="18" charset="0"/>
              </a:rPr>
              <a:t>Accuracy, Sensitivity, Specificity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>
                    <a:lumMod val="75000"/>
                  </a:srgbClr>
                </a:solidFill>
                <a:cs typeface="Times New Roman" panose="02020603050405020304" pitchFamily="18" charset="0"/>
              </a:rPr>
              <a:t>Area Under Curve (AUC) for Receiver Operating Characteristic (ROC) Curve (True Positive Rate against False Positive Rate)</a:t>
            </a:r>
            <a:endParaRPr lang="fa-IR" sz="2000" dirty="0">
              <a:solidFill>
                <a:srgbClr val="000000">
                  <a:lumMod val="75000"/>
                </a:srgbClr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3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sz="2000" dirty="0"/>
              <a:t>To visually look into the distribution of each variable and separate the case of training and testing (70% training and 30% testing)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000" dirty="0"/>
              <a:t>Split the dataset into training and testing and you build the model on training and validate the results using testing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1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Distribution of Test and Train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7543800" cy="4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08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explore the importance of the feature using random forest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62696"/>
            <a:ext cx="6629399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05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sz="2000" dirty="0"/>
              <a:t>ccuracy : 0.9617  Sensitivity : 0.9562  Specificity : 0.9722</a:t>
            </a:r>
          </a:p>
          <a:p>
            <a:r>
              <a:rPr lang="en-US" sz="2000" dirty="0"/>
              <a:t>The misclassification results beside the corrected classification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6705600" cy="3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4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Classification with all Features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190189"/>
              </p:ext>
            </p:extLst>
          </p:nvPr>
        </p:nvGraphicFramePr>
        <p:xfrm>
          <a:off x="1066800" y="1752600"/>
          <a:ext cx="7010400" cy="2819402"/>
        </p:xfrm>
        <a:graphic>
          <a:graphicData uri="http://schemas.openxmlformats.org/drawingml/2006/table">
            <a:tbl>
              <a:tblPr firstRow="1" firstCol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1248426824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64076825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16467577"/>
                    </a:ext>
                  </a:extLst>
                </a:gridCol>
                <a:gridCol w="1323353">
                  <a:extLst>
                    <a:ext uri="{9D8B030D-6E8A-4147-A177-3AD203B41FA5}">
                      <a16:colId xmlns:a16="http://schemas.microsoft.com/office/drawing/2014/main" val="3856921631"/>
                    </a:ext>
                  </a:extLst>
                </a:gridCol>
                <a:gridCol w="1480807">
                  <a:extLst>
                    <a:ext uri="{9D8B030D-6E8A-4147-A177-3AD203B41FA5}">
                      <a16:colId xmlns:a16="http://schemas.microsoft.com/office/drawing/2014/main" val="3025183173"/>
                    </a:ext>
                  </a:extLst>
                </a:gridCol>
              </a:tblGrid>
              <a:tr h="271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55044"/>
                  </a:ext>
                </a:extLst>
              </a:tr>
              <a:tr h="543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60678"/>
                  </a:ext>
                </a:extLst>
              </a:tr>
              <a:tr h="543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870559"/>
                  </a:ext>
                </a:extLst>
              </a:tr>
              <a:tr h="543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7986"/>
                  </a:ext>
                </a:extLst>
              </a:tr>
              <a:tr h="451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40610"/>
                  </a:ext>
                </a:extLst>
              </a:tr>
              <a:tr h="46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8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2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algn="just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The purpose of this project: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Reducing the number of features using: 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Principle Component Analysis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Discriminant Analysis 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Logistic Regression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Lasso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Predicting and Classifying using: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Support Vector machine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Naive Bayes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Decision Tree 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Artificial Neural Network</a:t>
            </a:r>
          </a:p>
          <a:p>
            <a:pPr marL="0" lvl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45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LASSO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SingleEpithelialCellSize</a:t>
            </a:r>
            <a:r>
              <a:rPr lang="en-US" sz="2000" dirty="0"/>
              <a:t>   (Feature 5)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26154"/>
              </p:ext>
            </p:extLst>
          </p:nvPr>
        </p:nvGraphicFramePr>
        <p:xfrm>
          <a:off x="838200" y="1981200"/>
          <a:ext cx="7543800" cy="2667000"/>
        </p:xfrm>
        <a:graphic>
          <a:graphicData uri="http://schemas.openxmlformats.org/drawingml/2006/table">
            <a:tbl>
              <a:tblPr firstRow="1" firstCol="1" bandRow="1"/>
              <a:tblGrid>
                <a:gridCol w="1508760">
                  <a:extLst>
                    <a:ext uri="{9D8B030D-6E8A-4147-A177-3AD203B41FA5}">
                      <a16:colId xmlns:a16="http://schemas.microsoft.com/office/drawing/2014/main" val="230955519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775926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52647646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3670151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796213779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88984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5334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16304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32657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565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75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Classification with all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6779716" cy="4510881"/>
          </a:xfrm>
        </p:spPr>
      </p:pic>
    </p:spTree>
    <p:extLst>
      <p:ext uri="{BB962C8B-B14F-4D97-AF65-F5344CB8AC3E}">
        <p14:creationId xmlns:p14="http://schemas.microsoft.com/office/powerpoint/2010/main" val="1266823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639762"/>
          </a:xfrm>
        </p:spPr>
        <p:txBody>
          <a:bodyPr/>
          <a:lstStyle/>
          <a:p>
            <a:pPr algn="l"/>
            <a:r>
              <a:rPr lang="en-US" dirty="0"/>
              <a:t>Classification with LR Selected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sz="2000" dirty="0"/>
              <a:t>From logistic regression following variables are selected:</a:t>
            </a:r>
          </a:p>
          <a:p>
            <a:pPr fontAlgn="t"/>
            <a:endParaRPr lang="en-US" sz="2000" dirty="0"/>
          </a:p>
          <a:p>
            <a:pPr fontAlgn="t"/>
            <a:r>
              <a:rPr lang="en-US" sz="2000" dirty="0"/>
              <a:t> </a:t>
            </a:r>
            <a:r>
              <a:rPr lang="en-US" sz="2000" dirty="0" err="1"/>
              <a:t>BareNuclie</a:t>
            </a:r>
            <a:endParaRPr lang="en-US" sz="2000" dirty="0"/>
          </a:p>
          <a:p>
            <a:pPr fontAlgn="t"/>
            <a:r>
              <a:rPr lang="en-US" sz="2000" dirty="0"/>
              <a:t> Uniformity of Cell Shape</a:t>
            </a:r>
          </a:p>
          <a:p>
            <a:pPr fontAlgn="t"/>
            <a:r>
              <a:rPr lang="en-US" sz="2000" dirty="0"/>
              <a:t> Clump Thickness</a:t>
            </a:r>
          </a:p>
          <a:p>
            <a:pPr fontAlgn="t"/>
            <a:r>
              <a:rPr lang="en-US" sz="2000" dirty="0"/>
              <a:t> Bland </a:t>
            </a:r>
            <a:r>
              <a:rPr lang="en-US" sz="2000" dirty="0" err="1"/>
              <a:t>Chromotin</a:t>
            </a:r>
            <a:endParaRPr lang="en-US" sz="2000" dirty="0"/>
          </a:p>
          <a:p>
            <a:pPr fontAlgn="t"/>
            <a:r>
              <a:rPr lang="en-US" sz="2000" dirty="0"/>
              <a:t> </a:t>
            </a:r>
            <a:r>
              <a:rPr lang="en-US" sz="2000" dirty="0" err="1"/>
              <a:t>MarginalAdhension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7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639762"/>
          </a:xfrm>
        </p:spPr>
        <p:txBody>
          <a:bodyPr/>
          <a:lstStyle/>
          <a:p>
            <a:pPr algn="l"/>
            <a:r>
              <a:rPr lang="en-US" dirty="0"/>
              <a:t>Classification with LR Selected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0"/>
            <a:ext cx="7467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65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639762"/>
          </a:xfrm>
        </p:spPr>
        <p:txBody>
          <a:bodyPr/>
          <a:lstStyle/>
          <a:p>
            <a:pPr algn="l"/>
            <a:r>
              <a:rPr lang="en-US" dirty="0"/>
              <a:t>Classification with LR Selected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42" y="1066800"/>
            <a:ext cx="6779716" cy="5059363"/>
          </a:xfrm>
        </p:spPr>
      </p:pic>
    </p:spTree>
    <p:extLst>
      <p:ext uri="{BB962C8B-B14F-4D97-AF65-F5344CB8AC3E}">
        <p14:creationId xmlns:p14="http://schemas.microsoft.com/office/powerpoint/2010/main" val="2903908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639762"/>
          </a:xfrm>
        </p:spPr>
        <p:txBody>
          <a:bodyPr/>
          <a:lstStyle/>
          <a:p>
            <a:pPr algn="l"/>
            <a:r>
              <a:rPr lang="en-US" dirty="0"/>
              <a:t>Classification with DA Selected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sz="2000" dirty="0"/>
              <a:t>From Discriminant analysis, the following variables are found.</a:t>
            </a:r>
            <a:br>
              <a:rPr lang="en-US" sz="2000" dirty="0"/>
            </a:br>
            <a:endParaRPr lang="en-US" sz="2000" dirty="0"/>
          </a:p>
          <a:p>
            <a:pPr fontAlgn="t"/>
            <a:r>
              <a:rPr lang="en-US" sz="2000" dirty="0" err="1"/>
              <a:t>BareNuclie</a:t>
            </a:r>
            <a:endParaRPr lang="en-US" sz="2000" dirty="0"/>
          </a:p>
          <a:p>
            <a:pPr fontAlgn="t"/>
            <a:r>
              <a:rPr lang="en-US" sz="2000" dirty="0"/>
              <a:t>Uniformity of Cell Size</a:t>
            </a:r>
          </a:p>
          <a:p>
            <a:pPr fontAlgn="t"/>
            <a:r>
              <a:rPr lang="en-US" sz="2000" dirty="0"/>
              <a:t>Clump Thickness</a:t>
            </a:r>
          </a:p>
          <a:p>
            <a:pPr fontAlgn="t"/>
            <a:r>
              <a:rPr lang="en-US" sz="2000" dirty="0"/>
              <a:t>Normal </a:t>
            </a:r>
            <a:r>
              <a:rPr lang="en-US" sz="2000" dirty="0" err="1"/>
              <a:t>Nuclie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9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639762"/>
          </a:xfrm>
        </p:spPr>
        <p:txBody>
          <a:bodyPr/>
          <a:lstStyle/>
          <a:p>
            <a:pPr algn="l"/>
            <a:r>
              <a:rPr lang="en-US" dirty="0"/>
              <a:t>Classification with DA Selected  Features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510057"/>
              </p:ext>
            </p:extLst>
          </p:nvPr>
        </p:nvGraphicFramePr>
        <p:xfrm>
          <a:off x="838200" y="1752600"/>
          <a:ext cx="7620000" cy="3124202"/>
        </p:xfrm>
        <a:graphic>
          <a:graphicData uri="http://schemas.openxmlformats.org/drawingml/2006/table">
            <a:tbl>
              <a:tblPr firstRow="1" firstCol="1" band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20655489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36851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01215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078814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6200081"/>
                    </a:ext>
                  </a:extLst>
                </a:gridCol>
              </a:tblGrid>
              <a:tr h="483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836921"/>
                  </a:ext>
                </a:extLst>
              </a:tr>
              <a:tr h="704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815511"/>
                  </a:ext>
                </a:extLst>
              </a:tr>
              <a:tr h="483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848754"/>
                  </a:ext>
                </a:extLst>
              </a:tr>
              <a:tr h="483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1862"/>
                  </a:ext>
                </a:extLst>
              </a:tr>
              <a:tr h="483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74075"/>
                  </a:ext>
                </a:extLst>
              </a:tr>
              <a:tr h="483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9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123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639762"/>
          </a:xfrm>
        </p:spPr>
        <p:txBody>
          <a:bodyPr/>
          <a:lstStyle/>
          <a:p>
            <a:pPr algn="l"/>
            <a:r>
              <a:rPr lang="en-US" dirty="0"/>
              <a:t>Classification with DA Selected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6779716" cy="4602163"/>
          </a:xfrm>
        </p:spPr>
      </p:pic>
    </p:spTree>
    <p:extLst>
      <p:ext uri="{BB962C8B-B14F-4D97-AF65-F5344CB8AC3E}">
        <p14:creationId xmlns:p14="http://schemas.microsoft.com/office/powerpoint/2010/main" val="3630047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639762"/>
          </a:xfrm>
        </p:spPr>
        <p:txBody>
          <a:bodyPr/>
          <a:lstStyle/>
          <a:p>
            <a:pPr algn="l"/>
            <a:r>
              <a:rPr lang="en-US" dirty="0"/>
              <a:t>Classification with Hybrid Selected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BareNuclie</a:t>
            </a:r>
            <a:endParaRPr lang="en-US" sz="2000" dirty="0"/>
          </a:p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Uniformity of Cell Size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Clump Thickness</a:t>
            </a:r>
          </a:p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 Bland </a:t>
            </a:r>
            <a:r>
              <a:rPr lang="en-US" sz="2000" dirty="0" err="1"/>
              <a:t>Chromotin</a:t>
            </a:r>
            <a:endParaRPr lang="en-US" sz="2000" dirty="0"/>
          </a:p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</a:t>
            </a:r>
            <a:r>
              <a:rPr lang="en-US" sz="2000" dirty="0" err="1"/>
              <a:t>MarginalAdhension</a:t>
            </a:r>
            <a:endParaRPr lang="en-US" sz="2000" dirty="0"/>
          </a:p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Normal </a:t>
            </a:r>
            <a:r>
              <a:rPr lang="en-US" sz="2000" dirty="0" err="1"/>
              <a:t>Nuclie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74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639762"/>
          </a:xfrm>
        </p:spPr>
        <p:txBody>
          <a:bodyPr/>
          <a:lstStyle/>
          <a:p>
            <a:pPr algn="l"/>
            <a:r>
              <a:rPr lang="en-US" dirty="0"/>
              <a:t>Classification with Hybrid Selected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626931"/>
              </p:ext>
            </p:extLst>
          </p:nvPr>
        </p:nvGraphicFramePr>
        <p:xfrm>
          <a:off x="762000" y="1752600"/>
          <a:ext cx="7467600" cy="2667000"/>
        </p:xfrm>
        <a:graphic>
          <a:graphicData uri="http://schemas.openxmlformats.org/drawingml/2006/table">
            <a:tbl>
              <a:tblPr firstRow="1" firstCol="1" bandRow="1"/>
              <a:tblGrid>
                <a:gridCol w="1493520">
                  <a:extLst>
                    <a:ext uri="{9D8B030D-6E8A-4147-A177-3AD203B41FA5}">
                      <a16:colId xmlns:a16="http://schemas.microsoft.com/office/drawing/2014/main" val="4017040135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361615240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3151167757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17929114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56433189"/>
                    </a:ext>
                  </a:extLst>
                </a:gridCol>
              </a:tblGrid>
              <a:tr h="413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226820"/>
                  </a:ext>
                </a:extLst>
              </a:tr>
              <a:tr h="60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38572"/>
                  </a:ext>
                </a:extLst>
              </a:tr>
              <a:tr h="413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384110"/>
                  </a:ext>
                </a:extLst>
              </a:tr>
              <a:tr h="413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10951"/>
                  </a:ext>
                </a:extLst>
              </a:tr>
              <a:tr h="413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71322"/>
                  </a:ext>
                </a:extLst>
              </a:tr>
              <a:tr h="413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27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20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Build various models to accurately classify Breast Cancer patients based on their health parameters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Prediction of Breast Cancer using Classification algorithms: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Decision tree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Logistic Regression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Naive Bayes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Support Vector Machine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Artificial Neural Network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Evaluating the performance based on accuracy, sensitivity,  specificity and AUC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032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</p:spPr>
        <p:txBody>
          <a:bodyPr/>
          <a:lstStyle/>
          <a:p>
            <a:pPr algn="l"/>
            <a:r>
              <a:rPr lang="en-US" dirty="0"/>
              <a:t>Classification with Hybrid Selected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6779716" cy="4495800"/>
          </a:xfrm>
        </p:spPr>
      </p:pic>
    </p:spTree>
    <p:extLst>
      <p:ext uri="{BB962C8B-B14F-4D97-AF65-F5344CB8AC3E}">
        <p14:creationId xmlns:p14="http://schemas.microsoft.com/office/powerpoint/2010/main" val="4258579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7" y="1066800"/>
            <a:ext cx="8229600" cy="50593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methods can be helpful in diagnosing diseases.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techniques have very good performance in classifying data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classification using all features, features selected by LR and DA and hybrid method are close.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two features are highly correlated.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is the best classifier.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 and SVM outperforms are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7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A. JD1, S. RC, H. E and G. RE, "Follow-up of abnormal screening mammograms among low-income ethnically diverse women: findings from a qualitative study.," </a:t>
            </a:r>
            <a:r>
              <a:rPr lang="en-US" sz="2000" i="1" dirty="0"/>
              <a:t>Patient </a:t>
            </a:r>
            <a:r>
              <a:rPr lang="en-US" sz="2000" i="1" dirty="0" err="1"/>
              <a:t>Educ</a:t>
            </a:r>
            <a:r>
              <a:rPr lang="en-US" sz="2000" i="1" dirty="0"/>
              <a:t> </a:t>
            </a:r>
            <a:r>
              <a:rPr lang="en-US" sz="2000" i="1" dirty="0" err="1"/>
              <a:t>Couns</a:t>
            </a:r>
            <a:r>
              <a:rPr lang="en-US" sz="2000" i="1" dirty="0"/>
              <a:t>, </a:t>
            </a:r>
            <a:r>
              <a:rPr lang="en-US" sz="2000" dirty="0"/>
              <a:t>vol. 72(2), pp. 283-92, 2008 Aug.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N. Abe, M. Kudo, J. Toyama and a. M. </a:t>
            </a:r>
            <a:r>
              <a:rPr lang="en-US" sz="2000" dirty="0" err="1"/>
              <a:t>Shimbo</a:t>
            </a:r>
            <a:r>
              <a:rPr lang="en-US" sz="2000" dirty="0"/>
              <a:t>, "A Divergence Criterion for Classifier-Independent Feature Selection.," Springer, pp. 668-676, 2000.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A. E. </a:t>
            </a:r>
            <a:r>
              <a:rPr lang="en-US" sz="2000" dirty="0" err="1"/>
              <a:t>Guyon</a:t>
            </a:r>
            <a:r>
              <a:rPr lang="en-US" sz="2000" dirty="0"/>
              <a:t>, "An introduction to variable and features election," J. Mach. Learn. Res, vol. 3, pp. 1157-1182, 2003. </a:t>
            </a:r>
          </a:p>
        </p:txBody>
      </p:sp>
    </p:spTree>
    <p:extLst>
      <p:ext uri="{BB962C8B-B14F-4D97-AF65-F5344CB8AC3E}">
        <p14:creationId xmlns:p14="http://schemas.microsoft.com/office/powerpoint/2010/main" val="930172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S. </a:t>
            </a:r>
            <a:r>
              <a:rPr lang="en-US" sz="2000" dirty="0" err="1"/>
              <a:t>Vural</a:t>
            </a:r>
            <a:r>
              <a:rPr lang="en-US" sz="2000" dirty="0"/>
              <a:t>, X. Wang and C. </a:t>
            </a:r>
            <a:r>
              <a:rPr lang="en-US" sz="2000" dirty="0" err="1"/>
              <a:t>Guda</a:t>
            </a:r>
            <a:r>
              <a:rPr lang="en-US" sz="2000" dirty="0"/>
              <a:t>, "Classification of breast cancer patients using somatic mutation profiles and machine learning approaches," </a:t>
            </a:r>
            <a:r>
              <a:rPr lang="en-US" sz="2000" i="1" dirty="0"/>
              <a:t>The International Conference on Intelligent Biology and Medicine (ICIBM), </a:t>
            </a:r>
            <a:r>
              <a:rPr lang="en-US" sz="2000" dirty="0"/>
              <a:t>2015.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A. HA, "An evolutionary artificial neural networks approach for breast cancer diagnosis," </a:t>
            </a:r>
            <a:r>
              <a:rPr lang="en-US" sz="2000" i="1" dirty="0" err="1"/>
              <a:t>Artif</a:t>
            </a:r>
            <a:r>
              <a:rPr lang="en-US" sz="2000" i="1" dirty="0"/>
              <a:t> </a:t>
            </a:r>
            <a:r>
              <a:rPr lang="en-US" sz="2000" i="1" dirty="0" err="1"/>
              <a:t>Intell</a:t>
            </a:r>
            <a:r>
              <a:rPr lang="en-US" sz="2000" i="1" dirty="0"/>
              <a:t> Med, </a:t>
            </a:r>
            <a:r>
              <a:rPr lang="en-US" sz="2000" dirty="0"/>
              <a:t>vol. 25(3), p. 265–281, 2002.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A. P and M. S. e. a. </a:t>
            </a:r>
            <a:r>
              <a:rPr lang="en-US" sz="2000" dirty="0" err="1"/>
              <a:t>Buadu</a:t>
            </a:r>
            <a:r>
              <a:rPr lang="en-US" sz="2000" dirty="0"/>
              <a:t> LD, "Neural network analysis of breast cancer from MRI findings," </a:t>
            </a:r>
            <a:r>
              <a:rPr lang="en-US" sz="2000" i="1" dirty="0" err="1"/>
              <a:t>Radiat</a:t>
            </a:r>
            <a:r>
              <a:rPr lang="en-US" sz="2000" i="1" dirty="0"/>
              <a:t> Med, </a:t>
            </a:r>
            <a:r>
              <a:rPr lang="en-US" sz="2000" dirty="0"/>
              <a:t>vol. 15(5), p. 283–293, 1997. </a:t>
            </a:r>
          </a:p>
        </p:txBody>
      </p:sp>
    </p:spTree>
    <p:extLst>
      <p:ext uri="{BB962C8B-B14F-4D97-AF65-F5344CB8AC3E}">
        <p14:creationId xmlns:p14="http://schemas.microsoft.com/office/powerpoint/2010/main" val="3224425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52400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Brush Script MT" pitchFamily="66" charset="0"/>
                <a:cs typeface="Calibri" pitchFamily="34" charset="0"/>
              </a:rPr>
              <a:t>Thank You!</a:t>
            </a:r>
          </a:p>
        </p:txBody>
      </p:sp>
      <p:pic>
        <p:nvPicPr>
          <p:cNvPr id="4" name="Picture 1" descr="http://www.binghamton.edu/brandguide/downloads/BU_SUNY_P_cmy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75" y="2590800"/>
            <a:ext cx="4951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3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cs typeface="Times New Roman" panose="02020603050405020304" pitchFamily="18" charset="0"/>
              </a:rPr>
              <a:t>Introduction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Calibri" panose="020F0502020204030204" pitchFamily="34" charset="0"/>
              </a:rPr>
              <a:t>Data mining is extensively used in the diagnosis of the breast cancer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Calibri" panose="020F0502020204030204" pitchFamily="34" charset="0"/>
              </a:rPr>
              <a:t>The information hidden in data can be utilized to help the doctors in correctly diagnosing the disease at an early age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Calibri" panose="020F0502020204030204" pitchFamily="34" charset="0"/>
              </a:rPr>
              <a:t> Mammography is one of the most extensively used method in detecting breast tumor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Calibri" panose="020F0502020204030204" pitchFamily="34" charset="0"/>
              </a:rPr>
              <a:t>If the tumor is detected by the mammography, further diagnostic or invasive technique is required to determine whether the tumor is malignant or benign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44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cs typeface="Times New Roman" panose="02020603050405020304" pitchFamily="18" charset="0"/>
              </a:rPr>
              <a:t>Introduction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The breast cancer data consist of large number of features. Some features are irrelevant or multicollinear that may cause the classification model to decrease its precision [2]. 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Feature selection is a very important preprocessing step in data mining and machine learning [3].Feature selection is performed to reduce the number of variables and determine the significant factors in the diagnostic step.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89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cs typeface="Times New Roman" panose="02020603050405020304" pitchFamily="18" charset="0"/>
              </a:rPr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Source: UC Irvine Machine Learning Repository (Year:)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Data collected: </a:t>
            </a:r>
            <a:r>
              <a:rPr lang="en-US" sz="2000" dirty="0"/>
              <a:t>University of Wisconsin, Clinical Sciences Center </a:t>
            </a:r>
            <a:br>
              <a:rPr lang="en-US" sz="2000" dirty="0"/>
            </a:br>
            <a:r>
              <a:rPr lang="en-US" sz="2000" dirty="0"/>
              <a:t>Madison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Date Donated: 1995-11-01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Missing values: Yes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Number of features: 9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Number of observations: 700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cs typeface="Times New Roman" panose="02020603050405020304" pitchFamily="18" charset="0"/>
              </a:rPr>
              <a:t>Data Set Characteristics:  Multivariate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cs typeface="Times New Roman" panose="02020603050405020304" pitchFamily="18" charset="0"/>
              </a:rPr>
              <a:t>Associated Tasks: Classification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07" y="2425097"/>
            <a:ext cx="1738908" cy="64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6A75-2387-475E-B45F-9B6FF1F0AB0D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70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Calibri" panose="020F0502020204030204" pitchFamily="34" charset="0"/>
              </a:rPr>
              <a:t>Statistically only 20-30 percent biopsy cases are found to be actual cancerous. Hence a lot of research has been conducted in last years to classify the tumor correctly. </a:t>
            </a:r>
            <a:r>
              <a:rPr lang="en-US" sz="2000" dirty="0" err="1">
                <a:ea typeface="Calibri" panose="020F0502020204030204" pitchFamily="34" charset="0"/>
              </a:rPr>
              <a:t>Vural</a:t>
            </a:r>
            <a:r>
              <a:rPr lang="en-US" sz="2000" dirty="0">
                <a:ea typeface="Calibri" panose="020F0502020204030204" pitchFamily="34" charset="0"/>
              </a:rPr>
              <a:t> and Wang proposed classification of breast cancer thru somatic mutation profiles by examining the exome sequencing data [4].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2089668"/>
      </p:ext>
    </p:extLst>
  </p:cSld>
  <p:clrMapOvr>
    <a:masterClrMapping/>
  </p:clrMapOvr>
</p:sld>
</file>

<file path=ppt/theme/theme1.xml><?xml version="1.0" encoding="utf-8"?>
<a:theme xmlns:a="http://schemas.openxmlformats.org/drawingml/2006/main" name="1_Selling points presentation">
  <a:themeElements>
    <a:clrScheme name="1_Selling points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33"/>
      </a:accent1>
      <a:accent2>
        <a:srgbClr val="DBA215"/>
      </a:accent2>
      <a:accent3>
        <a:srgbClr val="FFFFFF"/>
      </a:accent3>
      <a:accent4>
        <a:srgbClr val="000000"/>
      </a:accent4>
      <a:accent5>
        <a:srgbClr val="FFCAAD"/>
      </a:accent5>
      <a:accent6>
        <a:srgbClr val="C69212"/>
      </a:accent6>
      <a:hlink>
        <a:srgbClr val="0066CC"/>
      </a:hlink>
      <a:folHlink>
        <a:srgbClr val="DDDDDD"/>
      </a:folHlink>
    </a:clrScheme>
    <a:fontScheme name="1_Selling points presentation">
      <a:majorFont>
        <a:latin typeface="Meiryo"/>
        <a:ea typeface=""/>
        <a:cs typeface="Arial"/>
      </a:majorFont>
      <a:minorFont>
        <a:latin typeface="Meiryo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elling point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DBA215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C69212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72669</TotalTime>
  <Words>2213</Words>
  <Application>Microsoft Office PowerPoint</Application>
  <PresentationFormat>On-screen Show (4:3)</PresentationFormat>
  <Paragraphs>524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MS PGothic</vt:lpstr>
      <vt:lpstr>MS PGothic</vt:lpstr>
      <vt:lpstr>Arial</vt:lpstr>
      <vt:lpstr>Bodoni Poster</vt:lpstr>
      <vt:lpstr>Book Antiqua</vt:lpstr>
      <vt:lpstr>Brush Script MT</vt:lpstr>
      <vt:lpstr>Calibri</vt:lpstr>
      <vt:lpstr>Cambria</vt:lpstr>
      <vt:lpstr>Georgia</vt:lpstr>
      <vt:lpstr>Meiryo</vt:lpstr>
      <vt:lpstr>Times New Roman</vt:lpstr>
      <vt:lpstr>Wingdings</vt:lpstr>
      <vt:lpstr>1_Selling points presentation</vt:lpstr>
      <vt:lpstr>1_Custom Design</vt:lpstr>
      <vt:lpstr>Custom Design</vt:lpstr>
      <vt:lpstr>2_Custom Design</vt:lpstr>
      <vt:lpstr>PowerPoint Presentation</vt:lpstr>
      <vt:lpstr>Outline</vt:lpstr>
      <vt:lpstr>Introduction</vt:lpstr>
      <vt:lpstr>Introduction (Cont’d)</vt:lpstr>
      <vt:lpstr>Objective</vt:lpstr>
      <vt:lpstr>Introduction (Cont’d)</vt:lpstr>
      <vt:lpstr>Introduction (Cont’d)</vt:lpstr>
      <vt:lpstr>Data Set Description</vt:lpstr>
      <vt:lpstr>Literature Review</vt:lpstr>
      <vt:lpstr>Literature Review (Con’t)</vt:lpstr>
      <vt:lpstr>Literature Review (Con’t)</vt:lpstr>
      <vt:lpstr>Data Processing</vt:lpstr>
      <vt:lpstr>Correlation Between Features</vt:lpstr>
      <vt:lpstr>Correlation Between Features</vt:lpstr>
      <vt:lpstr>Correlation Between Features</vt:lpstr>
      <vt:lpstr>Unbalanced Data Set</vt:lpstr>
      <vt:lpstr>Pre-Processing Data Set</vt:lpstr>
      <vt:lpstr>Feature Selection</vt:lpstr>
      <vt:lpstr>Principal Component Analysis (Con’t) </vt:lpstr>
      <vt:lpstr>Principal Component Analysis (Con’t)</vt:lpstr>
      <vt:lpstr>Principal Component Analysis (Con’t)</vt:lpstr>
      <vt:lpstr>Principal Component Analysis (Con’t)</vt:lpstr>
      <vt:lpstr> Principle Component analysis (Con’t) </vt:lpstr>
      <vt:lpstr> Principle Component analysis (Con’t) </vt:lpstr>
      <vt:lpstr>Principle Component analysis (Con’t)</vt:lpstr>
      <vt:lpstr>Logistic Regression (Con’t)</vt:lpstr>
      <vt:lpstr>Logistic Regression (Con’t)</vt:lpstr>
      <vt:lpstr> Logistic Regression (Con’t) </vt:lpstr>
      <vt:lpstr> Discriminant Analysis </vt:lpstr>
      <vt:lpstr>Discriminant Analysis (Con’t)</vt:lpstr>
      <vt:lpstr>Discriminant Analysis (Con’t)</vt:lpstr>
      <vt:lpstr>Discriminant Analysis (Con’t)</vt:lpstr>
      <vt:lpstr>Discriminant Analysis (Con’t)</vt:lpstr>
      <vt:lpstr>Classification Methods</vt:lpstr>
      <vt:lpstr>Classification Methods</vt:lpstr>
      <vt:lpstr>Distribution of Test and Train Data</vt:lpstr>
      <vt:lpstr>Random Forest</vt:lpstr>
      <vt:lpstr>Random Forest</vt:lpstr>
      <vt:lpstr>Classification with all Features</vt:lpstr>
      <vt:lpstr>Classification with LASSO Features</vt:lpstr>
      <vt:lpstr>Classification with all Features</vt:lpstr>
      <vt:lpstr>Classification with LR Selected Features</vt:lpstr>
      <vt:lpstr>Classification with LR Selected Features</vt:lpstr>
      <vt:lpstr>Classification with LR Selected Features</vt:lpstr>
      <vt:lpstr>Classification with DA Selected Features</vt:lpstr>
      <vt:lpstr>Classification with DA Selected  Features</vt:lpstr>
      <vt:lpstr>Classification with DA Selected Features</vt:lpstr>
      <vt:lpstr>Classification with Hybrid Selected Features</vt:lpstr>
      <vt:lpstr>Classification with Hybrid Selected Features</vt:lpstr>
      <vt:lpstr>Classification with Hybrid Selected Features</vt:lpstr>
      <vt:lpstr>Conclusion</vt:lpstr>
      <vt:lpstr>References </vt:lpstr>
      <vt:lpstr>References </vt:lpstr>
      <vt:lpstr>Thank You!</vt:lpstr>
    </vt:vector>
  </TitlesOfParts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IBM_USER</dc:creator>
  <cp:lastModifiedBy>Maryam</cp:lastModifiedBy>
  <cp:revision>1862</cp:revision>
  <dcterms:created xsi:type="dcterms:W3CDTF">2009-08-12T17:11:03Z</dcterms:created>
  <dcterms:modified xsi:type="dcterms:W3CDTF">2017-05-08T14:35:54Z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TC011038911033</vt:lpwstr>
  </property>
</Properties>
</file>