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94674"/>
  </p:normalViewPr>
  <p:slideViewPr>
    <p:cSldViewPr>
      <p:cViewPr varScale="1">
        <p:scale>
          <a:sx n="124" d="100"/>
          <a:sy n="124" d="100"/>
        </p:scale>
        <p:origin x="1592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9/25/12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25CCFA-6216-4CB5-B6DD-CC9A7199145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455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9/25/12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C7467F-3E38-4938-8D87-063F1AB74C2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688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9/25/12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E414E7-7DBD-45A8-8705-12C5A6DC542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55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9/25/12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6E108-B86F-4018-9E68-00E49058A8B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971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9/25/12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F01AC1-B7F3-4F1A-B4C7-2B3418E3F3D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430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9/25/12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9353C4-AF0E-4E55-B4D6-B5F9B530256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59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9/25/12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D1B982-2FFC-42A9-8FCB-8E44F00B276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0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9/25/12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CF4FBC-BFD6-45C9-B9C7-F5AE1CCC87E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613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9/25/12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1E5F8A-A2A5-4E9B-999F-7AC083E8A53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59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9/25/12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B6D847-ED7D-425E-A0BA-3B8E817D4FC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24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9/25/12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3FAA35-916B-4A5F-B441-4AD8AAB649D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95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ヒラギノ角ゴ Pro W3" charset="-128"/>
              </a:rPr>
              <a:t>9/25/12</a:t>
            </a:r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ヒラギノ角ゴ Pro W3" charset="-128"/>
            </a:endParaRP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47C340D-B6CC-4E76-8D3D-4CEF37FA910D}" type="slidenum">
              <a:rPr lang="en-US">
                <a:solidFill>
                  <a:srgbClr val="000000"/>
                </a:solidFill>
                <a:ea typeface="ヒラギノ角ゴ Pro W3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ea typeface="ヒラギノ角ゴ Pro W3" charset="-128"/>
            </a:endParaRPr>
          </a:p>
        </p:txBody>
      </p:sp>
      <p:pic>
        <p:nvPicPr>
          <p:cNvPr id="1031" name="Picture 6" descr="BU_minimal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517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ヒラギノ角ゴ Pro W3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ヒラギノ角ゴ Pro W3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ヒラギノ角ゴ Pro W3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ヒラギノ角ゴ Pro W3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ヒラギノ角ゴ Pro W3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ヒラギノ角ゴ Pro W3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29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1371600"/>
            <a:ext cx="701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SSIE 637</a:t>
            </a:r>
          </a:p>
          <a:p>
            <a:pPr algn="ctr"/>
            <a:r>
              <a:rPr lang="en-US" sz="3600" dirty="0" smtClean="0"/>
              <a:t>Advanced Topics in Healthcare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590800" y="27432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Lecture 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53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127000"/>
            <a:ext cx="8686800" cy="728663"/>
          </a:xfrm>
        </p:spPr>
        <p:txBody>
          <a:bodyPr anchor="t"/>
          <a:lstStyle/>
          <a:p>
            <a:pPr algn="l" eaLnBrk="1" hangingPunct="1"/>
            <a:r>
              <a:rPr lang="en-US" sz="2400" dirty="0" smtClean="0">
                <a:solidFill>
                  <a:srgbClr val="247A5B"/>
                </a:solidFill>
                <a:latin typeface="Arial Black" charset="0"/>
              </a:rPr>
              <a:t>Data Reduction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12" y="692696"/>
            <a:ext cx="6192688" cy="222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3760" y="2780928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obtain a reduced representation of the data set; smaller in volume, yet closely maintains the integrity of the original data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280" y="3717032"/>
            <a:ext cx="85224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dirty="0" smtClean="0"/>
              <a:t>Dimensionality reduction → feature reduction</a:t>
            </a:r>
          </a:p>
          <a:p>
            <a:pPr marL="742950" lvl="1" indent="-28575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dirty="0" smtClean="0"/>
              <a:t>Overcome “curse of dimensionality”</a:t>
            </a:r>
          </a:p>
          <a:p>
            <a:pPr marL="742950" lvl="1" indent="-28575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dirty="0" smtClean="0"/>
              <a:t>Reduce ‘</a:t>
            </a:r>
            <a:r>
              <a:rPr lang="en-US" dirty="0" err="1" smtClean="0"/>
              <a:t>cpu</a:t>
            </a:r>
            <a:r>
              <a:rPr lang="en-US" dirty="0" smtClean="0"/>
              <a:t>’ time / memory usage required by data analysis methods</a:t>
            </a:r>
          </a:p>
          <a:p>
            <a:pPr marL="742950" lvl="1" indent="-28575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dirty="0" smtClean="0"/>
              <a:t>Easy visualization / eliminate irrelevant/non-informative features </a:t>
            </a:r>
          </a:p>
          <a:p>
            <a:pPr marL="742950" lvl="1" indent="-28575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dirty="0" smtClean="0"/>
              <a:t>Method: Principle Component Analysis, Singular Value Decomposition,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742950" lvl="1" indent="-28575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dirty="0" smtClean="0"/>
              <a:t>Supervised/ non-linear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77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127000"/>
            <a:ext cx="8686800" cy="728663"/>
          </a:xfrm>
        </p:spPr>
        <p:txBody>
          <a:bodyPr anchor="t"/>
          <a:lstStyle/>
          <a:p>
            <a:pPr algn="l" eaLnBrk="1" hangingPunct="1"/>
            <a:r>
              <a:rPr lang="en-US" sz="2400" dirty="0" smtClean="0">
                <a:solidFill>
                  <a:srgbClr val="247A5B"/>
                </a:solidFill>
                <a:latin typeface="Arial Black" charset="0"/>
              </a:rPr>
              <a:t>Frequent Pattern Mining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0600" y="899428"/>
            <a:ext cx="87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Basically, developed for “Market Basket Analysis” → how items purchased by customer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112" y="1844824"/>
            <a:ext cx="4886325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264" y="4665745"/>
            <a:ext cx="281940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682499" y="4262841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you find?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30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127000"/>
            <a:ext cx="8686800" cy="728663"/>
          </a:xfrm>
        </p:spPr>
        <p:txBody>
          <a:bodyPr anchor="t"/>
          <a:lstStyle/>
          <a:p>
            <a:pPr algn="l" eaLnBrk="1" hangingPunct="1"/>
            <a:r>
              <a:rPr lang="en-US" sz="2400" dirty="0" smtClean="0">
                <a:solidFill>
                  <a:srgbClr val="247A5B"/>
                </a:solidFill>
                <a:latin typeface="Arial Black" charset="0"/>
              </a:rPr>
              <a:t>Frequent Pattern Mining : Association Rule </a:t>
            </a:r>
            <a:r>
              <a:rPr lang="en-US" sz="2400" dirty="0">
                <a:solidFill>
                  <a:srgbClr val="247A5B"/>
                </a:solidFill>
                <a:latin typeface="Arial Black" charset="0"/>
              </a:rPr>
              <a:t>F</a:t>
            </a:r>
            <a:r>
              <a:rPr lang="en-US" sz="2400" dirty="0" smtClean="0">
                <a:solidFill>
                  <a:srgbClr val="247A5B"/>
                </a:solidFill>
                <a:latin typeface="Arial Black" charset="0"/>
              </a:rPr>
              <a:t>inding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733657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US" dirty="0" smtClean="0"/>
              <a:t>Data Representation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" y="1102989"/>
            <a:ext cx="4242063" cy="204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7" y="3501009"/>
            <a:ext cx="4680520" cy="1400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꺾인 연결선 7"/>
          <p:cNvCxnSpPr>
            <a:stCxn id="6" idx="2"/>
            <a:endCxn id="2050" idx="1"/>
          </p:cNvCxnSpPr>
          <p:nvPr/>
        </p:nvCxnSpPr>
        <p:spPr>
          <a:xfrm rot="16200000" flipH="1">
            <a:off x="1993825" y="3279024"/>
            <a:ext cx="1055552" cy="788432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366" y="1014595"/>
            <a:ext cx="1962583" cy="2244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직선 연결선 9"/>
          <p:cNvCxnSpPr>
            <a:stCxn id="6" idx="3"/>
            <a:endCxn id="2051" idx="1"/>
          </p:cNvCxnSpPr>
          <p:nvPr/>
        </p:nvCxnSpPr>
        <p:spPr>
          <a:xfrm>
            <a:off x="4248416" y="2124227"/>
            <a:ext cx="1924950" cy="12473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7050" y="49318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US" dirty="0" smtClean="0"/>
              <a:t>Rules??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357" y="5517232"/>
            <a:ext cx="68580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078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127000"/>
            <a:ext cx="8686800" cy="728663"/>
          </a:xfrm>
        </p:spPr>
        <p:txBody>
          <a:bodyPr anchor="t"/>
          <a:lstStyle/>
          <a:p>
            <a:pPr algn="l" eaLnBrk="1" hangingPunct="1"/>
            <a:r>
              <a:rPr lang="en-US" sz="2400" dirty="0" smtClean="0">
                <a:solidFill>
                  <a:srgbClr val="247A5B"/>
                </a:solidFill>
                <a:latin typeface="Arial Black" charset="0"/>
              </a:rPr>
              <a:t>Association Rules : Support &amp; Confidence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1520" y="594944"/>
                <a:ext cx="856895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Courier New" pitchFamily="49" charset="0"/>
                  <a:buChar char="o"/>
                </a:pPr>
                <a:r>
                  <a:rPr lang="en-US" dirty="0" smtClean="0"/>
                  <a:t>Association Rule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dirty="0" smtClean="0"/>
                  <a:t>Expression of the form 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/>
                        <a:ea typeface="Cambria Math"/>
                      </a:rPr>
                      <m:t>𝛢</m:t>
                    </m:r>
                    <m:r>
                      <a:rPr lang="el-GR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l-GR" i="1" smtClean="0">
                        <a:latin typeface="Cambria Math"/>
                        <a:ea typeface="Cambria Math"/>
                      </a:rPr>
                      <m:t>𝛣</m:t>
                    </m:r>
                  </m:oMath>
                </a14:m>
                <a:r>
                  <a:rPr lang="en-US" dirty="0" smtClean="0"/>
                  <a:t> ,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Α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Β</m:t>
                    </m:r>
                  </m:oMath>
                </a14:m>
                <a:r>
                  <a:rPr lang="en-US" dirty="0" smtClean="0"/>
                  <a:t> are item set ( e.g., purchased products).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/>
                        <a:ea typeface="Cambria Math"/>
                      </a:rPr>
                      <m:t>𝛢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 are basically disjoint.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94944"/>
                <a:ext cx="8568952" cy="1200329"/>
              </a:xfrm>
              <a:prstGeom prst="rect">
                <a:avLst/>
              </a:prstGeom>
              <a:blipFill rotWithShape="1">
                <a:blip r:embed="rId2"/>
                <a:stretch>
                  <a:fillRect l="-427" t="-2538" b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1520" y="1772816"/>
                <a:ext cx="8568952" cy="2562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Courier New" pitchFamily="49" charset="0"/>
                  <a:buChar char="o"/>
                </a:pPr>
                <a:r>
                  <a:rPr lang="en-US" dirty="0" smtClean="0"/>
                  <a:t>Support (s)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dirty="0" smtClean="0"/>
                  <a:t>Fraction of transaction (</a:t>
                </a:r>
                <a:r>
                  <a:rPr lang="en-US" dirty="0" err="1" smtClean="0"/>
                  <a:t>e.g</a:t>
                </a:r>
                <a:r>
                  <a:rPr lang="en-US" dirty="0" smtClean="0"/>
                  <a:t>, purchase) that contain both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endParaRPr lang="en-US" dirty="0" smtClean="0"/>
              </a:p>
              <a:p>
                <a:pPr marL="742950" lvl="1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𝑠𝑢𝑝𝑝𝑜𝑟𝑡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𝑐𝑜𝑢𝑛𝑡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𝜎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)=</m:t>
                    </m:r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charset="0"/>
                            <a:ea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|"/>
                            <m:ctrlPr>
                              <a:rPr lang="en-US" b="0" i="1" smtClean="0">
                                <a:latin typeface="Cambria Math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⊆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}</m:t>
                        </m:r>
                      </m:e>
                    </m:d>
                  </m:oMath>
                </a14:m>
                <a:endParaRPr lang="en-US" b="0" dirty="0" smtClean="0">
                  <a:ea typeface="Cambria Math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dirty="0" smtClean="0"/>
                  <a:t>An estimate of the </a:t>
                </a:r>
                <a:r>
                  <a:rPr lang="en-US" b="1" i="1" dirty="0" smtClean="0"/>
                  <a:t>joint</a:t>
                </a:r>
                <a:r>
                  <a:rPr lang="en-US" dirty="0" smtClean="0"/>
                  <a:t> probability of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/>
                        <a:ea typeface="Cambria Math"/>
                      </a:rPr>
                      <m:t>𝛢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sup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𝐴</m:t>
                            </m:r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lang="en-US" sz="24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</m:t>
                    </m:r>
                    <m:f>
                      <m:fPr>
                        <m:ctrlPr>
                          <a:rPr lang="en-US" sz="2400" b="1" i="1" smtClean="0">
                            <a:latin typeface="Cambria Math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𝝈</m:t>
                        </m:r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𝑨</m:t>
                        </m:r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∪</m:t>
                        </m:r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𝑩</m:t>
                        </m:r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𝑵</m:t>
                        </m:r>
                      </m:den>
                    </m:f>
                    <m:r>
                      <a:rPr lang="en-US" sz="2400" b="1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sz="2400" b="1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772816"/>
                <a:ext cx="8568952" cy="2562433"/>
              </a:xfrm>
              <a:prstGeom prst="rect">
                <a:avLst/>
              </a:prstGeom>
              <a:blipFill rotWithShape="1">
                <a:blip r:embed="rId3"/>
                <a:stretch>
                  <a:fillRect l="-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5754" y="4221088"/>
                <a:ext cx="8568952" cy="2146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Courier New" pitchFamily="49" charset="0"/>
                  <a:buChar char="o"/>
                </a:pPr>
                <a:r>
                  <a:rPr lang="en-US" dirty="0" smtClean="0"/>
                  <a:t>Confidence (c)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dirty="0" smtClean="0"/>
                  <a:t>Measure how often items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 appear in transactions that contain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𝐴</m:t>
                    </m:r>
                  </m:oMath>
                </a14:m>
                <a:endParaRPr lang="en-US" dirty="0" smtClean="0"/>
              </a:p>
              <a:p>
                <a:pPr marL="742950" lvl="1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dirty="0" smtClean="0"/>
                  <a:t>An estimate of the </a:t>
                </a:r>
                <a:r>
                  <a:rPr lang="en-US" b="1" i="1" dirty="0" smtClean="0"/>
                  <a:t>conditional</a:t>
                </a:r>
                <a:r>
                  <a:rPr lang="en-US" dirty="0" smtClean="0"/>
                  <a:t> probability of B given A :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conf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𝐴</m:t>
                            </m:r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lang="en-US" sz="24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</m:t>
                    </m:r>
                    <m:f>
                      <m:fPr>
                        <m:ctrlPr>
                          <a:rPr lang="en-US" sz="2400" b="1" i="1" smtClean="0">
                            <a:latin typeface="Cambria Math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𝝈</m:t>
                        </m:r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𝑨</m:t>
                        </m:r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∪</m:t>
                        </m:r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𝑩</m:t>
                        </m:r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𝝈</m:t>
                        </m:r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𝑨</m:t>
                        </m:r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)</m:t>
                        </m:r>
                      </m:den>
                    </m:f>
                    <m:r>
                      <a:rPr lang="en-US" sz="2400" b="1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sz="2400" b="1" dirty="0" smtClean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54" y="4221088"/>
                <a:ext cx="8568952" cy="2146934"/>
              </a:xfrm>
              <a:prstGeom prst="rect">
                <a:avLst/>
              </a:prstGeom>
              <a:blipFill rotWithShape="1">
                <a:blip r:embed="rId4"/>
                <a:stretch>
                  <a:fillRect l="-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289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127000"/>
            <a:ext cx="8686800" cy="728663"/>
          </a:xfrm>
        </p:spPr>
        <p:txBody>
          <a:bodyPr anchor="t"/>
          <a:lstStyle/>
          <a:p>
            <a:pPr algn="l" eaLnBrk="1" hangingPunct="1"/>
            <a:r>
              <a:rPr lang="en-US" sz="2400" dirty="0" smtClean="0">
                <a:solidFill>
                  <a:srgbClr val="247A5B"/>
                </a:solidFill>
                <a:latin typeface="Arial Black" charset="0"/>
              </a:rPr>
              <a:t>Association Rules : Example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692696"/>
            <a:ext cx="5146712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3481" y="2487253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Consider the rule </a:t>
            </a:r>
            <a:r>
              <a:rPr lang="en-US" b="1" i="1" dirty="0" smtClean="0"/>
              <a:t>{Milk, Diapers}→ {Beer}</a:t>
            </a:r>
            <a:endParaRPr lang="en-US" b="1" i="1" dirty="0"/>
          </a:p>
        </p:txBody>
      </p:sp>
      <p:sp>
        <p:nvSpPr>
          <p:cNvPr id="7" name="직사각형 6"/>
          <p:cNvSpPr/>
          <p:nvPr/>
        </p:nvSpPr>
        <p:spPr>
          <a:xfrm>
            <a:off x="2267744" y="2492896"/>
            <a:ext cx="165618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26559" y="285293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</a:t>
            </a:r>
            <a:endParaRPr lang="en-US" i="1" dirty="0"/>
          </a:p>
        </p:txBody>
      </p:sp>
      <p:sp>
        <p:nvSpPr>
          <p:cNvPr id="10" name="직사각형 9"/>
          <p:cNvSpPr/>
          <p:nvPr/>
        </p:nvSpPr>
        <p:spPr>
          <a:xfrm>
            <a:off x="4163574" y="2504680"/>
            <a:ext cx="82809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408343" y="285293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3177570" y="3688146"/>
                <a:ext cx="1492716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  <a:ea typeface="Cambria Math"/>
                      </a:rPr>
                      <m:t>𝝈</m:t>
                    </m:r>
                    <m:r>
                      <a:rPr lang="en-US" b="1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1" i="1">
                        <a:latin typeface="Cambria Math"/>
                        <a:ea typeface="Cambria Math"/>
                      </a:rPr>
                      <m:t>𝑨</m:t>
                    </m:r>
                    <m:r>
                      <a:rPr lang="en-US" b="1" i="1">
                        <a:latin typeface="Cambria Math"/>
                        <a:ea typeface="Cambria Math"/>
                      </a:rPr>
                      <m:t>∪</m:t>
                    </m:r>
                    <m:r>
                      <a:rPr lang="en-US" b="1" i="1">
                        <a:latin typeface="Cambria Math"/>
                        <a:ea typeface="Cambria Math"/>
                      </a:rPr>
                      <m:t>𝑩</m:t>
                    </m:r>
                    <m:r>
                      <a:rPr lang="en-US" b="1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= ?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  <a:ea typeface="Cambria Math"/>
                      </a:rPr>
                      <m:t>𝑵</m:t>
                    </m:r>
                  </m:oMath>
                </a14:m>
                <a:r>
                  <a:rPr lang="en-US" dirty="0" smtClean="0"/>
                  <a:t>=?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  <a:ea typeface="Cambria Math"/>
                        </a:rPr>
                        <m:t>𝝈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𝑨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570" y="3688146"/>
                <a:ext cx="1492716" cy="923330"/>
              </a:xfrm>
              <a:prstGeom prst="rect">
                <a:avLst/>
              </a:prstGeom>
              <a:blipFill rotWithShape="1">
                <a:blip r:embed="rId3"/>
                <a:stretch>
                  <a:fillRect t="-3311" r="-7755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5317594" y="2474364"/>
                <a:ext cx="3473643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sup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𝑀𝑖𝑙𝑘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𝐷𝑖𝑎𝑝𝑒𝑟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→{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𝐵𝑒𝑒𝑟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}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?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conf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𝑀𝑖𝑙𝑘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𝐷𝑖𝑎𝑝𝑒𝑟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→{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𝐵𝑒𝑒𝑟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}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?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594" y="2474364"/>
                <a:ext cx="3473643" cy="1200329"/>
              </a:xfrm>
              <a:prstGeom prst="rect">
                <a:avLst/>
              </a:prstGeom>
              <a:blipFill rotWithShape="1">
                <a:blip r:embed="rId4"/>
                <a:stretch>
                  <a:fillRect l="-1404" t="-2538" r="-122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250185" y="3703075"/>
            <a:ext cx="284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What we want to know: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72595" y="4869160"/>
                <a:ext cx="8898590" cy="9269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The rule’s support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sup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𝑀𝑖𝑙𝑘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𝐷𝑖𝑎𝑝𝑒𝑟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→{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𝐵𝑒𝑒𝑟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}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5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=0.4</m:t>
                        </m:r>
                      </m:e>
                    </m:func>
                  </m:oMath>
                </a14:m>
                <a:endParaRPr lang="en-US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The rule’s confidence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conf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𝑀𝑖𝑙𝑘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𝐷𝑖𝑎𝑝𝑒𝑟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→{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𝐵𝑒𝑒𝑟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}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𝑀𝑖𝑙𝑘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𝐷𝑖𝑎𝑝𝑒𝑟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𝐵𝑒𝑒𝑟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𝑀𝑖𝑙𝑘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𝐷𝑖𝑎𝑝𝑒𝑟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=0.67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95" y="4869160"/>
                <a:ext cx="8898590" cy="926985"/>
              </a:xfrm>
              <a:prstGeom prst="rect">
                <a:avLst/>
              </a:prstGeom>
              <a:blipFill rotWithShape="1">
                <a:blip r:embed="rId5"/>
                <a:stretch>
                  <a:fillRect l="-480" r="-411" b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487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 animBg="1"/>
      <p:bldP spid="11" grpId="0"/>
      <p:bldP spid="9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127000"/>
            <a:ext cx="8686800" cy="728663"/>
          </a:xfrm>
        </p:spPr>
        <p:txBody>
          <a:bodyPr anchor="t"/>
          <a:lstStyle/>
          <a:p>
            <a:pPr algn="l" eaLnBrk="1" hangingPunct="1"/>
            <a:r>
              <a:rPr lang="en-US" sz="2400" dirty="0" smtClean="0">
                <a:solidFill>
                  <a:srgbClr val="247A5B"/>
                </a:solidFill>
                <a:latin typeface="Arial Black" charset="0"/>
              </a:rPr>
              <a:t>Association Rules : Why use support &amp; confidence?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6177" y="1196752"/>
            <a:ext cx="8568952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dirty="0" smtClean="0"/>
              <a:t>Support is an important measure because a rule that has </a:t>
            </a:r>
            <a:r>
              <a:rPr lang="en-US" b="1" dirty="0" smtClean="0">
                <a:solidFill>
                  <a:srgbClr val="FFC000"/>
                </a:solidFill>
              </a:rPr>
              <a:t>very low </a:t>
            </a:r>
            <a:r>
              <a:rPr lang="en-US" dirty="0" smtClean="0"/>
              <a:t>support may occur simply by chance</a:t>
            </a:r>
            <a:r>
              <a:rPr lang="en-US" b="1" dirty="0" smtClean="0"/>
              <a:t> 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/>
              <a:t>A low support </a:t>
            </a:r>
            <a:r>
              <a:rPr lang="en-US" dirty="0" smtClean="0"/>
              <a:t>rule is likely to be </a:t>
            </a:r>
            <a:r>
              <a:rPr lang="en-US" b="1" dirty="0" smtClean="0"/>
              <a:t>uninteresting</a:t>
            </a:r>
            <a:r>
              <a:rPr lang="en-US" dirty="0" smtClean="0"/>
              <a:t> / may not be </a:t>
            </a:r>
            <a:r>
              <a:rPr lang="en-US" b="1" dirty="0" smtClean="0"/>
              <a:t>profitable 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Often used to </a:t>
            </a:r>
            <a:r>
              <a:rPr lang="en-US" b="1" dirty="0" smtClean="0"/>
              <a:t>eliminate</a:t>
            </a:r>
            <a:r>
              <a:rPr lang="en-US" dirty="0" smtClean="0"/>
              <a:t> uninteresting rules 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8577" y="3429000"/>
                <a:ext cx="8568952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Courier New" pitchFamily="49" charset="0"/>
                  <a:buChar char="o"/>
                </a:pPr>
                <a:r>
                  <a:rPr lang="en-US" dirty="0" smtClean="0"/>
                  <a:t>Confidence measures the </a:t>
                </a:r>
                <a:r>
                  <a:rPr lang="en-US" b="1" dirty="0" smtClean="0"/>
                  <a:t>reliability</a:t>
                </a:r>
                <a:r>
                  <a:rPr lang="en-US" dirty="0" smtClean="0"/>
                  <a:t> of the </a:t>
                </a:r>
                <a:r>
                  <a:rPr lang="en-US" b="1" dirty="0" smtClean="0"/>
                  <a:t>inference</a:t>
                </a:r>
              </a:p>
              <a:p>
                <a:pPr marL="285750" indent="-285750">
                  <a:lnSpc>
                    <a:spcPct val="150000"/>
                  </a:lnSpc>
                  <a:buFont typeface="Courier New" pitchFamily="49" charset="0"/>
                  <a:buChar char="o"/>
                </a:pPr>
                <a:r>
                  <a:rPr lang="en-US" dirty="0" smtClean="0"/>
                  <a:t>For a given rule </a:t>
                </a:r>
                <a14:m>
                  <m:oMath xmlns:m="http://schemas.openxmlformats.org/officeDocument/2006/math">
                    <m:r>
                      <a:rPr lang="el-GR" b="0" i="1">
                        <a:latin typeface="Cambria Math"/>
                        <a:ea typeface="Cambria Math"/>
                      </a:rPr>
                      <m:t>𝛢</m:t>
                    </m:r>
                    <m:r>
                      <a:rPr lang="el-GR" b="0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el-GR" b="0" i="1">
                        <a:latin typeface="Cambria Math"/>
                        <a:ea typeface="Cambria Math"/>
                      </a:rPr>
                      <m:t>𝛣</m:t>
                    </m:r>
                  </m:oMath>
                </a14:m>
                <a:r>
                  <a:rPr lang="en-US" dirty="0" smtClean="0"/>
                  <a:t>, the higher the confidence, the more likely it is for </a:t>
                </a:r>
                <a14:m>
                  <m:oMath xmlns:m="http://schemas.openxmlformats.org/officeDocument/2006/math">
                    <m:r>
                      <a:rPr lang="el-GR" b="0" i="1">
                        <a:latin typeface="Cambria Math"/>
                        <a:ea typeface="Cambria Math"/>
                      </a:rPr>
                      <m:t>𝛣</m:t>
                    </m:r>
                  </m:oMath>
                </a14:m>
                <a:r>
                  <a:rPr lang="en-US" dirty="0" smtClean="0"/>
                  <a:t> to be presented in transactions that contain </a:t>
                </a:r>
                <a14:m>
                  <m:oMath xmlns:m="http://schemas.openxmlformats.org/officeDocument/2006/math">
                    <m:r>
                      <a:rPr lang="el-GR" b="0" i="1">
                        <a:latin typeface="Cambria Math"/>
                        <a:ea typeface="Cambria Math"/>
                      </a:rPr>
                      <m:t>𝛢</m:t>
                    </m:r>
                  </m:oMath>
                </a14:m>
                <a:r>
                  <a:rPr lang="en-US" dirty="0" smtClean="0"/>
                  <a:t>. Also, it estimates of the conditional probability</a:t>
                </a:r>
              </a:p>
              <a:p>
                <a:pPr marL="285750" indent="-285750">
                  <a:lnSpc>
                    <a:spcPct val="150000"/>
                  </a:lnSpc>
                  <a:buFont typeface="Courier New" pitchFamily="49" charset="0"/>
                  <a:buChar char="o"/>
                </a:pPr>
                <a:r>
                  <a:rPr lang="en-US" dirty="0" smtClean="0"/>
                  <a:t>Does </a:t>
                </a:r>
                <a:r>
                  <a:rPr lang="en-US" b="1" dirty="0" smtClean="0"/>
                  <a:t>not</a:t>
                </a:r>
                <a:r>
                  <a:rPr lang="en-US" dirty="0" smtClean="0"/>
                  <a:t> necessarily imply </a:t>
                </a:r>
                <a:r>
                  <a:rPr lang="en-US" b="1" dirty="0" smtClean="0"/>
                  <a:t>causality</a:t>
                </a:r>
                <a:r>
                  <a:rPr lang="en-US" dirty="0" smtClean="0"/>
                  <a:t>. Instead, suggests a strong </a:t>
                </a:r>
                <a:r>
                  <a:rPr lang="en-US" b="1" dirty="0" smtClean="0"/>
                  <a:t>co-occurrence </a:t>
                </a:r>
                <a:r>
                  <a:rPr lang="en-US" dirty="0" smtClean="0"/>
                  <a:t>between the antecedents and consequent of the rule.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77" y="3429000"/>
                <a:ext cx="8568952" cy="2585323"/>
              </a:xfrm>
              <a:prstGeom prst="rect">
                <a:avLst/>
              </a:prstGeom>
              <a:blipFill rotWithShape="1">
                <a:blip r:embed="rId2"/>
                <a:stretch>
                  <a:fillRect l="-427" r="-1280" b="-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266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127000"/>
            <a:ext cx="8686800" cy="728663"/>
          </a:xfrm>
        </p:spPr>
        <p:txBody>
          <a:bodyPr anchor="t"/>
          <a:lstStyle/>
          <a:p>
            <a:pPr algn="l" eaLnBrk="1" hangingPunct="1"/>
            <a:r>
              <a:rPr lang="en-US" sz="2400" dirty="0" smtClean="0">
                <a:solidFill>
                  <a:srgbClr val="247A5B"/>
                </a:solidFill>
                <a:latin typeface="Arial Black" charset="0"/>
              </a:rPr>
              <a:t>Data Mining with Rule Association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763032"/>
            <a:ext cx="5619125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dirty="0" smtClean="0"/>
              <a:t>Problem Definition</a:t>
            </a:r>
          </a:p>
          <a:p>
            <a:pPr lvl="1">
              <a:lnSpc>
                <a:spcPct val="150000"/>
              </a:lnSpc>
            </a:pPr>
            <a:r>
              <a:rPr lang="en-US" i="1" dirty="0" smtClean="0"/>
              <a:t>“ Find frequent and high confidence association rules”</a:t>
            </a:r>
            <a:endParaRPr lang="en-US" i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757423"/>
            <a:ext cx="2088232" cy="2130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323527" y="2339264"/>
                <a:ext cx="5403101" cy="137776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b="1" dirty="0" smtClean="0"/>
                  <a:t>1. Frequent Set(item) Generation</a:t>
                </a:r>
              </a:p>
              <a:p>
                <a:pPr marL="742950" lvl="1" indent="-285750">
                  <a:buFont typeface="Wingdings" pitchFamily="2" charset="2"/>
                  <a:buChar char="Ø"/>
                </a:pPr>
                <a:r>
                  <a:rPr lang="en-US" dirty="0" smtClean="0"/>
                  <a:t>Enumerate all possible rules</a:t>
                </a:r>
              </a:p>
              <a:p>
                <a:pPr marL="742950" lvl="1" indent="-285750"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endParaRPr lang="en-US" b="0" dirty="0" smtClean="0"/>
              </a:p>
              <a:p>
                <a:pPr marL="742950" lvl="1" indent="-285750">
                  <a:buFont typeface="Wingdings" pitchFamily="2" charset="2"/>
                  <a:buChar char="Ø"/>
                </a:pPr>
                <a:r>
                  <a:rPr lang="en-US" dirty="0" smtClean="0"/>
                  <a:t>Extract rules with support ≥ </a:t>
                </a:r>
                <a:r>
                  <a:rPr lang="en-US" i="1" dirty="0" err="1" smtClean="0"/>
                  <a:t>minsup</a:t>
                </a:r>
                <a:endParaRPr lang="en-US" i="1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7" y="2339264"/>
                <a:ext cx="5403101" cy="137776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/>
          <p:cNvSpPr/>
          <p:nvPr/>
        </p:nvSpPr>
        <p:spPr>
          <a:xfrm>
            <a:off x="195950" y="5085184"/>
            <a:ext cx="5530680" cy="10801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2</a:t>
            </a:r>
            <a:r>
              <a:rPr lang="en-US" b="1" dirty="0" smtClean="0"/>
              <a:t>. Rule generation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/>
              <a:t>Generate high confidence rules from each frequent item-set  </a:t>
            </a:r>
          </a:p>
        </p:txBody>
      </p:sp>
      <p:sp>
        <p:nvSpPr>
          <p:cNvPr id="10" name="아래쪽 화살표 9"/>
          <p:cNvSpPr/>
          <p:nvPr/>
        </p:nvSpPr>
        <p:spPr>
          <a:xfrm>
            <a:off x="2843808" y="4077072"/>
            <a:ext cx="360040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오른쪽 중괄호 10"/>
          <p:cNvSpPr/>
          <p:nvPr/>
        </p:nvSpPr>
        <p:spPr>
          <a:xfrm>
            <a:off x="5940152" y="3140968"/>
            <a:ext cx="216024" cy="266429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167252" y="4005064"/>
            <a:ext cx="286924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Expensive computation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Need something more advanced!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4396" y="3036445"/>
            <a:ext cx="3057204" cy="193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31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127000"/>
            <a:ext cx="8686800" cy="728663"/>
          </a:xfrm>
        </p:spPr>
        <p:txBody>
          <a:bodyPr anchor="t"/>
          <a:lstStyle/>
          <a:p>
            <a:pPr algn="l" eaLnBrk="1" hangingPunct="1"/>
            <a:r>
              <a:rPr lang="en-US" sz="2400" dirty="0" smtClean="0">
                <a:solidFill>
                  <a:srgbClr val="247A5B"/>
                </a:solidFill>
                <a:latin typeface="Arial Black" charset="0"/>
              </a:rPr>
              <a:t>Data Mining with Rule Association: Brute force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758562"/>
            <a:ext cx="302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US" dirty="0" smtClean="0"/>
              <a:t>Preparation for approach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29592"/>
            <a:ext cx="7560840" cy="4544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264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61" y="1052736"/>
            <a:ext cx="8273438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127000"/>
            <a:ext cx="8686800" cy="728663"/>
          </a:xfrm>
        </p:spPr>
        <p:txBody>
          <a:bodyPr anchor="t"/>
          <a:lstStyle/>
          <a:p>
            <a:pPr algn="l" eaLnBrk="1" hangingPunct="1"/>
            <a:r>
              <a:rPr lang="en-US" sz="2400" dirty="0" smtClean="0">
                <a:solidFill>
                  <a:srgbClr val="247A5B"/>
                </a:solidFill>
                <a:latin typeface="Arial Black" charset="0"/>
              </a:rPr>
              <a:t>Data Mining with Rule Association: Brute force</a:t>
            </a:r>
          </a:p>
        </p:txBody>
      </p:sp>
      <p:sp>
        <p:nvSpPr>
          <p:cNvPr id="4" name="타원 3"/>
          <p:cNvSpPr/>
          <p:nvPr/>
        </p:nvSpPr>
        <p:spPr>
          <a:xfrm>
            <a:off x="6660232" y="1772816"/>
            <a:ext cx="64807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86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86800" cy="728663"/>
          </a:xfrm>
        </p:spPr>
        <p:txBody>
          <a:bodyPr anchor="t"/>
          <a:lstStyle/>
          <a:p>
            <a:pPr algn="l" eaLnBrk="1" hangingPunct="1"/>
            <a:r>
              <a:rPr lang="en-US" sz="2000" dirty="0" smtClean="0">
                <a:solidFill>
                  <a:srgbClr val="247A5B"/>
                </a:solidFill>
                <a:latin typeface="Arial Black" charset="0"/>
              </a:rPr>
              <a:t>Data Mining with Rule Association: Apriority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3528" y="620688"/>
                <a:ext cx="7848872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Courier New" pitchFamily="49" charset="0"/>
                  <a:buChar char="o"/>
                </a:pPr>
                <a:r>
                  <a:rPr lang="en-US" dirty="0" smtClean="0"/>
                  <a:t>Brute-forth is too expensive to compute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dirty="0" smtClean="0"/>
                  <a:t>Ex) we have 10 items→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dirty="0" smtClean="0"/>
                  <a:t>-1 frequent </a:t>
                </a:r>
                <a:r>
                  <a:rPr lang="en-US" dirty="0" err="1" smtClean="0"/>
                  <a:t>itemsets</a:t>
                </a:r>
                <a:endParaRPr lang="en-US" dirty="0" smtClean="0"/>
              </a:p>
              <a:p>
                <a:pPr marL="742950" lvl="1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dirty="0" smtClean="0"/>
                  <a:t>To reduce the complexity of computation:</a:t>
                </a:r>
              </a:p>
              <a:p>
                <a:pPr marL="1200150" lvl="2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b="1" dirty="0" smtClean="0"/>
                  <a:t>Reduce the number of candidate </a:t>
                </a:r>
                <a:r>
                  <a:rPr lang="en-US" b="1" dirty="0" err="1" smtClean="0"/>
                  <a:t>itemset</a:t>
                </a:r>
                <a:r>
                  <a:rPr lang="en-US" b="1" dirty="0" smtClean="0"/>
                  <a:t> (M)</a:t>
                </a:r>
              </a:p>
              <a:p>
                <a:pPr marL="1657350" lvl="3" indent="-285750">
                  <a:lnSpc>
                    <a:spcPct val="150000"/>
                  </a:lnSpc>
                  <a:buFont typeface="Wingdings" pitchFamily="2" charset="2"/>
                  <a:buChar char="ü"/>
                </a:pPr>
                <a:r>
                  <a:rPr lang="en-US" dirty="0" err="1" smtClean="0"/>
                  <a:t>Apriori</a:t>
                </a:r>
                <a:r>
                  <a:rPr lang="en-US" dirty="0" smtClean="0"/>
                  <a:t> principle</a:t>
                </a:r>
              </a:p>
              <a:p>
                <a:pPr marL="1200150" lvl="2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b="1" dirty="0" smtClean="0"/>
                  <a:t>Reduce the number of comparison</a:t>
                </a:r>
                <a:endParaRPr lang="en-US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620688"/>
                <a:ext cx="7848872" cy="2585323"/>
              </a:xfrm>
              <a:prstGeom prst="rect">
                <a:avLst/>
              </a:prstGeom>
              <a:blipFill rotWithShape="1">
                <a:blip r:embed="rId2"/>
                <a:stretch>
                  <a:fillRect l="-466"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/>
              <p:cNvSpPr/>
              <p:nvPr/>
            </p:nvSpPr>
            <p:spPr>
              <a:xfrm>
                <a:off x="323529" y="3429000"/>
                <a:ext cx="8640960" cy="30008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Courier New" pitchFamily="49" charset="0"/>
                  <a:buChar char="o"/>
                </a:pPr>
                <a:r>
                  <a:rPr lang="en-US" b="1" dirty="0" smtClean="0"/>
                  <a:t>Apriori</a:t>
                </a:r>
                <a:r>
                  <a:rPr lang="en-US" b="1" dirty="0" smtClean="0"/>
                  <a:t> </a:t>
                </a:r>
                <a:r>
                  <a:rPr lang="en-US" b="1" dirty="0" smtClean="0"/>
                  <a:t>principle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b="1" dirty="0" smtClean="0"/>
                  <a:t>If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𝑨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⊆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𝑩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𝒕𝒉𝒆𝒏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𝒔𝒖𝒑</m:t>
                    </m:r>
                    <m:d>
                      <m:dPr>
                        <m:ctrlP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𝑿</m:t>
                        </m:r>
                      </m:e>
                    </m:d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𝒔𝒖𝒑</m:t>
                    </m:r>
                    <m:d>
                      <m:dPr>
                        <m:ctrlP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𝒀</m:t>
                        </m:r>
                      </m:e>
                    </m:d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.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Anti-monotone property</a:t>
                </a:r>
                <a:endParaRPr lang="en-US" b="1" dirty="0" smtClean="0"/>
              </a:p>
              <a:p>
                <a:pPr marL="742950" lvl="1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b="1" dirty="0" smtClean="0"/>
                  <a:t>“ </a:t>
                </a:r>
                <a:r>
                  <a:rPr lang="en-US" i="1" dirty="0" smtClean="0"/>
                  <a:t>If an </a:t>
                </a:r>
                <a:r>
                  <a:rPr lang="en-US" i="1" dirty="0" err="1" smtClean="0"/>
                  <a:t>itemset</a:t>
                </a:r>
                <a:r>
                  <a:rPr lang="en-US" i="1" dirty="0" smtClean="0"/>
                  <a:t> is frequent, then all of its subsets must also be frequent”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dirty="0" smtClean="0"/>
                  <a:t>Ex) if {</a:t>
                </a:r>
                <a:r>
                  <a:rPr lang="en-US" dirty="0" err="1" smtClean="0"/>
                  <a:t>c,d,e</a:t>
                </a:r>
                <a:r>
                  <a:rPr lang="en-US" dirty="0" smtClean="0"/>
                  <a:t>} is frequent, all </a:t>
                </a:r>
                <a:r>
                  <a:rPr lang="en-US" dirty="0" err="1" smtClean="0"/>
                  <a:t>subjest</a:t>
                </a:r>
                <a:r>
                  <a:rPr lang="en-US" dirty="0" smtClean="0"/>
                  <a:t> of this {</a:t>
                </a:r>
                <a:r>
                  <a:rPr lang="en-US" dirty="0" err="1" smtClean="0"/>
                  <a:t>c,d</a:t>
                </a:r>
                <a:r>
                  <a:rPr lang="en-US" dirty="0" smtClean="0"/>
                  <a:t>}, {</a:t>
                </a:r>
                <a:r>
                  <a:rPr lang="en-US" dirty="0" err="1" smtClean="0"/>
                  <a:t>c,e</a:t>
                </a:r>
                <a:r>
                  <a:rPr lang="en-US" dirty="0" smtClean="0"/>
                  <a:t>}, {</a:t>
                </a:r>
                <a:r>
                  <a:rPr lang="en-US" dirty="0" err="1" smtClean="0"/>
                  <a:t>d,e</a:t>
                </a:r>
                <a:r>
                  <a:rPr lang="en-US" dirty="0" smtClean="0"/>
                  <a:t>}, {c}, {d}, {e} are </a:t>
                </a:r>
                <a:r>
                  <a:rPr lang="en-US" dirty="0" smtClean="0"/>
                  <a:t>frequent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endParaRPr lang="en-US" dirty="0" smtClean="0"/>
              </a:p>
              <a:p>
                <a:pPr marL="742950" lvl="1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9" y="3429000"/>
                <a:ext cx="8640960" cy="3000821"/>
              </a:xfrm>
              <a:prstGeom prst="rect">
                <a:avLst/>
              </a:prstGeom>
              <a:blipFill rotWithShape="0">
                <a:blip r:embed="rId3"/>
                <a:stretch>
                  <a:fillRect l="-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0" t="16389" r="56704" b="16944"/>
          <a:stretch/>
        </p:blipFill>
        <p:spPr bwMode="auto">
          <a:xfrm>
            <a:off x="1608304" y="879520"/>
            <a:ext cx="6677201" cy="4826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676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127000"/>
            <a:ext cx="8686800" cy="728663"/>
          </a:xfrm>
        </p:spPr>
        <p:txBody>
          <a:bodyPr anchor="t"/>
          <a:lstStyle/>
          <a:p>
            <a:pPr algn="l" eaLnBrk="1" hangingPunct="1"/>
            <a:r>
              <a:rPr lang="en-US" sz="2400" dirty="0" smtClean="0">
                <a:solidFill>
                  <a:srgbClr val="247A5B"/>
                </a:solidFill>
                <a:latin typeface="Arial Black" charset="0"/>
              </a:rPr>
              <a:t>Data Types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5537" y="1124744"/>
            <a:ext cx="864096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b="1" dirty="0" smtClean="0"/>
              <a:t>Structured data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Set of measurements from an experiments or process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Well-defined tables, feature (</a:t>
            </a:r>
            <a:r>
              <a:rPr lang="en-US" i="1" dirty="0" smtClean="0"/>
              <a:t>aka</a:t>
            </a:r>
            <a:r>
              <a:rPr lang="en-US" dirty="0" smtClean="0"/>
              <a:t> attribute, column), sample(tuples, rows)</a:t>
            </a:r>
          </a:p>
          <a:p>
            <a:pPr marL="285750" indent="-28575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b="1" dirty="0" smtClean="0"/>
              <a:t>Unstructured data 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Either does </a:t>
            </a:r>
            <a:r>
              <a:rPr lang="en-US" dirty="0"/>
              <a:t>not have a </a:t>
            </a:r>
            <a:r>
              <a:rPr lang="en-US" i="1" dirty="0"/>
              <a:t>pre-defined</a:t>
            </a:r>
            <a:r>
              <a:rPr lang="en-US" dirty="0"/>
              <a:t> data model or is </a:t>
            </a:r>
            <a:r>
              <a:rPr lang="en-US" i="1" dirty="0"/>
              <a:t>not organized</a:t>
            </a:r>
            <a:r>
              <a:rPr lang="en-US" dirty="0"/>
              <a:t> in a pre-defined </a:t>
            </a:r>
            <a:r>
              <a:rPr lang="en-US" dirty="0" smtClean="0"/>
              <a:t>manner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Images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World Wide Web ( HTML, XML)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Time series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Genetic information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Videos</a:t>
            </a:r>
            <a:endParaRPr 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483768" y="1700808"/>
            <a:ext cx="4876800" cy="4695527"/>
            <a:chOff x="2483768" y="1700808"/>
            <a:chExt cx="4876800" cy="4695527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1700808"/>
              <a:ext cx="4876800" cy="4286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2519382" y="5934670"/>
              <a:ext cx="4572000" cy="46166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1200" dirty="0">
                  <a:solidFill>
                    <a:schemeClr val="bg2"/>
                  </a:solidFill>
                </a:rPr>
                <a:t>https://www.laserfiche.com/ecmblog/4-ways-to-manage-unstructured-data-with-ecm/</a:t>
              </a: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340768"/>
            <a:ext cx="6550371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525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86800" cy="728663"/>
          </a:xfrm>
        </p:spPr>
        <p:txBody>
          <a:bodyPr anchor="t"/>
          <a:lstStyle/>
          <a:p>
            <a:pPr algn="l" eaLnBrk="1" hangingPunct="1"/>
            <a:r>
              <a:rPr lang="en-US" sz="2000" dirty="0" smtClean="0">
                <a:solidFill>
                  <a:srgbClr val="247A5B"/>
                </a:solidFill>
                <a:latin typeface="Arial Black" charset="0"/>
              </a:rPr>
              <a:t>Data Mining with Rule Association: Apriority approach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956787"/>
            <a:ext cx="842493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dirty="0" smtClean="0"/>
              <a:t>Level-wise or breadth first search of the </a:t>
            </a:r>
            <a:r>
              <a:rPr lang="en-US" dirty="0" err="1" smtClean="0"/>
              <a:t>itemset</a:t>
            </a:r>
            <a:r>
              <a:rPr lang="en-US" dirty="0" smtClean="0"/>
              <a:t> search space, and </a:t>
            </a:r>
            <a:r>
              <a:rPr lang="en-US" b="1" dirty="0" smtClean="0">
                <a:solidFill>
                  <a:srgbClr val="FF9900"/>
                </a:solidFill>
              </a:rPr>
              <a:t>prunes</a:t>
            </a:r>
            <a:r>
              <a:rPr lang="en-US" dirty="0" smtClean="0"/>
              <a:t> all </a:t>
            </a:r>
            <a:r>
              <a:rPr lang="en-US" dirty="0" smtClean="0">
                <a:solidFill>
                  <a:srgbClr val="FF9900"/>
                </a:solidFill>
              </a:rPr>
              <a:t>super-sets</a:t>
            </a:r>
            <a:r>
              <a:rPr lang="en-US" dirty="0" smtClean="0"/>
              <a:t> of any </a:t>
            </a:r>
            <a:r>
              <a:rPr lang="en-US" dirty="0" smtClean="0">
                <a:solidFill>
                  <a:srgbClr val="FF9900"/>
                </a:solidFill>
              </a:rPr>
              <a:t>infrequent candidate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Avoid branching (generating) any candidate that has an infrequent subset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Compute the support of all </a:t>
            </a:r>
            <a:r>
              <a:rPr lang="en-US" dirty="0" smtClean="0">
                <a:solidFill>
                  <a:srgbClr val="FF9900"/>
                </a:solidFill>
              </a:rPr>
              <a:t>valid</a:t>
            </a:r>
            <a:r>
              <a:rPr lang="en-US" dirty="0" smtClean="0"/>
              <a:t> candidate of size k that comprise level k in the tree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221088"/>
            <a:ext cx="432435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39552" y="3851756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US" dirty="0" smtClean="0"/>
              <a:t>Let see: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45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45038"/>
            <a:ext cx="8012387" cy="512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1520" y="116633"/>
            <a:ext cx="8686800" cy="504056"/>
          </a:xfrm>
        </p:spPr>
        <p:txBody>
          <a:bodyPr anchor="t"/>
          <a:lstStyle/>
          <a:p>
            <a:pPr algn="l" eaLnBrk="1" hangingPunct="1"/>
            <a:r>
              <a:rPr lang="en-US" sz="2000" dirty="0" smtClean="0">
                <a:solidFill>
                  <a:srgbClr val="247A5B"/>
                </a:solidFill>
                <a:latin typeface="Arial Black" charset="0"/>
              </a:rPr>
              <a:t>Data Mining with Rule Association: Apriority approach</a:t>
            </a:r>
          </a:p>
        </p:txBody>
      </p:sp>
      <p:cxnSp>
        <p:nvCxnSpPr>
          <p:cNvPr id="6" name="구부러진 연결선 5"/>
          <p:cNvCxnSpPr/>
          <p:nvPr/>
        </p:nvCxnSpPr>
        <p:spPr>
          <a:xfrm>
            <a:off x="6444208" y="3508500"/>
            <a:ext cx="2016224" cy="568572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구부러진 연결선 7"/>
          <p:cNvCxnSpPr/>
          <p:nvPr/>
        </p:nvCxnSpPr>
        <p:spPr>
          <a:xfrm>
            <a:off x="5652120" y="3508500"/>
            <a:ext cx="2808312" cy="568572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041086" y="421410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</a:t>
            </a:r>
            <a:endParaRPr lang="en-US" dirty="0"/>
          </a:p>
        </p:txBody>
      </p:sp>
      <p:sp>
        <p:nvSpPr>
          <p:cNvPr id="11" name="타원 10"/>
          <p:cNvSpPr/>
          <p:nvPr/>
        </p:nvSpPr>
        <p:spPr>
          <a:xfrm>
            <a:off x="3491880" y="5301208"/>
            <a:ext cx="1512168" cy="770755"/>
          </a:xfrm>
          <a:prstGeom prst="ellipse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5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1520" y="116633"/>
            <a:ext cx="8686800" cy="504056"/>
          </a:xfrm>
        </p:spPr>
        <p:txBody>
          <a:bodyPr anchor="t"/>
          <a:lstStyle/>
          <a:p>
            <a:pPr algn="l" eaLnBrk="1" hangingPunct="1"/>
            <a:r>
              <a:rPr lang="en-US" sz="2000" dirty="0" smtClean="0">
                <a:solidFill>
                  <a:srgbClr val="247A5B"/>
                </a:solidFill>
                <a:latin typeface="Arial Black" charset="0"/>
              </a:rPr>
              <a:t>Data Mining with Rule Association: Apriority approach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20688"/>
            <a:ext cx="8674205" cy="5429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48064" y="980728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Depth(level) 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79496" y="249289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Depth 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71800" y="568513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Depth 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83968" y="443711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Depth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24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76672"/>
            <a:ext cx="5229225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1520" y="116633"/>
            <a:ext cx="8686800" cy="504056"/>
          </a:xfrm>
        </p:spPr>
        <p:txBody>
          <a:bodyPr anchor="t"/>
          <a:lstStyle/>
          <a:p>
            <a:pPr algn="l" eaLnBrk="1" hangingPunct="1"/>
            <a:r>
              <a:rPr lang="en-US" sz="2000" dirty="0" smtClean="0">
                <a:solidFill>
                  <a:srgbClr val="247A5B"/>
                </a:solidFill>
                <a:latin typeface="Arial Black" charset="0"/>
              </a:rPr>
              <a:t>Data Mining with Rule Association: Apriority approach</a:t>
            </a:r>
          </a:p>
        </p:txBody>
      </p:sp>
    </p:spTree>
    <p:extLst>
      <p:ext uri="{BB962C8B-B14F-4D97-AF65-F5344CB8AC3E}">
        <p14:creationId xmlns:p14="http://schemas.microsoft.com/office/powerpoint/2010/main" val="191361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11" y="1268760"/>
            <a:ext cx="7952468" cy="4854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1520" y="116633"/>
            <a:ext cx="8686800" cy="504056"/>
          </a:xfrm>
        </p:spPr>
        <p:txBody>
          <a:bodyPr anchor="t"/>
          <a:lstStyle/>
          <a:p>
            <a:pPr algn="l" eaLnBrk="1" hangingPunct="1"/>
            <a:r>
              <a:rPr lang="en-US" sz="2000" dirty="0" smtClean="0">
                <a:solidFill>
                  <a:srgbClr val="247A5B"/>
                </a:solidFill>
                <a:latin typeface="Arial Black" charset="0"/>
              </a:rPr>
              <a:t>Data Mining with Rule Association: </a:t>
            </a:r>
            <a:r>
              <a:rPr lang="en-US" sz="2000" dirty="0" err="1" smtClean="0">
                <a:solidFill>
                  <a:srgbClr val="247A5B"/>
                </a:solidFill>
                <a:latin typeface="Arial Black" charset="0"/>
              </a:rPr>
              <a:t>Apriori</a:t>
            </a:r>
            <a:r>
              <a:rPr lang="en-US" sz="2000" dirty="0" smtClean="0">
                <a:solidFill>
                  <a:srgbClr val="247A5B"/>
                </a:solidFill>
                <a:latin typeface="Arial Black" charset="0"/>
              </a:rPr>
              <a:t> approach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724054"/>
            <a:ext cx="321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Illustration of </a:t>
            </a:r>
            <a:r>
              <a:rPr lang="en-US" dirty="0" err="1" smtClean="0"/>
              <a:t>apriori</a:t>
            </a:r>
            <a:r>
              <a:rPr lang="en-US" dirty="0" smtClean="0"/>
              <a:t>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10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7344816" cy="1934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19442"/>
            <a:ext cx="3394521" cy="4319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1520" y="116633"/>
            <a:ext cx="8686800" cy="504056"/>
          </a:xfrm>
        </p:spPr>
        <p:txBody>
          <a:bodyPr anchor="t"/>
          <a:lstStyle/>
          <a:p>
            <a:pPr algn="l" eaLnBrk="1" hangingPunct="1"/>
            <a:r>
              <a:rPr lang="en-US" sz="2000" dirty="0" smtClean="0">
                <a:solidFill>
                  <a:srgbClr val="247A5B"/>
                </a:solidFill>
                <a:latin typeface="Arial Black" charset="0"/>
              </a:rPr>
              <a:t>Data Mining with Rule Association: Apriority approach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34922" y="2596262"/>
            <a:ext cx="5009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Simple application of association rule mining in clinical data (diabetic data)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Apriori</a:t>
            </a:r>
            <a:r>
              <a:rPr lang="en-US" dirty="0" smtClean="0"/>
              <a:t> algorithm was used.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59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07166"/>
            <a:ext cx="6230311" cy="5450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1520" y="116633"/>
            <a:ext cx="8686800" cy="504056"/>
          </a:xfrm>
        </p:spPr>
        <p:txBody>
          <a:bodyPr anchor="t"/>
          <a:lstStyle/>
          <a:p>
            <a:pPr algn="l" eaLnBrk="1" hangingPunct="1"/>
            <a:r>
              <a:rPr lang="en-US" sz="2000" dirty="0" smtClean="0">
                <a:solidFill>
                  <a:srgbClr val="247A5B"/>
                </a:solidFill>
                <a:latin typeface="Arial Black" charset="0"/>
              </a:rPr>
              <a:t>Data Mining with Rule Association: Apriority approach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40152" y="2780928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Survey of association rule mining in medical domain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40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80928"/>
            <a:ext cx="8686800" cy="504056"/>
          </a:xfrm>
        </p:spPr>
        <p:txBody>
          <a:bodyPr anchor="t"/>
          <a:lstStyle/>
          <a:p>
            <a:pPr algn="l" eaLnBrk="1" hangingPunct="1"/>
            <a:r>
              <a:rPr lang="en-US" sz="3200" dirty="0" smtClean="0">
                <a:solidFill>
                  <a:srgbClr val="247A5B"/>
                </a:solidFill>
                <a:latin typeface="Arial Black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20841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127000"/>
            <a:ext cx="8686800" cy="728663"/>
          </a:xfrm>
        </p:spPr>
        <p:txBody>
          <a:bodyPr anchor="t"/>
          <a:lstStyle/>
          <a:p>
            <a:pPr algn="l" eaLnBrk="1" hangingPunct="1"/>
            <a:r>
              <a:rPr lang="en-US" sz="2400" dirty="0" smtClean="0">
                <a:solidFill>
                  <a:srgbClr val="247A5B"/>
                </a:solidFill>
                <a:latin typeface="Arial Black" charset="0"/>
              </a:rPr>
              <a:t>Data Quality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908720"/>
            <a:ext cx="4551246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dirty="0" smtClean="0"/>
              <a:t>What kinds of data quality problem?</a:t>
            </a:r>
          </a:p>
          <a:p>
            <a:pPr marL="285750" indent="-28575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dirty="0" smtClean="0"/>
              <a:t>How can we detect problems with data?</a:t>
            </a:r>
          </a:p>
          <a:p>
            <a:pPr marL="285750" indent="-28575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dirty="0" smtClean="0"/>
              <a:t>What can we do these problems?</a:t>
            </a:r>
          </a:p>
          <a:p>
            <a:pPr marL="285750" indent="-28575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dirty="0" smtClean="0"/>
              <a:t>Examples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Noisy / outliers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Missing values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Duplicate data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84"/>
          <a:stretch/>
        </p:blipFill>
        <p:spPr bwMode="auto">
          <a:xfrm>
            <a:off x="4283968" y="2204864"/>
            <a:ext cx="4695825" cy="3213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44008" y="5418667"/>
            <a:ext cx="416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Composition of two sine waves + noise</a:t>
            </a:r>
            <a:endParaRPr 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539552" y="3909541"/>
            <a:ext cx="3409950" cy="2705100"/>
            <a:chOff x="539552" y="3909541"/>
            <a:chExt cx="3409950" cy="2705100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3909541"/>
              <a:ext cx="3409950" cy="270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타원 6"/>
            <p:cNvSpPr/>
            <p:nvPr/>
          </p:nvSpPr>
          <p:spPr>
            <a:xfrm>
              <a:off x="899592" y="4221088"/>
              <a:ext cx="216024" cy="21602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15616" y="4144434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Outliers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292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76672"/>
            <a:ext cx="7133135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908720"/>
            <a:ext cx="1333500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5085184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Introduction of data management of the University of South Florida's center for health outcomes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0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127000"/>
            <a:ext cx="8686800" cy="728663"/>
          </a:xfrm>
        </p:spPr>
        <p:txBody>
          <a:bodyPr anchor="t"/>
          <a:lstStyle/>
          <a:p>
            <a:pPr algn="l" eaLnBrk="1" hangingPunct="1"/>
            <a:r>
              <a:rPr lang="en-US" sz="2400" dirty="0" smtClean="0">
                <a:solidFill>
                  <a:srgbClr val="247A5B"/>
                </a:solidFill>
                <a:latin typeface="Arial Black" charset="0"/>
              </a:rPr>
              <a:t>Data Preprocessing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889342"/>
            <a:ext cx="8352928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dirty="0" smtClean="0"/>
              <a:t>Data cleaning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Clean the ‘dirty’ data 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‘Dirty data’? Incomplete, noisy, incomplete.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Many reasons.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Missing values </a:t>
            </a: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Fill in missing values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Noisy data</a:t>
            </a: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A random error or variance in a measured variable</a:t>
            </a:r>
            <a:endParaRPr lang="en-US" dirty="0"/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Identify outliers and smoothing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07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127000"/>
            <a:ext cx="8686800" cy="728663"/>
          </a:xfrm>
        </p:spPr>
        <p:txBody>
          <a:bodyPr anchor="t"/>
          <a:lstStyle/>
          <a:p>
            <a:pPr algn="l" eaLnBrk="1" hangingPunct="1"/>
            <a:r>
              <a:rPr lang="en-US" sz="2400" dirty="0" smtClean="0">
                <a:solidFill>
                  <a:srgbClr val="247A5B"/>
                </a:solidFill>
                <a:latin typeface="Arial Black" charset="0"/>
              </a:rPr>
              <a:t>Data Preprocessing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95536" y="836712"/>
            <a:ext cx="8244565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dirty="0"/>
              <a:t>Missing </a:t>
            </a:r>
            <a:r>
              <a:rPr lang="en-US" dirty="0" smtClean="0"/>
              <a:t>values</a:t>
            </a:r>
          </a:p>
          <a:p>
            <a:pPr marL="742950" lvl="1" indent="-28575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dirty="0" smtClean="0"/>
              <a:t>Ignore the row (tuple)</a:t>
            </a:r>
          </a:p>
          <a:p>
            <a:pPr marL="742950" lvl="1" indent="-28575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dirty="0" smtClean="0"/>
              <a:t>Fill in the value manually</a:t>
            </a:r>
          </a:p>
          <a:p>
            <a:pPr marL="742950" lvl="1" indent="-28575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dirty="0" smtClean="0"/>
              <a:t>Global constraints </a:t>
            </a:r>
          </a:p>
          <a:p>
            <a:pPr marL="742950" lvl="1" indent="-28575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dirty="0" smtClean="0"/>
              <a:t>Use the feature mean value / feature mean belonging to the same class</a:t>
            </a:r>
          </a:p>
          <a:p>
            <a:pPr marL="742950" lvl="1" indent="-28575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dirty="0" smtClean="0"/>
              <a:t>Use the most probable (frequent) values  </a:t>
            </a:r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27767" y="3573016"/>
            <a:ext cx="210185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dirty="0" smtClean="0"/>
              <a:t>Noisy data</a:t>
            </a:r>
          </a:p>
          <a:p>
            <a:pPr marL="742950" lvl="1" indent="-28575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dirty="0" smtClean="0"/>
              <a:t>Binning</a:t>
            </a:r>
          </a:p>
          <a:p>
            <a:pPr marL="742950" lvl="1" indent="-28575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dirty="0" smtClean="0"/>
              <a:t>Regression</a:t>
            </a:r>
          </a:p>
          <a:p>
            <a:pPr marL="742950" lvl="1" indent="-28575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dirty="0" smtClean="0"/>
              <a:t>Clustering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212976"/>
            <a:ext cx="4498454" cy="3319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>
            <a:off x="2123728" y="4293096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43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127000"/>
            <a:ext cx="8686800" cy="728663"/>
          </a:xfrm>
        </p:spPr>
        <p:txBody>
          <a:bodyPr anchor="t"/>
          <a:lstStyle/>
          <a:p>
            <a:pPr algn="l" eaLnBrk="1" hangingPunct="1"/>
            <a:r>
              <a:rPr lang="en-US" sz="2400" dirty="0" smtClean="0">
                <a:solidFill>
                  <a:srgbClr val="247A5B"/>
                </a:solidFill>
                <a:latin typeface="Arial Black" charset="0"/>
              </a:rPr>
              <a:t>Data Preprocessing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24" y="1340768"/>
            <a:ext cx="3166957" cy="2656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124744"/>
            <a:ext cx="3404343" cy="271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86697" y="4211796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16216" y="4356391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34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127000"/>
            <a:ext cx="8686800" cy="728663"/>
          </a:xfrm>
        </p:spPr>
        <p:txBody>
          <a:bodyPr anchor="t"/>
          <a:lstStyle/>
          <a:p>
            <a:pPr algn="l" eaLnBrk="1" hangingPunct="1"/>
            <a:r>
              <a:rPr lang="en-US" sz="2400" dirty="0" smtClean="0">
                <a:solidFill>
                  <a:srgbClr val="247A5B"/>
                </a:solidFill>
                <a:latin typeface="Arial Black" charset="0"/>
              </a:rPr>
              <a:t>Data Preprocessing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95537" y="836712"/>
            <a:ext cx="86409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dirty="0" smtClean="0"/>
              <a:t>Integration</a:t>
            </a:r>
          </a:p>
          <a:p>
            <a:pPr marL="742950" lvl="1" indent="-28575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dirty="0" smtClean="0"/>
              <a:t>Entity identification </a:t>
            </a:r>
          </a:p>
          <a:p>
            <a:pPr marL="1200150" lvl="2" indent="-28575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dirty="0" err="1" smtClean="0"/>
              <a:t>Sample_Id</a:t>
            </a:r>
            <a:r>
              <a:rPr lang="en-US" dirty="0" smtClean="0"/>
              <a:t> vs. </a:t>
            </a:r>
            <a:r>
              <a:rPr lang="en-US" dirty="0" err="1" smtClean="0"/>
              <a:t>Sample_Number</a:t>
            </a:r>
            <a:r>
              <a:rPr lang="en-US" dirty="0" smtClean="0"/>
              <a:t>?</a:t>
            </a:r>
          </a:p>
          <a:p>
            <a:pPr marL="1200150" lvl="2" indent="-28575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dirty="0" smtClean="0"/>
              <a:t>Healthy / </a:t>
            </a:r>
            <a:r>
              <a:rPr lang="en-US" dirty="0" err="1" smtClean="0"/>
              <a:t>Sice</a:t>
            </a:r>
            <a:r>
              <a:rPr lang="en-US" dirty="0" smtClean="0"/>
              <a:t> vs. 1 / 2 ?</a:t>
            </a:r>
          </a:p>
          <a:p>
            <a:pPr marL="1200150" lvl="2" indent="-28575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dirty="0" smtClean="0"/>
              <a:t>Create meta-data → data of data</a:t>
            </a:r>
          </a:p>
          <a:p>
            <a:pPr marL="1200150" lvl="2" indent="-28575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dirty="0" smtClean="0"/>
              <a:t>Special attention to be paid to the structure of the data</a:t>
            </a:r>
          </a:p>
          <a:p>
            <a:pPr marL="742950" lvl="1" indent="-28575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dirty="0" smtClean="0"/>
              <a:t>Redundancy</a:t>
            </a:r>
          </a:p>
          <a:p>
            <a:pPr marL="1200150" lvl="2" indent="-28575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dirty="0" smtClean="0"/>
              <a:t>Able to detected by correlation analysis / chi-square test statistics among features</a:t>
            </a:r>
          </a:p>
          <a:p>
            <a:pPr marL="1200150" lvl="2" indent="-285750">
              <a:lnSpc>
                <a:spcPct val="150000"/>
              </a:lnSpc>
              <a:buFont typeface="Courier New" pitchFamily="49" charset="0"/>
              <a:buChar char="o"/>
            </a:pPr>
            <a:endParaRPr 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738252"/>
            <a:ext cx="28575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5812983"/>
            <a:ext cx="40005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139952" y="5084029"/>
                <a:ext cx="4269117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: observed frequency (= actual count)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5084029"/>
                <a:ext cx="4269117" cy="391646"/>
              </a:xfrm>
              <a:prstGeom prst="rect">
                <a:avLst/>
              </a:prstGeom>
              <a:blipFill rotWithShape="1">
                <a:blip r:embed="rId4"/>
                <a:stretch>
                  <a:fillRect t="-7813" r="-2286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95537" y="4714697"/>
            <a:ext cx="3743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Two features ( or samples) are independent?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4226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127000"/>
            <a:ext cx="8686800" cy="728663"/>
          </a:xfrm>
        </p:spPr>
        <p:txBody>
          <a:bodyPr anchor="t"/>
          <a:lstStyle/>
          <a:p>
            <a:pPr algn="l" eaLnBrk="1" hangingPunct="1"/>
            <a:r>
              <a:rPr lang="en-US" sz="2400" dirty="0" smtClean="0">
                <a:solidFill>
                  <a:srgbClr val="247A5B"/>
                </a:solidFill>
                <a:latin typeface="Arial Black" charset="0"/>
              </a:rPr>
              <a:t>Data Transformation / Consolidation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95537" y="836712"/>
            <a:ext cx="864096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dirty="0" smtClean="0"/>
              <a:t>Smoothing </a:t>
            </a:r>
          </a:p>
          <a:p>
            <a:pPr marL="285750" indent="-28575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dirty="0" smtClean="0"/>
              <a:t>Normalization</a:t>
            </a:r>
          </a:p>
          <a:p>
            <a:pPr marL="285750" indent="-28575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dirty="0" smtClean="0"/>
              <a:t>Feature construction</a:t>
            </a:r>
          </a:p>
          <a:p>
            <a:pPr marL="1200150" lvl="2" indent="-28575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dirty="0" smtClean="0"/>
              <a:t>New features are constructed from given features and added in order to</a:t>
            </a:r>
            <a:r>
              <a:rPr lang="en-US" dirty="0"/>
              <a:t> </a:t>
            </a:r>
            <a:r>
              <a:rPr lang="en-US" dirty="0" smtClean="0"/>
              <a:t>help </a:t>
            </a:r>
            <a:r>
              <a:rPr lang="en-US" i="1" dirty="0" smtClean="0"/>
              <a:t>improving accuracy </a:t>
            </a:r>
            <a:r>
              <a:rPr lang="en-US" dirty="0" smtClean="0"/>
              <a:t>and </a:t>
            </a:r>
            <a:r>
              <a:rPr lang="en-US" i="1" dirty="0" smtClean="0"/>
              <a:t>understanding</a:t>
            </a:r>
            <a:r>
              <a:rPr lang="en-US" dirty="0" smtClean="0"/>
              <a:t> of structure in high-dimension data</a:t>
            </a:r>
          </a:p>
          <a:p>
            <a:pPr marL="1200150" lvl="2" indent="-28575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dirty="0" smtClean="0"/>
              <a:t>Ex) add a ‘area’ feature calculated from ‘height’ and ‘width’ features.</a:t>
            </a:r>
          </a:p>
        </p:txBody>
      </p:sp>
    </p:spTree>
    <p:extLst>
      <p:ext uri="{BB962C8B-B14F-4D97-AF65-F5344CB8AC3E}">
        <p14:creationId xmlns:p14="http://schemas.microsoft.com/office/powerpoint/2010/main" val="166108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4793</TotalTime>
  <Words>915</Words>
  <Application>Microsoft Macintosh PowerPoint</Application>
  <PresentationFormat>On-screen Show (4:3)</PresentationFormat>
  <Paragraphs>159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 Black</vt:lpstr>
      <vt:lpstr>Cambria Math</vt:lpstr>
      <vt:lpstr>Courier New</vt:lpstr>
      <vt:lpstr>Wingdings</vt:lpstr>
      <vt:lpstr>ヒラギノ角ゴ Pro W3</vt:lpstr>
      <vt:lpstr>Arial</vt:lpstr>
      <vt:lpstr>Default Design</vt:lpstr>
      <vt:lpstr>PowerPoint Presentation</vt:lpstr>
      <vt:lpstr>Data Types</vt:lpstr>
      <vt:lpstr>Data Quality</vt:lpstr>
      <vt:lpstr>PowerPoint Presentation</vt:lpstr>
      <vt:lpstr>Data Preprocessing</vt:lpstr>
      <vt:lpstr>Data Preprocessing</vt:lpstr>
      <vt:lpstr>Data Preprocessing</vt:lpstr>
      <vt:lpstr>Data Preprocessing</vt:lpstr>
      <vt:lpstr>Data Transformation / Consolidation</vt:lpstr>
      <vt:lpstr>Data Reduction</vt:lpstr>
      <vt:lpstr>Frequent Pattern Mining</vt:lpstr>
      <vt:lpstr>Frequent Pattern Mining : Association Rule Finding</vt:lpstr>
      <vt:lpstr>Association Rules : Support &amp; Confidence</vt:lpstr>
      <vt:lpstr>Association Rules : Example</vt:lpstr>
      <vt:lpstr>Association Rules : Why use support &amp; confidence?</vt:lpstr>
      <vt:lpstr>Data Mining with Rule Association</vt:lpstr>
      <vt:lpstr>Data Mining with Rule Association: Brute force</vt:lpstr>
      <vt:lpstr>Data Mining with Rule Association: Brute force</vt:lpstr>
      <vt:lpstr>Data Mining with Rule Association: Apriority approach</vt:lpstr>
      <vt:lpstr>Data Mining with Rule Association: Apriority approach</vt:lpstr>
      <vt:lpstr>Data Mining with Rule Association: Apriority approach</vt:lpstr>
      <vt:lpstr>Data Mining with Rule Association: Apriority approach</vt:lpstr>
      <vt:lpstr>Data Mining with Rule Association: Apriority approach</vt:lpstr>
      <vt:lpstr>Data Mining with Rule Association: Apriori approach</vt:lpstr>
      <vt:lpstr>Data Mining with Rule Association: Apriority approach</vt:lpstr>
      <vt:lpstr>Data Mining with Rule Association: Apriority approach</vt:lpstr>
      <vt:lpstr>Questions?</vt:lpstr>
    </vt:vector>
  </TitlesOfParts>
  <Company>HP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Won Daehan</dc:creator>
  <cp:lastModifiedBy>daehan won</cp:lastModifiedBy>
  <cp:revision>89</cp:revision>
  <dcterms:created xsi:type="dcterms:W3CDTF">2016-08-28T02:58:54Z</dcterms:created>
  <dcterms:modified xsi:type="dcterms:W3CDTF">2016-09-07T17:23:54Z</dcterms:modified>
</cp:coreProperties>
</file>