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3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D3FA0-48CC-41A0-A637-C0AC4F3A47D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B00C-875B-4D9B-81BA-C779C9E2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B00C-875B-4D9B-81BA-C779C9E259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5CCFA-6216-4CB5-B6DD-CC9A719914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8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6E108-B86F-4018-9E68-00E49058A8B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1AC1-B7F3-4F1A-B4C7-2B3418E3F3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3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353C4-AF0E-4E55-B4D6-B5F9B53025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3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1B982-2FFC-42A9-8FCB-8E44F00B27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4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F4FBC-BFD6-45C9-B9C7-F5AE1CCC87E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E5F8A-A2A5-4E9B-999F-7AC083E8A5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0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6D847-ED7D-425E-A0BA-3B8E817D4F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5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FAA35-916B-4A5F-B441-4AD8AAB649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20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7467F-3E38-4938-8D87-063F1AB74C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94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414E7-7DBD-45A8-8705-12C5A6DC54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0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1DA2-E0D3-4F0C-A727-3B932E593AF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6711-1520-40A8-8BD6-A749978E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ヒラギノ角ゴ Pro W3" charset="-128"/>
              </a:rPr>
              <a:t>9/25/12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ヒラギノ角ゴ Pro W3" charset="-128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7C340D-B6CC-4E76-8D3D-4CEF37FA910D}" type="slidenum">
              <a:rPr lang="en-US">
                <a:solidFill>
                  <a:srgbClr val="000000"/>
                </a:solidFill>
                <a:ea typeface="ヒラギノ角ゴ Pro W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ヒラギノ角ゴ Pro W3" charset="-128"/>
            </a:endParaRPr>
          </a:p>
        </p:txBody>
      </p:sp>
      <p:pic>
        <p:nvPicPr>
          <p:cNvPr id="1031" name="Picture 6" descr="BU_minimal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2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ヒラギノ角ゴ Pro W3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ヒラギノ角ゴ Pro W3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www.jetbrains.com/pycharm/downloa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3716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SSIE 637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Advanced Topics in Healthcare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743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Lecture #</a:t>
            </a:r>
            <a:r>
              <a:rPr lang="en-US" dirty="0" smtClean="0">
                <a:solidFill>
                  <a:srgbClr val="000000"/>
                </a:solidFill>
              </a:rPr>
              <a:t>3-1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37035" y="3933055"/>
            <a:ext cx="2917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Python Tutorial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54" y="404664"/>
            <a:ext cx="631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10. Function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3938" y="980728"/>
            <a:ext cx="776645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(parameter_1, parameter_2, </a:t>
            </a:r>
            <a:r>
              <a:rPr lang="en-US" b="1" dirty="0" smtClean="0">
                <a:solidFill>
                  <a:srgbClr val="FF0000"/>
                </a:solidFill>
              </a:rPr>
              <a:t>…):</a:t>
            </a:r>
          </a:p>
          <a:p>
            <a:r>
              <a:rPr lang="en-US" dirty="0" smtClean="0"/>
              <a:t>    {this is the code in the function}</a:t>
            </a:r>
          </a:p>
          <a:p>
            <a:r>
              <a:rPr lang="en-US" dirty="0" smtClean="0"/>
              <a:t>    {more code}</a:t>
            </a:r>
          </a:p>
          <a:p>
            <a:r>
              <a:rPr lang="en-US" dirty="0" smtClean="0"/>
              <a:t>    return {value to return to the main program}</a:t>
            </a:r>
          </a:p>
          <a:p>
            <a:endParaRPr lang="en-US" dirty="0" smtClean="0"/>
          </a:p>
          <a:p>
            <a:r>
              <a:rPr lang="en-US" dirty="0" smtClean="0"/>
              <a:t>{this code isn't in the function}</a:t>
            </a:r>
          </a:p>
          <a:p>
            <a:r>
              <a:rPr lang="en-US" dirty="0" smtClean="0"/>
              <a:t>{because it isn't indented}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938" y="3167520"/>
            <a:ext cx="6830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remember to put a colon ":" at the 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#of the line that starts with '</a:t>
            </a:r>
            <a:r>
              <a:rPr lang="en-US" sz="2000" b="1" dirty="0" err="1" smtClean="0"/>
              <a:t>def</a:t>
            </a:r>
            <a:r>
              <a:rPr lang="en-US" sz="2000" b="1" dirty="0" smtClean="0"/>
              <a:t>'</a:t>
            </a:r>
            <a:endParaRPr 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358031" y="4149080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goodmorning</a:t>
            </a:r>
            <a:r>
              <a:rPr lang="en-US" dirty="0" smtClean="0"/>
              <a:t>(time):</a:t>
            </a:r>
          </a:p>
          <a:p>
            <a:r>
              <a:rPr lang="en-US" dirty="0" smtClean="0"/>
              <a:t>    print ("hello")</a:t>
            </a:r>
          </a:p>
          <a:p>
            <a:r>
              <a:rPr lang="en-US" dirty="0" smtClean="0"/>
              <a:t>    print (time)</a:t>
            </a:r>
          </a:p>
          <a:p>
            <a:r>
              <a:rPr lang="en-US" dirty="0" smtClean="0"/>
              <a:t>    return 1234</a:t>
            </a:r>
          </a:p>
          <a:p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oodmorning</a:t>
            </a:r>
            <a:r>
              <a:rPr lang="en-US" dirty="0" smtClean="0"/>
              <a:t>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54" y="404664"/>
            <a:ext cx="631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11. Data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776824"/>
            <a:ext cx="6543201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List : a list of values. Add / remove. → []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Tuples : just like a list but you can’t change the values → ()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Dictionaries : Hash-map. key-value pair →{}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412" y="2204864"/>
            <a:ext cx="76595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Ex) List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cats </a:t>
            </a:r>
            <a:r>
              <a:rPr lang="en-US" dirty="0"/>
              <a:t>=</a:t>
            </a:r>
            <a:r>
              <a:rPr lang="en-US" dirty="0" smtClean="0"/>
              <a:t> [</a:t>
            </a:r>
            <a:r>
              <a:rPr lang="en-US" dirty="0"/>
              <a:t>'Tom'</a:t>
            </a:r>
            <a:r>
              <a:rPr lang="en-US" dirty="0" smtClean="0"/>
              <a:t>, </a:t>
            </a:r>
            <a:r>
              <a:rPr lang="en-US" dirty="0"/>
              <a:t>'Snappy'</a:t>
            </a:r>
            <a:r>
              <a:rPr lang="en-US" dirty="0" smtClean="0"/>
              <a:t>, </a:t>
            </a:r>
            <a:r>
              <a:rPr lang="en-US" dirty="0"/>
              <a:t>'Kitty'</a:t>
            </a:r>
            <a:r>
              <a:rPr lang="en-US" dirty="0" smtClean="0"/>
              <a:t>, </a:t>
            </a:r>
            <a:r>
              <a:rPr lang="en-US" dirty="0"/>
              <a:t>'Jessie'</a:t>
            </a:r>
            <a:r>
              <a:rPr lang="en-US" dirty="0" smtClean="0"/>
              <a:t>, </a:t>
            </a:r>
            <a:r>
              <a:rPr lang="en-US" dirty="0"/>
              <a:t>'Chester'</a:t>
            </a:r>
            <a:r>
              <a:rPr lang="en-US" dirty="0" smtClean="0"/>
              <a:t>]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Print cats[2] →? Kitty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Cats.append</a:t>
            </a:r>
            <a:r>
              <a:rPr lang="en-US" dirty="0" smtClean="0"/>
              <a:t>(‘Bob’) → ['Tom', 'Snappy', 'Kitty', 'Jessie', 'Chester‘, ‘Bob’]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Del cats[1]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834106"/>
            <a:ext cx="7238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Ex) Dictionary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phonebook </a:t>
            </a:r>
            <a:r>
              <a:rPr lang="en-US" dirty="0"/>
              <a:t>=</a:t>
            </a:r>
            <a:r>
              <a:rPr lang="en-US" dirty="0" smtClean="0"/>
              <a:t> {</a:t>
            </a:r>
            <a:r>
              <a:rPr lang="en-US" dirty="0"/>
              <a:t>'Andrew Parson'</a:t>
            </a:r>
            <a:r>
              <a:rPr lang="en-US" dirty="0" smtClean="0"/>
              <a:t>:</a:t>
            </a:r>
            <a:r>
              <a:rPr lang="en-US" dirty="0"/>
              <a:t>8806336</a:t>
            </a:r>
            <a:r>
              <a:rPr lang="en-US" dirty="0" smtClean="0"/>
              <a:t>, \ </a:t>
            </a:r>
            <a:r>
              <a:rPr lang="en-US" dirty="0"/>
              <a:t>'Emily Everett'</a:t>
            </a:r>
            <a:r>
              <a:rPr lang="en-US" dirty="0" smtClean="0"/>
              <a:t>:</a:t>
            </a:r>
            <a:r>
              <a:rPr lang="en-US" dirty="0"/>
              <a:t>6784346</a:t>
            </a:r>
            <a:r>
              <a:rPr lang="en-US" dirty="0" smtClean="0"/>
              <a:t>, \ </a:t>
            </a:r>
            <a:r>
              <a:rPr lang="en-US" dirty="0"/>
              <a:t>'Peter Power'</a:t>
            </a:r>
            <a:r>
              <a:rPr lang="en-US" dirty="0" smtClean="0"/>
              <a:t>:</a:t>
            </a:r>
            <a:r>
              <a:rPr lang="en-US" dirty="0"/>
              <a:t>7658344</a:t>
            </a:r>
            <a:r>
              <a:rPr lang="en-US" dirty="0" smtClean="0"/>
              <a:t>, \ </a:t>
            </a:r>
            <a:r>
              <a:rPr lang="en-US" dirty="0"/>
              <a:t>'Lewis Lame'</a:t>
            </a:r>
            <a:r>
              <a:rPr lang="en-US" dirty="0" smtClean="0"/>
              <a:t>:</a:t>
            </a:r>
            <a:r>
              <a:rPr lang="en-US" dirty="0"/>
              <a:t>1122345</a:t>
            </a:r>
            <a:r>
              <a:rPr lang="en-US" dirty="0" smtClean="0"/>
              <a:t>}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Add → phonebook[</a:t>
            </a:r>
            <a:r>
              <a:rPr lang="en-US" dirty="0"/>
              <a:t>'Gingerbread Man'</a:t>
            </a:r>
            <a:r>
              <a:rPr lang="en-US" dirty="0" smtClean="0"/>
              <a:t>] </a:t>
            </a:r>
            <a:r>
              <a:rPr lang="en-US" dirty="0"/>
              <a:t>=</a:t>
            </a:r>
            <a:r>
              <a:rPr lang="en-US" dirty="0" smtClean="0"/>
              <a:t> 1234567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Name → we say a ‘</a:t>
            </a:r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’, phone number → we say a ‘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’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Phonebook.has_key</a:t>
            </a:r>
            <a:r>
              <a:rPr lang="en-US" dirty="0" smtClean="0"/>
              <a:t>(‘</a:t>
            </a:r>
            <a:r>
              <a:rPr lang="en-US" dirty="0" err="1" smtClean="0"/>
              <a:t>Daehan</a:t>
            </a:r>
            <a:r>
              <a:rPr lang="en-US" dirty="0" smtClean="0"/>
              <a:t> Won’) →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54" y="404664"/>
            <a:ext cx="631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12. For loop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0408" y="980728"/>
            <a:ext cx="8408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newList</a:t>
            </a:r>
            <a:r>
              <a:rPr lang="en-US" dirty="0" smtClean="0"/>
              <a:t> = [45, 'eat me', 90210, "The day has come, the walrus said, \</a:t>
            </a:r>
          </a:p>
          <a:p>
            <a:r>
              <a:rPr lang="en-US" dirty="0" smtClean="0"/>
              <a:t>to speak of many things", -67]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402" y="2780928"/>
            <a:ext cx="8344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13. Module</a:t>
            </a:r>
          </a:p>
          <a:p>
            <a:r>
              <a:rPr lang="en-US" dirty="0"/>
              <a:t>A module is a Python file that (generally) has only definitions of variables, functions, and classes. </a:t>
            </a:r>
            <a:r>
              <a:rPr lang="en-US" dirty="0" smtClean="0"/>
              <a:t>Ex) </a:t>
            </a:r>
            <a:r>
              <a:rPr lang="en-US" b="1" dirty="0" err="1" smtClean="0"/>
              <a:t>Numpy</a:t>
            </a:r>
            <a:r>
              <a:rPr lang="en-US" b="1" dirty="0" smtClean="0"/>
              <a:t>, </a:t>
            </a:r>
            <a:r>
              <a:rPr lang="en-US" b="1" dirty="0" err="1" smtClean="0"/>
              <a:t>Matplotlib</a:t>
            </a:r>
            <a:r>
              <a:rPr lang="en-US" b="1" dirty="0" smtClean="0"/>
              <a:t>, </a:t>
            </a:r>
            <a:r>
              <a:rPr lang="en-US" b="1" dirty="0" err="1" smtClean="0"/>
              <a:t>Scikt</a:t>
            </a:r>
            <a:r>
              <a:rPr lang="en-US" b="1" dirty="0" smtClean="0"/>
              <a:t>-learn, Pandas</a:t>
            </a:r>
          </a:p>
          <a:p>
            <a:endParaRPr 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47754" y="1772816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/>
              <a:t>for</a:t>
            </a:r>
            <a:r>
              <a:rPr lang="en-US" dirty="0" smtClean="0"/>
              <a:t> value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newList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	print</a:t>
            </a:r>
            <a:r>
              <a:rPr lang="en-US" dirty="0" smtClean="0"/>
              <a:t>(value)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7754" y="4149080"/>
            <a:ext cx="52437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Import </a:t>
            </a:r>
            <a:r>
              <a:rPr lang="en-US" b="1" dirty="0" err="1" smtClean="0"/>
              <a:t>Numpy</a:t>
            </a:r>
            <a:r>
              <a:rPr lang="en-US" b="1" dirty="0" smtClean="0"/>
              <a:t> as np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np.xxx</a:t>
            </a:r>
            <a:r>
              <a:rPr lang="en-US" dirty="0" smtClean="0"/>
              <a:t>() is to use </a:t>
            </a:r>
            <a:r>
              <a:rPr lang="en-US" dirty="0" err="1" smtClean="0"/>
              <a:t>funtions</a:t>
            </a:r>
            <a:r>
              <a:rPr lang="en-US" dirty="0" smtClean="0"/>
              <a:t> in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From </a:t>
            </a:r>
            <a:r>
              <a:rPr lang="en-US" b="1" dirty="0" err="1" smtClean="0"/>
              <a:t>Numpy</a:t>
            </a:r>
            <a:r>
              <a:rPr lang="en-US" b="1" dirty="0" smtClean="0"/>
              <a:t> import *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Do not need to use np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Mean(xxx)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54" y="404664"/>
            <a:ext cx="631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14. Plotting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7754" y="1052736"/>
            <a:ext cx="5592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err="1" smtClean="0"/>
              <a:t>plt.plot</a:t>
            </a:r>
            <a:r>
              <a:rPr lang="en-US" dirty="0" smtClean="0"/>
              <a:t>([1,2,3,4])</a:t>
            </a:r>
          </a:p>
          <a:p>
            <a:r>
              <a:rPr lang="en-US" dirty="0" err="1" smtClean="0"/>
              <a:t>plt.ylabel</a:t>
            </a:r>
            <a:r>
              <a:rPr lang="en-US" dirty="0" smtClean="0"/>
              <a:t>('some numbers')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42" y="564142"/>
            <a:ext cx="3312368" cy="271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1037" y="3545632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err="1" smtClean="0"/>
              <a:t>plt.plot</a:t>
            </a:r>
            <a:r>
              <a:rPr lang="en-US" dirty="0" smtClean="0"/>
              <a:t>([1,2,3,4], [1,4,9,16], '</a:t>
            </a:r>
            <a:r>
              <a:rPr lang="en-US" dirty="0" err="1" smtClean="0"/>
              <a:t>ro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plt.axis</a:t>
            </a:r>
            <a:r>
              <a:rPr lang="en-US" dirty="0" smtClean="0"/>
              <a:t>([0, 6, 0, 20])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37" y="3617993"/>
            <a:ext cx="3391645" cy="277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7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import </a:t>
            </a:r>
            <a:r>
              <a:rPr lang="en-US" sz="1400" dirty="0" err="1" smtClean="0"/>
              <a:t>numpy</a:t>
            </a:r>
            <a:r>
              <a:rPr lang="en-US" sz="1400" dirty="0" smtClean="0"/>
              <a:t> as np</a:t>
            </a:r>
          </a:p>
          <a:p>
            <a:r>
              <a:rPr lang="en-US" sz="1400" dirty="0" smtClean="0"/>
              <a:t>import </a:t>
            </a:r>
            <a:r>
              <a:rPr lang="en-US" sz="1400" dirty="0" err="1" smtClean="0"/>
              <a:t>matplotlib.pyplot</a:t>
            </a:r>
            <a:r>
              <a:rPr lang="en-US" sz="1400" dirty="0" smtClean="0"/>
              <a:t> as </a:t>
            </a:r>
            <a:r>
              <a:rPr lang="en-US" sz="1400" dirty="0" err="1" smtClean="0"/>
              <a:t>plt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mu, sigma = 100, 15</a:t>
            </a:r>
          </a:p>
          <a:p>
            <a:r>
              <a:rPr lang="en-US" sz="1400" dirty="0" smtClean="0"/>
              <a:t>x = mu + sigma * </a:t>
            </a:r>
            <a:r>
              <a:rPr lang="en-US" sz="1400" dirty="0" err="1" smtClean="0"/>
              <a:t>np.random.randn</a:t>
            </a:r>
            <a:r>
              <a:rPr lang="en-US" sz="1400" dirty="0" smtClean="0"/>
              <a:t>(10000)</a:t>
            </a:r>
          </a:p>
          <a:p>
            <a:endParaRPr lang="en-US" sz="1400" dirty="0" smtClean="0"/>
          </a:p>
          <a:p>
            <a:r>
              <a:rPr lang="en-US" sz="1400" dirty="0" smtClean="0"/>
              <a:t># the histogram of the data</a:t>
            </a:r>
          </a:p>
          <a:p>
            <a:r>
              <a:rPr lang="en-US" sz="1400" dirty="0" smtClean="0"/>
              <a:t>n, bins, patches = </a:t>
            </a:r>
            <a:r>
              <a:rPr lang="en-US" sz="1400" dirty="0" err="1" smtClean="0"/>
              <a:t>plt.hist</a:t>
            </a:r>
            <a:r>
              <a:rPr lang="en-US" sz="1400" dirty="0" smtClean="0"/>
              <a:t>(x, 50, normed=1, </a:t>
            </a:r>
            <a:r>
              <a:rPr lang="en-US" sz="1400" dirty="0" err="1" smtClean="0"/>
              <a:t>facecolor</a:t>
            </a:r>
            <a:r>
              <a:rPr lang="en-US" sz="1400" dirty="0" smtClean="0"/>
              <a:t>='g', alpha=0.75)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plt.xlabel</a:t>
            </a:r>
            <a:r>
              <a:rPr lang="en-US" sz="1400" dirty="0" smtClean="0"/>
              <a:t>('Smarts')</a:t>
            </a:r>
          </a:p>
          <a:p>
            <a:r>
              <a:rPr lang="en-US" sz="1400" dirty="0" err="1" smtClean="0"/>
              <a:t>plt.ylabel</a:t>
            </a:r>
            <a:r>
              <a:rPr lang="en-US" sz="1400" dirty="0" smtClean="0"/>
              <a:t>('Probability')</a:t>
            </a:r>
          </a:p>
          <a:p>
            <a:r>
              <a:rPr lang="en-US" sz="1400" dirty="0" err="1" smtClean="0"/>
              <a:t>plt.title</a:t>
            </a:r>
            <a:r>
              <a:rPr lang="en-US" sz="1400" dirty="0" smtClean="0"/>
              <a:t>('Histogram of IQ')</a:t>
            </a:r>
          </a:p>
          <a:p>
            <a:r>
              <a:rPr lang="en-US" sz="1400" dirty="0" err="1" smtClean="0"/>
              <a:t>plt.text</a:t>
            </a:r>
            <a:r>
              <a:rPr lang="en-US" sz="1400" dirty="0" smtClean="0"/>
              <a:t>(60, .025, r'$\mu=100,\ \sigma=15$')</a:t>
            </a:r>
          </a:p>
          <a:p>
            <a:r>
              <a:rPr lang="en-US" sz="1400" dirty="0" err="1" smtClean="0"/>
              <a:t>plt.axis</a:t>
            </a:r>
            <a:r>
              <a:rPr lang="en-US" sz="1400" dirty="0" smtClean="0"/>
              <a:t>([40, 160, 0, 0.03])</a:t>
            </a:r>
          </a:p>
          <a:p>
            <a:r>
              <a:rPr lang="en-US" sz="1400" dirty="0" err="1" smtClean="0"/>
              <a:t>plt.grid</a:t>
            </a:r>
            <a:r>
              <a:rPr lang="en-US" sz="1400" dirty="0" smtClean="0"/>
              <a:t>(True)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2896"/>
            <a:ext cx="4191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1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54" y="404664"/>
            <a:ext cx="631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15. Data load via </a:t>
            </a:r>
            <a:r>
              <a:rPr lang="en-US" b="1" dirty="0" err="1" smtClean="0"/>
              <a:t>Numpy</a:t>
            </a:r>
            <a:endParaRPr lang="en-US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4768" y="11247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5.1,3.5,1.4,0.2,Iris-setosa</a:t>
            </a:r>
          </a:p>
          <a:p>
            <a:r>
              <a:rPr lang="pt-BR" dirty="0" smtClean="0"/>
              <a:t>4.9,3.0,1.4,0.2,Iris-setosa</a:t>
            </a:r>
          </a:p>
          <a:p>
            <a:r>
              <a:rPr lang="pt-BR" dirty="0" smtClean="0"/>
              <a:t>5.8,2.7,4.1,1.0,Iris-versicolor</a:t>
            </a:r>
          </a:p>
          <a:p>
            <a:r>
              <a:rPr lang="pt-BR" dirty="0" smtClean="0"/>
              <a:t>6.2,2.2,4.5,1.5,Iris-versicolor</a:t>
            </a:r>
          </a:p>
          <a:p>
            <a:r>
              <a:rPr lang="pt-BR" dirty="0" smtClean="0"/>
              <a:t>6.4,3.1,5.5,1.8,Iris-virginica</a:t>
            </a:r>
          </a:p>
          <a:p>
            <a:r>
              <a:rPr lang="pt-BR" dirty="0" smtClean="0"/>
              <a:t>6.0,3.0,4.8,1.8,Iris-virginica</a:t>
            </a:r>
            <a:endParaRPr 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7754" y="1124744"/>
            <a:ext cx="1631958" cy="1754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9557" y="31409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79712" y="1124744"/>
            <a:ext cx="1631958" cy="175432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14817" y="309013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3851920" y="1160748"/>
            <a:ext cx="216024" cy="16823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55526" y="181724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Input_data.txt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4768" y="3861048"/>
            <a:ext cx="8373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Values = </a:t>
            </a:r>
            <a:r>
              <a:rPr lang="en-US" dirty="0" err="1" smtClean="0"/>
              <a:t>np.loadtxt</a:t>
            </a:r>
            <a:r>
              <a:rPr lang="en-US" dirty="0" smtClean="0"/>
              <a:t>(‘Input_data.txt', delimiter=',', </a:t>
            </a:r>
            <a:r>
              <a:rPr lang="en-US" dirty="0" err="1" smtClean="0"/>
              <a:t>usecols</a:t>
            </a:r>
            <a:r>
              <a:rPr lang="en-US" dirty="0" smtClean="0"/>
              <a:t>=[0,1,2,3])</a:t>
            </a:r>
          </a:p>
          <a:p>
            <a:r>
              <a:rPr lang="en-US" dirty="0" smtClean="0"/>
              <a:t>Labels = </a:t>
            </a:r>
            <a:r>
              <a:rPr lang="en-US" dirty="0" err="1" smtClean="0"/>
              <a:t>np.loadtxt</a:t>
            </a:r>
            <a:r>
              <a:rPr lang="en-US" dirty="0" smtClean="0"/>
              <a:t>(‘Input_data.txt', delimiter=',', </a:t>
            </a:r>
            <a:r>
              <a:rPr lang="en-US" dirty="0" err="1" smtClean="0"/>
              <a:t>usecols</a:t>
            </a:r>
            <a:r>
              <a:rPr lang="en-US" dirty="0" smtClean="0"/>
              <a:t>=[4], </a:t>
            </a:r>
            <a:r>
              <a:rPr lang="en-US" dirty="0" err="1" smtClean="0"/>
              <a:t>dtype</a:t>
            </a:r>
            <a:r>
              <a:rPr lang="en-US" dirty="0" smtClean="0"/>
              <a:t> = </a:t>
            </a:r>
            <a:r>
              <a:rPr lang="en-US" dirty="0" err="1" smtClean="0"/>
              <a:t>np.str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7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54" y="404664"/>
            <a:ext cx="631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16. CSV with header load via </a:t>
            </a:r>
            <a:r>
              <a:rPr lang="en-US" b="1" dirty="0" err="1" smtClean="0"/>
              <a:t>Numpy</a:t>
            </a:r>
            <a:endParaRPr lang="en-US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1412776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data1 = </a:t>
            </a:r>
            <a:r>
              <a:rPr lang="en-US" dirty="0" err="1" smtClean="0"/>
              <a:t>np.genfromtxt</a:t>
            </a:r>
            <a:r>
              <a:rPr lang="en-US" dirty="0" smtClean="0"/>
              <a:t>(</a:t>
            </a:r>
            <a:r>
              <a:rPr lang="en-US" dirty="0" err="1" smtClean="0"/>
              <a:t>path_to_csv</a:t>
            </a:r>
            <a:r>
              <a:rPr lang="en-US" dirty="0" smtClean="0"/>
              <a:t>, </a:t>
            </a:r>
            <a:r>
              <a:rPr lang="en-US" dirty="0" err="1" smtClean="0"/>
              <a:t>dtype</a:t>
            </a:r>
            <a:r>
              <a:rPr lang="en-US" dirty="0" smtClean="0"/>
              <a:t>=None, delimiter=',', names=True)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Load data with header</a:t>
            </a:r>
          </a:p>
          <a:p>
            <a:r>
              <a:rPr lang="en-US" dirty="0" smtClean="0"/>
              <a:t>data2 = </a:t>
            </a:r>
            <a:r>
              <a:rPr lang="en-US" dirty="0" err="1" smtClean="0"/>
              <a:t>np.genfromtxt</a:t>
            </a:r>
            <a:r>
              <a:rPr lang="en-US" dirty="0" smtClean="0"/>
              <a:t>('diabetes.csv', </a:t>
            </a:r>
            <a:r>
              <a:rPr lang="en-US" dirty="0" err="1" smtClean="0"/>
              <a:t>dtype</a:t>
            </a:r>
            <a:r>
              <a:rPr lang="en-US" dirty="0" smtClean="0"/>
              <a:t>=None, delimiter=',',</a:t>
            </a:r>
            <a:r>
              <a:rPr lang="en-US" dirty="0" err="1" smtClean="0"/>
              <a:t>skip_header</a:t>
            </a:r>
            <a:r>
              <a:rPr lang="en-US" dirty="0" smtClean="0"/>
              <a:t>=1)</a:t>
            </a:r>
          </a:p>
          <a:p>
            <a:pPr lvl="2" indent="-457200">
              <a:buFont typeface="Wingdings" pitchFamily="2" charset="2"/>
              <a:buChar char="Ø"/>
            </a:pPr>
            <a:r>
              <a:rPr lang="en-US" dirty="0" smtClean="0"/>
              <a:t>Load data without header</a:t>
            </a:r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1" t="16666" r="23977" b="61667"/>
          <a:stretch/>
        </p:blipFill>
        <p:spPr bwMode="auto">
          <a:xfrm>
            <a:off x="347754" y="2708920"/>
            <a:ext cx="7172326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7754" y="5373216"/>
            <a:ext cx="548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print data1['AGE'].mean() → mean of column ‘AGE’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54" y="404664"/>
            <a:ext cx="631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17. CSV with header load via Pandas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980728"/>
            <a:ext cx="676875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('diabetes.csv')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df</a:t>
            </a:r>
            <a:r>
              <a:rPr lang="en-US" dirty="0" smtClean="0"/>
              <a:t>['AGE'].values</a:t>
            </a:r>
          </a:p>
          <a:p>
            <a:endParaRPr lang="en-US" dirty="0"/>
          </a:p>
          <a:p>
            <a:r>
              <a:rPr lang="en-US" dirty="0" err="1" smtClean="0"/>
              <a:t>df.as_matrix</a:t>
            </a:r>
            <a:r>
              <a:rPr lang="en-US" dirty="0" smtClean="0"/>
              <a:t>() #extract only a data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3600" dirty="0" smtClean="0">
                <a:solidFill>
                  <a:srgbClr val="247A5B"/>
                </a:solidFill>
                <a:latin typeface="Arial Black" charset="0"/>
              </a:rPr>
              <a:t>Python tutorial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3" y="90872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Install Python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Download the package from: </a:t>
            </a:r>
            <a:r>
              <a:rPr lang="en-US" dirty="0" smtClean="0">
                <a:hlinkClick r:id="rId2"/>
              </a:rPr>
              <a:t>https://www.python.org/downloads/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However, if you are lazy, download Anaconda (Data science platform): </a:t>
            </a:r>
            <a:r>
              <a:rPr lang="en-US" dirty="0" smtClean="0">
                <a:hlinkClick r:id="rId3"/>
              </a:rPr>
              <a:t>https://www.continuum.io/downloads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Version : current 3.5 → new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2.7 → most popular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smtClean="0"/>
              <a:t>Install IDLE (= editor)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Python comes with own editor; command prompt version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So many editors, but here I choose “</a:t>
            </a:r>
            <a:r>
              <a:rPr lang="en-US" dirty="0" err="1" smtClean="0"/>
              <a:t>Pycharm</a:t>
            </a:r>
            <a:r>
              <a:rPr lang="en-US" dirty="0" smtClean="0"/>
              <a:t>” </a:t>
            </a:r>
            <a:r>
              <a:rPr lang="en-US" dirty="0" smtClean="0">
                <a:hlinkClick r:id="rId4"/>
              </a:rPr>
              <a:t>https://www.jetbrains.com/pycharm/download/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" t="2281" r="6545" b="20958"/>
          <a:stretch/>
        </p:blipFill>
        <p:spPr bwMode="auto">
          <a:xfrm>
            <a:off x="2483768" y="4149080"/>
            <a:ext cx="3251464" cy="241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7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39292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 Open </a:t>
            </a:r>
            <a:r>
              <a:rPr lang="en-US" dirty="0" err="1" smtClean="0"/>
              <a:t>Pycharm</a:t>
            </a:r>
            <a:r>
              <a:rPr lang="en-US" dirty="0" smtClean="0"/>
              <a:t> create new project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t="28722" r="27143" b="30402"/>
          <a:stretch/>
        </p:blipFill>
        <p:spPr bwMode="auto">
          <a:xfrm>
            <a:off x="747045" y="908720"/>
            <a:ext cx="7155543" cy="350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555776" y="2408710"/>
            <a:ext cx="453650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99792" y="4653136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forget to set interpreter as python</a:t>
            </a:r>
            <a:endParaRPr lang="en-US" dirty="0"/>
          </a:p>
        </p:txBody>
      </p:sp>
      <p:cxnSp>
        <p:nvCxnSpPr>
          <p:cNvPr id="5" name="직선 화살표 연결선 4"/>
          <p:cNvCxnSpPr>
            <a:stCxn id="6" idx="2"/>
            <a:endCxn id="2" idx="0"/>
          </p:cNvCxnSpPr>
          <p:nvPr/>
        </p:nvCxnSpPr>
        <p:spPr>
          <a:xfrm flipH="1">
            <a:off x="4792673" y="2912766"/>
            <a:ext cx="31355" cy="174037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32367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4. Create a </a:t>
            </a:r>
            <a:r>
              <a:rPr lang="en-US" dirty="0" smtClean="0"/>
              <a:t>running (main)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5" r="56000" b="39048"/>
          <a:stretch/>
        </p:blipFill>
        <p:spPr bwMode="auto">
          <a:xfrm>
            <a:off x="611560" y="1268760"/>
            <a:ext cx="6705600" cy="470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19629" y="1604993"/>
            <a:ext cx="453650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123566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5. Run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33143" b="40730"/>
          <a:stretch/>
        </p:blipFill>
        <p:spPr bwMode="auto">
          <a:xfrm>
            <a:off x="718096" y="1988840"/>
            <a:ext cx="5976664" cy="39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124744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you create some program, click the run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Example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10527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= [1, 2, 3, 4, 5, 6, 7, 6, 5, 4, 3, 2, 1]</a:t>
            </a:r>
          </a:p>
          <a:p>
            <a:r>
              <a:rPr lang="en-US" dirty="0" smtClean="0"/>
              <a:t>b = [' ' * 2 * (7 - </a:t>
            </a:r>
            <a:r>
              <a:rPr lang="en-US" dirty="0" err="1" smtClean="0"/>
              <a:t>i</a:t>
            </a:r>
            <a:r>
              <a:rPr lang="en-US" dirty="0" smtClean="0"/>
              <a:t>) + 'very' * </a:t>
            </a:r>
            <a:r>
              <a:rPr lang="en-US" dirty="0" err="1" smtClean="0"/>
              <a:t>i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 in a]</a:t>
            </a:r>
          </a:p>
          <a:p>
            <a:r>
              <a:rPr lang="en-US" dirty="0" smtClean="0"/>
              <a:t>for line in b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       print (line)</a:t>
            </a:r>
            <a:endParaRPr lang="en-US" dirty="0"/>
          </a:p>
        </p:txBody>
      </p:sp>
      <p:sp>
        <p:nvSpPr>
          <p:cNvPr id="6" name="오른쪽 중괄호 5"/>
          <p:cNvSpPr/>
          <p:nvPr/>
        </p:nvSpPr>
        <p:spPr>
          <a:xfrm rot="5400000">
            <a:off x="242549" y="2325953"/>
            <a:ext cx="884680" cy="498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8643" y="30336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Indent!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1475" y="2895129"/>
            <a:ext cx="668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python, every command in the loop (if then, for, while) is defined by indentation. No bracket in python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0" b="28201"/>
          <a:stretch/>
        </p:blipFill>
        <p:spPr bwMode="auto">
          <a:xfrm>
            <a:off x="6012160" y="3541460"/>
            <a:ext cx="2392823" cy="277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1435504" y="1586497"/>
            <a:ext cx="432048" cy="455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99701" y="18837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Colon!</a:t>
            </a:r>
            <a:endParaRPr lang="en-US" dirty="0"/>
          </a:p>
        </p:txBody>
      </p:sp>
      <p:cxnSp>
        <p:nvCxnSpPr>
          <p:cNvPr id="12" name="직선 화살표 연결선 11"/>
          <p:cNvCxnSpPr>
            <a:stCxn id="9" idx="6"/>
            <a:endCxn id="10" idx="1"/>
          </p:cNvCxnSpPr>
          <p:nvPr/>
        </p:nvCxnSpPr>
        <p:spPr>
          <a:xfrm>
            <a:off x="1867552" y="1814425"/>
            <a:ext cx="832149" cy="2539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오른쪽 중괄호 1"/>
          <p:cNvSpPr/>
          <p:nvPr/>
        </p:nvSpPr>
        <p:spPr>
          <a:xfrm>
            <a:off x="4319972" y="1130349"/>
            <a:ext cx="216024" cy="4561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35996" y="1216688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66194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7. Example: String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770250"/>
            <a:ext cx="4572000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smtClean="0"/>
              <a:t>word1 = "Good"</a:t>
            </a:r>
          </a:p>
          <a:p>
            <a:r>
              <a:rPr lang="en-US" sz="1600" dirty="0" smtClean="0"/>
              <a:t>word2 = "morning"</a:t>
            </a:r>
          </a:p>
          <a:p>
            <a:r>
              <a:rPr lang="en-US" sz="1600" dirty="0" smtClean="0"/>
              <a:t>word3 = "to you too!"</a:t>
            </a:r>
          </a:p>
          <a:p>
            <a:r>
              <a:rPr lang="en-US" sz="1600" dirty="0" smtClean="0"/>
              <a:t>print(word1, word2)</a:t>
            </a:r>
          </a:p>
          <a:p>
            <a:r>
              <a:rPr lang="en-US" sz="1600" dirty="0" smtClean="0"/>
              <a:t>sentence = word1 + " " + word2 + " " + word3</a:t>
            </a:r>
          </a:p>
          <a:p>
            <a:r>
              <a:rPr lang="en-US" sz="1600" dirty="0" smtClean="0"/>
              <a:t>print(sentence)</a:t>
            </a:r>
            <a:endParaRPr 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2637939"/>
            <a:ext cx="4572000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smtClean="0"/>
              <a:t>Good morning</a:t>
            </a:r>
          </a:p>
          <a:p>
            <a:r>
              <a:rPr lang="en-US" sz="1600" dirty="0" smtClean="0"/>
              <a:t>Good morning to you too!</a:t>
            </a:r>
            <a:endParaRPr lang="en-US" sz="1600" dirty="0"/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2753544" y="2370688"/>
            <a:ext cx="0" cy="267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8657" y="3533602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8. Example : Augmented operators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48484"/>
              </p:ext>
            </p:extLst>
          </p:nvPr>
        </p:nvGraphicFramePr>
        <p:xfrm>
          <a:off x="448657" y="4149080"/>
          <a:ext cx="6096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Augmented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 = v + 5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 += 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 = v - 5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 -= 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 = v *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 *= 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 = v /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 /= 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2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945456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a = 0</a:t>
            </a:r>
          </a:p>
          <a:p>
            <a:r>
              <a:rPr lang="en-US" dirty="0" smtClean="0"/>
              <a:t>while a &lt; 10:</a:t>
            </a:r>
          </a:p>
          <a:p>
            <a:r>
              <a:rPr lang="en-US" dirty="0" smtClean="0"/>
              <a:t>    a = a + 1</a:t>
            </a:r>
          </a:p>
          <a:p>
            <a:r>
              <a:rPr lang="en-US" dirty="0" smtClean="0"/>
              <a:t>    print(a)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7755" y="404664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9. While Loop and If statement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2" y="25649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'''</a:t>
            </a:r>
          </a:p>
          <a:p>
            <a:r>
              <a:rPr lang="en-US" dirty="0" smtClean="0"/>
              <a:t>if {conditions to be met}:</a:t>
            </a:r>
          </a:p>
          <a:p>
            <a:r>
              <a:rPr lang="en-US" dirty="0" smtClean="0"/>
              <a:t>    {do this}</a:t>
            </a:r>
          </a:p>
          <a:p>
            <a:r>
              <a:rPr lang="en-US" dirty="0" smtClean="0"/>
              <a:t>    {and this}</a:t>
            </a:r>
          </a:p>
          <a:p>
            <a:r>
              <a:rPr lang="en-US" dirty="0" smtClean="0"/>
              <a:t>    {and this}</a:t>
            </a:r>
          </a:p>
          <a:p>
            <a:r>
              <a:rPr lang="en-US" dirty="0" smtClean="0"/>
              <a:t>{but this happens regardless}</a:t>
            </a:r>
          </a:p>
          <a:p>
            <a:r>
              <a:rPr lang="en-US" dirty="0" smtClean="0"/>
              <a:t>{because it isn't indented}</a:t>
            </a:r>
          </a:p>
          <a:p>
            <a:r>
              <a:rPr lang="en-US" dirty="0" smtClean="0"/>
              <a:t>'''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2703403"/>
            <a:ext cx="514806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print ("We will show the even numbers up to 20")</a:t>
            </a:r>
          </a:p>
          <a:p>
            <a:r>
              <a:rPr lang="en-US" dirty="0" smtClean="0"/>
              <a:t>n = 1</a:t>
            </a:r>
          </a:p>
          <a:p>
            <a:r>
              <a:rPr lang="en-US" dirty="0" smtClean="0"/>
              <a:t>while n &lt;= 20:</a:t>
            </a:r>
          </a:p>
          <a:p>
            <a:r>
              <a:rPr lang="en-US" dirty="0" smtClean="0"/>
              <a:t>    n = n + 1</a:t>
            </a:r>
          </a:p>
          <a:p>
            <a:r>
              <a:rPr lang="en-US" dirty="0" smtClean="0"/>
              <a:t>    if n % 2 == 0:    </a:t>
            </a:r>
          </a:p>
          <a:p>
            <a:r>
              <a:rPr lang="en-US" dirty="0" smtClean="0"/>
              <a:t>           print(n)</a:t>
            </a:r>
          </a:p>
          <a:p>
            <a:r>
              <a:rPr lang="en-US" dirty="0" smtClean="0"/>
              <a:t>print("there, done.")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9" r="64667" b="29228"/>
          <a:stretch/>
        </p:blipFill>
        <p:spPr bwMode="auto">
          <a:xfrm>
            <a:off x="1903827" y="905322"/>
            <a:ext cx="5384800" cy="529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8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54" y="404664"/>
            <a:ext cx="631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9. While Loop and If statement (else &amp; </a:t>
            </a:r>
            <a:r>
              <a:rPr lang="en-US" b="1" dirty="0" err="1" smtClean="0"/>
              <a:t>elif</a:t>
            </a:r>
            <a:r>
              <a:rPr lang="en-US" b="1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a = 1</a:t>
            </a:r>
          </a:p>
          <a:p>
            <a:r>
              <a:rPr lang="en-US" dirty="0" smtClean="0"/>
              <a:t>if a &gt; 5:</a:t>
            </a:r>
          </a:p>
          <a:p>
            <a:r>
              <a:rPr lang="en-US" dirty="0" smtClean="0"/>
              <a:t>    print("This shouldn't happen.")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print("This should happen.")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2852936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z = 4</a:t>
            </a:r>
          </a:p>
          <a:p>
            <a:r>
              <a:rPr lang="en-US" dirty="0" smtClean="0"/>
              <a:t>if z &gt; 70:</a:t>
            </a:r>
          </a:p>
          <a:p>
            <a:r>
              <a:rPr lang="en-US" dirty="0" smtClean="0"/>
              <a:t>    print("Something is very wrong")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z &lt; 7:</a:t>
            </a:r>
          </a:p>
          <a:p>
            <a:r>
              <a:rPr lang="en-US" dirty="0" smtClean="0"/>
              <a:t>    print("This is normal")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1052</Words>
  <Application>Microsoft Office PowerPoint</Application>
  <PresentationFormat>화면 슬라이드 쇼(4:3)</PresentationFormat>
  <Paragraphs>180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Default Design</vt:lpstr>
      <vt:lpstr>PowerPoint 프레젠테이션</vt:lpstr>
      <vt:lpstr>Python tutorial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 Daehan</dc:creator>
  <cp:lastModifiedBy>Won Daehan</cp:lastModifiedBy>
  <cp:revision>21</cp:revision>
  <dcterms:created xsi:type="dcterms:W3CDTF">2016-09-01T21:43:01Z</dcterms:created>
  <dcterms:modified xsi:type="dcterms:W3CDTF">2016-09-06T20:36:14Z</dcterms:modified>
</cp:coreProperties>
</file>