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6"/>
  </p:normalViewPr>
  <p:slideViewPr>
    <p:cSldViewPr snapToGrid="0" snapToObjects="1">
      <p:cViewPr>
        <p:scale>
          <a:sx n="90" d="100"/>
          <a:sy n="90" d="100"/>
        </p:scale>
        <p:origin x="1432"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F648C-1513-4D9C-B6EF-DD8561CEB2B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A22D331-B008-4921-8817-9EAE1E0E58E3}">
      <dgm:prSet custT="1"/>
      <dgm:spPr/>
      <dgm:t>
        <a:bodyPr/>
        <a:lstStyle/>
        <a:p>
          <a:r>
            <a:rPr lang="en-US" sz="3200" b="1" dirty="0"/>
            <a:t>Users </a:t>
          </a:r>
        </a:p>
      </dgm:t>
    </dgm:pt>
    <dgm:pt modelId="{7C59308A-2FA4-4C06-AC7F-F0A8B659A797}" type="parTrans" cxnId="{DEF16B80-8E96-47BF-A5FF-3FB89D1DD8F7}">
      <dgm:prSet/>
      <dgm:spPr/>
      <dgm:t>
        <a:bodyPr/>
        <a:lstStyle/>
        <a:p>
          <a:endParaRPr lang="en-US"/>
        </a:p>
      </dgm:t>
    </dgm:pt>
    <dgm:pt modelId="{B465A80A-2BDE-4488-B3C8-80B9C679F187}" type="sibTrans" cxnId="{DEF16B80-8E96-47BF-A5FF-3FB89D1DD8F7}">
      <dgm:prSet/>
      <dgm:spPr/>
      <dgm:t>
        <a:bodyPr/>
        <a:lstStyle/>
        <a:p>
          <a:endParaRPr lang="en-US"/>
        </a:p>
      </dgm:t>
    </dgm:pt>
    <dgm:pt modelId="{37145647-81CF-40A5-BED9-DE945EFB1948}">
      <dgm:prSet custT="1"/>
      <dgm:spPr/>
      <dgm:t>
        <a:bodyPr/>
        <a:lstStyle/>
        <a:p>
          <a:r>
            <a:rPr lang="en-US" sz="1800" b="1" dirty="0"/>
            <a:t>This table includes one row per user, with descriptive information about that user’s account. </a:t>
          </a:r>
        </a:p>
      </dgm:t>
    </dgm:pt>
    <dgm:pt modelId="{1907661E-326B-4E12-A014-75987946B95B}" type="parTrans" cxnId="{2BC4C29B-28F9-46E5-BAA8-6AF5F82628B6}">
      <dgm:prSet/>
      <dgm:spPr/>
      <dgm:t>
        <a:bodyPr/>
        <a:lstStyle/>
        <a:p>
          <a:endParaRPr lang="en-US"/>
        </a:p>
      </dgm:t>
    </dgm:pt>
    <dgm:pt modelId="{DE98D17D-1A42-4CC9-8958-8FDA880C32D9}" type="sibTrans" cxnId="{2BC4C29B-28F9-46E5-BAA8-6AF5F82628B6}">
      <dgm:prSet/>
      <dgm:spPr/>
      <dgm:t>
        <a:bodyPr/>
        <a:lstStyle/>
        <a:p>
          <a:endParaRPr lang="en-US"/>
        </a:p>
      </dgm:t>
    </dgm:pt>
    <dgm:pt modelId="{4114F867-B12F-43ED-8EC2-886DAD9E95B6}">
      <dgm:prSet custT="1"/>
      <dgm:spPr/>
      <dgm:t>
        <a:bodyPr/>
        <a:lstStyle/>
        <a:p>
          <a:r>
            <a:rPr lang="en-US" sz="3200" b="1" dirty="0"/>
            <a:t>Events </a:t>
          </a:r>
        </a:p>
      </dgm:t>
    </dgm:pt>
    <dgm:pt modelId="{7660AEED-B7D6-4DC9-9AB3-065DA329BCFB}" type="parTrans" cxnId="{3605475B-5B28-41BE-9941-AC023982B4A3}">
      <dgm:prSet/>
      <dgm:spPr/>
      <dgm:t>
        <a:bodyPr/>
        <a:lstStyle/>
        <a:p>
          <a:endParaRPr lang="en-US"/>
        </a:p>
      </dgm:t>
    </dgm:pt>
    <dgm:pt modelId="{CA14B346-EE9B-498C-B6B2-3CEA6DEC44A5}" type="sibTrans" cxnId="{3605475B-5B28-41BE-9941-AC023982B4A3}">
      <dgm:prSet/>
      <dgm:spPr/>
      <dgm:t>
        <a:bodyPr/>
        <a:lstStyle/>
        <a:p>
          <a:endParaRPr lang="en-US"/>
        </a:p>
      </dgm:t>
    </dgm:pt>
    <dgm:pt modelId="{DF600F0C-556E-4EEC-8DF6-EBD734676908}">
      <dgm:prSet custT="1"/>
      <dgm:spPr/>
      <dgm:t>
        <a:bodyPr/>
        <a:lstStyle/>
        <a:p>
          <a:r>
            <a:rPr lang="en-US" sz="1600" b="1" dirty="0"/>
            <a:t>This table includes one row per event, where an event is an action that a user has taken on Yammer. These events include login events, messaging events, search events, events logged as users progress through a signup funnel, events around received emails</a:t>
          </a:r>
          <a:r>
            <a:rPr lang="en-US" sz="1400" dirty="0"/>
            <a:t>. </a:t>
          </a:r>
        </a:p>
      </dgm:t>
    </dgm:pt>
    <dgm:pt modelId="{D031F44F-D856-497A-9BD1-4346822BA681}" type="parTrans" cxnId="{541A0EA9-F754-42DD-AD3C-E91C64E4247C}">
      <dgm:prSet/>
      <dgm:spPr/>
      <dgm:t>
        <a:bodyPr/>
        <a:lstStyle/>
        <a:p>
          <a:endParaRPr lang="en-US"/>
        </a:p>
      </dgm:t>
    </dgm:pt>
    <dgm:pt modelId="{BD07998C-8BB6-4E61-BBC4-3BF001D75640}" type="sibTrans" cxnId="{541A0EA9-F754-42DD-AD3C-E91C64E4247C}">
      <dgm:prSet/>
      <dgm:spPr/>
      <dgm:t>
        <a:bodyPr/>
        <a:lstStyle/>
        <a:p>
          <a:endParaRPr lang="en-US"/>
        </a:p>
      </dgm:t>
    </dgm:pt>
    <dgm:pt modelId="{C940D52C-F226-B14E-888F-8E01BA8B0533}" type="pres">
      <dgm:prSet presAssocID="{6C7F648C-1513-4D9C-B6EF-DD8561CEB2B8}" presName="diagram" presStyleCnt="0">
        <dgm:presLayoutVars>
          <dgm:dir/>
          <dgm:resizeHandles val="exact"/>
        </dgm:presLayoutVars>
      </dgm:prSet>
      <dgm:spPr/>
    </dgm:pt>
    <dgm:pt modelId="{02C3DEE8-FD1F-1847-8366-11A2C3878D0C}" type="pres">
      <dgm:prSet presAssocID="{EA22D331-B008-4921-8817-9EAE1E0E58E3}" presName="node" presStyleLbl="node1" presStyleIdx="0" presStyleCnt="4">
        <dgm:presLayoutVars>
          <dgm:bulletEnabled val="1"/>
        </dgm:presLayoutVars>
      </dgm:prSet>
      <dgm:spPr/>
    </dgm:pt>
    <dgm:pt modelId="{7BB3C214-3D4E-CE49-A42C-2A5E01974497}" type="pres">
      <dgm:prSet presAssocID="{B465A80A-2BDE-4488-B3C8-80B9C679F187}" presName="sibTrans" presStyleCnt="0"/>
      <dgm:spPr/>
    </dgm:pt>
    <dgm:pt modelId="{F6B3F6E6-023D-384D-98D4-D80A8D54C638}" type="pres">
      <dgm:prSet presAssocID="{37145647-81CF-40A5-BED9-DE945EFB1948}" presName="node" presStyleLbl="node1" presStyleIdx="1" presStyleCnt="4">
        <dgm:presLayoutVars>
          <dgm:bulletEnabled val="1"/>
        </dgm:presLayoutVars>
      </dgm:prSet>
      <dgm:spPr/>
    </dgm:pt>
    <dgm:pt modelId="{9273F9E0-3AD1-8742-B345-A33CF964C586}" type="pres">
      <dgm:prSet presAssocID="{DE98D17D-1A42-4CC9-8958-8FDA880C32D9}" presName="sibTrans" presStyleCnt="0"/>
      <dgm:spPr/>
    </dgm:pt>
    <dgm:pt modelId="{3BD121FD-66A3-1347-AC3D-9A071F024A8E}" type="pres">
      <dgm:prSet presAssocID="{4114F867-B12F-43ED-8EC2-886DAD9E95B6}" presName="node" presStyleLbl="node1" presStyleIdx="2" presStyleCnt="4" custScaleY="147148">
        <dgm:presLayoutVars>
          <dgm:bulletEnabled val="1"/>
        </dgm:presLayoutVars>
      </dgm:prSet>
      <dgm:spPr/>
    </dgm:pt>
    <dgm:pt modelId="{D71574BF-325C-2E4B-A2C2-146772484F5E}" type="pres">
      <dgm:prSet presAssocID="{CA14B346-EE9B-498C-B6B2-3CEA6DEC44A5}" presName="sibTrans" presStyleCnt="0"/>
      <dgm:spPr/>
    </dgm:pt>
    <dgm:pt modelId="{86C42B83-275B-D04D-9350-D33CDA98E624}" type="pres">
      <dgm:prSet presAssocID="{DF600F0C-556E-4EEC-8DF6-EBD734676908}" presName="node" presStyleLbl="node1" presStyleIdx="3" presStyleCnt="4" custScaleY="152710">
        <dgm:presLayoutVars>
          <dgm:bulletEnabled val="1"/>
        </dgm:presLayoutVars>
      </dgm:prSet>
      <dgm:spPr/>
    </dgm:pt>
  </dgm:ptLst>
  <dgm:cxnLst>
    <dgm:cxn modelId="{0908E941-6DC4-A24E-B34A-178D9C693A71}" type="presOf" srcId="{DF600F0C-556E-4EEC-8DF6-EBD734676908}" destId="{86C42B83-275B-D04D-9350-D33CDA98E624}" srcOrd="0" destOrd="0" presId="urn:microsoft.com/office/officeart/2005/8/layout/default"/>
    <dgm:cxn modelId="{3605475B-5B28-41BE-9941-AC023982B4A3}" srcId="{6C7F648C-1513-4D9C-B6EF-DD8561CEB2B8}" destId="{4114F867-B12F-43ED-8EC2-886DAD9E95B6}" srcOrd="2" destOrd="0" parTransId="{7660AEED-B7D6-4DC9-9AB3-065DA329BCFB}" sibTransId="{CA14B346-EE9B-498C-B6B2-3CEA6DEC44A5}"/>
    <dgm:cxn modelId="{C2418E7F-3BB8-F24D-BA1A-1CB19C75B759}" type="presOf" srcId="{6C7F648C-1513-4D9C-B6EF-DD8561CEB2B8}" destId="{C940D52C-F226-B14E-888F-8E01BA8B0533}" srcOrd="0" destOrd="0" presId="urn:microsoft.com/office/officeart/2005/8/layout/default"/>
    <dgm:cxn modelId="{DEF16B80-8E96-47BF-A5FF-3FB89D1DD8F7}" srcId="{6C7F648C-1513-4D9C-B6EF-DD8561CEB2B8}" destId="{EA22D331-B008-4921-8817-9EAE1E0E58E3}" srcOrd="0" destOrd="0" parTransId="{7C59308A-2FA4-4C06-AC7F-F0A8B659A797}" sibTransId="{B465A80A-2BDE-4488-B3C8-80B9C679F187}"/>
    <dgm:cxn modelId="{2BC4C29B-28F9-46E5-BAA8-6AF5F82628B6}" srcId="{6C7F648C-1513-4D9C-B6EF-DD8561CEB2B8}" destId="{37145647-81CF-40A5-BED9-DE945EFB1948}" srcOrd="1" destOrd="0" parTransId="{1907661E-326B-4E12-A014-75987946B95B}" sibTransId="{DE98D17D-1A42-4CC9-8958-8FDA880C32D9}"/>
    <dgm:cxn modelId="{541A0EA9-F754-42DD-AD3C-E91C64E4247C}" srcId="{6C7F648C-1513-4D9C-B6EF-DD8561CEB2B8}" destId="{DF600F0C-556E-4EEC-8DF6-EBD734676908}" srcOrd="3" destOrd="0" parTransId="{D031F44F-D856-497A-9BD1-4346822BA681}" sibTransId="{BD07998C-8BB6-4E61-BBC4-3BF001D75640}"/>
    <dgm:cxn modelId="{DC0708B0-D96F-0B44-95B1-B6C3A987117F}" type="presOf" srcId="{EA22D331-B008-4921-8817-9EAE1E0E58E3}" destId="{02C3DEE8-FD1F-1847-8366-11A2C3878D0C}" srcOrd="0" destOrd="0" presId="urn:microsoft.com/office/officeart/2005/8/layout/default"/>
    <dgm:cxn modelId="{AE3E2CBF-3E1D-4A4F-9509-69D984F100D2}" type="presOf" srcId="{37145647-81CF-40A5-BED9-DE945EFB1948}" destId="{F6B3F6E6-023D-384D-98D4-D80A8D54C638}" srcOrd="0" destOrd="0" presId="urn:microsoft.com/office/officeart/2005/8/layout/default"/>
    <dgm:cxn modelId="{4931B4C3-7827-3F4F-AE97-A81BC1E821CD}" type="presOf" srcId="{4114F867-B12F-43ED-8EC2-886DAD9E95B6}" destId="{3BD121FD-66A3-1347-AC3D-9A071F024A8E}" srcOrd="0" destOrd="0" presId="urn:microsoft.com/office/officeart/2005/8/layout/default"/>
    <dgm:cxn modelId="{E430A74D-F6A0-A349-A6DC-4217B6455D27}" type="presParOf" srcId="{C940D52C-F226-B14E-888F-8E01BA8B0533}" destId="{02C3DEE8-FD1F-1847-8366-11A2C3878D0C}" srcOrd="0" destOrd="0" presId="urn:microsoft.com/office/officeart/2005/8/layout/default"/>
    <dgm:cxn modelId="{C4959BE3-2970-AB47-9A5A-84C7F913648C}" type="presParOf" srcId="{C940D52C-F226-B14E-888F-8E01BA8B0533}" destId="{7BB3C214-3D4E-CE49-A42C-2A5E01974497}" srcOrd="1" destOrd="0" presId="urn:microsoft.com/office/officeart/2005/8/layout/default"/>
    <dgm:cxn modelId="{4FB619DA-0409-E248-88FC-422F445A97E7}" type="presParOf" srcId="{C940D52C-F226-B14E-888F-8E01BA8B0533}" destId="{F6B3F6E6-023D-384D-98D4-D80A8D54C638}" srcOrd="2" destOrd="0" presId="urn:microsoft.com/office/officeart/2005/8/layout/default"/>
    <dgm:cxn modelId="{D487A46F-1BD4-8B45-8C62-9C29BCE7AB03}" type="presParOf" srcId="{C940D52C-F226-B14E-888F-8E01BA8B0533}" destId="{9273F9E0-3AD1-8742-B345-A33CF964C586}" srcOrd="3" destOrd="0" presId="urn:microsoft.com/office/officeart/2005/8/layout/default"/>
    <dgm:cxn modelId="{C074DB78-0EAE-8A44-8589-54299C4A93D3}" type="presParOf" srcId="{C940D52C-F226-B14E-888F-8E01BA8B0533}" destId="{3BD121FD-66A3-1347-AC3D-9A071F024A8E}" srcOrd="4" destOrd="0" presId="urn:microsoft.com/office/officeart/2005/8/layout/default"/>
    <dgm:cxn modelId="{C2F3FE6D-9BA1-2141-A4D2-5290630751FA}" type="presParOf" srcId="{C940D52C-F226-B14E-888F-8E01BA8B0533}" destId="{D71574BF-325C-2E4B-A2C2-146772484F5E}" srcOrd="5" destOrd="0" presId="urn:microsoft.com/office/officeart/2005/8/layout/default"/>
    <dgm:cxn modelId="{DA8ABE37-C181-8D43-ABAD-9798E817925C}" type="presParOf" srcId="{C940D52C-F226-B14E-888F-8E01BA8B0533}" destId="{86C42B83-275B-D04D-9350-D33CDA98E62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66A74E-4B5A-445C-AB3D-AD8FC501A0C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AD10DD5-DBFE-48A8-9807-1111131313C5}">
      <dgm:prSet/>
      <dgm:spPr/>
      <dgm:t>
        <a:bodyPr/>
        <a:lstStyle/>
        <a:p>
          <a:r>
            <a:rPr lang="en-US"/>
            <a:t>Email Events </a:t>
          </a:r>
        </a:p>
      </dgm:t>
    </dgm:pt>
    <dgm:pt modelId="{34C57D1D-588C-47D4-9EC7-D2DD2B64EFAF}" type="parTrans" cxnId="{7CF9F5FA-CA81-40D5-A456-8E23D53414ED}">
      <dgm:prSet/>
      <dgm:spPr/>
      <dgm:t>
        <a:bodyPr/>
        <a:lstStyle/>
        <a:p>
          <a:endParaRPr lang="en-US"/>
        </a:p>
      </dgm:t>
    </dgm:pt>
    <dgm:pt modelId="{F8CC12F4-EE56-49D7-8BB8-EF7F471A3014}" type="sibTrans" cxnId="{7CF9F5FA-CA81-40D5-A456-8E23D53414ED}">
      <dgm:prSet/>
      <dgm:spPr/>
      <dgm:t>
        <a:bodyPr/>
        <a:lstStyle/>
        <a:p>
          <a:endParaRPr lang="en-US"/>
        </a:p>
      </dgm:t>
    </dgm:pt>
    <dgm:pt modelId="{8309067A-1EA8-4AFE-AEB9-D3763C63DEDD}">
      <dgm:prSet/>
      <dgm:spPr/>
      <dgm:t>
        <a:bodyPr/>
        <a:lstStyle/>
        <a:p>
          <a:r>
            <a:rPr lang="en-US"/>
            <a:t>This table contains events specific to the sending of emails. It is similar in structure to the events table </a:t>
          </a:r>
        </a:p>
      </dgm:t>
    </dgm:pt>
    <dgm:pt modelId="{B09A3CDE-2C6C-4536-A613-46C4F83DEB6E}" type="parTrans" cxnId="{AF121416-1DC6-403C-BBEB-CD1041E92034}">
      <dgm:prSet/>
      <dgm:spPr/>
      <dgm:t>
        <a:bodyPr/>
        <a:lstStyle/>
        <a:p>
          <a:endParaRPr lang="en-US"/>
        </a:p>
      </dgm:t>
    </dgm:pt>
    <dgm:pt modelId="{95920CA7-8F71-4DE8-AAFB-442E38851FEF}" type="sibTrans" cxnId="{AF121416-1DC6-403C-BBEB-CD1041E92034}">
      <dgm:prSet/>
      <dgm:spPr/>
      <dgm:t>
        <a:bodyPr/>
        <a:lstStyle/>
        <a:p>
          <a:endParaRPr lang="en-US"/>
        </a:p>
      </dgm:t>
    </dgm:pt>
    <dgm:pt modelId="{10455C0C-1F51-4491-8D6F-6C8AD948A970}">
      <dgm:prSet/>
      <dgm:spPr/>
      <dgm:t>
        <a:bodyPr/>
        <a:lstStyle/>
        <a:p>
          <a:r>
            <a:rPr lang="en-US"/>
            <a:t>Rollup Periods </a:t>
          </a:r>
        </a:p>
      </dgm:t>
    </dgm:pt>
    <dgm:pt modelId="{94CB3D03-98EF-4D5C-A220-71B17AC8F8E1}" type="parTrans" cxnId="{461DF268-01CF-4220-9256-BCE4021EB9F1}">
      <dgm:prSet/>
      <dgm:spPr/>
      <dgm:t>
        <a:bodyPr/>
        <a:lstStyle/>
        <a:p>
          <a:endParaRPr lang="en-US"/>
        </a:p>
      </dgm:t>
    </dgm:pt>
    <dgm:pt modelId="{4D735EB8-942B-426B-A5F6-FA03A8F4BC54}" type="sibTrans" cxnId="{461DF268-01CF-4220-9256-BCE4021EB9F1}">
      <dgm:prSet/>
      <dgm:spPr/>
      <dgm:t>
        <a:bodyPr/>
        <a:lstStyle/>
        <a:p>
          <a:endParaRPr lang="en-US"/>
        </a:p>
      </dgm:t>
    </dgm:pt>
    <dgm:pt modelId="{80144D4E-A352-4B07-971C-44ECD4EB5156}">
      <dgm:prSet/>
      <dgm:spPr/>
      <dgm:t>
        <a:bodyPr/>
        <a:lstStyle/>
        <a:p>
          <a:r>
            <a:rPr lang="en-US"/>
            <a:t>The final table is a lookup table that is used to create rolling time periods. You won't necessarily need to use this table, but the column descriptions are provided here nonetheless. </a:t>
          </a:r>
        </a:p>
      </dgm:t>
    </dgm:pt>
    <dgm:pt modelId="{B0E3F30C-062F-43E8-BBA5-9D13F3359919}" type="parTrans" cxnId="{8B151062-44A8-4333-A613-2A9BCDC0B962}">
      <dgm:prSet/>
      <dgm:spPr/>
      <dgm:t>
        <a:bodyPr/>
        <a:lstStyle/>
        <a:p>
          <a:endParaRPr lang="en-US"/>
        </a:p>
      </dgm:t>
    </dgm:pt>
    <dgm:pt modelId="{E55E57B5-7BA7-4427-80D9-BBACC1D5D725}" type="sibTrans" cxnId="{8B151062-44A8-4333-A613-2A9BCDC0B962}">
      <dgm:prSet/>
      <dgm:spPr/>
      <dgm:t>
        <a:bodyPr/>
        <a:lstStyle/>
        <a:p>
          <a:endParaRPr lang="en-US"/>
        </a:p>
      </dgm:t>
    </dgm:pt>
    <dgm:pt modelId="{69F447C2-8A44-EE4B-AE2D-64C90E67FFF5}" type="pres">
      <dgm:prSet presAssocID="{DD66A74E-4B5A-445C-AB3D-AD8FC501A0C3}" presName="outerComposite" presStyleCnt="0">
        <dgm:presLayoutVars>
          <dgm:chMax val="5"/>
          <dgm:dir/>
          <dgm:resizeHandles val="exact"/>
        </dgm:presLayoutVars>
      </dgm:prSet>
      <dgm:spPr/>
    </dgm:pt>
    <dgm:pt modelId="{9B145860-D245-4844-837B-3C025C2A211C}" type="pres">
      <dgm:prSet presAssocID="{DD66A74E-4B5A-445C-AB3D-AD8FC501A0C3}" presName="dummyMaxCanvas" presStyleCnt="0">
        <dgm:presLayoutVars/>
      </dgm:prSet>
      <dgm:spPr/>
    </dgm:pt>
    <dgm:pt modelId="{6CF9D3AA-9DB4-0549-BA53-0AF57FA93BCD}" type="pres">
      <dgm:prSet presAssocID="{DD66A74E-4B5A-445C-AB3D-AD8FC501A0C3}" presName="FourNodes_1" presStyleLbl="node1" presStyleIdx="0" presStyleCnt="4">
        <dgm:presLayoutVars>
          <dgm:bulletEnabled val="1"/>
        </dgm:presLayoutVars>
      </dgm:prSet>
      <dgm:spPr/>
    </dgm:pt>
    <dgm:pt modelId="{1885F410-C922-4144-8742-7DCC45B058A6}" type="pres">
      <dgm:prSet presAssocID="{DD66A74E-4B5A-445C-AB3D-AD8FC501A0C3}" presName="FourNodes_2" presStyleLbl="node1" presStyleIdx="1" presStyleCnt="4">
        <dgm:presLayoutVars>
          <dgm:bulletEnabled val="1"/>
        </dgm:presLayoutVars>
      </dgm:prSet>
      <dgm:spPr/>
    </dgm:pt>
    <dgm:pt modelId="{0CCBEA4A-6045-5C4C-B67A-3BCC35FAB643}" type="pres">
      <dgm:prSet presAssocID="{DD66A74E-4B5A-445C-AB3D-AD8FC501A0C3}" presName="FourNodes_3" presStyleLbl="node1" presStyleIdx="2" presStyleCnt="4">
        <dgm:presLayoutVars>
          <dgm:bulletEnabled val="1"/>
        </dgm:presLayoutVars>
      </dgm:prSet>
      <dgm:spPr/>
    </dgm:pt>
    <dgm:pt modelId="{357A204A-D3F1-7142-A4AE-81915F275368}" type="pres">
      <dgm:prSet presAssocID="{DD66A74E-4B5A-445C-AB3D-AD8FC501A0C3}" presName="FourNodes_4" presStyleLbl="node1" presStyleIdx="3" presStyleCnt="4">
        <dgm:presLayoutVars>
          <dgm:bulletEnabled val="1"/>
        </dgm:presLayoutVars>
      </dgm:prSet>
      <dgm:spPr/>
    </dgm:pt>
    <dgm:pt modelId="{12C7B709-AE89-104C-8889-2A5224C07BE0}" type="pres">
      <dgm:prSet presAssocID="{DD66A74E-4B5A-445C-AB3D-AD8FC501A0C3}" presName="FourConn_1-2" presStyleLbl="fgAccFollowNode1" presStyleIdx="0" presStyleCnt="3">
        <dgm:presLayoutVars>
          <dgm:bulletEnabled val="1"/>
        </dgm:presLayoutVars>
      </dgm:prSet>
      <dgm:spPr/>
    </dgm:pt>
    <dgm:pt modelId="{FB7680A6-B945-6F4F-B2F8-86D261C4D7F9}" type="pres">
      <dgm:prSet presAssocID="{DD66A74E-4B5A-445C-AB3D-AD8FC501A0C3}" presName="FourConn_2-3" presStyleLbl="fgAccFollowNode1" presStyleIdx="1" presStyleCnt="3">
        <dgm:presLayoutVars>
          <dgm:bulletEnabled val="1"/>
        </dgm:presLayoutVars>
      </dgm:prSet>
      <dgm:spPr/>
    </dgm:pt>
    <dgm:pt modelId="{FBFC03A8-A273-1747-B3BC-A34326EB0BE2}" type="pres">
      <dgm:prSet presAssocID="{DD66A74E-4B5A-445C-AB3D-AD8FC501A0C3}" presName="FourConn_3-4" presStyleLbl="fgAccFollowNode1" presStyleIdx="2" presStyleCnt="3">
        <dgm:presLayoutVars>
          <dgm:bulletEnabled val="1"/>
        </dgm:presLayoutVars>
      </dgm:prSet>
      <dgm:spPr/>
    </dgm:pt>
    <dgm:pt modelId="{966C36B1-6DDE-5C47-8475-877732AF9B69}" type="pres">
      <dgm:prSet presAssocID="{DD66A74E-4B5A-445C-AB3D-AD8FC501A0C3}" presName="FourNodes_1_text" presStyleLbl="node1" presStyleIdx="3" presStyleCnt="4">
        <dgm:presLayoutVars>
          <dgm:bulletEnabled val="1"/>
        </dgm:presLayoutVars>
      </dgm:prSet>
      <dgm:spPr/>
    </dgm:pt>
    <dgm:pt modelId="{4641E77C-D9F1-144B-B285-67B904339FFB}" type="pres">
      <dgm:prSet presAssocID="{DD66A74E-4B5A-445C-AB3D-AD8FC501A0C3}" presName="FourNodes_2_text" presStyleLbl="node1" presStyleIdx="3" presStyleCnt="4">
        <dgm:presLayoutVars>
          <dgm:bulletEnabled val="1"/>
        </dgm:presLayoutVars>
      </dgm:prSet>
      <dgm:spPr/>
    </dgm:pt>
    <dgm:pt modelId="{732A9682-21DB-4B48-98B5-EBA067886228}" type="pres">
      <dgm:prSet presAssocID="{DD66A74E-4B5A-445C-AB3D-AD8FC501A0C3}" presName="FourNodes_3_text" presStyleLbl="node1" presStyleIdx="3" presStyleCnt="4">
        <dgm:presLayoutVars>
          <dgm:bulletEnabled val="1"/>
        </dgm:presLayoutVars>
      </dgm:prSet>
      <dgm:spPr/>
    </dgm:pt>
    <dgm:pt modelId="{971C305A-C099-EA48-AD9A-9C40F27723BC}" type="pres">
      <dgm:prSet presAssocID="{DD66A74E-4B5A-445C-AB3D-AD8FC501A0C3}" presName="FourNodes_4_text" presStyleLbl="node1" presStyleIdx="3" presStyleCnt="4">
        <dgm:presLayoutVars>
          <dgm:bulletEnabled val="1"/>
        </dgm:presLayoutVars>
      </dgm:prSet>
      <dgm:spPr/>
    </dgm:pt>
  </dgm:ptLst>
  <dgm:cxnLst>
    <dgm:cxn modelId="{6700F701-CE11-DD41-AE60-995624AB7898}" type="presOf" srcId="{80144D4E-A352-4B07-971C-44ECD4EB5156}" destId="{971C305A-C099-EA48-AD9A-9C40F27723BC}" srcOrd="1" destOrd="0" presId="urn:microsoft.com/office/officeart/2005/8/layout/vProcess5"/>
    <dgm:cxn modelId="{78145E09-A381-9B4A-BBE4-EC9D0A02AA4C}" type="presOf" srcId="{95920CA7-8F71-4DE8-AAFB-442E38851FEF}" destId="{FB7680A6-B945-6F4F-B2F8-86D261C4D7F9}" srcOrd="0" destOrd="0" presId="urn:microsoft.com/office/officeart/2005/8/layout/vProcess5"/>
    <dgm:cxn modelId="{AF121416-1DC6-403C-BBEB-CD1041E92034}" srcId="{DD66A74E-4B5A-445C-AB3D-AD8FC501A0C3}" destId="{8309067A-1EA8-4AFE-AEB9-D3763C63DEDD}" srcOrd="1" destOrd="0" parTransId="{B09A3CDE-2C6C-4536-A613-46C4F83DEB6E}" sibTransId="{95920CA7-8F71-4DE8-AAFB-442E38851FEF}"/>
    <dgm:cxn modelId="{3A75B61B-DC01-FC45-B4C9-E67EDFBEEC9F}" type="presOf" srcId="{8309067A-1EA8-4AFE-AEB9-D3763C63DEDD}" destId="{1885F410-C922-4144-8742-7DCC45B058A6}" srcOrd="0" destOrd="0" presId="urn:microsoft.com/office/officeart/2005/8/layout/vProcess5"/>
    <dgm:cxn modelId="{F4EA143A-70CF-F648-BA63-23866A4ADC9D}" type="presOf" srcId="{4D735EB8-942B-426B-A5F6-FA03A8F4BC54}" destId="{FBFC03A8-A273-1747-B3BC-A34326EB0BE2}" srcOrd="0" destOrd="0" presId="urn:microsoft.com/office/officeart/2005/8/layout/vProcess5"/>
    <dgm:cxn modelId="{45E7AA5E-B8E0-3445-B3D1-A3A538E48C15}" type="presOf" srcId="{BAD10DD5-DBFE-48A8-9807-1111131313C5}" destId="{6CF9D3AA-9DB4-0549-BA53-0AF57FA93BCD}" srcOrd="0" destOrd="0" presId="urn:microsoft.com/office/officeart/2005/8/layout/vProcess5"/>
    <dgm:cxn modelId="{8B151062-44A8-4333-A613-2A9BCDC0B962}" srcId="{DD66A74E-4B5A-445C-AB3D-AD8FC501A0C3}" destId="{80144D4E-A352-4B07-971C-44ECD4EB5156}" srcOrd="3" destOrd="0" parTransId="{B0E3F30C-062F-43E8-BBA5-9D13F3359919}" sibTransId="{E55E57B5-7BA7-4427-80D9-BBACC1D5D725}"/>
    <dgm:cxn modelId="{461DF268-01CF-4220-9256-BCE4021EB9F1}" srcId="{DD66A74E-4B5A-445C-AB3D-AD8FC501A0C3}" destId="{10455C0C-1F51-4491-8D6F-6C8AD948A970}" srcOrd="2" destOrd="0" parTransId="{94CB3D03-98EF-4D5C-A220-71B17AC8F8E1}" sibTransId="{4D735EB8-942B-426B-A5F6-FA03A8F4BC54}"/>
    <dgm:cxn modelId="{8FEB3F88-D803-D84B-8E0A-F8A567EE0434}" type="presOf" srcId="{10455C0C-1F51-4491-8D6F-6C8AD948A970}" destId="{732A9682-21DB-4B48-98B5-EBA067886228}" srcOrd="1" destOrd="0" presId="urn:microsoft.com/office/officeart/2005/8/layout/vProcess5"/>
    <dgm:cxn modelId="{5BDB3F93-F910-984D-BD8A-2CDBF0E5A629}" type="presOf" srcId="{10455C0C-1F51-4491-8D6F-6C8AD948A970}" destId="{0CCBEA4A-6045-5C4C-B67A-3BCC35FAB643}" srcOrd="0" destOrd="0" presId="urn:microsoft.com/office/officeart/2005/8/layout/vProcess5"/>
    <dgm:cxn modelId="{128829B6-28F6-D34E-921F-3D1054FF3F43}" type="presOf" srcId="{F8CC12F4-EE56-49D7-8BB8-EF7F471A3014}" destId="{12C7B709-AE89-104C-8889-2A5224C07BE0}" srcOrd="0" destOrd="0" presId="urn:microsoft.com/office/officeart/2005/8/layout/vProcess5"/>
    <dgm:cxn modelId="{C9145BDF-367C-6049-88FC-2BD2847795BB}" type="presOf" srcId="{8309067A-1EA8-4AFE-AEB9-D3763C63DEDD}" destId="{4641E77C-D9F1-144B-B285-67B904339FFB}" srcOrd="1" destOrd="0" presId="urn:microsoft.com/office/officeart/2005/8/layout/vProcess5"/>
    <dgm:cxn modelId="{58F212E5-7F41-5D45-ADA3-5B667BC65181}" type="presOf" srcId="{80144D4E-A352-4B07-971C-44ECD4EB5156}" destId="{357A204A-D3F1-7142-A4AE-81915F275368}" srcOrd="0" destOrd="0" presId="urn:microsoft.com/office/officeart/2005/8/layout/vProcess5"/>
    <dgm:cxn modelId="{F36D21F2-211D-2C4C-B815-2DAA5F40497E}" type="presOf" srcId="{DD66A74E-4B5A-445C-AB3D-AD8FC501A0C3}" destId="{69F447C2-8A44-EE4B-AE2D-64C90E67FFF5}" srcOrd="0" destOrd="0" presId="urn:microsoft.com/office/officeart/2005/8/layout/vProcess5"/>
    <dgm:cxn modelId="{C0E302F4-26D2-FE42-A73A-E45793FBFE5F}" type="presOf" srcId="{BAD10DD5-DBFE-48A8-9807-1111131313C5}" destId="{966C36B1-6DDE-5C47-8475-877732AF9B69}" srcOrd="1" destOrd="0" presId="urn:microsoft.com/office/officeart/2005/8/layout/vProcess5"/>
    <dgm:cxn modelId="{7CF9F5FA-CA81-40D5-A456-8E23D53414ED}" srcId="{DD66A74E-4B5A-445C-AB3D-AD8FC501A0C3}" destId="{BAD10DD5-DBFE-48A8-9807-1111131313C5}" srcOrd="0" destOrd="0" parTransId="{34C57D1D-588C-47D4-9EC7-D2DD2B64EFAF}" sibTransId="{F8CC12F4-EE56-49D7-8BB8-EF7F471A3014}"/>
    <dgm:cxn modelId="{14C47689-2A35-C34D-905A-A45E558CAC3D}" type="presParOf" srcId="{69F447C2-8A44-EE4B-AE2D-64C90E67FFF5}" destId="{9B145860-D245-4844-837B-3C025C2A211C}" srcOrd="0" destOrd="0" presId="urn:microsoft.com/office/officeart/2005/8/layout/vProcess5"/>
    <dgm:cxn modelId="{4D003B11-0F89-9449-9201-E09CD4C19B8C}" type="presParOf" srcId="{69F447C2-8A44-EE4B-AE2D-64C90E67FFF5}" destId="{6CF9D3AA-9DB4-0549-BA53-0AF57FA93BCD}" srcOrd="1" destOrd="0" presId="urn:microsoft.com/office/officeart/2005/8/layout/vProcess5"/>
    <dgm:cxn modelId="{4F0E17C9-9F9E-E445-A4F7-2B3625F50DE8}" type="presParOf" srcId="{69F447C2-8A44-EE4B-AE2D-64C90E67FFF5}" destId="{1885F410-C922-4144-8742-7DCC45B058A6}" srcOrd="2" destOrd="0" presId="urn:microsoft.com/office/officeart/2005/8/layout/vProcess5"/>
    <dgm:cxn modelId="{47DAD2B6-7510-C541-8799-0D647972CFE6}" type="presParOf" srcId="{69F447C2-8A44-EE4B-AE2D-64C90E67FFF5}" destId="{0CCBEA4A-6045-5C4C-B67A-3BCC35FAB643}" srcOrd="3" destOrd="0" presId="urn:microsoft.com/office/officeart/2005/8/layout/vProcess5"/>
    <dgm:cxn modelId="{312A7F81-82C1-C94E-860E-0193EA410EEF}" type="presParOf" srcId="{69F447C2-8A44-EE4B-AE2D-64C90E67FFF5}" destId="{357A204A-D3F1-7142-A4AE-81915F275368}" srcOrd="4" destOrd="0" presId="urn:microsoft.com/office/officeart/2005/8/layout/vProcess5"/>
    <dgm:cxn modelId="{33E9F3ED-D020-D94C-8A39-9B9CB4CBAD98}" type="presParOf" srcId="{69F447C2-8A44-EE4B-AE2D-64C90E67FFF5}" destId="{12C7B709-AE89-104C-8889-2A5224C07BE0}" srcOrd="5" destOrd="0" presId="urn:microsoft.com/office/officeart/2005/8/layout/vProcess5"/>
    <dgm:cxn modelId="{AAFE08B9-222A-374A-8C42-658792F4308E}" type="presParOf" srcId="{69F447C2-8A44-EE4B-AE2D-64C90E67FFF5}" destId="{FB7680A6-B945-6F4F-B2F8-86D261C4D7F9}" srcOrd="6" destOrd="0" presId="urn:microsoft.com/office/officeart/2005/8/layout/vProcess5"/>
    <dgm:cxn modelId="{A4058614-1E8C-3E47-959C-A48E215DCE55}" type="presParOf" srcId="{69F447C2-8A44-EE4B-AE2D-64C90E67FFF5}" destId="{FBFC03A8-A273-1747-B3BC-A34326EB0BE2}" srcOrd="7" destOrd="0" presId="urn:microsoft.com/office/officeart/2005/8/layout/vProcess5"/>
    <dgm:cxn modelId="{CD1B7250-B747-2842-AE01-63118601090D}" type="presParOf" srcId="{69F447C2-8A44-EE4B-AE2D-64C90E67FFF5}" destId="{966C36B1-6DDE-5C47-8475-877732AF9B69}" srcOrd="8" destOrd="0" presId="urn:microsoft.com/office/officeart/2005/8/layout/vProcess5"/>
    <dgm:cxn modelId="{1D59BFDB-7C0A-A94F-864F-B7EB9FF9EBD0}" type="presParOf" srcId="{69F447C2-8A44-EE4B-AE2D-64C90E67FFF5}" destId="{4641E77C-D9F1-144B-B285-67B904339FFB}" srcOrd="9" destOrd="0" presId="urn:microsoft.com/office/officeart/2005/8/layout/vProcess5"/>
    <dgm:cxn modelId="{B9BEC62C-53A1-8B44-9163-9AB4F7BE38D5}" type="presParOf" srcId="{69F447C2-8A44-EE4B-AE2D-64C90E67FFF5}" destId="{732A9682-21DB-4B48-98B5-EBA067886228}" srcOrd="10" destOrd="0" presId="urn:microsoft.com/office/officeart/2005/8/layout/vProcess5"/>
    <dgm:cxn modelId="{98617E0F-EBDA-1B42-84F6-93987883DCB1}" type="presParOf" srcId="{69F447C2-8A44-EE4B-AE2D-64C90E67FFF5}" destId="{971C305A-C099-EA48-AD9A-9C40F27723B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3DEE8-FD1F-1847-8366-11A2C3878D0C}">
      <dsp:nvSpPr>
        <dsp:cNvPr id="0" name=""/>
        <dsp:cNvSpPr/>
      </dsp:nvSpPr>
      <dsp:spPr>
        <a:xfrm>
          <a:off x="721" y="43468"/>
          <a:ext cx="2815234" cy="168914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Users </a:t>
          </a:r>
        </a:p>
      </dsp:txBody>
      <dsp:txXfrm>
        <a:off x="721" y="43468"/>
        <a:ext cx="2815234" cy="1689140"/>
      </dsp:txXfrm>
    </dsp:sp>
    <dsp:sp modelId="{F6B3F6E6-023D-384D-98D4-D80A8D54C638}">
      <dsp:nvSpPr>
        <dsp:cNvPr id="0" name=""/>
        <dsp:cNvSpPr/>
      </dsp:nvSpPr>
      <dsp:spPr>
        <a:xfrm>
          <a:off x="3097480" y="43468"/>
          <a:ext cx="2815234" cy="16891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This table includes one row per user, with descriptive information about that user’s account. </a:t>
          </a:r>
        </a:p>
      </dsp:txBody>
      <dsp:txXfrm>
        <a:off x="3097480" y="43468"/>
        <a:ext cx="2815234" cy="1689140"/>
      </dsp:txXfrm>
    </dsp:sp>
    <dsp:sp modelId="{3BD121FD-66A3-1347-AC3D-9A071F024A8E}">
      <dsp:nvSpPr>
        <dsp:cNvPr id="0" name=""/>
        <dsp:cNvSpPr/>
      </dsp:nvSpPr>
      <dsp:spPr>
        <a:xfrm>
          <a:off x="721" y="2061107"/>
          <a:ext cx="2815234" cy="248553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Events </a:t>
          </a:r>
        </a:p>
      </dsp:txBody>
      <dsp:txXfrm>
        <a:off x="721" y="2061107"/>
        <a:ext cx="2815234" cy="2485537"/>
      </dsp:txXfrm>
    </dsp:sp>
    <dsp:sp modelId="{86C42B83-275B-D04D-9350-D33CDA98E624}">
      <dsp:nvSpPr>
        <dsp:cNvPr id="0" name=""/>
        <dsp:cNvSpPr/>
      </dsp:nvSpPr>
      <dsp:spPr>
        <a:xfrm>
          <a:off x="3097480" y="2014132"/>
          <a:ext cx="2815234" cy="257948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This table includes one row per event, where an event is an action that a user has taken on Yammer. These events include login events, messaging events, search events, events logged as users progress through a signup funnel, events around received emails</a:t>
          </a:r>
          <a:r>
            <a:rPr lang="en-US" sz="1400" kern="1200" dirty="0"/>
            <a:t>. </a:t>
          </a:r>
        </a:p>
      </dsp:txBody>
      <dsp:txXfrm>
        <a:off x="3097480" y="2014132"/>
        <a:ext cx="2815234" cy="2579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9D3AA-9DB4-0549-BA53-0AF57FA93BCD}">
      <dsp:nvSpPr>
        <dsp:cNvPr id="0" name=""/>
        <dsp:cNvSpPr/>
      </dsp:nvSpPr>
      <dsp:spPr>
        <a:xfrm>
          <a:off x="0" y="0"/>
          <a:ext cx="7683500" cy="73138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Email Events </a:t>
          </a:r>
        </a:p>
      </dsp:txBody>
      <dsp:txXfrm>
        <a:off x="21422" y="21422"/>
        <a:ext cx="6832471" cy="688544"/>
      </dsp:txXfrm>
    </dsp:sp>
    <dsp:sp modelId="{1885F410-C922-4144-8742-7DCC45B058A6}">
      <dsp:nvSpPr>
        <dsp:cNvPr id="0" name=""/>
        <dsp:cNvSpPr/>
      </dsp:nvSpPr>
      <dsp:spPr>
        <a:xfrm>
          <a:off x="643493" y="864368"/>
          <a:ext cx="7683500" cy="73138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table contains events specific to the sending of emails. It is similar in structure to the events table </a:t>
          </a:r>
        </a:p>
      </dsp:txBody>
      <dsp:txXfrm>
        <a:off x="664915" y="885790"/>
        <a:ext cx="6521760" cy="688544"/>
      </dsp:txXfrm>
    </dsp:sp>
    <dsp:sp modelId="{0CCBEA4A-6045-5C4C-B67A-3BCC35FAB643}">
      <dsp:nvSpPr>
        <dsp:cNvPr id="0" name=""/>
        <dsp:cNvSpPr/>
      </dsp:nvSpPr>
      <dsp:spPr>
        <a:xfrm>
          <a:off x="1277381" y="1728736"/>
          <a:ext cx="7683500" cy="73138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Rollup Periods </a:t>
          </a:r>
        </a:p>
      </dsp:txBody>
      <dsp:txXfrm>
        <a:off x="1298803" y="1750158"/>
        <a:ext cx="6531364" cy="688544"/>
      </dsp:txXfrm>
    </dsp:sp>
    <dsp:sp modelId="{357A204A-D3F1-7142-A4AE-81915F275368}">
      <dsp:nvSpPr>
        <dsp:cNvPr id="0" name=""/>
        <dsp:cNvSpPr/>
      </dsp:nvSpPr>
      <dsp:spPr>
        <a:xfrm>
          <a:off x="1920875" y="2593105"/>
          <a:ext cx="7683500" cy="73138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final table is a lookup table that is used to create rolling time periods. You won't necessarily need to use this table, but the column descriptions are provided here nonetheless. </a:t>
          </a:r>
        </a:p>
      </dsp:txBody>
      <dsp:txXfrm>
        <a:off x="1942297" y="2614527"/>
        <a:ext cx="6521760" cy="688544"/>
      </dsp:txXfrm>
    </dsp:sp>
    <dsp:sp modelId="{12C7B709-AE89-104C-8889-2A5224C07BE0}">
      <dsp:nvSpPr>
        <dsp:cNvPr id="0" name=""/>
        <dsp:cNvSpPr/>
      </dsp:nvSpPr>
      <dsp:spPr>
        <a:xfrm>
          <a:off x="7208097" y="560177"/>
          <a:ext cx="475402" cy="475402"/>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15062" y="560177"/>
        <a:ext cx="261472" cy="357740"/>
      </dsp:txXfrm>
    </dsp:sp>
    <dsp:sp modelId="{FB7680A6-B945-6F4F-B2F8-86D261C4D7F9}">
      <dsp:nvSpPr>
        <dsp:cNvPr id="0" name=""/>
        <dsp:cNvSpPr/>
      </dsp:nvSpPr>
      <dsp:spPr>
        <a:xfrm>
          <a:off x="7851590" y="1424545"/>
          <a:ext cx="475402" cy="475402"/>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58555" y="1424545"/>
        <a:ext cx="261472" cy="357740"/>
      </dsp:txXfrm>
    </dsp:sp>
    <dsp:sp modelId="{FBFC03A8-A273-1747-B3BC-A34326EB0BE2}">
      <dsp:nvSpPr>
        <dsp:cNvPr id="0" name=""/>
        <dsp:cNvSpPr/>
      </dsp:nvSpPr>
      <dsp:spPr>
        <a:xfrm>
          <a:off x="8485479" y="2288914"/>
          <a:ext cx="475402" cy="475402"/>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92444" y="2288914"/>
        <a:ext cx="261472" cy="3577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CA0487-4B69-6D46-8D2E-381BDB6D2BB2}" type="datetimeFigureOut">
              <a:rPr lang="en-US" smtClean="0"/>
              <a:t>3/1/19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C96BB-4D83-D542-BFB1-E1750347179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97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A0487-4B69-6D46-8D2E-381BDB6D2BB2}"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96BB-4D83-D542-BFB1-E1750347179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55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A0487-4B69-6D46-8D2E-381BDB6D2BB2}"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96BB-4D83-D542-BFB1-E1750347179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78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A0487-4B69-6D46-8D2E-381BDB6D2BB2}"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96BB-4D83-D542-BFB1-E1750347179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37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CA0487-4B69-6D46-8D2E-381BDB6D2BB2}" type="datetimeFigureOut">
              <a:rPr lang="en-US" smtClean="0"/>
              <a:t>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96BB-4D83-D542-BFB1-E1750347179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92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CA0487-4B69-6D46-8D2E-381BDB6D2BB2}"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C96BB-4D83-D542-BFB1-E1750347179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62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CA0487-4B69-6D46-8D2E-381BDB6D2BB2}" type="datetimeFigureOut">
              <a:rPr lang="en-US" smtClean="0"/>
              <a:t>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C96BB-4D83-D542-BFB1-E1750347179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59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CA0487-4B69-6D46-8D2E-381BDB6D2BB2}" type="datetimeFigureOut">
              <a:rPr lang="en-US" smtClean="0"/>
              <a:t>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C96BB-4D83-D542-BFB1-E1750347179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80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A0487-4B69-6D46-8D2E-381BDB6D2BB2}" type="datetimeFigureOut">
              <a:rPr lang="en-US" smtClean="0"/>
              <a:t>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C96BB-4D83-D542-BFB1-E1750347179D}" type="slidenum">
              <a:rPr lang="en-US" smtClean="0"/>
              <a:t>‹#›</a:t>
            </a:fld>
            <a:endParaRPr lang="en-US"/>
          </a:p>
        </p:txBody>
      </p:sp>
    </p:spTree>
    <p:extLst>
      <p:ext uri="{BB962C8B-B14F-4D97-AF65-F5344CB8AC3E}">
        <p14:creationId xmlns:p14="http://schemas.microsoft.com/office/powerpoint/2010/main" val="428299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CA0487-4B69-6D46-8D2E-381BDB6D2BB2}" type="datetimeFigureOut">
              <a:rPr lang="en-US" smtClean="0"/>
              <a:t>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C96BB-4D83-D542-BFB1-E1750347179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752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CA0487-4B69-6D46-8D2E-381BDB6D2BB2}" type="datetimeFigureOut">
              <a:rPr lang="en-US" smtClean="0"/>
              <a:t>3/1/19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9C96BB-4D83-D542-BFB1-E1750347179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54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CA0487-4B69-6D46-8D2E-381BDB6D2BB2}" type="datetimeFigureOut">
              <a:rPr lang="en-US" smtClean="0"/>
              <a:t>3/1/19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C96BB-4D83-D542-BFB1-E1750347179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0120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A50E8-12BD-624B-856E-AE0B52978BEB}"/>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Customer Cliff Dive</a:t>
            </a:r>
          </a:p>
        </p:txBody>
      </p:sp>
      <p:sp>
        <p:nvSpPr>
          <p:cNvPr id="3" name="Subtitle 2">
            <a:extLst>
              <a:ext uri="{FF2B5EF4-FFF2-40B4-BE49-F238E27FC236}">
                <a16:creationId xmlns:a16="http://schemas.microsoft.com/office/drawing/2014/main" id="{DDE37C5F-8954-074E-8B00-A8D12AC2D48C}"/>
              </a:ext>
            </a:extLst>
          </p:cNvPr>
          <p:cNvSpPr>
            <a:spLocks noGrp="1"/>
          </p:cNvSpPr>
          <p:nvPr>
            <p:ph type="subTitle" idx="1"/>
          </p:nvPr>
        </p:nvSpPr>
        <p:spPr>
          <a:xfrm>
            <a:off x="1535372" y="4133234"/>
            <a:ext cx="9120954" cy="744373"/>
          </a:xfrm>
        </p:spPr>
        <p:txBody>
          <a:bodyPr>
            <a:normAutofit/>
          </a:bodyPr>
          <a:lstStyle/>
          <a:p>
            <a:pPr algn="ctr">
              <a:lnSpc>
                <a:spcPct val="110000"/>
              </a:lnSpc>
            </a:pPr>
            <a:r>
              <a:rPr lang="en-US" sz="1300">
                <a:solidFill>
                  <a:schemeClr val="accent1"/>
                </a:solidFill>
              </a:rPr>
              <a:t>Dieudonne Ouedraogo</a:t>
            </a:r>
          </a:p>
          <a:p>
            <a:pPr algn="ctr">
              <a:lnSpc>
                <a:spcPct val="110000"/>
              </a:lnSpc>
            </a:pPr>
            <a:r>
              <a:rPr lang="en-US" sz="1300">
                <a:solidFill>
                  <a:schemeClr val="accent1"/>
                </a:solidFill>
              </a:rPr>
              <a:t>03-01-2019</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5242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9FCFFB8-1BF6-2B43-BBB3-47FBA127B6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Exploring the weekday usage</a:t>
            </a:r>
          </a:p>
        </p:txBody>
      </p:sp>
      <p:cxnSp>
        <p:nvCxnSpPr>
          <p:cNvPr id="22" name="Straight Connector 2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5" name="Rectangle 2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352F6301-491E-CF47-A226-AA2657E70E39}"/>
              </a:ext>
            </a:extLst>
          </p:cNvPr>
          <p:cNvPicPr>
            <a:picLocks noGrp="1" noChangeAspect="1"/>
          </p:cNvPicPr>
          <p:nvPr>
            <p:ph idx="1"/>
          </p:nvPr>
        </p:nvPicPr>
        <p:blipFill rotWithShape="1">
          <a:blip r:embed="rId3"/>
          <a:srcRect t="4226" r="-2" b="-2"/>
          <a:stretch/>
        </p:blipFill>
        <p:spPr>
          <a:xfrm>
            <a:off x="4618374" y="1116345"/>
            <a:ext cx="6282919" cy="3866172"/>
          </a:xfrm>
          <a:prstGeom prst="rect">
            <a:avLst/>
          </a:prstGeom>
        </p:spPr>
      </p:pic>
      <p:pic>
        <p:nvPicPr>
          <p:cNvPr id="28" name="Picture 2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4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1508C2-FEF7-714E-AD19-2E88B73DD9CD}"/>
              </a:ext>
            </a:extLst>
          </p:cNvPr>
          <p:cNvSpPr>
            <a:spLocks noGrp="1"/>
          </p:cNvSpPr>
          <p:nvPr>
            <p:ph idx="1"/>
          </p:nvPr>
        </p:nvSpPr>
        <p:spPr>
          <a:xfrm>
            <a:off x="1451579" y="2464991"/>
            <a:ext cx="9405891" cy="2403571"/>
          </a:xfrm>
        </p:spPr>
        <p:txBody>
          <a:bodyPr>
            <a:normAutofit/>
          </a:bodyPr>
          <a:lstStyle/>
          <a:p>
            <a:pPr marL="0" indent="0">
              <a:buNone/>
            </a:pPr>
            <a:r>
              <a:rPr lang="en-US" dirty="0"/>
              <a:t>When we zoom into the daily usage we can see that on average both signed-up users and activated users on weekday are much higher than weekends.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42906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F23BB8-BF75-174C-A2DE-582733108EE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The phone engagement has more drop</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5DF4E22-EFB7-BA40-A92F-36FDCB1B2D2F}"/>
              </a:ext>
            </a:extLst>
          </p:cNvPr>
          <p:cNvPicPr>
            <a:picLocks noGrp="1" noChangeAspect="1"/>
          </p:cNvPicPr>
          <p:nvPr>
            <p:ph idx="1"/>
          </p:nvPr>
        </p:nvPicPr>
        <p:blipFill>
          <a:blip r:embed="rId3"/>
          <a:stretch>
            <a:fillRect/>
          </a:stretch>
        </p:blipFill>
        <p:spPr>
          <a:xfrm>
            <a:off x="4751139" y="1116345"/>
            <a:ext cx="6017388"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5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A17A1-C69A-A14C-834D-2D5ED534962B}"/>
              </a:ext>
            </a:extLst>
          </p:cNvPr>
          <p:cNvSpPr>
            <a:spLocks noGrp="1"/>
          </p:cNvSpPr>
          <p:nvPr>
            <p:ph type="title"/>
          </p:nvPr>
        </p:nvSpPr>
        <p:spPr>
          <a:xfrm>
            <a:off x="1451579" y="1376053"/>
            <a:ext cx="9405891" cy="1002990"/>
          </a:xfrm>
        </p:spPr>
        <p:txBody>
          <a:bodyPr anchor="ctr">
            <a:normAutofit/>
          </a:bodyPr>
          <a:lstStyle/>
          <a:p>
            <a:r>
              <a:rPr lang="en-US" dirty="0"/>
              <a:t>POSSIBLE PROBLEMS WITH APP</a:t>
            </a:r>
          </a:p>
        </p:txBody>
      </p:sp>
      <p:sp>
        <p:nvSpPr>
          <p:cNvPr id="3" name="Content Placeholder 2">
            <a:extLst>
              <a:ext uri="{FF2B5EF4-FFF2-40B4-BE49-F238E27FC236}">
                <a16:creationId xmlns:a16="http://schemas.microsoft.com/office/drawing/2014/main" id="{48F905AC-12F8-1342-B9E0-5BF6D76C5B19}"/>
              </a:ext>
            </a:extLst>
          </p:cNvPr>
          <p:cNvSpPr>
            <a:spLocks noGrp="1"/>
          </p:cNvSpPr>
          <p:nvPr>
            <p:ph idx="1"/>
          </p:nvPr>
        </p:nvSpPr>
        <p:spPr>
          <a:xfrm>
            <a:off x="1451579" y="2464991"/>
            <a:ext cx="9405891" cy="2403571"/>
          </a:xfrm>
        </p:spPr>
        <p:txBody>
          <a:bodyPr>
            <a:normAutofit/>
          </a:bodyPr>
          <a:lstStyle/>
          <a:p>
            <a:pPr marL="0" indent="0">
              <a:buNone/>
            </a:pPr>
            <a:r>
              <a:rPr lang="en-US" dirty="0"/>
              <a:t> The above chart shows that there’s a pretty steep drop in phone engagement rates. So it’s likely that there’s a problem with the mobile app related to new signed up user retention.</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70923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164506-8E2F-B749-AFA5-2EFF3B6D852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Checking the emails process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5609D44-71E7-794F-88FC-9EFF1FFFD8AD}"/>
              </a:ext>
            </a:extLst>
          </p:cNvPr>
          <p:cNvPicPr>
            <a:picLocks noGrp="1" noChangeAspect="1"/>
          </p:cNvPicPr>
          <p:nvPr>
            <p:ph idx="1"/>
          </p:nvPr>
        </p:nvPicPr>
        <p:blipFill>
          <a:blip r:embed="rId3"/>
          <a:stretch>
            <a:fillRect/>
          </a:stretch>
        </p:blipFill>
        <p:spPr>
          <a:xfrm>
            <a:off x="4751139" y="1116345"/>
            <a:ext cx="6017388"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3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673-C276-BB4F-B088-03334B171F89}"/>
              </a:ext>
            </a:extLst>
          </p:cNvPr>
          <p:cNvSpPr>
            <a:spLocks noGrp="1"/>
          </p:cNvSpPr>
          <p:nvPr>
            <p:ph type="title"/>
          </p:nvPr>
        </p:nvSpPr>
        <p:spPr>
          <a:xfrm>
            <a:off x="1451579" y="1376053"/>
            <a:ext cx="9405891" cy="1002990"/>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FCE94C4C-38E6-8D40-8D6A-974FF4818621}"/>
              </a:ext>
            </a:extLst>
          </p:cNvPr>
          <p:cNvSpPr>
            <a:spLocks noGrp="1"/>
          </p:cNvSpPr>
          <p:nvPr>
            <p:ph idx="1"/>
          </p:nvPr>
        </p:nvSpPr>
        <p:spPr>
          <a:xfrm>
            <a:off x="1451579" y="2464991"/>
            <a:ext cx="9405891" cy="2403571"/>
          </a:xfrm>
        </p:spPr>
        <p:txBody>
          <a:bodyPr>
            <a:normAutofit fontScale="92500" lnSpcReduction="10000"/>
          </a:bodyPr>
          <a:lstStyle/>
          <a:p>
            <a:pPr marL="0" indent="0">
              <a:lnSpc>
                <a:spcPct val="110000"/>
              </a:lnSpc>
              <a:buNone/>
            </a:pPr>
            <a:r>
              <a:rPr lang="en-US" b="1" dirty="0"/>
              <a:t>We can see from the green line email </a:t>
            </a:r>
            <a:r>
              <a:rPr lang="en-US" b="1" dirty="0" err="1"/>
              <a:t>clickthroughs</a:t>
            </a:r>
            <a:r>
              <a:rPr lang="en-US" b="1" dirty="0"/>
              <a:t>, there was a drop from Aug 3. So now we found the reason why to get connected with new signed up users, the email </a:t>
            </a:r>
            <a:r>
              <a:rPr lang="en-US" b="1" dirty="0" err="1"/>
              <a:t>clickthroughs</a:t>
            </a:r>
            <a:r>
              <a:rPr lang="en-US" b="1" dirty="0"/>
              <a:t> experienced a  decrease on the corresponding user engagement drop weeks. So I suggest we can dig dipper on the emails sent out to check whether there are some changes on the format/content or send-out time.</a:t>
            </a:r>
          </a:p>
          <a:p>
            <a:pPr marL="0" indent="0">
              <a:lnSpc>
                <a:spcPct val="110000"/>
              </a:lnSpc>
              <a:buNone/>
            </a:pPr>
            <a:r>
              <a:rPr lang="en-US" b="1" dirty="0"/>
              <a:t>Other possibilities to explore in the future</a:t>
            </a:r>
          </a:p>
          <a:p>
            <a:pPr marL="0" indent="0">
              <a:lnSpc>
                <a:spcPct val="110000"/>
              </a:lnSpc>
              <a:buNone/>
            </a:pPr>
            <a:r>
              <a:rPr lang="en-US" b="1" dirty="0"/>
              <a:t>Sign up process,  Age</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44966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5CC1-5EF1-9D4C-AF32-32383B3BB3AD}"/>
              </a:ext>
            </a:extLst>
          </p:cNvPr>
          <p:cNvSpPr>
            <a:spLocks noGrp="1"/>
          </p:cNvSpPr>
          <p:nvPr>
            <p:ph type="title"/>
          </p:nvPr>
        </p:nvSpPr>
        <p:spPr/>
        <p:txBody>
          <a:bodyPr/>
          <a:lstStyle/>
          <a:p>
            <a:r>
              <a:rPr lang="en-US" b="1" dirty="0"/>
              <a:t>                  Problem Statement</a:t>
            </a:r>
          </a:p>
        </p:txBody>
      </p:sp>
      <p:sp>
        <p:nvSpPr>
          <p:cNvPr id="3" name="Content Placeholder 2">
            <a:extLst>
              <a:ext uri="{FF2B5EF4-FFF2-40B4-BE49-F238E27FC236}">
                <a16:creationId xmlns:a16="http://schemas.microsoft.com/office/drawing/2014/main" id="{4000CC38-4582-1C4E-8690-8F3795FEC889}"/>
              </a:ext>
            </a:extLst>
          </p:cNvPr>
          <p:cNvSpPr>
            <a:spLocks noGrp="1"/>
          </p:cNvSpPr>
          <p:nvPr>
            <p:ph idx="1"/>
          </p:nvPr>
        </p:nvSpPr>
        <p:spPr/>
        <p:txBody>
          <a:bodyPr>
            <a:normAutofit fontScale="92500" lnSpcReduction="20000"/>
          </a:bodyPr>
          <a:lstStyle/>
          <a:p>
            <a:pPr marL="0" indent="0">
              <a:buNone/>
            </a:pPr>
            <a:r>
              <a:rPr lang="en-US" dirty="0"/>
              <a:t>Yammer is a social network for communicating with coworkers. Individuals share documents, updates, and ideas by posting them in groups. Yammer is free to use indefinitely, but companies must pay license fees if they want access to administrative controls, including integration with user management systems like Active Directory. </a:t>
            </a:r>
          </a:p>
          <a:p>
            <a:pPr marL="0" indent="0">
              <a:buNone/>
            </a:pPr>
            <a:r>
              <a:rPr lang="en-US" dirty="0"/>
              <a:t>You sit in their centralized Analytics team, which sits in the Engineering organization. You show up to work Tuesday morning, September 2, 2014. The head of the Product team walks over to your desk and asks you what you think about the latest activity on the user engagement dashboards. You fire them up, and something immediately jumps out:</a:t>
            </a:r>
          </a:p>
          <a:p>
            <a:pPr marL="0" indent="0">
              <a:buNone/>
            </a:pPr>
            <a:br>
              <a:rPr lang="en-US" dirty="0"/>
            </a:br>
            <a:endParaRPr lang="en-US" dirty="0"/>
          </a:p>
        </p:txBody>
      </p:sp>
    </p:spTree>
    <p:extLst>
      <p:ext uri="{BB962C8B-B14F-4D97-AF65-F5344CB8AC3E}">
        <p14:creationId xmlns:p14="http://schemas.microsoft.com/office/powerpoint/2010/main" val="190699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E5965B-1887-FE46-ABB4-95B8314B831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                          THE DROP</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E47991A-AA85-9146-B1DE-09F47F1D629A}"/>
              </a:ext>
            </a:extLst>
          </p:cNvPr>
          <p:cNvPicPr>
            <a:picLocks noGrp="1" noChangeAspect="1"/>
          </p:cNvPicPr>
          <p:nvPr>
            <p:ph idx="1"/>
          </p:nvPr>
        </p:nvPicPr>
        <p:blipFill>
          <a:blip r:embed="rId3"/>
          <a:stretch>
            <a:fillRect/>
          </a:stretch>
        </p:blipFill>
        <p:spPr>
          <a:xfrm>
            <a:off x="4618374" y="1235239"/>
            <a:ext cx="6282919" cy="3628384"/>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60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6CBEF-AF01-9446-93C2-9F633997EFBB}"/>
              </a:ext>
            </a:extLst>
          </p:cNvPr>
          <p:cNvSpPr>
            <a:spLocks noGrp="1"/>
          </p:cNvSpPr>
          <p:nvPr>
            <p:ph type="title"/>
          </p:nvPr>
        </p:nvSpPr>
        <p:spPr>
          <a:xfrm>
            <a:off x="849683" y="1240076"/>
            <a:ext cx="2727813" cy="4584527"/>
          </a:xfrm>
        </p:spPr>
        <p:txBody>
          <a:bodyPr>
            <a:normAutofit/>
          </a:bodyPr>
          <a:lstStyle/>
          <a:p>
            <a:r>
              <a:rPr lang="en-US">
                <a:solidFill>
                  <a:srgbClr val="FFFFFF"/>
                </a:solidFill>
              </a:rPr>
              <a:t>             </a:t>
            </a:r>
            <a:r>
              <a:rPr lang="en-US" b="1">
                <a:solidFill>
                  <a:srgbClr val="FFFFFF"/>
                </a:solidFill>
              </a:rPr>
              <a:t>Question</a:t>
            </a:r>
          </a:p>
        </p:txBody>
      </p:sp>
      <p:sp>
        <p:nvSpPr>
          <p:cNvPr id="3" name="Content Placeholder 2">
            <a:extLst>
              <a:ext uri="{FF2B5EF4-FFF2-40B4-BE49-F238E27FC236}">
                <a16:creationId xmlns:a16="http://schemas.microsoft.com/office/drawing/2014/main" id="{1FBC4600-1865-8146-8183-D49219E764ED}"/>
              </a:ext>
            </a:extLst>
          </p:cNvPr>
          <p:cNvSpPr>
            <a:spLocks noGrp="1"/>
          </p:cNvSpPr>
          <p:nvPr>
            <p:ph idx="1"/>
          </p:nvPr>
        </p:nvSpPr>
        <p:spPr>
          <a:xfrm>
            <a:off x="4705594" y="1240077"/>
            <a:ext cx="6034827" cy="4916465"/>
          </a:xfrm>
        </p:spPr>
        <p:txBody>
          <a:bodyPr anchor="t">
            <a:normAutofit/>
          </a:bodyPr>
          <a:lstStyle/>
          <a:p>
            <a:pPr marL="0" indent="0">
              <a:buNone/>
            </a:pPr>
            <a:endParaRPr lang="en-US" b="1" i="1" dirty="0"/>
          </a:p>
          <a:p>
            <a:pPr marL="0" indent="0">
              <a:buNone/>
            </a:pPr>
            <a:endParaRPr lang="en-US" b="1" i="1" dirty="0"/>
          </a:p>
          <a:p>
            <a:pPr marL="0" indent="0">
              <a:buNone/>
            </a:pPr>
            <a:r>
              <a:rPr lang="en-US" b="1" i="1" dirty="0"/>
              <a:t> </a:t>
            </a:r>
            <a:r>
              <a:rPr lang="en-US" sz="3200" b="1" i="1" dirty="0"/>
              <a:t>What caused the drop in user engagement? Based on what you observe in the data, what recommendations would you make to the organization?</a:t>
            </a:r>
            <a:endParaRPr lang="en-US" sz="3200" dirty="0"/>
          </a:p>
        </p:txBody>
      </p:sp>
    </p:spTree>
    <p:extLst>
      <p:ext uri="{BB962C8B-B14F-4D97-AF65-F5344CB8AC3E}">
        <p14:creationId xmlns:p14="http://schemas.microsoft.com/office/powerpoint/2010/main" val="22780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DE82B6-8AB4-4049-A683-7DA6CA11A97D}"/>
              </a:ext>
            </a:extLst>
          </p:cNvPr>
          <p:cNvSpPr>
            <a:spLocks noGrp="1"/>
          </p:cNvSpPr>
          <p:nvPr>
            <p:ph type="title"/>
          </p:nvPr>
        </p:nvSpPr>
        <p:spPr>
          <a:xfrm>
            <a:off x="1451579" y="2303047"/>
            <a:ext cx="3272093" cy="2674198"/>
          </a:xfrm>
        </p:spPr>
        <p:txBody>
          <a:bodyPr anchor="t">
            <a:normAutofit/>
          </a:bodyPr>
          <a:lstStyle/>
          <a:p>
            <a:r>
              <a:rPr lang="en-US" dirty="0"/>
              <a:t>DATA SETS</a:t>
            </a:r>
          </a:p>
        </p:txBody>
      </p:sp>
      <p:cxnSp>
        <p:nvCxnSpPr>
          <p:cNvPr id="29" name="Straight Connector 28">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3" name="Picture 32">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23CA20D7-0578-4D01-B16C-0E58CB35CE54}"/>
              </a:ext>
            </a:extLst>
          </p:cNvPr>
          <p:cNvGraphicFramePr>
            <a:graphicFrameLocks noGrp="1"/>
          </p:cNvGraphicFramePr>
          <p:nvPr>
            <p:ph idx="1"/>
            <p:extLst>
              <p:ext uri="{D42A27DB-BD31-4B8C-83A1-F6EECF244321}">
                <p14:modId xmlns:p14="http://schemas.microsoft.com/office/powerpoint/2010/main" val="416302944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67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8EB8-CF04-4F4A-8BD8-54C615050F9C}"/>
              </a:ext>
            </a:extLst>
          </p:cNvPr>
          <p:cNvSpPr>
            <a:spLocks noGrp="1"/>
          </p:cNvSpPr>
          <p:nvPr>
            <p:ph type="title"/>
          </p:nvPr>
        </p:nvSpPr>
        <p:spPr>
          <a:xfrm>
            <a:off x="1451579" y="804519"/>
            <a:ext cx="9603275" cy="1049235"/>
          </a:xfrm>
        </p:spPr>
        <p:txBody>
          <a:bodyPr>
            <a:normAutofit/>
          </a:bodyPr>
          <a:lstStyle/>
          <a:p>
            <a:r>
              <a:rPr lang="en-US" dirty="0"/>
              <a:t>  </a:t>
            </a:r>
            <a:br>
              <a:rPr lang="en-US" dirty="0"/>
            </a:br>
            <a:r>
              <a:rPr lang="en-US" dirty="0"/>
              <a:t>DATA SETS</a:t>
            </a:r>
          </a:p>
        </p:txBody>
      </p:sp>
      <p:graphicFrame>
        <p:nvGraphicFramePr>
          <p:cNvPr id="5" name="Content Placeholder 2">
            <a:extLst>
              <a:ext uri="{FF2B5EF4-FFF2-40B4-BE49-F238E27FC236}">
                <a16:creationId xmlns:a16="http://schemas.microsoft.com/office/drawing/2014/main" id="{01441544-EF92-44A5-9C95-85E5B4F8B602}"/>
              </a:ext>
            </a:extLst>
          </p:cNvPr>
          <p:cNvGraphicFramePr>
            <a:graphicFrameLocks noGrp="1"/>
          </p:cNvGraphicFramePr>
          <p:nvPr>
            <p:ph idx="1"/>
            <p:extLst>
              <p:ext uri="{D42A27DB-BD31-4B8C-83A1-F6EECF244321}">
                <p14:modId xmlns:p14="http://schemas.microsoft.com/office/powerpoint/2010/main" val="188405798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A282940-E483-EF4D-955D-3F7CCFD87B2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         INITIAL INVESTIGATION</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C8D6E40-BB88-E641-BEE9-74E9C3520853}"/>
              </a:ext>
            </a:extLst>
          </p:cNvPr>
          <p:cNvPicPr>
            <a:picLocks noGrp="1" noChangeAspect="1"/>
          </p:cNvPicPr>
          <p:nvPr>
            <p:ph idx="1"/>
          </p:nvPr>
        </p:nvPicPr>
        <p:blipFill>
          <a:blip r:embed="rId3"/>
          <a:stretch>
            <a:fillRect/>
          </a:stretch>
        </p:blipFill>
        <p:spPr>
          <a:xfrm>
            <a:off x="4751139" y="1116345"/>
            <a:ext cx="6017388"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42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5FA1D7B-8AB0-2F44-9510-6101E3A1ECFF}"/>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dirty="0"/>
              <a:t>Activated users Vs all sign up users</a:t>
            </a:r>
          </a:p>
        </p:txBody>
      </p:sp>
      <p:cxnSp>
        <p:nvCxnSpPr>
          <p:cNvPr id="22" name="Straight Connector 2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5" name="Rectangle 2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BA88F411-0721-584C-B6BA-399808AA109A}"/>
              </a:ext>
            </a:extLst>
          </p:cNvPr>
          <p:cNvPicPr>
            <a:picLocks noGrp="1" noChangeAspect="1"/>
          </p:cNvPicPr>
          <p:nvPr>
            <p:ph idx="1"/>
          </p:nvPr>
        </p:nvPicPr>
        <p:blipFill rotWithShape="1">
          <a:blip r:embed="rId3"/>
          <a:srcRect r="-2" b="4224"/>
          <a:stretch/>
        </p:blipFill>
        <p:spPr>
          <a:xfrm>
            <a:off x="4618374" y="1116345"/>
            <a:ext cx="6282919" cy="3866172"/>
          </a:xfrm>
          <a:prstGeom prst="rect">
            <a:avLst/>
          </a:prstGeom>
        </p:spPr>
      </p:pic>
      <p:pic>
        <p:nvPicPr>
          <p:cNvPr id="28" name="Picture 2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48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Rectangle 28">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AEF29-31A6-974C-B38C-F42B52AE9DCE}"/>
              </a:ext>
            </a:extLst>
          </p:cNvPr>
          <p:cNvSpPr>
            <a:spLocks noGrp="1"/>
          </p:cNvSpPr>
          <p:nvPr>
            <p:ph type="title"/>
          </p:nvPr>
        </p:nvSpPr>
        <p:spPr>
          <a:xfrm>
            <a:off x="1451579" y="1376053"/>
            <a:ext cx="9405891" cy="1002990"/>
          </a:xfrm>
        </p:spPr>
        <p:txBody>
          <a:bodyPr anchor="ctr">
            <a:normAutofit/>
          </a:bodyPr>
          <a:lstStyle/>
          <a:p>
            <a:r>
              <a:rPr lang="en-US"/>
              <a:t>TAKE AWAY</a:t>
            </a:r>
          </a:p>
        </p:txBody>
      </p:sp>
      <p:sp>
        <p:nvSpPr>
          <p:cNvPr id="3" name="Content Placeholder 2">
            <a:extLst>
              <a:ext uri="{FF2B5EF4-FFF2-40B4-BE49-F238E27FC236}">
                <a16:creationId xmlns:a16="http://schemas.microsoft.com/office/drawing/2014/main" id="{87536072-0711-3749-A008-77CA91D36B10}"/>
              </a:ext>
            </a:extLst>
          </p:cNvPr>
          <p:cNvSpPr>
            <a:spLocks noGrp="1"/>
          </p:cNvSpPr>
          <p:nvPr>
            <p:ph idx="1"/>
          </p:nvPr>
        </p:nvSpPr>
        <p:spPr>
          <a:xfrm>
            <a:off x="1451579" y="2464991"/>
            <a:ext cx="9405891" cy="2403571"/>
          </a:xfrm>
        </p:spPr>
        <p:txBody>
          <a:bodyPr>
            <a:normAutofit/>
          </a:bodyPr>
          <a:lstStyle/>
          <a:p>
            <a:pPr marL="0" indent="0">
              <a:buNone/>
            </a:pPr>
            <a:r>
              <a:rPr lang="en-US" b="1" dirty="0"/>
              <a:t>The plot shows that the number of signup users and activated increase and decrease regularly on the week basis. Although the number of all signup users drops a little bit around Aug 10, the number of activated users remain almost constant. So the drop of users engagement did not come from activated users.</a:t>
            </a:r>
            <a:endParaRPr lang="en-US" dirty="0"/>
          </a:p>
        </p:txBody>
      </p:sp>
      <p:pic>
        <p:nvPicPr>
          <p:cNvPr id="35" name="Picture 34">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2940944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{BBCAB1B6-8949-4F40-8471-0174504E1FD2}tf10001119</Template>
  <TotalTime>93</TotalTime>
  <Words>528</Words>
  <Application>Microsoft Macintosh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Customer Cliff Dive</vt:lpstr>
      <vt:lpstr>                  Problem Statement</vt:lpstr>
      <vt:lpstr>                          THE DROP</vt:lpstr>
      <vt:lpstr>             Question</vt:lpstr>
      <vt:lpstr>DATA SETS</vt:lpstr>
      <vt:lpstr>   DATA SETS</vt:lpstr>
      <vt:lpstr>         INITIAL INVESTIGATION</vt:lpstr>
      <vt:lpstr>Activated users Vs all sign up users</vt:lpstr>
      <vt:lpstr>TAKE AWAY</vt:lpstr>
      <vt:lpstr>Exploring the weekday usage</vt:lpstr>
      <vt:lpstr>PowerPoint Presentation</vt:lpstr>
      <vt:lpstr>The phone engagement has more drop</vt:lpstr>
      <vt:lpstr>POSSIBLE PROBLEMS WITH APP</vt:lpstr>
      <vt:lpstr>Checking the emails process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Cliff Dive</dc:title>
  <dc:creator>dieudonne ouedraogo</dc:creator>
  <cp:lastModifiedBy>dieudonne ouedraogo</cp:lastModifiedBy>
  <cp:revision>7</cp:revision>
  <dcterms:created xsi:type="dcterms:W3CDTF">2019-03-01T13:29:46Z</dcterms:created>
  <dcterms:modified xsi:type="dcterms:W3CDTF">2019-03-01T15:03:39Z</dcterms:modified>
</cp:coreProperties>
</file>