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340" r:id="rId3"/>
    <p:sldId id="336" r:id="rId4"/>
    <p:sldId id="325" r:id="rId5"/>
    <p:sldId id="337" r:id="rId6"/>
    <p:sldId id="316" r:id="rId7"/>
    <p:sldId id="338" r:id="rId8"/>
    <p:sldId id="326" r:id="rId9"/>
    <p:sldId id="327" r:id="rId10"/>
    <p:sldId id="331" r:id="rId11"/>
    <p:sldId id="329" r:id="rId12"/>
    <p:sldId id="335" r:id="rId13"/>
    <p:sldId id="330" r:id="rId14"/>
    <p:sldId id="328" r:id="rId15"/>
    <p:sldId id="334" r:id="rId16"/>
    <p:sldId id="332" r:id="rId17"/>
    <p:sldId id="333" r:id="rId18"/>
    <p:sldId id="324" r:id="rId19"/>
    <p:sldId id="339" r:id="rId20"/>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B9FF"/>
    <a:srgbClr val="CFABFF"/>
    <a:srgbClr val="BD8BFF"/>
    <a:srgbClr val="FFA89F"/>
    <a:srgbClr val="D58DFD"/>
    <a:srgbClr val="3FDD8A"/>
    <a:srgbClr val="8BE1FF"/>
    <a:srgbClr val="47C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0665" autoAdjust="0"/>
    <p:restoredTop sz="76081" autoAdjust="0"/>
  </p:normalViewPr>
  <p:slideViewPr>
    <p:cSldViewPr>
      <p:cViewPr>
        <p:scale>
          <a:sx n="100" d="100"/>
          <a:sy n="100" d="100"/>
        </p:scale>
        <p:origin x="-984" y="122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smtClean="0">
                <a:latin typeface="+mn-lt"/>
                <a:cs typeface="+mn-cs"/>
              </a:defRPr>
            </a:lvl1pPr>
          </a:lstStyle>
          <a:p>
            <a:pPr>
              <a:defRPr/>
            </a:pPr>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30B490D3-5F38-4B7D-A056-607003620E19}" type="datetimeFigureOut">
              <a:rPr lang="es-ES"/>
              <a:pPr>
                <a:defRPr/>
              </a:pPr>
              <a:t>14/02/2014</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ES" noProof="0" smtClean="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smtClean="0">
                <a:latin typeface="+mn-lt"/>
                <a:cs typeface="+mn-cs"/>
              </a:defRPr>
            </a:lvl1pPr>
          </a:lstStyle>
          <a:p>
            <a:pPr>
              <a:defRPr/>
            </a:pPr>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DF768DC5-BFB8-4899-8591-1225E8914857}" type="slidenum">
              <a:rPr lang="es-ES"/>
              <a:pPr>
                <a:defRPr/>
              </a:pPr>
              <a:t>‹Nº›</a:t>
            </a:fld>
            <a:endParaRPr lang="es-ES"/>
          </a:p>
        </p:txBody>
      </p:sp>
    </p:spTree>
    <p:extLst>
      <p:ext uri="{BB962C8B-B14F-4D97-AF65-F5344CB8AC3E}">
        <p14:creationId xmlns:p14="http://schemas.microsoft.com/office/powerpoint/2010/main" val="34205900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s.wikipedia.org/wiki/Accesibilidad"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es.wikipedia.org/wiki/Discapacidad" TargetMode="External"/><Relationship Id="rId4" Type="http://schemas.openxmlformats.org/officeDocument/2006/relationships/hyperlink" Target="http://es.wikipedia.org/wiki/Web"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youtu.be/noPhYemsp7c?t=1m36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es.wikipedia.org/wiki/Accesibilidad"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es.wikipedia.org/wiki/Discapacidad" TargetMode="External"/><Relationship Id="rId4" Type="http://schemas.openxmlformats.org/officeDocument/2006/relationships/hyperlink" Target="http://es.wikipedia.org/wiki/Web"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9E8E445-E0D4-46CA-8EC3-599AF5FB1F52}" type="slidenum">
              <a:rPr lang="es-ES"/>
              <a:pPr fontAlgn="base">
                <a:spcBef>
                  <a:spcPct val="0"/>
                </a:spcBef>
                <a:spcAft>
                  <a:spcPct val="0"/>
                </a:spcAft>
              </a:pPr>
              <a:t>1</a:t>
            </a:fld>
            <a:endParaRPr lang="es-ES"/>
          </a:p>
        </p:txBody>
      </p:sp>
      <p:sp>
        <p:nvSpPr>
          <p:cNvPr id="18435"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18436" name="Rectangle 3"/>
          <p:cNvSpPr>
            <a:spLocks noGrp="1" noChangeArrowheads="1"/>
          </p:cNvSpPr>
          <p:nvPr>
            <p:ph type="body" idx="1"/>
          </p:nvPr>
        </p:nvSpPr>
        <p:spPr bwMode="auto">
          <a:noFill/>
        </p:spPr>
        <p:txBody>
          <a:bodyPr wrap="square" lIns="92075" tIns="46038" rIns="92075" bIns="46038" numCol="1" anchor="t" anchorCtr="0" compatLnSpc="1">
            <a:prstTxWarp prst="textNoShape">
              <a:avLst/>
            </a:prstTxWarp>
          </a:bodyPr>
          <a:lstStyle/>
          <a:p>
            <a:pPr>
              <a:spcBef>
                <a:spcPct val="0"/>
              </a:spcBef>
            </a:pPr>
            <a:endParaRPr lang="es-ES_tradnl"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pPr>
              <a:defRPr/>
            </a:pPr>
            <a:fld id="{DF768DC5-BFB8-4899-8591-1225E8914857}" type="slidenum">
              <a:rPr lang="es-ES" smtClean="0"/>
              <a:pPr>
                <a:defRPr/>
              </a:pPr>
              <a:t>13</a:t>
            </a:fld>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pPr>
              <a:defRPr/>
            </a:pPr>
            <a:fld id="{DF768DC5-BFB8-4899-8591-1225E8914857}" type="slidenum">
              <a:rPr lang="es-ES" smtClean="0"/>
              <a:pPr>
                <a:defRPr/>
              </a:pPr>
              <a:t>17</a:t>
            </a:fld>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pPr>
              <a:defRPr/>
            </a:pPr>
            <a:fld id="{DF768DC5-BFB8-4899-8591-1225E8914857}" type="slidenum">
              <a:rPr lang="es-ES" smtClean="0"/>
              <a:pPr>
                <a:defRPr/>
              </a:pPr>
              <a:t>18</a:t>
            </a:fld>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pPr>
              <a:defRPr/>
            </a:pPr>
            <a:fld id="{DF768DC5-BFB8-4899-8591-1225E8914857}" type="slidenum">
              <a:rPr lang="es-ES" smtClean="0"/>
              <a:pPr>
                <a:defRPr/>
              </a:pPr>
              <a:t>19</a:t>
            </a:fld>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mtClean="0"/>
              <a:t>independientemente de la discapacidad</a:t>
            </a:r>
            <a:endParaRPr lang="es-ES"/>
          </a:p>
        </p:txBody>
      </p:sp>
      <p:sp>
        <p:nvSpPr>
          <p:cNvPr id="4" name="3 Marcador de número de diapositiva"/>
          <p:cNvSpPr>
            <a:spLocks noGrp="1"/>
          </p:cNvSpPr>
          <p:nvPr>
            <p:ph type="sldNum" sz="quarter" idx="10"/>
          </p:nvPr>
        </p:nvSpPr>
        <p:spPr/>
        <p:txBody>
          <a:bodyPr/>
          <a:lstStyle/>
          <a:p>
            <a:pPr>
              <a:defRPr/>
            </a:pPr>
            <a:fld id="{DF768DC5-BFB8-4899-8591-1225E8914857}" type="slidenum">
              <a:rPr lang="es-ES" smtClean="0"/>
              <a:pPr>
                <a:defRPr/>
              </a:pPr>
              <a:t>2</a:t>
            </a:fld>
            <a:endParaRPr lang="es-ES"/>
          </a:p>
        </p:txBody>
      </p:sp>
    </p:spTree>
    <p:extLst>
      <p:ext uri="{BB962C8B-B14F-4D97-AF65-F5344CB8AC3E}">
        <p14:creationId xmlns:p14="http://schemas.microsoft.com/office/powerpoint/2010/main" val="324237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smtClean="0"/>
              <a:t>La </a:t>
            </a:r>
            <a:r>
              <a:rPr lang="es-ES" b="1" dirty="0" smtClean="0">
                <a:hlinkClick r:id="rId3" tooltip="Accesibilidad"/>
              </a:rPr>
              <a:t>accesibilidad</a:t>
            </a:r>
            <a:r>
              <a:rPr lang="es-ES" b="1" dirty="0" smtClean="0"/>
              <a:t> web</a:t>
            </a:r>
            <a:r>
              <a:rPr lang="es-ES" dirty="0" smtClean="0"/>
              <a:t> se refiere a la capacidad de acceso a la </a:t>
            </a:r>
            <a:r>
              <a:rPr lang="es-ES" dirty="0" smtClean="0">
                <a:hlinkClick r:id="rId4" tooltip="Web"/>
              </a:rPr>
              <a:t>Web</a:t>
            </a:r>
            <a:r>
              <a:rPr lang="es-ES" dirty="0" smtClean="0"/>
              <a:t> </a:t>
            </a:r>
            <a:r>
              <a:rPr lang="es-ES" smtClean="0"/>
              <a:t>por todas </a:t>
            </a:r>
            <a:r>
              <a:rPr lang="es-ES" dirty="0" smtClean="0"/>
              <a:t>las personas independientemente de la </a:t>
            </a:r>
            <a:r>
              <a:rPr lang="es-ES" dirty="0" smtClean="0">
                <a:hlinkClick r:id="rId5" tooltip="Discapacidad"/>
              </a:rPr>
              <a:t>discapacidad</a:t>
            </a:r>
            <a:r>
              <a:rPr lang="es-ES" dirty="0" smtClean="0"/>
              <a:t> y por cualquier </a:t>
            </a:r>
            <a:r>
              <a:rPr lang="es-ES" smtClean="0"/>
              <a:t>dispositivo.</a:t>
            </a:r>
          </a:p>
          <a:p>
            <a:endParaRPr lang="es-ES" smtClean="0"/>
          </a:p>
          <a:p>
            <a:r>
              <a:rPr lang="es-ES" smtClean="0"/>
              <a:t>YOUTUBE</a:t>
            </a:r>
            <a:endParaRPr lang="es-ES" dirty="0"/>
          </a:p>
        </p:txBody>
      </p:sp>
      <p:sp>
        <p:nvSpPr>
          <p:cNvPr id="4" name="3 Marcador de número de diapositiva"/>
          <p:cNvSpPr>
            <a:spLocks noGrp="1"/>
          </p:cNvSpPr>
          <p:nvPr>
            <p:ph type="sldNum" sz="quarter" idx="10"/>
          </p:nvPr>
        </p:nvSpPr>
        <p:spPr/>
        <p:txBody>
          <a:bodyPr/>
          <a:lstStyle/>
          <a:p>
            <a:pPr>
              <a:defRPr/>
            </a:pPr>
            <a:fld id="{DF768DC5-BFB8-4899-8591-1225E8914857}" type="slidenum">
              <a:rPr lang="es-ES" smtClean="0"/>
              <a:pPr>
                <a:defRPr/>
              </a:pPr>
              <a:t>3</a:t>
            </a:fld>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smtClean="0">
                <a:hlinkClick r:id="rId3"/>
              </a:rPr>
              <a:t>http://youtu.be/noPhYemsp7c?t=1m36s</a:t>
            </a:r>
            <a:endParaRPr lang="es-ES" smtClean="0"/>
          </a:p>
        </p:txBody>
      </p:sp>
      <p:sp>
        <p:nvSpPr>
          <p:cNvPr id="4" name="3 Marcador de número de diapositiva"/>
          <p:cNvSpPr>
            <a:spLocks noGrp="1"/>
          </p:cNvSpPr>
          <p:nvPr>
            <p:ph type="sldNum" sz="quarter" idx="10"/>
          </p:nvPr>
        </p:nvSpPr>
        <p:spPr/>
        <p:txBody>
          <a:bodyPr/>
          <a:lstStyle/>
          <a:p>
            <a:pPr>
              <a:defRPr/>
            </a:pPr>
            <a:fld id="{DF768DC5-BFB8-4899-8591-1225E8914857}" type="slidenum">
              <a:rPr lang="es-ES" smtClean="0"/>
              <a:pPr>
                <a:defRPr/>
              </a:pPr>
              <a:t>4</a:t>
            </a:fld>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smtClean="0"/>
              <a:t>La </a:t>
            </a:r>
            <a:r>
              <a:rPr lang="es-ES" b="1" dirty="0" smtClean="0">
                <a:hlinkClick r:id="rId3" tooltip="Accesibilidad"/>
              </a:rPr>
              <a:t>accesibilidad</a:t>
            </a:r>
            <a:r>
              <a:rPr lang="es-ES" b="1" dirty="0" smtClean="0"/>
              <a:t> web</a:t>
            </a:r>
            <a:r>
              <a:rPr lang="es-ES" dirty="0" smtClean="0"/>
              <a:t> se refiere a la capacidad de acceso a la </a:t>
            </a:r>
            <a:r>
              <a:rPr lang="es-ES" dirty="0" smtClean="0">
                <a:hlinkClick r:id="rId4" tooltip="Web"/>
              </a:rPr>
              <a:t>Web</a:t>
            </a:r>
            <a:r>
              <a:rPr lang="es-ES" dirty="0" smtClean="0"/>
              <a:t> por todas las personas independientemente de la </a:t>
            </a:r>
            <a:r>
              <a:rPr lang="es-ES" dirty="0" smtClean="0">
                <a:hlinkClick r:id="rId5" tooltip="Discapacidad"/>
              </a:rPr>
              <a:t>discapacidad</a:t>
            </a:r>
            <a:r>
              <a:rPr lang="es-ES" dirty="0" smtClean="0"/>
              <a:t> y por cualquier dispositivo.</a:t>
            </a:r>
            <a:endParaRPr lang="es-ES" dirty="0"/>
          </a:p>
        </p:txBody>
      </p:sp>
      <p:sp>
        <p:nvSpPr>
          <p:cNvPr id="4" name="3 Marcador de número de diapositiva"/>
          <p:cNvSpPr>
            <a:spLocks noGrp="1"/>
          </p:cNvSpPr>
          <p:nvPr>
            <p:ph type="sldNum" sz="quarter" idx="10"/>
          </p:nvPr>
        </p:nvSpPr>
        <p:spPr/>
        <p:txBody>
          <a:bodyPr/>
          <a:lstStyle/>
          <a:p>
            <a:pPr>
              <a:defRPr/>
            </a:pPr>
            <a:fld id="{DF768DC5-BFB8-4899-8591-1225E8914857}" type="slidenum">
              <a:rPr lang="es-ES" smtClean="0"/>
              <a:pPr>
                <a:defRPr/>
              </a:pPr>
              <a:t>5</a:t>
            </a:fld>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mtClean="0"/>
              <a:t>No podrán navegar</a:t>
            </a:r>
          </a:p>
          <a:p>
            <a:r>
              <a:rPr lang="es-ES" smtClean="0"/>
              <a:t>Es necesario poner alt="" para que los lectores de pantalla no lean toda la ruta de la imagen.</a:t>
            </a:r>
          </a:p>
          <a:p>
            <a:r>
              <a:rPr lang="es-ES" smtClean="0"/>
              <a:t>http://jaws.softonic.com/descargar</a:t>
            </a:r>
            <a:endParaRPr lang="es-ES"/>
          </a:p>
        </p:txBody>
      </p:sp>
      <p:sp>
        <p:nvSpPr>
          <p:cNvPr id="4" name="3 Marcador de número de diapositiva"/>
          <p:cNvSpPr>
            <a:spLocks noGrp="1"/>
          </p:cNvSpPr>
          <p:nvPr>
            <p:ph type="sldNum" sz="quarter" idx="10"/>
          </p:nvPr>
        </p:nvSpPr>
        <p:spPr/>
        <p:txBody>
          <a:bodyPr/>
          <a:lstStyle/>
          <a:p>
            <a:pPr>
              <a:defRPr/>
            </a:pPr>
            <a:fld id="{DF768DC5-BFB8-4899-8591-1225E8914857}" type="slidenum">
              <a:rPr lang="es-ES" smtClean="0"/>
              <a:pPr>
                <a:defRPr/>
              </a:pPr>
              <a:t>9</a:t>
            </a:fld>
            <a:endParaRPr lang="es-ES"/>
          </a:p>
        </p:txBody>
      </p:sp>
    </p:spTree>
    <p:extLst>
      <p:ext uri="{BB962C8B-B14F-4D97-AF65-F5344CB8AC3E}">
        <p14:creationId xmlns:p14="http://schemas.microsoft.com/office/powerpoint/2010/main" val="2934024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smtClean="0"/>
              <a:t>Para que los lectores cambien el acento</a:t>
            </a:r>
            <a:endParaRPr lang="es-ES" dirty="0"/>
          </a:p>
        </p:txBody>
      </p:sp>
      <p:sp>
        <p:nvSpPr>
          <p:cNvPr id="4" name="3 Marcador de número de diapositiva"/>
          <p:cNvSpPr>
            <a:spLocks noGrp="1"/>
          </p:cNvSpPr>
          <p:nvPr>
            <p:ph type="sldNum" sz="quarter" idx="10"/>
          </p:nvPr>
        </p:nvSpPr>
        <p:spPr/>
        <p:txBody>
          <a:bodyPr/>
          <a:lstStyle/>
          <a:p>
            <a:pPr>
              <a:defRPr/>
            </a:pPr>
            <a:fld id="{DF768DC5-BFB8-4899-8591-1225E8914857}" type="slidenum">
              <a:rPr lang="es-ES" smtClean="0"/>
              <a:pPr>
                <a:defRPr/>
              </a:pPr>
              <a:t>10</a:t>
            </a:fld>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pPr>
              <a:defRPr/>
            </a:pPr>
            <a:fld id="{DF768DC5-BFB8-4899-8591-1225E8914857}" type="slidenum">
              <a:rPr lang="es-ES" smtClean="0"/>
              <a:pPr>
                <a:defRPr/>
              </a:pPr>
              <a:t>11</a:t>
            </a:fld>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pPr>
              <a:defRPr/>
            </a:pPr>
            <a:fld id="{DF768DC5-BFB8-4899-8591-1225E8914857}" type="slidenum">
              <a:rPr lang="es-ES" smtClean="0"/>
              <a:pPr>
                <a:defRPr/>
              </a:pPr>
              <a:t>12</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pPr>
              <a:defRPr/>
            </a:pPr>
            <a:fld id="{D62C7458-0430-4F4D-901E-1ED5298E53E3}" type="datetimeFigureOut">
              <a:rPr lang="es-ES"/>
              <a:pPr>
                <a:defRPr/>
              </a:pPr>
              <a:t>14/02/2014</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a:xfrm>
            <a:off x="6588224" y="6356350"/>
            <a:ext cx="2133600" cy="365125"/>
          </a:xfrm>
        </p:spPr>
        <p:txBody>
          <a:bodyPr/>
          <a:lstStyle>
            <a:lvl1pPr>
              <a:defRPr/>
            </a:lvl1pPr>
          </a:lstStyle>
          <a:p>
            <a:pPr>
              <a:defRPr/>
            </a:pPr>
            <a:fld id="{C8E23DF2-BC24-441C-8CE4-2797C16EE628}" type="slidenum">
              <a:rPr lang="es-ES"/>
              <a:pPr>
                <a:defRPr/>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82140B1D-9915-4D3D-8E22-C18E7510A726}" type="datetimeFigureOut">
              <a:rPr lang="es-ES"/>
              <a:pPr>
                <a:defRPr/>
              </a:pPr>
              <a:t>14/02/2014</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297C38F6-0F55-463C-B8B0-9F8474755E4F}" type="slidenum">
              <a:rPr lang="es-ES"/>
              <a:pPr>
                <a:defRPr/>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BB225D97-13B7-48A8-9394-402F281F42BB}" type="datetimeFigureOut">
              <a:rPr lang="es-ES"/>
              <a:pPr>
                <a:defRPr/>
              </a:pPr>
              <a:t>14/02/2014</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F9A09861-3FCC-4BB7-946C-34BD87587183}" type="slidenum">
              <a:rPr lang="es-ES"/>
              <a:pPr>
                <a:defRPr/>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0207ECB4-9D89-4599-8532-A1DB4B392DEA}" type="datetimeFigureOut">
              <a:rPr lang="es-ES"/>
              <a:pPr>
                <a:defRPr/>
              </a:pPr>
              <a:t>14/02/2014</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CB8E3913-1757-4B7A-8A98-67FA4D84E075}" type="slidenum">
              <a:rPr lang="es-ES"/>
              <a:pPr>
                <a:defRPr/>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CADE1058-057A-43D2-8478-059D65007E9C}" type="datetimeFigureOut">
              <a:rPr lang="es-ES"/>
              <a:pPr>
                <a:defRPr/>
              </a:pPr>
              <a:t>14/02/2014</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176B9F40-BD41-48E9-AEC9-D21BE2678D62}" type="slidenum">
              <a:rPr lang="es-ES"/>
              <a:pPr>
                <a:defRPr/>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pPr>
              <a:defRPr/>
            </a:pPr>
            <a:fld id="{B5731CB4-49DA-42E2-B1F9-5633466063D2}" type="datetimeFigureOut">
              <a:rPr lang="es-ES"/>
              <a:pPr>
                <a:defRPr/>
              </a:pPr>
              <a:t>14/02/2014</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04CD517C-096B-49A7-917D-882ECC66546E}" type="slidenum">
              <a:rPr lang="es-ES"/>
              <a:pPr>
                <a:defRPr/>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pPr>
              <a:defRPr/>
            </a:pPr>
            <a:fld id="{7ACAAFB9-139F-4F65-8250-04C09F2E2478}" type="datetimeFigureOut">
              <a:rPr lang="es-ES"/>
              <a:pPr>
                <a:defRPr/>
              </a:pPr>
              <a:t>14/02/2014</a:t>
            </a:fld>
            <a:endParaRPr lang="es-ES"/>
          </a:p>
        </p:txBody>
      </p:sp>
      <p:sp>
        <p:nvSpPr>
          <p:cNvPr id="8" name="4 Marcador de pie de página"/>
          <p:cNvSpPr>
            <a:spLocks noGrp="1"/>
          </p:cNvSpPr>
          <p:nvPr>
            <p:ph type="ftr" sz="quarter" idx="11"/>
          </p:nvPr>
        </p:nvSpPr>
        <p:spPr/>
        <p:txBody>
          <a:bodyPr/>
          <a:lstStyle>
            <a:lvl1pPr>
              <a:defRPr/>
            </a:lvl1pPr>
          </a:lstStyle>
          <a:p>
            <a:pPr>
              <a:defRPr/>
            </a:pPr>
            <a:endParaRPr lang="es-ES"/>
          </a:p>
        </p:txBody>
      </p:sp>
      <p:sp>
        <p:nvSpPr>
          <p:cNvPr id="9" name="5 Marcador de número de diapositiva"/>
          <p:cNvSpPr>
            <a:spLocks noGrp="1"/>
          </p:cNvSpPr>
          <p:nvPr>
            <p:ph type="sldNum" sz="quarter" idx="12"/>
          </p:nvPr>
        </p:nvSpPr>
        <p:spPr/>
        <p:txBody>
          <a:bodyPr/>
          <a:lstStyle>
            <a:lvl1pPr>
              <a:defRPr/>
            </a:lvl1pPr>
          </a:lstStyle>
          <a:p>
            <a:pPr>
              <a:defRPr/>
            </a:pPr>
            <a:fld id="{E2A1D548-95A0-4926-8BDB-95685CED4FEB}" type="slidenum">
              <a:rPr lang="es-ES"/>
              <a:pPr>
                <a:defRPr/>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pPr>
              <a:defRPr/>
            </a:pPr>
            <a:fld id="{3BE083E0-41BC-4BA8-9FCE-7DC827E0DC83}" type="datetimeFigureOut">
              <a:rPr lang="es-ES"/>
              <a:pPr>
                <a:defRPr/>
              </a:pPr>
              <a:t>14/02/2014</a:t>
            </a:fld>
            <a:endParaRPr lang="es-ES"/>
          </a:p>
        </p:txBody>
      </p:sp>
      <p:sp>
        <p:nvSpPr>
          <p:cNvPr id="4" name="4 Marcador de pie de página"/>
          <p:cNvSpPr>
            <a:spLocks noGrp="1"/>
          </p:cNvSpPr>
          <p:nvPr>
            <p:ph type="ftr" sz="quarter" idx="11"/>
          </p:nvPr>
        </p:nvSpPr>
        <p:spPr/>
        <p:txBody>
          <a:bodyPr/>
          <a:lstStyle>
            <a:lvl1pPr>
              <a:defRPr/>
            </a:lvl1pPr>
          </a:lstStyle>
          <a:p>
            <a:pPr>
              <a:defRPr/>
            </a:pPr>
            <a:endParaRPr lang="es-ES"/>
          </a:p>
        </p:txBody>
      </p:sp>
      <p:sp>
        <p:nvSpPr>
          <p:cNvPr id="5" name="5 Marcador de número de diapositiva"/>
          <p:cNvSpPr>
            <a:spLocks noGrp="1"/>
          </p:cNvSpPr>
          <p:nvPr>
            <p:ph type="sldNum" sz="quarter" idx="12"/>
          </p:nvPr>
        </p:nvSpPr>
        <p:spPr/>
        <p:txBody>
          <a:bodyPr/>
          <a:lstStyle>
            <a:lvl1pPr>
              <a:defRPr/>
            </a:lvl1pPr>
          </a:lstStyle>
          <a:p>
            <a:pPr>
              <a:defRPr/>
            </a:pPr>
            <a:fld id="{505DDBC6-052C-49F3-A2C8-79DFE85643B0}" type="slidenum">
              <a:rPr lang="es-ES"/>
              <a:pPr>
                <a:defRPr/>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AD1B438D-58B7-4880-AABB-D5A82CB0BD90}" type="datetimeFigureOut">
              <a:rPr lang="es-ES"/>
              <a:pPr>
                <a:defRPr/>
              </a:pPr>
              <a:t>14/02/2014</a:t>
            </a:fld>
            <a:endParaRPr lang="es-ES"/>
          </a:p>
        </p:txBody>
      </p:sp>
      <p:sp>
        <p:nvSpPr>
          <p:cNvPr id="3" name="4 Marcador de pie de página"/>
          <p:cNvSpPr>
            <a:spLocks noGrp="1"/>
          </p:cNvSpPr>
          <p:nvPr>
            <p:ph type="ftr" sz="quarter" idx="11"/>
          </p:nvPr>
        </p:nvSpPr>
        <p:spPr/>
        <p:txBody>
          <a:bodyPr/>
          <a:lstStyle>
            <a:lvl1pPr>
              <a:defRPr/>
            </a:lvl1pPr>
          </a:lstStyle>
          <a:p>
            <a:pPr>
              <a:defRPr/>
            </a:pPr>
            <a:endParaRPr lang="es-ES"/>
          </a:p>
        </p:txBody>
      </p:sp>
      <p:sp>
        <p:nvSpPr>
          <p:cNvPr id="4" name="5 Marcador de número de diapositiva"/>
          <p:cNvSpPr>
            <a:spLocks noGrp="1"/>
          </p:cNvSpPr>
          <p:nvPr>
            <p:ph type="sldNum" sz="quarter" idx="12"/>
          </p:nvPr>
        </p:nvSpPr>
        <p:spPr/>
        <p:txBody>
          <a:bodyPr/>
          <a:lstStyle>
            <a:lvl1pPr>
              <a:defRPr/>
            </a:lvl1pPr>
          </a:lstStyle>
          <a:p>
            <a:pPr>
              <a:defRPr/>
            </a:pPr>
            <a:fld id="{2D97E227-A3D3-4021-B515-BE81EE906972}" type="slidenum">
              <a:rPr lang="es-ES"/>
              <a:pPr>
                <a:defRPr/>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B814133A-8154-4730-88F0-C0BCD51AE674}" type="datetimeFigureOut">
              <a:rPr lang="es-ES"/>
              <a:pPr>
                <a:defRPr/>
              </a:pPr>
              <a:t>14/02/2014</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8811EC27-D7F8-4E28-9D98-B6F29B5F6988}" type="slidenum">
              <a:rPr lang="es-ES"/>
              <a:pPr>
                <a:defRPr/>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4FA44DEB-B9AB-4E1B-98E0-DD362954F9E1}" type="datetimeFigureOut">
              <a:rPr lang="es-ES"/>
              <a:pPr>
                <a:defRPr/>
              </a:pPr>
              <a:t>14/02/2014</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AE3F154A-6204-4FFC-BEFE-ED7766CE7E49}" type="slidenum">
              <a:rPr lang="es-ES"/>
              <a:pPr>
                <a:defRPr/>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rgbClr val="D7B9FF"/>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DDCEA68F-C19F-46D4-A05C-A046275C8A71}" type="datetimeFigureOut">
              <a:rPr lang="es-ES"/>
              <a:pPr>
                <a:defRPr/>
              </a:pPr>
              <a:t>14/02/2014</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395BDDDB-E5F9-46C7-974E-B06F3AD81150}" type="slidenum">
              <a:rPr lang="es-ES"/>
              <a:pPr>
                <a:defRPr/>
              </a:pPr>
              <a:t>‹Nº›</a:t>
            </a:fld>
            <a:endParaRPr lang="es-ES"/>
          </a:p>
        </p:txBody>
      </p:sp>
      <p:sp>
        <p:nvSpPr>
          <p:cNvPr id="7" name="Rectangle 3"/>
          <p:cNvSpPr>
            <a:spLocks noChangeArrowheads="1"/>
          </p:cNvSpPr>
          <p:nvPr userDrawn="1"/>
        </p:nvSpPr>
        <p:spPr bwMode="auto">
          <a:xfrm>
            <a:off x="7571414" y="6371394"/>
            <a:ext cx="1393074" cy="369974"/>
          </a:xfrm>
          <a:prstGeom prst="rect">
            <a:avLst/>
          </a:prstGeom>
          <a:noFill/>
          <a:ln w="9525">
            <a:noFill/>
            <a:miter lim="800000"/>
            <a:headEnd/>
            <a:tailEnd/>
          </a:ln>
        </p:spPr>
        <p:txBody>
          <a:bodyPr wrap="none" lIns="92075" tIns="46038" rIns="92075" bIns="46038">
            <a:spAutoFit/>
          </a:bodyPr>
          <a:lstStyle/>
          <a:p>
            <a:r>
              <a:rPr lang="es-ES" dirty="0">
                <a:solidFill>
                  <a:schemeClr val="bg1"/>
                </a:solidFill>
                <a:latin typeface="Calibri" pitchFamily="34" charset="0"/>
              </a:rPr>
              <a:t>Hugo Román</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www.tawdis.net/"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http://sourceforge.net/projects/nvda/files/releases/2013.3/nvda_2013.3.exe/download" TargetMode="External"/><Relationship Id="rId5" Type="http://schemas.openxmlformats.org/officeDocument/2006/relationships/hyperlink" Target="http://jaws.softonic.com/" TargetMode="External"/><Relationship Id="rId4" Type="http://schemas.openxmlformats.org/officeDocument/2006/relationships/hyperlink" Target="http://www.w3c.es/Divulgacion/GuiasBreves/Accesibilidad"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7" Type="http://schemas.microsoft.com/office/2007/relationships/hdphoto" Target="../media/hdphoto1.wdp"/><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youtu.be/noPhYemsp7c?t=1m36s" TargetMode="Externa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1.jpeg"/><Relationship Id="rId4" Type="http://schemas.openxmlformats.org/officeDocument/2006/relationships/hyperlink" Target="http://images.google.es/imgres?imgurl=http://1.bp.blogspot.com/_jGrRJDAovMc/ST1vANJRxCI/AAAAAAAAAYo/BxcEBo2fX0U/s320/RATON.jpg&amp;imgrefurl=http://informaticaparaeducacionespecial.blogspot.com/2008/12/acceso-al-ordenador-iv-el-logro-de-la.html&amp;usg=__kIe8ev6SnRaaKI8b47UumkQMuDM=&amp;h=208&amp;w=155&amp;sz=12&amp;hl=es&amp;start=3&amp;tbnid=YvikZma2aQ_IJM:&amp;tbnh=105&amp;tbnw=78&amp;prev=/images?q=emulador+raton+barrido&amp;hl=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ChangeArrowheads="1"/>
          </p:cNvSpPr>
          <p:nvPr/>
        </p:nvSpPr>
        <p:spPr bwMode="auto">
          <a:xfrm>
            <a:off x="7578154" y="6374655"/>
            <a:ext cx="1530350" cy="366713"/>
          </a:xfrm>
          <a:prstGeom prst="rect">
            <a:avLst/>
          </a:prstGeom>
          <a:noFill/>
          <a:ln w="9525">
            <a:noFill/>
            <a:miter lim="800000"/>
            <a:headEnd/>
            <a:tailEnd/>
          </a:ln>
        </p:spPr>
        <p:txBody>
          <a:bodyPr wrap="none" lIns="92075" tIns="46038" rIns="92075" bIns="46038">
            <a:spAutoFit/>
          </a:bodyPr>
          <a:lstStyle/>
          <a:p>
            <a:r>
              <a:rPr lang="es-ES">
                <a:latin typeface="Calibri" pitchFamily="34" charset="0"/>
              </a:rPr>
              <a:t>Hugo Román</a:t>
            </a:r>
          </a:p>
        </p:txBody>
      </p:sp>
      <p:sp>
        <p:nvSpPr>
          <p:cNvPr id="12" name="Rectangle 4"/>
          <p:cNvSpPr>
            <a:spLocks noChangeArrowheads="1"/>
          </p:cNvSpPr>
          <p:nvPr/>
        </p:nvSpPr>
        <p:spPr bwMode="auto">
          <a:xfrm>
            <a:off x="1979712" y="2708275"/>
            <a:ext cx="5112792" cy="143986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p>
            <a:pPr algn="ctr"/>
            <a:r>
              <a:rPr lang="es-ES_tradnl" sz="3800" b="1" smtClean="0"/>
              <a:t>ACCESIBILIDAD</a:t>
            </a:r>
            <a:endParaRPr lang="es-ES" sz="3800" b="1"/>
          </a:p>
        </p:txBody>
      </p:sp>
      <p:sp>
        <p:nvSpPr>
          <p:cNvPr id="13" name="Rectangle 2"/>
          <p:cNvSpPr>
            <a:spLocks noChangeArrowheads="1"/>
          </p:cNvSpPr>
          <p:nvPr/>
        </p:nvSpPr>
        <p:spPr bwMode="auto">
          <a:xfrm>
            <a:off x="1940007" y="1988840"/>
            <a:ext cx="5203027"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marL="0" lvl="1" algn="ctr">
              <a:defRPr/>
            </a:pPr>
            <a:r>
              <a:rPr lang="es-ES" sz="2000" b="1" smtClean="0">
                <a:latin typeface="+mj-lt"/>
              </a:rPr>
              <a:t>CONFECCIÓN Y PUBLICACIÓN DE PÁGINAS WEB</a:t>
            </a:r>
            <a:endParaRPr lang="es-ES" sz="2000" b="1" dirty="0">
              <a:latin typeface="+mj-lt"/>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7"/>
          <p:cNvSpPr txBox="1">
            <a:spLocks noChangeArrowheads="1"/>
          </p:cNvSpPr>
          <p:nvPr/>
        </p:nvSpPr>
        <p:spPr bwMode="auto">
          <a:xfrm>
            <a:off x="179388" y="115888"/>
            <a:ext cx="3811428" cy="584775"/>
          </a:xfrm>
          <a:prstGeom prst="rect">
            <a:avLst/>
          </a:prstGeom>
          <a:noFill/>
          <a:ln w="9525">
            <a:noFill/>
            <a:miter lim="800000"/>
            <a:headEnd/>
            <a:tailEnd/>
          </a:ln>
        </p:spPr>
        <p:txBody>
          <a:bodyPr wrap="none">
            <a:spAutoFit/>
          </a:bodyPr>
          <a:lstStyle/>
          <a:p>
            <a:r>
              <a:rPr lang="es-ES" sz="3200" b="1" dirty="0" smtClean="0">
                <a:latin typeface="Calibri" pitchFamily="34" charset="0"/>
              </a:rPr>
              <a:t>Accesibilidad. </a:t>
            </a:r>
            <a:r>
              <a:rPr lang="es-ES" sz="3200" dirty="0" smtClean="0">
                <a:latin typeface="Calibri" pitchFamily="34" charset="0"/>
              </a:rPr>
              <a:t>Niveles</a:t>
            </a:r>
            <a:endParaRPr lang="es-ES" sz="3200" dirty="0">
              <a:latin typeface="Calibri" pitchFamily="34" charset="0"/>
            </a:endParaRPr>
          </a:p>
        </p:txBody>
      </p:sp>
      <p:sp>
        <p:nvSpPr>
          <p:cNvPr id="11" name="4 Marcador de texto"/>
          <p:cNvSpPr txBox="1">
            <a:spLocks/>
          </p:cNvSpPr>
          <p:nvPr/>
        </p:nvSpPr>
        <p:spPr>
          <a:xfrm>
            <a:off x="357158" y="714356"/>
            <a:ext cx="8215338" cy="5143512"/>
          </a:xfrm>
          <a:prstGeom prst="rect">
            <a:avLst/>
          </a:prstGeom>
        </p:spPr>
        <p:txBody>
          <a:bodyPr/>
          <a:lstStyle/>
          <a:p>
            <a:pPr marL="342900" lvl="0" indent="-342900">
              <a:lnSpc>
                <a:spcPct val="150000"/>
              </a:lnSpc>
              <a:spcBef>
                <a:spcPct val="20000"/>
              </a:spcBef>
            </a:pPr>
            <a:r>
              <a:rPr kumimoji="0" lang="es-ES" sz="2800" b="1" i="0" u="none" strike="noStrike" kern="1200" cap="none" spc="0" normalizeH="0" baseline="0" noProof="0" dirty="0" smtClean="0">
                <a:ln>
                  <a:noFill/>
                </a:ln>
                <a:solidFill>
                  <a:srgbClr val="7030A0"/>
                </a:solidFill>
                <a:effectLst/>
                <a:uLnTx/>
                <a:uFillTx/>
                <a:latin typeface="+mj-lt"/>
                <a:ea typeface="+mn-ea"/>
                <a:cs typeface="+mn-cs"/>
              </a:rPr>
              <a:t>Nivel A</a:t>
            </a:r>
            <a:endParaRPr kumimoji="0" lang="es-ES" sz="2800" b="0" i="0" u="none" strike="noStrike" kern="1200" cap="none" spc="0" normalizeH="0" baseline="0" noProof="0" dirty="0" smtClean="0">
              <a:ln>
                <a:noFill/>
              </a:ln>
              <a:solidFill>
                <a:srgbClr val="7030A0"/>
              </a:solidFill>
              <a:effectLst/>
              <a:uLnTx/>
              <a:uFillTx/>
              <a:latin typeface="+mj-lt"/>
              <a:ea typeface="+mn-ea"/>
              <a:cs typeface="+mn-cs"/>
            </a:endParaRPr>
          </a:p>
        </p:txBody>
      </p:sp>
      <p:sp>
        <p:nvSpPr>
          <p:cNvPr id="4" name="Text Box 1"/>
          <p:cNvSpPr txBox="1">
            <a:spLocks noChangeArrowheads="1"/>
          </p:cNvSpPr>
          <p:nvPr/>
        </p:nvSpPr>
        <p:spPr bwMode="auto">
          <a:xfrm>
            <a:off x="357158" y="1428736"/>
            <a:ext cx="8497887" cy="861774"/>
          </a:xfrm>
          <a:prstGeom prst="rect">
            <a:avLst/>
          </a:prstGeom>
          <a:noFill/>
          <a:ln w="9525">
            <a:noFill/>
            <a:miter lim="800000"/>
            <a:headEnd/>
            <a:tailEnd/>
          </a:ln>
          <a:effectLst/>
        </p:spPr>
        <p:txBody>
          <a:bodyPr>
            <a:spAutoFit/>
          </a:bodyPr>
          <a:lstStyle/>
          <a:p>
            <a:pPr>
              <a:spcBef>
                <a:spcPct val="50000"/>
              </a:spcBef>
              <a:defRPr/>
            </a:pPr>
            <a:r>
              <a:rPr lang="es-ES" sz="2000" b="1" dirty="0" smtClean="0"/>
              <a:t>Indicar cambios de lenguaje</a:t>
            </a:r>
            <a:endParaRPr lang="es-ES" sz="2000" dirty="0"/>
          </a:p>
          <a:p>
            <a:pPr>
              <a:spcBef>
                <a:spcPct val="50000"/>
              </a:spcBef>
              <a:defRPr/>
            </a:pPr>
            <a:r>
              <a:rPr lang="es-ES" sz="2000" dirty="0"/>
              <a:t>Usar </a:t>
            </a:r>
            <a:r>
              <a:rPr lang="es-ES" sz="2000" dirty="0" smtClean="0"/>
              <a:t>atributo </a:t>
            </a:r>
            <a:r>
              <a:rPr lang="es-ES" sz="2000" b="1" dirty="0" err="1" smtClean="0"/>
              <a:t>lang</a:t>
            </a:r>
            <a:endParaRPr lang="es-ES" sz="2000" b="1" dirty="0"/>
          </a:p>
        </p:txBody>
      </p:sp>
      <p:sp>
        <p:nvSpPr>
          <p:cNvPr id="5" name="4 Rectángulo"/>
          <p:cNvSpPr/>
          <p:nvPr/>
        </p:nvSpPr>
        <p:spPr>
          <a:xfrm>
            <a:off x="319058" y="2590786"/>
            <a:ext cx="8143875" cy="1477328"/>
          </a:xfrm>
          <a:prstGeom prst="rect">
            <a:avLst/>
          </a:prstGeom>
          <a:solidFill>
            <a:schemeClr val="bg1"/>
          </a:solidFill>
        </p:spPr>
        <p:txBody>
          <a:bodyPr>
            <a:spAutoFit/>
          </a:bodyPr>
          <a:lstStyle/>
          <a:p>
            <a:pPr>
              <a:defRPr/>
            </a:pPr>
            <a:endParaRPr lang="es-ES" dirty="0"/>
          </a:p>
          <a:p>
            <a:pPr>
              <a:defRPr/>
            </a:pPr>
            <a:r>
              <a:rPr lang="es-ES" dirty="0" smtClean="0"/>
              <a:t>&lt;p&gt; Buenos días, Philip&lt;/p&gt;</a:t>
            </a:r>
          </a:p>
          <a:p>
            <a:pPr>
              <a:defRPr/>
            </a:pPr>
            <a:endParaRPr lang="es-ES" dirty="0" smtClean="0"/>
          </a:p>
          <a:p>
            <a:pPr>
              <a:defRPr/>
            </a:pPr>
            <a:r>
              <a:rPr lang="es-ES" dirty="0" smtClean="0"/>
              <a:t>&lt;p&gt;&lt;</a:t>
            </a:r>
            <a:r>
              <a:rPr lang="es-ES" dirty="0" err="1" smtClean="0"/>
              <a:t>span</a:t>
            </a:r>
            <a:r>
              <a:rPr lang="es-ES" dirty="0" smtClean="0"/>
              <a:t> </a:t>
            </a:r>
            <a:r>
              <a:rPr lang="es-ES" b="1" dirty="0" err="1" smtClean="0">
                <a:solidFill>
                  <a:srgbClr val="0070C0"/>
                </a:solidFill>
              </a:rPr>
              <a:t>lang</a:t>
            </a:r>
            <a:r>
              <a:rPr lang="es-ES" b="1" dirty="0" smtClean="0"/>
              <a:t>="en”</a:t>
            </a:r>
            <a:r>
              <a:rPr lang="es-ES" dirty="0" smtClean="0"/>
              <a:t>&gt;</a:t>
            </a:r>
            <a:r>
              <a:rPr lang="es-ES" dirty="0" err="1" smtClean="0"/>
              <a:t>Good</a:t>
            </a:r>
            <a:r>
              <a:rPr lang="es-ES" dirty="0" smtClean="0"/>
              <a:t> </a:t>
            </a:r>
            <a:r>
              <a:rPr lang="es-ES" dirty="0" err="1" smtClean="0"/>
              <a:t>morning</a:t>
            </a:r>
            <a:r>
              <a:rPr lang="es-ES" dirty="0" smtClean="0"/>
              <a:t>&lt;/</a:t>
            </a:r>
            <a:r>
              <a:rPr lang="es-ES" dirty="0" err="1" smtClean="0"/>
              <a:t>span</a:t>
            </a:r>
            <a:r>
              <a:rPr lang="es-ES" dirty="0" smtClean="0"/>
              <a:t>&gt;. Respondió Philip en inglés.&lt;/p&gt;</a:t>
            </a:r>
          </a:p>
          <a:p>
            <a:pPr>
              <a:defRPr/>
            </a:pPr>
            <a:r>
              <a:rPr lang="es-ES" dirty="0" smtClean="0"/>
              <a:t>		</a:t>
            </a:r>
            <a:endParaRPr lang="es-E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7"/>
          <p:cNvSpPr txBox="1">
            <a:spLocks noChangeArrowheads="1"/>
          </p:cNvSpPr>
          <p:nvPr/>
        </p:nvSpPr>
        <p:spPr bwMode="auto">
          <a:xfrm>
            <a:off x="179388" y="115888"/>
            <a:ext cx="3811428" cy="584775"/>
          </a:xfrm>
          <a:prstGeom prst="rect">
            <a:avLst/>
          </a:prstGeom>
          <a:noFill/>
          <a:ln w="9525">
            <a:noFill/>
            <a:miter lim="800000"/>
            <a:headEnd/>
            <a:tailEnd/>
          </a:ln>
        </p:spPr>
        <p:txBody>
          <a:bodyPr wrap="none">
            <a:spAutoFit/>
          </a:bodyPr>
          <a:lstStyle/>
          <a:p>
            <a:r>
              <a:rPr lang="es-ES" sz="3200" b="1" dirty="0" smtClean="0">
                <a:latin typeface="Calibri" pitchFamily="34" charset="0"/>
              </a:rPr>
              <a:t>Accesibilidad. </a:t>
            </a:r>
            <a:r>
              <a:rPr lang="es-ES" sz="3200" dirty="0" smtClean="0">
                <a:latin typeface="Calibri" pitchFamily="34" charset="0"/>
              </a:rPr>
              <a:t>Niveles</a:t>
            </a:r>
            <a:endParaRPr lang="es-ES" sz="3200" dirty="0">
              <a:latin typeface="Calibri" pitchFamily="34" charset="0"/>
            </a:endParaRPr>
          </a:p>
        </p:txBody>
      </p:sp>
      <p:sp>
        <p:nvSpPr>
          <p:cNvPr id="11" name="4 Marcador de texto"/>
          <p:cNvSpPr txBox="1">
            <a:spLocks/>
          </p:cNvSpPr>
          <p:nvPr/>
        </p:nvSpPr>
        <p:spPr>
          <a:xfrm>
            <a:off x="357158" y="714356"/>
            <a:ext cx="8215338" cy="5143512"/>
          </a:xfrm>
          <a:prstGeom prst="rect">
            <a:avLst/>
          </a:prstGeom>
        </p:spPr>
        <p:txBody>
          <a:bodyPr/>
          <a:lstStyle/>
          <a:p>
            <a:pPr marL="342900" lvl="0" indent="-342900">
              <a:lnSpc>
                <a:spcPct val="150000"/>
              </a:lnSpc>
              <a:spcBef>
                <a:spcPct val="20000"/>
              </a:spcBef>
            </a:pPr>
            <a:r>
              <a:rPr kumimoji="0" lang="es-ES" sz="2800" b="1" i="0" u="none" strike="noStrike" kern="1200" cap="none" spc="0" normalizeH="0" baseline="0" noProof="0" dirty="0" smtClean="0">
                <a:ln>
                  <a:noFill/>
                </a:ln>
                <a:solidFill>
                  <a:srgbClr val="7030A0"/>
                </a:solidFill>
                <a:effectLst/>
                <a:uLnTx/>
                <a:uFillTx/>
                <a:latin typeface="+mj-lt"/>
                <a:ea typeface="+mn-ea"/>
                <a:cs typeface="+mn-cs"/>
              </a:rPr>
              <a:t>Nivel A</a:t>
            </a:r>
            <a:endParaRPr kumimoji="0" lang="es-ES" sz="2800" b="0" i="0" u="none" strike="noStrike" kern="1200" cap="none" spc="0" normalizeH="0" baseline="0" noProof="0" dirty="0" smtClean="0">
              <a:ln>
                <a:noFill/>
              </a:ln>
              <a:solidFill>
                <a:srgbClr val="7030A0"/>
              </a:solidFill>
              <a:effectLst/>
              <a:uLnTx/>
              <a:uFillTx/>
              <a:latin typeface="+mj-lt"/>
              <a:ea typeface="+mn-ea"/>
              <a:cs typeface="+mn-cs"/>
            </a:endParaRPr>
          </a:p>
        </p:txBody>
      </p:sp>
      <p:sp>
        <p:nvSpPr>
          <p:cNvPr id="4" name="Text Box 1"/>
          <p:cNvSpPr txBox="1">
            <a:spLocks noChangeArrowheads="1"/>
          </p:cNvSpPr>
          <p:nvPr/>
        </p:nvSpPr>
        <p:spPr bwMode="auto">
          <a:xfrm>
            <a:off x="357158" y="1428736"/>
            <a:ext cx="8497887" cy="400110"/>
          </a:xfrm>
          <a:prstGeom prst="rect">
            <a:avLst/>
          </a:prstGeom>
          <a:noFill/>
          <a:ln w="9525">
            <a:noFill/>
            <a:miter lim="800000"/>
            <a:headEnd/>
            <a:tailEnd/>
          </a:ln>
          <a:effectLst/>
        </p:spPr>
        <p:txBody>
          <a:bodyPr>
            <a:spAutoFit/>
          </a:bodyPr>
          <a:lstStyle/>
          <a:p>
            <a:pPr>
              <a:spcBef>
                <a:spcPct val="50000"/>
              </a:spcBef>
              <a:defRPr/>
            </a:pPr>
            <a:r>
              <a:rPr lang="es-ES" sz="2000" b="1" dirty="0" smtClean="0"/>
              <a:t>No usar webs basadas en flash</a:t>
            </a:r>
            <a:endParaRPr lang="es-ES" sz="2000" dirty="0"/>
          </a:p>
        </p:txBody>
      </p:sp>
      <p:pic>
        <p:nvPicPr>
          <p:cNvPr id="92163" name="Picture 3"/>
          <p:cNvPicPr>
            <a:picLocks noChangeAspect="1" noChangeArrowheads="1"/>
          </p:cNvPicPr>
          <p:nvPr/>
        </p:nvPicPr>
        <p:blipFill>
          <a:blip r:embed="rId3" cstate="print"/>
          <a:srcRect/>
          <a:stretch>
            <a:fillRect/>
          </a:stretch>
        </p:blipFill>
        <p:spPr bwMode="auto">
          <a:xfrm>
            <a:off x="2428860" y="2143116"/>
            <a:ext cx="4429125" cy="3333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7"/>
          <p:cNvSpPr txBox="1">
            <a:spLocks noChangeArrowheads="1"/>
          </p:cNvSpPr>
          <p:nvPr/>
        </p:nvSpPr>
        <p:spPr bwMode="auto">
          <a:xfrm>
            <a:off x="179388" y="115888"/>
            <a:ext cx="3811428" cy="584775"/>
          </a:xfrm>
          <a:prstGeom prst="rect">
            <a:avLst/>
          </a:prstGeom>
          <a:noFill/>
          <a:ln w="9525">
            <a:noFill/>
            <a:miter lim="800000"/>
            <a:headEnd/>
            <a:tailEnd/>
          </a:ln>
        </p:spPr>
        <p:txBody>
          <a:bodyPr wrap="none">
            <a:spAutoFit/>
          </a:bodyPr>
          <a:lstStyle/>
          <a:p>
            <a:r>
              <a:rPr lang="es-ES" sz="3200" b="1" dirty="0" smtClean="0">
                <a:latin typeface="Calibri" pitchFamily="34" charset="0"/>
              </a:rPr>
              <a:t>Accesibilidad. </a:t>
            </a:r>
            <a:r>
              <a:rPr lang="es-ES" sz="3200" dirty="0" smtClean="0">
                <a:latin typeface="Calibri" pitchFamily="34" charset="0"/>
              </a:rPr>
              <a:t>Niveles</a:t>
            </a:r>
            <a:endParaRPr lang="es-ES" sz="3200" dirty="0">
              <a:latin typeface="Calibri" pitchFamily="34" charset="0"/>
            </a:endParaRPr>
          </a:p>
        </p:txBody>
      </p:sp>
      <p:sp>
        <p:nvSpPr>
          <p:cNvPr id="11" name="4 Marcador de texto"/>
          <p:cNvSpPr txBox="1">
            <a:spLocks/>
          </p:cNvSpPr>
          <p:nvPr/>
        </p:nvSpPr>
        <p:spPr>
          <a:xfrm>
            <a:off x="357158" y="714356"/>
            <a:ext cx="8215338" cy="5143512"/>
          </a:xfrm>
          <a:prstGeom prst="rect">
            <a:avLst/>
          </a:prstGeom>
        </p:spPr>
        <p:txBody>
          <a:bodyPr/>
          <a:lstStyle/>
          <a:p>
            <a:pPr marL="342900" lvl="0" indent="-342900">
              <a:lnSpc>
                <a:spcPct val="150000"/>
              </a:lnSpc>
              <a:spcBef>
                <a:spcPct val="20000"/>
              </a:spcBef>
            </a:pPr>
            <a:r>
              <a:rPr kumimoji="0" lang="es-ES" sz="2800" b="1" i="0" u="none" strike="noStrike" kern="1200" cap="none" spc="0" normalizeH="0" baseline="0" noProof="0" dirty="0" smtClean="0">
                <a:ln>
                  <a:noFill/>
                </a:ln>
                <a:solidFill>
                  <a:srgbClr val="7030A0"/>
                </a:solidFill>
                <a:effectLst/>
                <a:uLnTx/>
                <a:uFillTx/>
                <a:latin typeface="+mj-lt"/>
                <a:ea typeface="+mn-ea"/>
                <a:cs typeface="+mn-cs"/>
              </a:rPr>
              <a:t>Nivel A</a:t>
            </a:r>
            <a:endParaRPr kumimoji="0" lang="es-ES" sz="2800" b="0" i="0" u="none" strike="noStrike" kern="1200" cap="none" spc="0" normalizeH="0" baseline="0" noProof="0" dirty="0" smtClean="0">
              <a:ln>
                <a:noFill/>
              </a:ln>
              <a:solidFill>
                <a:srgbClr val="7030A0"/>
              </a:solidFill>
              <a:effectLst/>
              <a:uLnTx/>
              <a:uFillTx/>
              <a:latin typeface="+mj-lt"/>
              <a:ea typeface="+mn-ea"/>
              <a:cs typeface="+mn-cs"/>
            </a:endParaRPr>
          </a:p>
        </p:txBody>
      </p:sp>
      <p:sp>
        <p:nvSpPr>
          <p:cNvPr id="4" name="Text Box 1"/>
          <p:cNvSpPr txBox="1">
            <a:spLocks noChangeArrowheads="1"/>
          </p:cNvSpPr>
          <p:nvPr/>
        </p:nvSpPr>
        <p:spPr bwMode="auto">
          <a:xfrm>
            <a:off x="357158" y="1428736"/>
            <a:ext cx="8497887" cy="400110"/>
          </a:xfrm>
          <a:prstGeom prst="rect">
            <a:avLst/>
          </a:prstGeom>
          <a:noFill/>
          <a:ln w="9525">
            <a:noFill/>
            <a:miter lim="800000"/>
            <a:headEnd/>
            <a:tailEnd/>
          </a:ln>
          <a:effectLst/>
        </p:spPr>
        <p:txBody>
          <a:bodyPr>
            <a:spAutoFit/>
          </a:bodyPr>
          <a:lstStyle/>
          <a:p>
            <a:pPr>
              <a:spcBef>
                <a:spcPct val="50000"/>
              </a:spcBef>
              <a:defRPr/>
            </a:pPr>
            <a:r>
              <a:rPr lang="es-ES" sz="2000" b="1" dirty="0" smtClean="0"/>
              <a:t>Usar </a:t>
            </a:r>
            <a:r>
              <a:rPr lang="es-ES" sz="2000" b="1" i="1" dirty="0" err="1" smtClean="0"/>
              <a:t>Breadcrumbs</a:t>
            </a:r>
            <a:endParaRPr lang="es-ES" sz="2000" i="1" dirty="0"/>
          </a:p>
        </p:txBody>
      </p:sp>
      <p:pic>
        <p:nvPicPr>
          <p:cNvPr id="106499" name="Picture 3"/>
          <p:cNvPicPr>
            <a:picLocks noChangeAspect="1" noChangeArrowheads="1"/>
          </p:cNvPicPr>
          <p:nvPr/>
        </p:nvPicPr>
        <p:blipFill>
          <a:blip r:embed="rId3" cstate="print"/>
          <a:srcRect l="13906" t="10000" r="13437"/>
          <a:stretch>
            <a:fillRect/>
          </a:stretch>
        </p:blipFill>
        <p:spPr bwMode="auto">
          <a:xfrm>
            <a:off x="1071538" y="2214554"/>
            <a:ext cx="11072890" cy="7715250"/>
          </a:xfrm>
          <a:prstGeom prst="rect">
            <a:avLst/>
          </a:prstGeom>
          <a:noFill/>
          <a:ln w="9525">
            <a:noFill/>
            <a:miter lim="800000"/>
            <a:headEnd/>
            <a:tailEnd/>
          </a:ln>
          <a:effectLst/>
        </p:spPr>
      </p:pic>
      <p:sp>
        <p:nvSpPr>
          <p:cNvPr id="10" name="9 Elipse"/>
          <p:cNvSpPr/>
          <p:nvPr/>
        </p:nvSpPr>
        <p:spPr>
          <a:xfrm>
            <a:off x="1000100" y="4169884"/>
            <a:ext cx="4143404" cy="5715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7"/>
          <p:cNvSpPr txBox="1">
            <a:spLocks noChangeArrowheads="1"/>
          </p:cNvSpPr>
          <p:nvPr/>
        </p:nvSpPr>
        <p:spPr bwMode="auto">
          <a:xfrm>
            <a:off x="179388" y="115888"/>
            <a:ext cx="3811428" cy="584775"/>
          </a:xfrm>
          <a:prstGeom prst="rect">
            <a:avLst/>
          </a:prstGeom>
          <a:noFill/>
          <a:ln w="9525">
            <a:noFill/>
            <a:miter lim="800000"/>
            <a:headEnd/>
            <a:tailEnd/>
          </a:ln>
        </p:spPr>
        <p:txBody>
          <a:bodyPr wrap="none">
            <a:spAutoFit/>
          </a:bodyPr>
          <a:lstStyle/>
          <a:p>
            <a:r>
              <a:rPr lang="es-ES" sz="3200" b="1" dirty="0" smtClean="0">
                <a:latin typeface="Calibri" pitchFamily="34" charset="0"/>
              </a:rPr>
              <a:t>Accesibilidad. </a:t>
            </a:r>
            <a:r>
              <a:rPr lang="es-ES" sz="3200" dirty="0" smtClean="0">
                <a:latin typeface="Calibri" pitchFamily="34" charset="0"/>
              </a:rPr>
              <a:t>Niveles</a:t>
            </a:r>
            <a:endParaRPr lang="es-ES" sz="3200" dirty="0">
              <a:latin typeface="Calibri" pitchFamily="34" charset="0"/>
            </a:endParaRPr>
          </a:p>
        </p:txBody>
      </p:sp>
      <p:sp>
        <p:nvSpPr>
          <p:cNvPr id="11" name="4 Marcador de texto"/>
          <p:cNvSpPr txBox="1">
            <a:spLocks/>
          </p:cNvSpPr>
          <p:nvPr/>
        </p:nvSpPr>
        <p:spPr>
          <a:xfrm>
            <a:off x="357158" y="714356"/>
            <a:ext cx="8215338" cy="5143512"/>
          </a:xfrm>
          <a:prstGeom prst="rect">
            <a:avLst/>
          </a:prstGeom>
        </p:spPr>
        <p:txBody>
          <a:bodyPr/>
          <a:lstStyle/>
          <a:p>
            <a:pPr marL="342900" lvl="0" indent="-342900">
              <a:lnSpc>
                <a:spcPct val="150000"/>
              </a:lnSpc>
              <a:spcBef>
                <a:spcPct val="20000"/>
              </a:spcBef>
            </a:pPr>
            <a:r>
              <a:rPr kumimoji="0" lang="es-ES" sz="2800" b="1" i="0" u="none" strike="noStrike" kern="1200" cap="none" spc="0" normalizeH="0" baseline="0" noProof="0" dirty="0" smtClean="0">
                <a:ln>
                  <a:noFill/>
                </a:ln>
                <a:solidFill>
                  <a:srgbClr val="7030A0"/>
                </a:solidFill>
                <a:effectLst/>
                <a:uLnTx/>
                <a:uFillTx/>
                <a:latin typeface="+mj-lt"/>
                <a:ea typeface="+mn-ea"/>
                <a:cs typeface="+mn-cs"/>
              </a:rPr>
              <a:t>Nivel AA</a:t>
            </a:r>
            <a:endParaRPr kumimoji="0" lang="es-ES" sz="2800" b="0" i="0" u="none" strike="noStrike" kern="1200" cap="none" spc="0" normalizeH="0" baseline="0" noProof="0" dirty="0" smtClean="0">
              <a:ln>
                <a:noFill/>
              </a:ln>
              <a:solidFill>
                <a:srgbClr val="7030A0"/>
              </a:solidFill>
              <a:effectLst/>
              <a:uLnTx/>
              <a:uFillTx/>
              <a:latin typeface="+mj-lt"/>
              <a:ea typeface="+mn-ea"/>
              <a:cs typeface="+mn-cs"/>
            </a:endParaRPr>
          </a:p>
        </p:txBody>
      </p:sp>
      <p:sp>
        <p:nvSpPr>
          <p:cNvPr id="4" name="Text Box 1"/>
          <p:cNvSpPr txBox="1">
            <a:spLocks noChangeArrowheads="1"/>
          </p:cNvSpPr>
          <p:nvPr/>
        </p:nvSpPr>
        <p:spPr bwMode="auto">
          <a:xfrm>
            <a:off x="357158" y="1428736"/>
            <a:ext cx="8497887" cy="400110"/>
          </a:xfrm>
          <a:prstGeom prst="rect">
            <a:avLst/>
          </a:prstGeom>
          <a:noFill/>
          <a:ln w="9525">
            <a:noFill/>
            <a:miter lim="800000"/>
            <a:headEnd/>
            <a:tailEnd/>
          </a:ln>
          <a:effectLst/>
        </p:spPr>
        <p:txBody>
          <a:bodyPr>
            <a:spAutoFit/>
          </a:bodyPr>
          <a:lstStyle/>
          <a:p>
            <a:pPr>
              <a:spcBef>
                <a:spcPct val="50000"/>
              </a:spcBef>
              <a:defRPr/>
            </a:pPr>
            <a:r>
              <a:rPr lang="es-ES" sz="2000" b="1" dirty="0" smtClean="0"/>
              <a:t>No usar webs basadas en tablas</a:t>
            </a:r>
            <a:endParaRPr lang="es-ES" sz="2000" dirty="0"/>
          </a:p>
        </p:txBody>
      </p:sp>
      <p:grpSp>
        <p:nvGrpSpPr>
          <p:cNvPr id="23" name="22 Grupo"/>
          <p:cNvGrpSpPr/>
          <p:nvPr/>
        </p:nvGrpSpPr>
        <p:grpSpPr>
          <a:xfrm>
            <a:off x="4643438" y="1558297"/>
            <a:ext cx="4500562" cy="5299727"/>
            <a:chOff x="4643438" y="1558297"/>
            <a:chExt cx="4500562" cy="5299727"/>
          </a:xfrm>
        </p:grpSpPr>
        <p:pic>
          <p:nvPicPr>
            <p:cNvPr id="104452" name="Picture 4"/>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contrast="40000"/>
                      </a14:imgEffect>
                    </a14:imgLayer>
                  </a14:imgProps>
                </a:ext>
              </a:extLst>
            </a:blip>
            <a:srcRect l="2430" t="9643" r="2430" b="357"/>
            <a:stretch>
              <a:fillRect/>
            </a:stretch>
          </p:blipFill>
          <p:spPr bwMode="auto">
            <a:xfrm>
              <a:off x="4643438" y="1558297"/>
              <a:ext cx="4500562" cy="5299727"/>
            </a:xfrm>
            <a:prstGeom prst="rect">
              <a:avLst/>
            </a:prstGeom>
            <a:ln>
              <a:noFill/>
            </a:ln>
            <a:effectLst>
              <a:outerShdw blurRad="190500" algn="tl" rotWithShape="0">
                <a:srgbClr val="000000">
                  <a:alpha val="70000"/>
                </a:srgbClr>
              </a:outerShdw>
            </a:effectLst>
          </p:spPr>
        </p:pic>
        <p:cxnSp>
          <p:nvCxnSpPr>
            <p:cNvPr id="10" name="9 Conector recto"/>
            <p:cNvCxnSpPr/>
            <p:nvPr/>
          </p:nvCxnSpPr>
          <p:spPr>
            <a:xfrm>
              <a:off x="4686333" y="1928802"/>
              <a:ext cx="442912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 name="11 Conector recto"/>
            <p:cNvCxnSpPr/>
            <p:nvPr/>
          </p:nvCxnSpPr>
          <p:spPr>
            <a:xfrm rot="5400000">
              <a:off x="4500562" y="4286256"/>
              <a:ext cx="471490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15 Conector recto"/>
            <p:cNvCxnSpPr/>
            <p:nvPr/>
          </p:nvCxnSpPr>
          <p:spPr>
            <a:xfrm rot="10800000" flipH="1" flipV="1">
              <a:off x="4714876" y="4305306"/>
              <a:ext cx="4357718" cy="665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 name="21 Conector recto"/>
            <p:cNvCxnSpPr/>
            <p:nvPr/>
          </p:nvCxnSpPr>
          <p:spPr>
            <a:xfrm rot="10800000" flipH="1" flipV="1">
              <a:off x="4714876" y="6643710"/>
              <a:ext cx="4357718" cy="6657"/>
            </a:xfrm>
            <a:prstGeom prst="line">
              <a:avLst/>
            </a:prstGeom>
            <a:ln w="1905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7"/>
          <p:cNvSpPr txBox="1">
            <a:spLocks noChangeArrowheads="1"/>
          </p:cNvSpPr>
          <p:nvPr/>
        </p:nvSpPr>
        <p:spPr bwMode="auto">
          <a:xfrm>
            <a:off x="179388" y="115888"/>
            <a:ext cx="3811428" cy="584775"/>
          </a:xfrm>
          <a:prstGeom prst="rect">
            <a:avLst/>
          </a:prstGeom>
          <a:noFill/>
          <a:ln w="9525">
            <a:noFill/>
            <a:miter lim="800000"/>
            <a:headEnd/>
            <a:tailEnd/>
          </a:ln>
        </p:spPr>
        <p:txBody>
          <a:bodyPr wrap="none">
            <a:spAutoFit/>
          </a:bodyPr>
          <a:lstStyle/>
          <a:p>
            <a:r>
              <a:rPr lang="es-ES" sz="3200" b="1" dirty="0" smtClean="0">
                <a:latin typeface="Calibri" pitchFamily="34" charset="0"/>
              </a:rPr>
              <a:t>Accesibilidad. </a:t>
            </a:r>
            <a:r>
              <a:rPr lang="es-ES" sz="3200" dirty="0" smtClean="0">
                <a:latin typeface="Calibri" pitchFamily="34" charset="0"/>
              </a:rPr>
              <a:t>Niveles</a:t>
            </a:r>
            <a:endParaRPr lang="es-ES" sz="3200" dirty="0">
              <a:latin typeface="Calibri" pitchFamily="34" charset="0"/>
            </a:endParaRPr>
          </a:p>
        </p:txBody>
      </p:sp>
      <p:sp>
        <p:nvSpPr>
          <p:cNvPr id="11" name="4 Marcador de texto"/>
          <p:cNvSpPr txBox="1">
            <a:spLocks/>
          </p:cNvSpPr>
          <p:nvPr/>
        </p:nvSpPr>
        <p:spPr>
          <a:xfrm>
            <a:off x="357158" y="714356"/>
            <a:ext cx="8215338" cy="5143512"/>
          </a:xfrm>
          <a:prstGeom prst="rect">
            <a:avLst/>
          </a:prstGeom>
        </p:spPr>
        <p:txBody>
          <a:bodyPr/>
          <a:lstStyle/>
          <a:p>
            <a:pPr marL="342900" lvl="0" indent="-342900">
              <a:lnSpc>
                <a:spcPct val="150000"/>
              </a:lnSpc>
              <a:spcBef>
                <a:spcPct val="20000"/>
              </a:spcBef>
            </a:pPr>
            <a:r>
              <a:rPr kumimoji="0" lang="es-ES" sz="2800" b="1" i="0" u="none" strike="noStrike" kern="1200" cap="none" spc="0" normalizeH="0" baseline="0" noProof="0" dirty="0" smtClean="0">
                <a:ln>
                  <a:noFill/>
                </a:ln>
                <a:solidFill>
                  <a:srgbClr val="7030A0"/>
                </a:solidFill>
                <a:effectLst/>
                <a:uLnTx/>
                <a:uFillTx/>
                <a:latin typeface="+mj-lt"/>
                <a:ea typeface="+mn-ea"/>
                <a:cs typeface="+mn-cs"/>
              </a:rPr>
              <a:t>Nivel AA</a:t>
            </a:r>
            <a:endParaRPr kumimoji="0" lang="es-ES" sz="2800" b="0" i="0" u="none" strike="noStrike" kern="1200" cap="none" spc="0" normalizeH="0" baseline="0" noProof="0" dirty="0" smtClean="0">
              <a:ln>
                <a:noFill/>
              </a:ln>
              <a:solidFill>
                <a:srgbClr val="7030A0"/>
              </a:solidFill>
              <a:effectLst/>
              <a:uLnTx/>
              <a:uFillTx/>
              <a:latin typeface="+mj-lt"/>
              <a:ea typeface="+mn-ea"/>
              <a:cs typeface="+mn-cs"/>
            </a:endParaRPr>
          </a:p>
        </p:txBody>
      </p:sp>
      <p:sp>
        <p:nvSpPr>
          <p:cNvPr id="13" name="Text Box 1"/>
          <p:cNvSpPr txBox="1">
            <a:spLocks noChangeArrowheads="1"/>
          </p:cNvSpPr>
          <p:nvPr/>
        </p:nvSpPr>
        <p:spPr bwMode="auto">
          <a:xfrm>
            <a:off x="357158" y="1428736"/>
            <a:ext cx="8497887" cy="861774"/>
          </a:xfrm>
          <a:prstGeom prst="rect">
            <a:avLst/>
          </a:prstGeom>
          <a:noFill/>
          <a:ln w="9525">
            <a:noFill/>
            <a:miter lim="800000"/>
            <a:headEnd/>
            <a:tailEnd/>
          </a:ln>
          <a:effectLst/>
        </p:spPr>
        <p:txBody>
          <a:bodyPr>
            <a:spAutoFit/>
          </a:bodyPr>
          <a:lstStyle/>
          <a:p>
            <a:pPr>
              <a:spcBef>
                <a:spcPct val="50000"/>
              </a:spcBef>
              <a:defRPr/>
            </a:pPr>
            <a:r>
              <a:rPr lang="es-ES" sz="2000" b="1" dirty="0" smtClean="0"/>
              <a:t>Hipervínculos que tengan sentido leídos fuera de contexto </a:t>
            </a:r>
          </a:p>
          <a:p>
            <a:pPr>
              <a:spcBef>
                <a:spcPct val="50000"/>
              </a:spcBef>
              <a:defRPr/>
            </a:pPr>
            <a:endParaRPr lang="es-ES" sz="2000" dirty="0"/>
          </a:p>
        </p:txBody>
      </p:sp>
      <p:pic>
        <p:nvPicPr>
          <p:cNvPr id="15" name="Picture 13"/>
          <p:cNvPicPr>
            <a:picLocks noChangeAspect="1" noChangeArrowheads="1"/>
          </p:cNvPicPr>
          <p:nvPr/>
        </p:nvPicPr>
        <p:blipFill rotWithShape="1">
          <a:blip r:embed="rId2" cstate="print"/>
          <a:srcRect l="1235" r="65741"/>
          <a:stretch/>
        </p:blipFill>
        <p:spPr bwMode="auto">
          <a:xfrm>
            <a:off x="323528" y="3131384"/>
            <a:ext cx="4110304" cy="1260000"/>
          </a:xfrm>
          <a:prstGeom prst="rect">
            <a:avLst/>
          </a:prstGeom>
          <a:ln>
            <a:noFill/>
          </a:ln>
          <a:effectLst>
            <a:outerShdw blurRad="190500" algn="tl" rotWithShape="0">
              <a:srgbClr val="000000">
                <a:alpha val="70000"/>
              </a:srgbClr>
            </a:outerShdw>
          </a:effectLst>
        </p:spPr>
      </p:pic>
      <p:pic>
        <p:nvPicPr>
          <p:cNvPr id="16" name="Picture 14"/>
          <p:cNvPicPr>
            <a:picLocks noChangeAspect="1" noChangeArrowheads="1"/>
          </p:cNvPicPr>
          <p:nvPr/>
        </p:nvPicPr>
        <p:blipFill rotWithShape="1">
          <a:blip r:embed="rId3" cstate="print"/>
          <a:srcRect l="1148" r="65741"/>
          <a:stretch/>
        </p:blipFill>
        <p:spPr bwMode="auto">
          <a:xfrm>
            <a:off x="4644008" y="3149690"/>
            <a:ext cx="4172068" cy="1260000"/>
          </a:xfrm>
          <a:prstGeom prst="rect">
            <a:avLst/>
          </a:prstGeom>
          <a:ln>
            <a:noFill/>
          </a:ln>
          <a:effectLst>
            <a:outerShdw blurRad="190500" algn="tl" rotWithShape="0">
              <a:srgbClr val="000000">
                <a:alpha val="70000"/>
              </a:srgbClr>
            </a:outerShdw>
          </a:effectLst>
        </p:spPr>
      </p:pic>
      <p:sp>
        <p:nvSpPr>
          <p:cNvPr id="17" name="Text Box 15"/>
          <p:cNvSpPr txBox="1">
            <a:spLocks noChangeArrowheads="1"/>
          </p:cNvSpPr>
          <p:nvPr/>
        </p:nvSpPr>
        <p:spPr bwMode="auto">
          <a:xfrm>
            <a:off x="481986" y="2708920"/>
            <a:ext cx="875304" cy="369332"/>
          </a:xfrm>
          <a:prstGeom prst="rect">
            <a:avLst/>
          </a:prstGeom>
          <a:noFill/>
          <a:ln w="9525">
            <a:noFill/>
            <a:miter lim="800000"/>
            <a:headEnd/>
            <a:tailEnd/>
          </a:ln>
        </p:spPr>
        <p:txBody>
          <a:bodyPr wrap="square">
            <a:spAutoFit/>
          </a:bodyPr>
          <a:lstStyle/>
          <a:p>
            <a:r>
              <a:rPr lang="es-ES" dirty="0">
                <a:solidFill>
                  <a:srgbClr val="FF0000"/>
                </a:solidFill>
              </a:rPr>
              <a:t>Mal</a:t>
            </a:r>
          </a:p>
        </p:txBody>
      </p:sp>
      <p:sp>
        <p:nvSpPr>
          <p:cNvPr id="19" name="Text Box 16"/>
          <p:cNvSpPr txBox="1">
            <a:spLocks noChangeArrowheads="1"/>
          </p:cNvSpPr>
          <p:nvPr/>
        </p:nvSpPr>
        <p:spPr bwMode="auto">
          <a:xfrm>
            <a:off x="4785174" y="2717890"/>
            <a:ext cx="1066287" cy="369332"/>
          </a:xfrm>
          <a:prstGeom prst="rect">
            <a:avLst/>
          </a:prstGeom>
          <a:noFill/>
          <a:ln w="9525">
            <a:noFill/>
            <a:miter lim="800000"/>
            <a:headEnd/>
            <a:tailEnd/>
          </a:ln>
        </p:spPr>
        <p:txBody>
          <a:bodyPr wrap="square">
            <a:spAutoFit/>
          </a:bodyPr>
          <a:lstStyle/>
          <a:p>
            <a:r>
              <a:rPr lang="es-ES" dirty="0">
                <a:solidFill>
                  <a:srgbClr val="00CC00"/>
                </a:solidFill>
              </a:rPr>
              <a:t>Bien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7"/>
          <p:cNvSpPr txBox="1">
            <a:spLocks noChangeArrowheads="1"/>
          </p:cNvSpPr>
          <p:nvPr/>
        </p:nvSpPr>
        <p:spPr bwMode="auto">
          <a:xfrm>
            <a:off x="179388" y="115888"/>
            <a:ext cx="3811428" cy="584775"/>
          </a:xfrm>
          <a:prstGeom prst="rect">
            <a:avLst/>
          </a:prstGeom>
          <a:noFill/>
          <a:ln w="9525">
            <a:noFill/>
            <a:miter lim="800000"/>
            <a:headEnd/>
            <a:tailEnd/>
          </a:ln>
        </p:spPr>
        <p:txBody>
          <a:bodyPr wrap="none">
            <a:spAutoFit/>
          </a:bodyPr>
          <a:lstStyle/>
          <a:p>
            <a:r>
              <a:rPr lang="es-ES" sz="3200" b="1" dirty="0" smtClean="0">
                <a:latin typeface="Calibri" pitchFamily="34" charset="0"/>
              </a:rPr>
              <a:t>Accesibilidad. </a:t>
            </a:r>
            <a:r>
              <a:rPr lang="es-ES" sz="3200" dirty="0" smtClean="0">
                <a:latin typeface="Calibri" pitchFamily="34" charset="0"/>
              </a:rPr>
              <a:t>Niveles</a:t>
            </a:r>
            <a:endParaRPr lang="es-ES" sz="3200" dirty="0">
              <a:latin typeface="Calibri" pitchFamily="34" charset="0"/>
            </a:endParaRPr>
          </a:p>
        </p:txBody>
      </p:sp>
      <p:sp>
        <p:nvSpPr>
          <p:cNvPr id="11" name="4 Marcador de texto"/>
          <p:cNvSpPr txBox="1">
            <a:spLocks/>
          </p:cNvSpPr>
          <p:nvPr/>
        </p:nvSpPr>
        <p:spPr>
          <a:xfrm>
            <a:off x="357158" y="714356"/>
            <a:ext cx="8215338" cy="5143512"/>
          </a:xfrm>
          <a:prstGeom prst="rect">
            <a:avLst/>
          </a:prstGeom>
        </p:spPr>
        <p:txBody>
          <a:bodyPr/>
          <a:lstStyle/>
          <a:p>
            <a:pPr marL="342900" lvl="0" indent="-342900">
              <a:lnSpc>
                <a:spcPct val="150000"/>
              </a:lnSpc>
              <a:spcBef>
                <a:spcPct val="20000"/>
              </a:spcBef>
            </a:pPr>
            <a:r>
              <a:rPr kumimoji="0" lang="es-ES" sz="2800" b="1" i="0" u="none" strike="noStrike" kern="1200" cap="none" spc="0" normalizeH="0" baseline="0" noProof="0" dirty="0" smtClean="0">
                <a:ln>
                  <a:noFill/>
                </a:ln>
                <a:solidFill>
                  <a:srgbClr val="7030A0"/>
                </a:solidFill>
                <a:effectLst/>
                <a:uLnTx/>
                <a:uFillTx/>
                <a:latin typeface="+mj-lt"/>
                <a:ea typeface="+mn-ea"/>
                <a:cs typeface="+mn-cs"/>
              </a:rPr>
              <a:t>Nivel AA</a:t>
            </a:r>
            <a:endParaRPr kumimoji="0" lang="es-ES" sz="2800" b="0" i="0" u="none" strike="noStrike" kern="1200" cap="none" spc="0" normalizeH="0" baseline="0" noProof="0" dirty="0" smtClean="0">
              <a:ln>
                <a:noFill/>
              </a:ln>
              <a:solidFill>
                <a:srgbClr val="7030A0"/>
              </a:solidFill>
              <a:effectLst/>
              <a:uLnTx/>
              <a:uFillTx/>
              <a:latin typeface="+mj-lt"/>
              <a:ea typeface="+mn-ea"/>
              <a:cs typeface="+mn-cs"/>
            </a:endParaRPr>
          </a:p>
        </p:txBody>
      </p:sp>
      <p:sp>
        <p:nvSpPr>
          <p:cNvPr id="13" name="Text Box 1"/>
          <p:cNvSpPr txBox="1">
            <a:spLocks noChangeArrowheads="1"/>
          </p:cNvSpPr>
          <p:nvPr/>
        </p:nvSpPr>
        <p:spPr bwMode="auto">
          <a:xfrm>
            <a:off x="357158" y="1428736"/>
            <a:ext cx="8497887" cy="1323439"/>
          </a:xfrm>
          <a:prstGeom prst="rect">
            <a:avLst/>
          </a:prstGeom>
          <a:noFill/>
          <a:ln w="9525">
            <a:noFill/>
            <a:miter lim="800000"/>
            <a:headEnd/>
            <a:tailEnd/>
          </a:ln>
          <a:effectLst/>
        </p:spPr>
        <p:txBody>
          <a:bodyPr>
            <a:spAutoFit/>
          </a:bodyPr>
          <a:lstStyle/>
          <a:p>
            <a:pPr>
              <a:spcBef>
                <a:spcPct val="50000"/>
              </a:spcBef>
              <a:defRPr/>
            </a:pPr>
            <a:r>
              <a:rPr lang="es-ES" sz="2000" b="1" smtClean="0"/>
              <a:t>No usar </a:t>
            </a:r>
            <a:r>
              <a:rPr lang="es-ES" sz="2000" b="1" dirty="0" smtClean="0"/>
              <a:t>sólo colores para dar significado</a:t>
            </a:r>
          </a:p>
          <a:p>
            <a:pPr>
              <a:spcBef>
                <a:spcPct val="50000"/>
              </a:spcBef>
              <a:defRPr/>
            </a:pPr>
            <a:r>
              <a:rPr lang="es-ES" sz="2000" dirty="0" smtClean="0"/>
              <a:t>Usar asteriscos o textos con énfasis </a:t>
            </a:r>
          </a:p>
          <a:p>
            <a:pPr>
              <a:spcBef>
                <a:spcPct val="50000"/>
              </a:spcBef>
              <a:defRPr/>
            </a:pPr>
            <a:endParaRPr lang="es-ES" sz="2000" dirty="0"/>
          </a:p>
        </p:txBody>
      </p:sp>
      <p:pic>
        <p:nvPicPr>
          <p:cNvPr id="105474" name="Picture 2"/>
          <p:cNvPicPr>
            <a:picLocks noChangeAspect="1" noChangeArrowheads="1"/>
          </p:cNvPicPr>
          <p:nvPr/>
        </p:nvPicPr>
        <p:blipFill>
          <a:blip r:embed="rId2" cstate="print"/>
          <a:srcRect/>
          <a:stretch>
            <a:fillRect/>
          </a:stretch>
        </p:blipFill>
        <p:spPr bwMode="auto">
          <a:xfrm>
            <a:off x="214282" y="2643182"/>
            <a:ext cx="4139938" cy="3071834"/>
          </a:xfrm>
          <a:prstGeom prst="rect">
            <a:avLst/>
          </a:prstGeom>
          <a:ln>
            <a:noFill/>
          </a:ln>
          <a:effectLst>
            <a:outerShdw blurRad="190500" algn="tl" rotWithShape="0">
              <a:srgbClr val="000000">
                <a:alpha val="70000"/>
              </a:srgbClr>
            </a:outerShdw>
          </a:effectLst>
        </p:spPr>
      </p:pic>
      <p:pic>
        <p:nvPicPr>
          <p:cNvPr id="10" name="Picture 2"/>
          <p:cNvPicPr>
            <a:picLocks noChangeAspect="1" noChangeArrowheads="1"/>
          </p:cNvPicPr>
          <p:nvPr/>
        </p:nvPicPr>
        <p:blipFill>
          <a:blip r:embed="rId2" cstate="print">
            <a:grayscl/>
          </a:blip>
          <a:srcRect/>
          <a:stretch>
            <a:fillRect/>
          </a:stretch>
        </p:blipFill>
        <p:spPr bwMode="auto">
          <a:xfrm>
            <a:off x="4714876" y="2643183"/>
            <a:ext cx="4139938" cy="3071834"/>
          </a:xfrm>
          <a:prstGeom prst="rect">
            <a:avLst/>
          </a:prstGeom>
          <a:ln>
            <a:noFill/>
          </a:ln>
          <a:effectLst>
            <a:outerShdw blurRad="190500" algn="tl" rotWithShape="0">
              <a:srgbClr val="000000">
                <a:alpha val="70000"/>
              </a:srgbClr>
            </a:outerShdw>
          </a:effectLst>
        </p:spPr>
      </p:pic>
      <p:sp>
        <p:nvSpPr>
          <p:cNvPr id="8" name="7 Flecha derecha"/>
          <p:cNvSpPr/>
          <p:nvPr/>
        </p:nvSpPr>
        <p:spPr>
          <a:xfrm>
            <a:off x="4357686" y="3857634"/>
            <a:ext cx="500066" cy="571498"/>
          </a:xfrm>
          <a:prstGeom prst="rightArrow">
            <a:avLst/>
          </a:prstGeom>
          <a:solidFill>
            <a:srgbClr val="0070C0">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7"/>
          <p:cNvSpPr txBox="1">
            <a:spLocks noChangeArrowheads="1"/>
          </p:cNvSpPr>
          <p:nvPr/>
        </p:nvSpPr>
        <p:spPr bwMode="auto">
          <a:xfrm>
            <a:off x="179388" y="115888"/>
            <a:ext cx="3811428" cy="584775"/>
          </a:xfrm>
          <a:prstGeom prst="rect">
            <a:avLst/>
          </a:prstGeom>
          <a:noFill/>
          <a:ln w="9525">
            <a:noFill/>
            <a:miter lim="800000"/>
            <a:headEnd/>
            <a:tailEnd/>
          </a:ln>
        </p:spPr>
        <p:txBody>
          <a:bodyPr wrap="none">
            <a:spAutoFit/>
          </a:bodyPr>
          <a:lstStyle/>
          <a:p>
            <a:r>
              <a:rPr lang="es-ES" sz="3200" b="1" dirty="0" smtClean="0">
                <a:latin typeface="Calibri" pitchFamily="34" charset="0"/>
              </a:rPr>
              <a:t>Accesibilidad. </a:t>
            </a:r>
            <a:r>
              <a:rPr lang="es-ES" sz="3200" dirty="0" smtClean="0">
                <a:latin typeface="Calibri" pitchFamily="34" charset="0"/>
              </a:rPr>
              <a:t>Niveles</a:t>
            </a:r>
            <a:endParaRPr lang="es-ES" sz="3200" dirty="0">
              <a:latin typeface="Calibri" pitchFamily="34" charset="0"/>
            </a:endParaRPr>
          </a:p>
        </p:txBody>
      </p:sp>
      <p:sp>
        <p:nvSpPr>
          <p:cNvPr id="11" name="4 Marcador de texto"/>
          <p:cNvSpPr txBox="1">
            <a:spLocks/>
          </p:cNvSpPr>
          <p:nvPr/>
        </p:nvSpPr>
        <p:spPr>
          <a:xfrm>
            <a:off x="357158" y="714356"/>
            <a:ext cx="8215338" cy="5143512"/>
          </a:xfrm>
          <a:prstGeom prst="rect">
            <a:avLst/>
          </a:prstGeom>
        </p:spPr>
        <p:txBody>
          <a:bodyPr/>
          <a:lstStyle/>
          <a:p>
            <a:pPr marL="342900" lvl="0" indent="-342900">
              <a:lnSpc>
                <a:spcPct val="150000"/>
              </a:lnSpc>
              <a:spcBef>
                <a:spcPct val="20000"/>
              </a:spcBef>
            </a:pPr>
            <a:r>
              <a:rPr kumimoji="0" lang="es-ES" sz="2800" b="1" i="0" u="none" strike="noStrike" kern="1200" cap="none" spc="0" normalizeH="0" baseline="0" noProof="0" dirty="0" smtClean="0">
                <a:ln>
                  <a:noFill/>
                </a:ln>
                <a:solidFill>
                  <a:srgbClr val="7030A0"/>
                </a:solidFill>
                <a:effectLst/>
                <a:uLnTx/>
                <a:uFillTx/>
                <a:latin typeface="+mj-lt"/>
                <a:ea typeface="+mn-ea"/>
                <a:cs typeface="+mn-cs"/>
              </a:rPr>
              <a:t>Nivel AA</a:t>
            </a:r>
            <a:endParaRPr kumimoji="0" lang="es-ES" sz="2800" b="0" i="0" u="none" strike="noStrike" kern="1200" cap="none" spc="0" normalizeH="0" baseline="0" noProof="0" dirty="0" smtClean="0">
              <a:ln>
                <a:noFill/>
              </a:ln>
              <a:solidFill>
                <a:srgbClr val="7030A0"/>
              </a:solidFill>
              <a:effectLst/>
              <a:uLnTx/>
              <a:uFillTx/>
              <a:latin typeface="+mj-lt"/>
              <a:ea typeface="+mn-ea"/>
              <a:cs typeface="+mn-cs"/>
            </a:endParaRPr>
          </a:p>
        </p:txBody>
      </p:sp>
      <p:sp>
        <p:nvSpPr>
          <p:cNvPr id="13" name="Text Box 1"/>
          <p:cNvSpPr txBox="1">
            <a:spLocks noChangeArrowheads="1"/>
          </p:cNvSpPr>
          <p:nvPr/>
        </p:nvSpPr>
        <p:spPr bwMode="auto">
          <a:xfrm>
            <a:off x="357158" y="1428736"/>
            <a:ext cx="8497887" cy="400110"/>
          </a:xfrm>
          <a:prstGeom prst="rect">
            <a:avLst/>
          </a:prstGeom>
          <a:noFill/>
          <a:ln w="9525">
            <a:noFill/>
            <a:miter lim="800000"/>
            <a:headEnd/>
            <a:tailEnd/>
          </a:ln>
          <a:effectLst/>
        </p:spPr>
        <p:txBody>
          <a:bodyPr>
            <a:spAutoFit/>
          </a:bodyPr>
          <a:lstStyle/>
          <a:p>
            <a:pPr>
              <a:spcBef>
                <a:spcPct val="50000"/>
              </a:spcBef>
              <a:defRPr/>
            </a:pPr>
            <a:r>
              <a:rPr lang="es-ES" sz="2000" b="1" dirty="0" smtClean="0"/>
              <a:t>Separar los contenidos (HTML) del diseño (CSS)</a:t>
            </a:r>
          </a:p>
        </p:txBody>
      </p:sp>
      <p:pic>
        <p:nvPicPr>
          <p:cNvPr id="9" name="Picture 10"/>
          <p:cNvPicPr>
            <a:picLocks noChangeAspect="1" noChangeArrowheads="1"/>
          </p:cNvPicPr>
          <p:nvPr/>
        </p:nvPicPr>
        <p:blipFill>
          <a:blip r:embed="rId2" cstate="print"/>
          <a:srcRect/>
          <a:stretch>
            <a:fillRect/>
          </a:stretch>
        </p:blipFill>
        <p:spPr bwMode="auto">
          <a:xfrm>
            <a:off x="0" y="2017732"/>
            <a:ext cx="5595937" cy="4197350"/>
          </a:xfrm>
          <a:prstGeom prst="rect">
            <a:avLst/>
          </a:prstGeom>
          <a:ln>
            <a:noFill/>
          </a:ln>
          <a:effectLst>
            <a:outerShdw blurRad="190500" algn="tl" rotWithShape="0">
              <a:srgbClr val="000000">
                <a:alpha val="70000"/>
              </a:srgbClr>
            </a:outerShdw>
          </a:effectLst>
        </p:spPr>
      </p:pic>
      <p:pic>
        <p:nvPicPr>
          <p:cNvPr id="10" name="Picture 13"/>
          <p:cNvPicPr>
            <a:picLocks noChangeAspect="1" noChangeArrowheads="1"/>
          </p:cNvPicPr>
          <p:nvPr/>
        </p:nvPicPr>
        <p:blipFill>
          <a:blip r:embed="rId3" cstate="print"/>
          <a:srcRect/>
          <a:stretch>
            <a:fillRect/>
          </a:stretch>
        </p:blipFill>
        <p:spPr bwMode="auto">
          <a:xfrm>
            <a:off x="3968750" y="2857496"/>
            <a:ext cx="5175250" cy="3881437"/>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7"/>
          <p:cNvSpPr txBox="1">
            <a:spLocks noChangeArrowheads="1"/>
          </p:cNvSpPr>
          <p:nvPr/>
        </p:nvSpPr>
        <p:spPr bwMode="auto">
          <a:xfrm>
            <a:off x="179388" y="115888"/>
            <a:ext cx="3811428" cy="584775"/>
          </a:xfrm>
          <a:prstGeom prst="rect">
            <a:avLst/>
          </a:prstGeom>
          <a:noFill/>
          <a:ln w="9525">
            <a:noFill/>
            <a:miter lim="800000"/>
            <a:headEnd/>
            <a:tailEnd/>
          </a:ln>
        </p:spPr>
        <p:txBody>
          <a:bodyPr wrap="none">
            <a:spAutoFit/>
          </a:bodyPr>
          <a:lstStyle/>
          <a:p>
            <a:r>
              <a:rPr lang="es-ES" sz="3200" b="1" dirty="0" smtClean="0">
                <a:latin typeface="Calibri" pitchFamily="34" charset="0"/>
              </a:rPr>
              <a:t>Accesibilidad. </a:t>
            </a:r>
            <a:r>
              <a:rPr lang="es-ES" sz="3200" dirty="0" smtClean="0">
                <a:latin typeface="Calibri" pitchFamily="34" charset="0"/>
              </a:rPr>
              <a:t>Niveles</a:t>
            </a:r>
            <a:endParaRPr lang="es-ES" sz="3200" dirty="0">
              <a:latin typeface="Calibri" pitchFamily="34" charset="0"/>
            </a:endParaRPr>
          </a:p>
        </p:txBody>
      </p:sp>
      <p:sp>
        <p:nvSpPr>
          <p:cNvPr id="11" name="4 Marcador de texto"/>
          <p:cNvSpPr txBox="1">
            <a:spLocks/>
          </p:cNvSpPr>
          <p:nvPr/>
        </p:nvSpPr>
        <p:spPr>
          <a:xfrm>
            <a:off x="357158" y="714356"/>
            <a:ext cx="8215338" cy="5143512"/>
          </a:xfrm>
          <a:prstGeom prst="rect">
            <a:avLst/>
          </a:prstGeom>
        </p:spPr>
        <p:txBody>
          <a:bodyPr/>
          <a:lstStyle/>
          <a:p>
            <a:pPr marL="342900" lvl="0" indent="-342900">
              <a:lnSpc>
                <a:spcPct val="150000"/>
              </a:lnSpc>
              <a:spcBef>
                <a:spcPct val="20000"/>
              </a:spcBef>
            </a:pPr>
            <a:r>
              <a:rPr kumimoji="0" lang="es-ES" sz="2800" b="1" i="0" u="none" strike="noStrike" kern="1200" cap="none" spc="0" normalizeH="0" baseline="0" noProof="0" dirty="0" smtClean="0">
                <a:ln>
                  <a:noFill/>
                </a:ln>
                <a:solidFill>
                  <a:srgbClr val="7030A0"/>
                </a:solidFill>
                <a:effectLst/>
                <a:uLnTx/>
                <a:uFillTx/>
                <a:latin typeface="+mj-lt"/>
                <a:ea typeface="+mn-ea"/>
                <a:cs typeface="+mn-cs"/>
              </a:rPr>
              <a:t>Nivel AAA</a:t>
            </a:r>
            <a:endParaRPr kumimoji="0" lang="es-ES" sz="2800" b="0" i="0" u="none" strike="noStrike" kern="1200" cap="none" spc="0" normalizeH="0" baseline="0" noProof="0" dirty="0" smtClean="0">
              <a:ln>
                <a:noFill/>
              </a:ln>
              <a:solidFill>
                <a:srgbClr val="7030A0"/>
              </a:solidFill>
              <a:effectLst/>
              <a:uLnTx/>
              <a:uFillTx/>
              <a:latin typeface="+mj-lt"/>
              <a:ea typeface="+mn-ea"/>
              <a:cs typeface="+mn-cs"/>
            </a:endParaRPr>
          </a:p>
        </p:txBody>
      </p:sp>
      <p:sp>
        <p:nvSpPr>
          <p:cNvPr id="4" name="Text Box 1"/>
          <p:cNvSpPr txBox="1">
            <a:spLocks noChangeArrowheads="1"/>
          </p:cNvSpPr>
          <p:nvPr/>
        </p:nvSpPr>
        <p:spPr bwMode="auto">
          <a:xfrm>
            <a:off x="357158" y="1428736"/>
            <a:ext cx="8497887" cy="400110"/>
          </a:xfrm>
          <a:prstGeom prst="rect">
            <a:avLst/>
          </a:prstGeom>
          <a:noFill/>
          <a:ln w="9525">
            <a:noFill/>
            <a:miter lim="800000"/>
            <a:headEnd/>
            <a:tailEnd/>
          </a:ln>
          <a:effectLst/>
        </p:spPr>
        <p:txBody>
          <a:bodyPr>
            <a:spAutoFit/>
          </a:bodyPr>
          <a:lstStyle/>
          <a:p>
            <a:pPr>
              <a:spcBef>
                <a:spcPct val="50000"/>
              </a:spcBef>
              <a:defRPr/>
            </a:pPr>
            <a:r>
              <a:rPr lang="es-ES" sz="2000" b="1" dirty="0" smtClean="0"/>
              <a:t>Usar atributo </a:t>
            </a:r>
            <a:r>
              <a:rPr lang="es-ES" sz="2000" b="1" dirty="0" err="1" smtClean="0"/>
              <a:t>title</a:t>
            </a:r>
            <a:r>
              <a:rPr lang="es-ES" sz="2000" dirty="0" smtClean="0"/>
              <a:t> en las etiquetas de acrónimos y abreviaturas</a:t>
            </a:r>
            <a:endParaRPr lang="es-ES" sz="2000" b="1" dirty="0"/>
          </a:p>
        </p:txBody>
      </p:sp>
      <p:sp>
        <p:nvSpPr>
          <p:cNvPr id="5" name="4 Rectángulo"/>
          <p:cNvSpPr/>
          <p:nvPr/>
        </p:nvSpPr>
        <p:spPr>
          <a:xfrm>
            <a:off x="319058" y="2571744"/>
            <a:ext cx="8143875" cy="1357322"/>
          </a:xfrm>
          <a:prstGeom prst="rect">
            <a:avLst/>
          </a:prstGeom>
          <a:solidFill>
            <a:schemeClr val="bg1"/>
          </a:solidFill>
        </p:spPr>
        <p:txBody>
          <a:bodyPr wrap="square" anchor="ctr">
            <a:noAutofit/>
          </a:bodyPr>
          <a:lstStyle/>
          <a:p>
            <a:pPr>
              <a:defRPr/>
            </a:pPr>
            <a:r>
              <a:rPr lang="es-ES" dirty="0" smtClean="0">
                <a:solidFill>
                  <a:schemeClr val="tx1">
                    <a:lumMod val="65000"/>
                    <a:lumOff val="35000"/>
                  </a:schemeClr>
                </a:solidFill>
              </a:rPr>
              <a:t>&lt;p&gt;</a:t>
            </a:r>
            <a:r>
              <a:rPr lang="es-ES" b="1" dirty="0" smtClean="0">
                <a:solidFill>
                  <a:schemeClr val="tx1">
                    <a:lumMod val="65000"/>
                    <a:lumOff val="35000"/>
                  </a:schemeClr>
                </a:solidFill>
              </a:rPr>
              <a:t> </a:t>
            </a:r>
            <a:r>
              <a:rPr lang="es-ES" dirty="0" smtClean="0">
                <a:solidFill>
                  <a:schemeClr val="tx1">
                    <a:lumMod val="65000"/>
                    <a:lumOff val="35000"/>
                  </a:schemeClr>
                </a:solidFill>
              </a:rPr>
              <a:t>Miembro de la </a:t>
            </a:r>
            <a:r>
              <a:rPr lang="es-ES" b="1" dirty="0" smtClean="0"/>
              <a:t>&lt;</a:t>
            </a:r>
            <a:r>
              <a:rPr lang="es-ES" b="1" dirty="0" err="1" smtClean="0"/>
              <a:t>abbr</a:t>
            </a:r>
            <a:r>
              <a:rPr lang="es-ES" b="1" dirty="0" smtClean="0"/>
              <a:t> </a:t>
            </a:r>
            <a:r>
              <a:rPr lang="es-ES" b="1" dirty="0" err="1" smtClean="0">
                <a:solidFill>
                  <a:srgbClr val="0070C0"/>
                </a:solidFill>
              </a:rPr>
              <a:t>title</a:t>
            </a:r>
            <a:r>
              <a:rPr lang="es-ES" b="1" dirty="0" smtClean="0"/>
              <a:t>="</a:t>
            </a:r>
            <a:r>
              <a:rPr lang="es-ES" dirty="0" smtClean="0"/>
              <a:t>Real Academia Española</a:t>
            </a:r>
            <a:r>
              <a:rPr lang="es-ES" b="1" dirty="0" smtClean="0"/>
              <a:t>"&gt;</a:t>
            </a:r>
            <a:r>
              <a:rPr lang="es-ES" dirty="0" smtClean="0">
                <a:solidFill>
                  <a:schemeClr val="tx1">
                    <a:lumMod val="65000"/>
                    <a:lumOff val="35000"/>
                  </a:schemeClr>
                </a:solidFill>
              </a:rPr>
              <a:t>RAE</a:t>
            </a:r>
            <a:r>
              <a:rPr lang="es-ES" b="1" dirty="0" smtClean="0"/>
              <a:t>&lt;/</a:t>
            </a:r>
            <a:r>
              <a:rPr lang="es-ES" b="1" dirty="0" err="1" smtClean="0"/>
              <a:t>abbr</a:t>
            </a:r>
            <a:r>
              <a:rPr lang="es-ES" b="1" dirty="0" smtClean="0"/>
              <a:t>&gt; </a:t>
            </a:r>
            <a:r>
              <a:rPr lang="es-ES" dirty="0" smtClean="0">
                <a:solidFill>
                  <a:schemeClr val="tx1">
                    <a:lumMod val="65000"/>
                    <a:lumOff val="35000"/>
                  </a:schemeClr>
                </a:solidFill>
              </a:rPr>
              <a:t>&lt;/p&gt;</a:t>
            </a:r>
          </a:p>
          <a:p>
            <a:pPr>
              <a:defRPr/>
            </a:pPr>
            <a:endParaRPr lang="es-ES" dirty="0" smtClean="0"/>
          </a:p>
          <a:p>
            <a:pPr>
              <a:defRPr/>
            </a:pPr>
            <a:r>
              <a:rPr lang="es-ES" dirty="0" smtClean="0">
                <a:solidFill>
                  <a:schemeClr val="tx1">
                    <a:lumMod val="65000"/>
                    <a:lumOff val="35000"/>
                  </a:schemeClr>
                </a:solidFill>
              </a:rPr>
              <a:t>&lt;p&gt;</a:t>
            </a:r>
            <a:r>
              <a:rPr lang="es-ES" dirty="0" smtClean="0"/>
              <a:t> </a:t>
            </a:r>
            <a:r>
              <a:rPr lang="es-ES" b="1" dirty="0" smtClean="0"/>
              <a:t>&lt;</a:t>
            </a:r>
            <a:r>
              <a:rPr lang="es-ES" b="1" dirty="0" err="1" smtClean="0"/>
              <a:t>abbr</a:t>
            </a:r>
            <a:r>
              <a:rPr lang="es-ES" b="1" dirty="0" smtClean="0"/>
              <a:t> </a:t>
            </a:r>
            <a:r>
              <a:rPr lang="es-ES" b="1" dirty="0" err="1" smtClean="0">
                <a:solidFill>
                  <a:srgbClr val="0070C0"/>
                </a:solidFill>
              </a:rPr>
              <a:t>title</a:t>
            </a:r>
            <a:r>
              <a:rPr lang="es-ES" b="1" dirty="0" smtClean="0"/>
              <a:t>="</a:t>
            </a:r>
            <a:r>
              <a:rPr lang="es-ES" dirty="0" smtClean="0"/>
              <a:t>Teléfono</a:t>
            </a:r>
            <a:r>
              <a:rPr lang="es-ES" b="1" dirty="0" smtClean="0"/>
              <a:t>“&gt;</a:t>
            </a:r>
            <a:r>
              <a:rPr lang="es-ES" dirty="0" smtClean="0">
                <a:solidFill>
                  <a:schemeClr val="tx1">
                    <a:lumMod val="65000"/>
                    <a:lumOff val="35000"/>
                  </a:schemeClr>
                </a:solidFill>
              </a:rPr>
              <a:t>Tel:</a:t>
            </a:r>
            <a:r>
              <a:rPr lang="es-ES" dirty="0" smtClean="0"/>
              <a:t> </a:t>
            </a:r>
            <a:r>
              <a:rPr lang="es-ES" b="1" dirty="0" smtClean="0"/>
              <a:t>&lt;/</a:t>
            </a:r>
            <a:r>
              <a:rPr lang="es-ES" b="1" dirty="0" err="1" smtClean="0"/>
              <a:t>abbr</a:t>
            </a:r>
            <a:r>
              <a:rPr lang="es-ES" b="1" dirty="0" smtClean="0"/>
              <a:t>&gt; </a:t>
            </a:r>
            <a:r>
              <a:rPr lang="es-ES" dirty="0" smtClean="0">
                <a:solidFill>
                  <a:schemeClr val="tx1">
                    <a:lumMod val="65000"/>
                    <a:lumOff val="35000"/>
                  </a:schemeClr>
                </a:solidFill>
              </a:rPr>
              <a:t>622622622 &lt;/p&gt;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Text Box 4"/>
          <p:cNvSpPr txBox="1">
            <a:spLocks noChangeArrowheads="1"/>
          </p:cNvSpPr>
          <p:nvPr/>
        </p:nvSpPr>
        <p:spPr bwMode="auto">
          <a:xfrm>
            <a:off x="725513" y="1660526"/>
            <a:ext cx="327025" cy="579438"/>
          </a:xfrm>
          <a:prstGeom prst="rect">
            <a:avLst/>
          </a:prstGeom>
          <a:noFill/>
          <a:ln w="9525">
            <a:noFill/>
            <a:miter lim="800000"/>
            <a:headEnd/>
            <a:tailEnd/>
          </a:ln>
        </p:spPr>
        <p:txBody>
          <a:bodyPr wrap="none">
            <a:spAutoFit/>
          </a:bodyPr>
          <a:lstStyle/>
          <a:p>
            <a:pPr>
              <a:buFontTx/>
              <a:buChar char="•"/>
            </a:pPr>
            <a:endParaRPr lang="es-ES" sz="3200"/>
          </a:p>
        </p:txBody>
      </p:sp>
      <p:grpSp>
        <p:nvGrpSpPr>
          <p:cNvPr id="2" name="Group 5"/>
          <p:cNvGrpSpPr>
            <a:grpSpLocks/>
          </p:cNvGrpSpPr>
          <p:nvPr/>
        </p:nvGrpSpPr>
        <p:grpSpPr bwMode="auto">
          <a:xfrm>
            <a:off x="539552" y="1273176"/>
            <a:ext cx="7416661" cy="1785938"/>
            <a:chOff x="1883" y="935"/>
            <a:chExt cx="3026" cy="1125"/>
          </a:xfrm>
        </p:grpSpPr>
        <p:sp>
          <p:nvSpPr>
            <p:cNvPr id="100358" name="Text Box 6"/>
            <p:cNvSpPr txBox="1">
              <a:spLocks noChangeArrowheads="1"/>
            </p:cNvSpPr>
            <p:nvPr/>
          </p:nvSpPr>
          <p:spPr bwMode="auto">
            <a:xfrm>
              <a:off x="2018" y="1071"/>
              <a:ext cx="2891" cy="989"/>
            </a:xfrm>
            <a:prstGeom prst="rect">
              <a:avLst/>
            </a:prstGeom>
            <a:noFill/>
            <a:ln w="9525">
              <a:noFill/>
              <a:miter lim="800000"/>
              <a:headEnd/>
              <a:tailEnd/>
            </a:ln>
            <a:effectLst/>
          </p:spPr>
          <p:txBody>
            <a:bodyPr wrap="square">
              <a:spAutoFit/>
            </a:bodyPr>
            <a:lstStyle/>
            <a:p>
              <a:pPr>
                <a:defRPr/>
              </a:pPr>
              <a:r>
                <a:rPr lang="es-ES" sz="2400" dirty="0" smtClean="0"/>
                <a:t>La </a:t>
              </a:r>
              <a:r>
                <a:rPr lang="es-ES" sz="2400" dirty="0"/>
                <a:t>mitad de las visitas a tu sitio vienen de Google, y </a:t>
              </a:r>
              <a:r>
                <a:rPr lang="es-ES" sz="2400" b="1" dirty="0"/>
                <a:t>Google sólo ve lo que un ciego puede ver</a:t>
              </a:r>
              <a:r>
                <a:rPr lang="es-ES" sz="2400" dirty="0"/>
                <a:t>. </a:t>
              </a:r>
              <a:endParaRPr lang="es-ES" sz="2400" dirty="0" smtClean="0"/>
            </a:p>
            <a:p>
              <a:pPr>
                <a:defRPr/>
              </a:pPr>
              <a:r>
                <a:rPr lang="es-ES" sz="2400" dirty="0" smtClean="0"/>
                <a:t>Si </a:t>
              </a:r>
              <a:r>
                <a:rPr lang="es-ES" sz="2400" dirty="0"/>
                <a:t>tu sitio no es accesible, tendrás menos visitas. </a:t>
              </a:r>
              <a:endParaRPr lang="es-ES" sz="2400" dirty="0" smtClean="0"/>
            </a:p>
            <a:p>
              <a:pPr>
                <a:defRPr/>
              </a:pPr>
              <a:r>
                <a:rPr lang="es-ES" sz="2400" dirty="0" smtClean="0"/>
                <a:t>Fin </a:t>
              </a:r>
              <a:r>
                <a:rPr lang="es-ES" sz="2400" dirty="0"/>
                <a:t>de la historia</a:t>
              </a:r>
              <a:r>
                <a:rPr lang="es-ES" sz="2400" dirty="0" smtClean="0"/>
                <a:t>.</a:t>
              </a:r>
              <a:r>
                <a:rPr lang="es-ES" sz="2400" b="1" dirty="0" smtClean="0"/>
                <a:t>”</a:t>
              </a:r>
            </a:p>
          </p:txBody>
        </p:sp>
        <p:sp>
          <p:nvSpPr>
            <p:cNvPr id="9222" name="Text Box 7"/>
            <p:cNvSpPr txBox="1">
              <a:spLocks noChangeArrowheads="1"/>
            </p:cNvSpPr>
            <p:nvPr/>
          </p:nvSpPr>
          <p:spPr bwMode="auto">
            <a:xfrm>
              <a:off x="1883" y="935"/>
              <a:ext cx="189" cy="692"/>
            </a:xfrm>
            <a:prstGeom prst="rect">
              <a:avLst/>
            </a:prstGeom>
            <a:noFill/>
            <a:ln w="9525">
              <a:noFill/>
              <a:miter lim="800000"/>
              <a:headEnd/>
              <a:tailEnd/>
            </a:ln>
          </p:spPr>
          <p:txBody>
            <a:bodyPr wrap="none">
              <a:spAutoFit/>
            </a:bodyPr>
            <a:lstStyle/>
            <a:p>
              <a:r>
                <a:rPr lang="es-ES" sz="6600" dirty="0"/>
                <a:t>“</a:t>
              </a:r>
            </a:p>
          </p:txBody>
        </p:sp>
      </p:grpSp>
      <p:sp>
        <p:nvSpPr>
          <p:cNvPr id="9" name="Text Box 7"/>
          <p:cNvSpPr txBox="1">
            <a:spLocks noChangeArrowheads="1"/>
          </p:cNvSpPr>
          <p:nvPr/>
        </p:nvSpPr>
        <p:spPr bwMode="auto">
          <a:xfrm>
            <a:off x="179388" y="115888"/>
            <a:ext cx="5628657" cy="584775"/>
          </a:xfrm>
          <a:prstGeom prst="rect">
            <a:avLst/>
          </a:prstGeom>
          <a:noFill/>
          <a:ln w="9525">
            <a:noFill/>
            <a:miter lim="800000"/>
            <a:headEnd/>
            <a:tailEnd/>
          </a:ln>
        </p:spPr>
        <p:txBody>
          <a:bodyPr wrap="none">
            <a:spAutoFit/>
          </a:bodyPr>
          <a:lstStyle/>
          <a:p>
            <a:r>
              <a:rPr lang="es-ES" sz="3200" b="1" dirty="0" smtClean="0">
                <a:latin typeface="Calibri" pitchFamily="34" charset="0"/>
              </a:rPr>
              <a:t>Accesibilidad y posicionamiento</a:t>
            </a:r>
            <a:endParaRPr lang="es-ES" sz="3200" b="1" dirty="0">
              <a:latin typeface="Calibri" pitchFamily="34" charset="0"/>
            </a:endParaRPr>
          </a:p>
        </p:txBody>
      </p:sp>
      <p:pic>
        <p:nvPicPr>
          <p:cNvPr id="100354" name="Picture 2" descr="http://www.decadeofwebdesign.org/resource/archives/speakers/steven-pembert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6236" y="3078147"/>
            <a:ext cx="1295981" cy="1732252"/>
          </a:xfrm>
          <a:prstGeom prst="rect">
            <a:avLst/>
          </a:prstGeom>
          <a:noFill/>
          <a:extLst>
            <a:ext uri="{909E8E84-426E-40DD-AFC4-6F175D3DCCD1}">
              <a14:hiddenFill xmlns:a14="http://schemas.microsoft.com/office/drawing/2010/main">
                <a:solidFill>
                  <a:srgbClr val="FFFFFF"/>
                </a:solidFill>
              </a14:hiddenFill>
            </a:ext>
          </a:extLst>
        </p:spPr>
      </p:pic>
      <p:sp>
        <p:nvSpPr>
          <p:cNvPr id="3" name="2 Rectángulo"/>
          <p:cNvSpPr/>
          <p:nvPr/>
        </p:nvSpPr>
        <p:spPr>
          <a:xfrm>
            <a:off x="3923928" y="4176264"/>
            <a:ext cx="3528392" cy="707886"/>
          </a:xfrm>
          <a:prstGeom prst="rect">
            <a:avLst/>
          </a:prstGeom>
        </p:spPr>
        <p:txBody>
          <a:bodyPr wrap="square">
            <a:spAutoFit/>
          </a:bodyPr>
          <a:lstStyle/>
          <a:p>
            <a:pPr>
              <a:defRPr/>
            </a:pPr>
            <a:r>
              <a:rPr lang="es-ES" sz="2000" b="1" dirty="0" smtClean="0"/>
              <a:t>Steven </a:t>
            </a:r>
            <a:r>
              <a:rPr lang="es-ES" sz="2000" b="1" dirty="0" err="1"/>
              <a:t>Pemberton</a:t>
            </a:r>
            <a:endParaRPr lang="es-ES" sz="2000" b="1" dirty="0"/>
          </a:p>
          <a:p>
            <a:pPr>
              <a:defRPr/>
            </a:pPr>
            <a:r>
              <a:rPr lang="es-ES" sz="2000" dirty="0" smtClean="0"/>
              <a:t>  Miembro del W3C</a:t>
            </a:r>
            <a:endParaRPr lang="es-E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003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7"/>
          <p:cNvSpPr txBox="1">
            <a:spLocks noChangeArrowheads="1"/>
          </p:cNvSpPr>
          <p:nvPr/>
        </p:nvSpPr>
        <p:spPr bwMode="auto">
          <a:xfrm>
            <a:off x="179388" y="115888"/>
            <a:ext cx="3234603" cy="584775"/>
          </a:xfrm>
          <a:prstGeom prst="rect">
            <a:avLst/>
          </a:prstGeom>
          <a:noFill/>
          <a:ln w="9525">
            <a:noFill/>
            <a:miter lim="800000"/>
            <a:headEnd/>
            <a:tailEnd/>
          </a:ln>
        </p:spPr>
        <p:txBody>
          <a:bodyPr wrap="none">
            <a:spAutoFit/>
          </a:bodyPr>
          <a:lstStyle/>
          <a:p>
            <a:r>
              <a:rPr lang="es-ES" sz="3200" b="1" smtClean="0">
                <a:latin typeface="Calibri" pitchFamily="34" charset="0"/>
              </a:rPr>
              <a:t>Enlaces de interés</a:t>
            </a:r>
            <a:endParaRPr lang="es-ES" sz="3200" b="1" dirty="0">
              <a:latin typeface="Calibri" pitchFamily="34" charset="0"/>
            </a:endParaRPr>
          </a:p>
        </p:txBody>
      </p:sp>
      <p:sp>
        <p:nvSpPr>
          <p:cNvPr id="10" name="9 Rectángulo"/>
          <p:cNvSpPr/>
          <p:nvPr/>
        </p:nvSpPr>
        <p:spPr>
          <a:xfrm>
            <a:off x="902636" y="1488580"/>
            <a:ext cx="8353177" cy="646331"/>
          </a:xfrm>
          <a:prstGeom prst="rect">
            <a:avLst/>
          </a:prstGeom>
        </p:spPr>
        <p:txBody>
          <a:bodyPr wrap="square">
            <a:spAutoFit/>
          </a:bodyPr>
          <a:lstStyle/>
          <a:p>
            <a:pPr eaLnBrk="1" hangingPunct="1"/>
            <a:r>
              <a:rPr lang="es-ES" b="1" smtClean="0"/>
              <a:t>- Guía breve de accesibilidad</a:t>
            </a:r>
            <a:r>
              <a:rPr lang="es-ES" smtClean="0"/>
              <a:t>:</a:t>
            </a:r>
          </a:p>
          <a:p>
            <a:r>
              <a:rPr lang="es-ES" smtClean="0"/>
              <a:t>   </a:t>
            </a:r>
            <a:r>
              <a:rPr lang="es-ES" smtClean="0">
                <a:hlinkClick r:id="rId3"/>
              </a:rPr>
              <a:t>http</a:t>
            </a:r>
            <a:r>
              <a:rPr lang="es-ES">
                <a:hlinkClick r:id="rId3"/>
              </a:rPr>
              <a:t>://www.tawdis.net</a:t>
            </a:r>
            <a:r>
              <a:rPr lang="es-ES" smtClean="0">
                <a:hlinkClick r:id="rId3"/>
              </a:rPr>
              <a:t>/</a:t>
            </a:r>
            <a:endParaRPr lang="es-ES"/>
          </a:p>
        </p:txBody>
      </p:sp>
      <p:sp>
        <p:nvSpPr>
          <p:cNvPr id="11" name="10 Rectángulo"/>
          <p:cNvSpPr/>
          <p:nvPr/>
        </p:nvSpPr>
        <p:spPr>
          <a:xfrm>
            <a:off x="902636" y="2636912"/>
            <a:ext cx="8353177" cy="646331"/>
          </a:xfrm>
          <a:prstGeom prst="rect">
            <a:avLst/>
          </a:prstGeom>
        </p:spPr>
        <p:txBody>
          <a:bodyPr wrap="square">
            <a:spAutoFit/>
          </a:bodyPr>
          <a:lstStyle/>
          <a:p>
            <a:pPr eaLnBrk="1" hangingPunct="1"/>
            <a:r>
              <a:rPr lang="es-ES" b="1"/>
              <a:t>- </a:t>
            </a:r>
            <a:r>
              <a:rPr lang="es-ES" b="1" smtClean="0"/>
              <a:t>Validador de accesibilidad</a:t>
            </a:r>
            <a:r>
              <a:rPr lang="es-ES" smtClean="0"/>
              <a:t>:</a:t>
            </a:r>
            <a:endParaRPr lang="es-ES"/>
          </a:p>
          <a:p>
            <a:r>
              <a:rPr lang="es-ES" smtClean="0"/>
              <a:t>   </a:t>
            </a:r>
            <a:r>
              <a:rPr lang="es-ES">
                <a:hlinkClick r:id="rId4"/>
              </a:rPr>
              <a:t>http://</a:t>
            </a:r>
            <a:r>
              <a:rPr lang="es-ES" smtClean="0">
                <a:hlinkClick r:id="rId4"/>
              </a:rPr>
              <a:t>www.w3c.es/Divulgacion/GuiasBreves/Accesibilidad</a:t>
            </a:r>
            <a:endParaRPr lang="es-ES"/>
          </a:p>
        </p:txBody>
      </p:sp>
      <p:sp>
        <p:nvSpPr>
          <p:cNvPr id="12" name="11 Rectángulo"/>
          <p:cNvSpPr/>
          <p:nvPr/>
        </p:nvSpPr>
        <p:spPr>
          <a:xfrm>
            <a:off x="902636" y="3731546"/>
            <a:ext cx="8353177" cy="646331"/>
          </a:xfrm>
          <a:prstGeom prst="rect">
            <a:avLst/>
          </a:prstGeom>
        </p:spPr>
        <p:txBody>
          <a:bodyPr wrap="square">
            <a:spAutoFit/>
          </a:bodyPr>
          <a:lstStyle/>
          <a:p>
            <a:pPr eaLnBrk="1" hangingPunct="1"/>
            <a:r>
              <a:rPr lang="es-ES" b="1" smtClean="0"/>
              <a:t>- Lector de pantalla JAWS</a:t>
            </a:r>
            <a:r>
              <a:rPr lang="es-ES" smtClean="0"/>
              <a:t> (de prueba):</a:t>
            </a:r>
          </a:p>
          <a:p>
            <a:r>
              <a:rPr lang="es-ES"/>
              <a:t>   </a:t>
            </a:r>
            <a:r>
              <a:rPr lang="es-ES">
                <a:hlinkClick r:id="rId5"/>
              </a:rPr>
              <a:t>http://jaws.softonic.com</a:t>
            </a:r>
            <a:r>
              <a:rPr lang="es-ES" smtClean="0">
                <a:hlinkClick r:id="rId5"/>
              </a:rPr>
              <a:t>/</a:t>
            </a:r>
            <a:endParaRPr lang="es-ES" smtClean="0"/>
          </a:p>
        </p:txBody>
      </p:sp>
      <p:sp>
        <p:nvSpPr>
          <p:cNvPr id="14" name="13 Rectángulo"/>
          <p:cNvSpPr/>
          <p:nvPr/>
        </p:nvSpPr>
        <p:spPr>
          <a:xfrm>
            <a:off x="902637" y="4869160"/>
            <a:ext cx="7989843" cy="923330"/>
          </a:xfrm>
          <a:prstGeom prst="rect">
            <a:avLst/>
          </a:prstGeom>
        </p:spPr>
        <p:txBody>
          <a:bodyPr wrap="square">
            <a:spAutoFit/>
          </a:bodyPr>
          <a:lstStyle/>
          <a:p>
            <a:pPr marL="285750" indent="-285750" eaLnBrk="1" hangingPunct="1">
              <a:buFontTx/>
              <a:buChar char="-"/>
            </a:pPr>
            <a:r>
              <a:rPr lang="es-ES" b="1" smtClean="0"/>
              <a:t>Lector de pantalla NVDA </a:t>
            </a:r>
            <a:r>
              <a:rPr lang="es-ES" smtClean="0"/>
              <a:t>(gratuito):</a:t>
            </a:r>
          </a:p>
          <a:p>
            <a:pPr eaLnBrk="1" hangingPunct="1"/>
            <a:r>
              <a:rPr lang="es-ES" smtClean="0"/>
              <a:t>  </a:t>
            </a:r>
            <a:r>
              <a:rPr lang="es-ES" sz="1600" smtClean="0">
                <a:hlinkClick r:id="rId6"/>
              </a:rPr>
              <a:t>http://sourceforge.net/projects/nvda/files/releases/2013.3/nvda_2013.3.exe/download</a:t>
            </a:r>
            <a:endParaRPr lang="es-ES" sz="1600" smtClean="0"/>
          </a:p>
          <a:p>
            <a:endParaRPr lang="es-ES"/>
          </a:p>
        </p:txBody>
      </p:sp>
    </p:spTree>
    <p:extLst>
      <p:ext uri="{BB962C8B-B14F-4D97-AF65-F5344CB8AC3E}">
        <p14:creationId xmlns:p14="http://schemas.microsoft.com/office/powerpoint/2010/main" val="17965301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267744" y="1412776"/>
            <a:ext cx="5688632" cy="1200329"/>
          </a:xfrm>
          <a:prstGeom prst="rect">
            <a:avLst/>
          </a:prstGeom>
        </p:spPr>
        <p:txBody>
          <a:bodyPr wrap="square">
            <a:spAutoFit/>
          </a:bodyPr>
          <a:lstStyle/>
          <a:p>
            <a:r>
              <a:rPr lang="es-ES" sz="2400" smtClean="0"/>
              <a:t>Acceso </a:t>
            </a:r>
            <a:r>
              <a:rPr lang="es-ES" sz="2400"/>
              <a:t>a la </a:t>
            </a:r>
            <a:r>
              <a:rPr lang="es-ES" sz="2400" smtClean="0"/>
              <a:t>Web: </a:t>
            </a:r>
          </a:p>
          <a:p>
            <a:r>
              <a:rPr lang="es-ES" sz="2400" b="1" smtClean="0"/>
              <a:t>- Para </a:t>
            </a:r>
            <a:r>
              <a:rPr lang="es-ES" sz="2400" b="1"/>
              <a:t>todas las personas </a:t>
            </a:r>
            <a:endParaRPr lang="es-ES" sz="2400" b="1" smtClean="0"/>
          </a:p>
          <a:p>
            <a:r>
              <a:rPr lang="es-ES" sz="2400" b="1" smtClean="0"/>
              <a:t>- Por </a:t>
            </a:r>
            <a:r>
              <a:rPr lang="es-ES" sz="2400" b="1"/>
              <a:t>cualquier </a:t>
            </a:r>
            <a:r>
              <a:rPr lang="es-ES" sz="2400" b="1" smtClean="0"/>
              <a:t>dispositivo</a:t>
            </a:r>
            <a:endParaRPr lang="es-ES" sz="2400" b="1"/>
          </a:p>
        </p:txBody>
      </p:sp>
      <p:sp>
        <p:nvSpPr>
          <p:cNvPr id="3" name="Text Box 7"/>
          <p:cNvSpPr txBox="1">
            <a:spLocks noChangeArrowheads="1"/>
          </p:cNvSpPr>
          <p:nvPr/>
        </p:nvSpPr>
        <p:spPr bwMode="auto">
          <a:xfrm>
            <a:off x="179388" y="115888"/>
            <a:ext cx="4948599" cy="584775"/>
          </a:xfrm>
          <a:prstGeom prst="rect">
            <a:avLst/>
          </a:prstGeom>
          <a:noFill/>
          <a:ln w="9525">
            <a:noFill/>
            <a:miter lim="800000"/>
            <a:headEnd/>
            <a:tailEnd/>
          </a:ln>
        </p:spPr>
        <p:txBody>
          <a:bodyPr wrap="none">
            <a:spAutoFit/>
          </a:bodyPr>
          <a:lstStyle/>
          <a:p>
            <a:r>
              <a:rPr lang="es-ES" sz="3200" b="1" smtClean="0">
                <a:latin typeface="Calibri" pitchFamily="34" charset="0"/>
              </a:rPr>
              <a:t>Qué es la Accesibilidad Web</a:t>
            </a:r>
            <a:endParaRPr lang="es-ES" sz="3200" b="1" dirty="0">
              <a:latin typeface="Calibri" pitchFamily="34" charset="0"/>
            </a:endParaRPr>
          </a:p>
        </p:txBody>
      </p:sp>
      <p:pic>
        <p:nvPicPr>
          <p:cNvPr id="93188" name="Picture 4" descr="http://www.adaix.net/wp-content/uploads/2014/01/accesibilidad-we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5073" y="2780928"/>
            <a:ext cx="4289838" cy="2520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792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9"/>
          <p:cNvSpPr txBox="1">
            <a:spLocks noChangeArrowheads="1"/>
          </p:cNvSpPr>
          <p:nvPr/>
        </p:nvSpPr>
        <p:spPr bwMode="auto">
          <a:xfrm>
            <a:off x="214313" y="835756"/>
            <a:ext cx="2608262" cy="369887"/>
          </a:xfrm>
          <a:prstGeom prst="rect">
            <a:avLst/>
          </a:prstGeom>
          <a:noFill/>
          <a:ln w="9525">
            <a:noFill/>
            <a:miter lim="800000"/>
            <a:headEnd/>
            <a:tailEnd/>
          </a:ln>
        </p:spPr>
        <p:txBody>
          <a:bodyPr wrap="none">
            <a:spAutoFit/>
          </a:bodyPr>
          <a:lstStyle/>
          <a:p>
            <a:r>
              <a:rPr lang="es-ES" b="1" dirty="0"/>
              <a:t>Discapacidad auditiva</a:t>
            </a:r>
          </a:p>
        </p:txBody>
      </p:sp>
      <p:sp>
        <p:nvSpPr>
          <p:cNvPr id="14" name="Text Box 10"/>
          <p:cNvSpPr txBox="1">
            <a:spLocks noChangeArrowheads="1"/>
          </p:cNvSpPr>
          <p:nvPr/>
        </p:nvSpPr>
        <p:spPr bwMode="auto">
          <a:xfrm>
            <a:off x="279400" y="1248506"/>
            <a:ext cx="6003925" cy="923330"/>
          </a:xfrm>
          <a:prstGeom prst="rect">
            <a:avLst/>
          </a:prstGeom>
          <a:noFill/>
          <a:ln w="9525">
            <a:noFill/>
            <a:miter lim="800000"/>
            <a:headEnd/>
            <a:tailEnd/>
          </a:ln>
        </p:spPr>
        <p:txBody>
          <a:bodyPr>
            <a:spAutoFit/>
          </a:bodyPr>
          <a:lstStyle/>
          <a:p>
            <a:pPr lvl="1">
              <a:buFontTx/>
              <a:buChar char="•"/>
            </a:pPr>
            <a:r>
              <a:rPr lang="es-ES" dirty="0"/>
              <a:t> auriculares </a:t>
            </a:r>
            <a:r>
              <a:rPr lang="es-ES"/>
              <a:t>y </a:t>
            </a:r>
            <a:r>
              <a:rPr lang="es-ES" smtClean="0"/>
              <a:t>audífonos</a:t>
            </a:r>
          </a:p>
          <a:p>
            <a:pPr lvl="1">
              <a:buFontTx/>
              <a:buChar char="•"/>
            </a:pPr>
            <a:endParaRPr lang="es-ES" dirty="0"/>
          </a:p>
          <a:p>
            <a:pPr lvl="1">
              <a:buFontTx/>
              <a:buChar char="•"/>
            </a:pPr>
            <a:r>
              <a:rPr lang="es-ES" dirty="0"/>
              <a:t> texto equivalente a las pistas de audio</a:t>
            </a:r>
          </a:p>
        </p:txBody>
      </p:sp>
      <p:sp>
        <p:nvSpPr>
          <p:cNvPr id="16" name="Text Box 7"/>
          <p:cNvSpPr txBox="1">
            <a:spLocks noChangeArrowheads="1"/>
          </p:cNvSpPr>
          <p:nvPr/>
        </p:nvSpPr>
        <p:spPr bwMode="auto">
          <a:xfrm>
            <a:off x="179388" y="115888"/>
            <a:ext cx="6256649" cy="584775"/>
          </a:xfrm>
          <a:prstGeom prst="rect">
            <a:avLst/>
          </a:prstGeom>
          <a:noFill/>
          <a:ln w="9525">
            <a:noFill/>
            <a:miter lim="800000"/>
            <a:headEnd/>
            <a:tailEnd/>
          </a:ln>
        </p:spPr>
        <p:txBody>
          <a:bodyPr wrap="none">
            <a:spAutoFit/>
          </a:bodyPr>
          <a:lstStyle/>
          <a:p>
            <a:r>
              <a:rPr lang="es-ES" sz="3200" b="1" dirty="0" smtClean="0">
                <a:latin typeface="Calibri" pitchFamily="34" charset="0"/>
              </a:rPr>
              <a:t>Accesibilidad. </a:t>
            </a:r>
            <a:r>
              <a:rPr lang="es-ES" sz="3200" dirty="0" smtClean="0">
                <a:latin typeface="Calibri" pitchFamily="34" charset="0"/>
              </a:rPr>
              <a:t>Tipos de discapacidad</a:t>
            </a:r>
            <a:endParaRPr lang="es-ES" sz="3200" b="1" dirty="0">
              <a:latin typeface="Calibri" pitchFamily="34" charset="0"/>
            </a:endParaRPr>
          </a:p>
        </p:txBody>
      </p:sp>
      <p:pic>
        <p:nvPicPr>
          <p:cNvPr id="92162" name="Picture 2" descr="http://www.zamarripa.es/blog/wp-content/uploads/2013/11/zamarripa_salud_visual_auditiva_blog_widex_passion_audifono_us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420888"/>
            <a:ext cx="7272808" cy="3490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65221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descr="braille"/>
          <p:cNvPicPr>
            <a:picLocks noChangeAspect="1" noChangeArrowheads="1"/>
          </p:cNvPicPr>
          <p:nvPr/>
        </p:nvPicPr>
        <p:blipFill>
          <a:blip r:embed="rId3" cstate="print"/>
          <a:srcRect b="11675"/>
          <a:stretch>
            <a:fillRect/>
          </a:stretch>
        </p:blipFill>
        <p:spPr bwMode="auto">
          <a:xfrm>
            <a:off x="798091" y="3483055"/>
            <a:ext cx="3351403" cy="1775720"/>
          </a:xfrm>
          <a:prstGeom prst="rect">
            <a:avLst/>
          </a:prstGeom>
          <a:noFill/>
          <a:ln w="9525">
            <a:noFill/>
            <a:miter lim="800000"/>
            <a:headEnd/>
            <a:tailEnd/>
          </a:ln>
        </p:spPr>
      </p:pic>
      <p:pic>
        <p:nvPicPr>
          <p:cNvPr id="10" name="Picture 2" descr="teclado_braile"/>
          <p:cNvPicPr>
            <a:picLocks noChangeAspect="1" noChangeArrowheads="1"/>
          </p:cNvPicPr>
          <p:nvPr/>
        </p:nvPicPr>
        <p:blipFill>
          <a:blip r:embed="rId4" cstate="print"/>
          <a:srcRect/>
          <a:stretch>
            <a:fillRect/>
          </a:stretch>
        </p:blipFill>
        <p:spPr bwMode="auto">
          <a:xfrm>
            <a:off x="5051692" y="3441079"/>
            <a:ext cx="2768690" cy="1757256"/>
          </a:xfrm>
          <a:prstGeom prst="rect">
            <a:avLst/>
          </a:prstGeom>
          <a:noFill/>
          <a:ln w="9525">
            <a:noFill/>
            <a:miter lim="800000"/>
            <a:headEnd/>
            <a:tailEnd/>
          </a:ln>
        </p:spPr>
      </p:pic>
      <p:sp>
        <p:nvSpPr>
          <p:cNvPr id="11" name="Text Box 6"/>
          <p:cNvSpPr txBox="1">
            <a:spLocks noChangeArrowheads="1"/>
          </p:cNvSpPr>
          <p:nvPr/>
        </p:nvSpPr>
        <p:spPr bwMode="auto">
          <a:xfrm>
            <a:off x="214282" y="836712"/>
            <a:ext cx="2390775" cy="369887"/>
          </a:xfrm>
          <a:prstGeom prst="rect">
            <a:avLst/>
          </a:prstGeom>
          <a:noFill/>
          <a:ln w="9525">
            <a:noFill/>
            <a:miter lim="800000"/>
            <a:headEnd/>
            <a:tailEnd/>
          </a:ln>
        </p:spPr>
        <p:txBody>
          <a:bodyPr wrap="none">
            <a:spAutoFit/>
          </a:bodyPr>
          <a:lstStyle/>
          <a:p>
            <a:r>
              <a:rPr lang="es-ES" b="1" dirty="0"/>
              <a:t>Discapacidad visual</a:t>
            </a:r>
          </a:p>
        </p:txBody>
      </p:sp>
      <p:sp>
        <p:nvSpPr>
          <p:cNvPr id="12" name="Text Box 7"/>
          <p:cNvSpPr txBox="1">
            <a:spLocks noChangeArrowheads="1"/>
          </p:cNvSpPr>
          <p:nvPr/>
        </p:nvSpPr>
        <p:spPr bwMode="auto">
          <a:xfrm>
            <a:off x="428596" y="1403449"/>
            <a:ext cx="5861079" cy="2169825"/>
          </a:xfrm>
          <a:prstGeom prst="rect">
            <a:avLst/>
          </a:prstGeom>
          <a:noFill/>
          <a:ln w="9525">
            <a:noFill/>
            <a:miter lim="800000"/>
            <a:headEnd/>
            <a:tailEnd/>
          </a:ln>
        </p:spPr>
        <p:txBody>
          <a:bodyPr wrap="square">
            <a:spAutoFit/>
          </a:bodyPr>
          <a:lstStyle/>
          <a:p>
            <a:r>
              <a:rPr lang="es-ES" b="1" smtClean="0"/>
              <a:t>- Cegera</a:t>
            </a:r>
            <a:endParaRPr lang="es-ES" b="1" dirty="0"/>
          </a:p>
          <a:p>
            <a:pPr lvl="1">
              <a:lnSpc>
                <a:spcPct val="150000"/>
              </a:lnSpc>
              <a:buFontTx/>
              <a:buChar char="•"/>
            </a:pPr>
            <a:r>
              <a:rPr lang="es-ES" dirty="0"/>
              <a:t> lectores de pantalla</a:t>
            </a:r>
          </a:p>
          <a:p>
            <a:pPr lvl="1">
              <a:lnSpc>
                <a:spcPct val="150000"/>
              </a:lnSpc>
              <a:buFontTx/>
              <a:buChar char="•"/>
            </a:pPr>
            <a:r>
              <a:rPr lang="es-ES" smtClean="0"/>
              <a:t> </a:t>
            </a:r>
            <a:r>
              <a:rPr lang="es-ES" dirty="0"/>
              <a:t>navegadores de voz</a:t>
            </a:r>
          </a:p>
          <a:p>
            <a:pPr lvl="1">
              <a:lnSpc>
                <a:spcPct val="150000"/>
              </a:lnSpc>
              <a:buFontTx/>
              <a:buChar char="•"/>
            </a:pPr>
            <a:r>
              <a:rPr lang="es-ES" smtClean="0"/>
              <a:t> </a:t>
            </a:r>
            <a:r>
              <a:rPr lang="es-ES" dirty="0"/>
              <a:t>lector </a:t>
            </a:r>
            <a:r>
              <a:rPr lang="es-ES" dirty="0" err="1"/>
              <a:t>braile</a:t>
            </a:r>
            <a:endParaRPr lang="es-ES" dirty="0"/>
          </a:p>
          <a:p>
            <a:endParaRPr lang="es-ES" dirty="0"/>
          </a:p>
          <a:p>
            <a:endParaRPr lang="es-ES" dirty="0"/>
          </a:p>
        </p:txBody>
      </p:sp>
      <p:sp>
        <p:nvSpPr>
          <p:cNvPr id="16" name="Text Box 7"/>
          <p:cNvSpPr txBox="1">
            <a:spLocks noChangeArrowheads="1"/>
          </p:cNvSpPr>
          <p:nvPr/>
        </p:nvSpPr>
        <p:spPr bwMode="auto">
          <a:xfrm>
            <a:off x="179388" y="115888"/>
            <a:ext cx="6256649" cy="584775"/>
          </a:xfrm>
          <a:prstGeom prst="rect">
            <a:avLst/>
          </a:prstGeom>
          <a:noFill/>
          <a:ln w="9525">
            <a:noFill/>
            <a:miter lim="800000"/>
            <a:headEnd/>
            <a:tailEnd/>
          </a:ln>
        </p:spPr>
        <p:txBody>
          <a:bodyPr wrap="none">
            <a:spAutoFit/>
          </a:bodyPr>
          <a:lstStyle/>
          <a:p>
            <a:r>
              <a:rPr lang="es-ES" sz="3200" b="1" dirty="0" smtClean="0">
                <a:latin typeface="Calibri" pitchFamily="34" charset="0"/>
              </a:rPr>
              <a:t>Accesibilidad. </a:t>
            </a:r>
            <a:r>
              <a:rPr lang="es-ES" sz="3200" dirty="0" smtClean="0">
                <a:latin typeface="Calibri" pitchFamily="34" charset="0"/>
              </a:rPr>
              <a:t>Tipos de discapacidad</a:t>
            </a:r>
            <a:endParaRPr lang="es-ES" sz="3200" b="1" dirty="0">
              <a:latin typeface="Calibri" pitchFamily="34" charset="0"/>
            </a:endParaRPr>
          </a:p>
        </p:txBody>
      </p:sp>
      <p:pic>
        <p:nvPicPr>
          <p:cNvPr id="92162" name="Picture 2">
            <a:hlinkClick r:id="rId5"/>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brightnessContrast bright="40000" contrast="-40000"/>
                    </a14:imgEffect>
                  </a14:imgLayer>
                </a14:imgProps>
              </a:ext>
              <a:ext uri="{28A0092B-C50C-407E-A947-70E740481C1C}">
                <a14:useLocalDpi xmlns:a14="http://schemas.microsoft.com/office/drawing/2010/main" val="0"/>
              </a:ext>
            </a:extLst>
          </a:blip>
          <a:srcRect l="26990" t="18667" r="36038" b="39766"/>
          <a:stretch/>
        </p:blipFill>
        <p:spPr bwMode="auto">
          <a:xfrm>
            <a:off x="5092833" y="1352007"/>
            <a:ext cx="2686408" cy="16988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12"/>
          <p:cNvGraphicFramePr>
            <a:graphicFrameLocks noChangeAspect="1"/>
          </p:cNvGraphicFramePr>
          <p:nvPr>
            <p:extLst>
              <p:ext uri="{D42A27DB-BD31-4B8C-83A1-F6EECF244321}">
                <p14:modId xmlns:p14="http://schemas.microsoft.com/office/powerpoint/2010/main" val="2671993962"/>
              </p:ext>
            </p:extLst>
          </p:nvPr>
        </p:nvGraphicFramePr>
        <p:xfrm>
          <a:off x="1083543" y="3284984"/>
          <a:ext cx="5185569" cy="2736304"/>
        </p:xfrm>
        <a:graphic>
          <a:graphicData uri="http://schemas.openxmlformats.org/presentationml/2006/ole">
            <mc:AlternateContent xmlns:mc="http://schemas.openxmlformats.org/markup-compatibility/2006">
              <mc:Choice xmlns:v="urn:schemas-microsoft-com:vml" Requires="v">
                <p:oleObj spid="_x0000_s91167" name="Image" r:id="rId4" imgW="8457143" imgH="4457143" progId="">
                  <p:embed/>
                </p:oleObj>
              </mc:Choice>
              <mc:Fallback>
                <p:oleObj name="Image" r:id="rId4" imgW="8457143" imgH="4457143"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3543" y="3284984"/>
                        <a:ext cx="5185569" cy="2736304"/>
                      </a:xfrm>
                      <a:prstGeom prst="rect">
                        <a:avLst/>
                      </a:prstGeom>
                      <a:noFill/>
                      <a:ln>
                        <a:noFill/>
                      </a:ln>
                      <a:effectLst/>
                      <a:extLst/>
                    </p:spPr>
                  </p:pic>
                </p:oleObj>
              </mc:Fallback>
            </mc:AlternateContent>
          </a:graphicData>
        </a:graphic>
      </p:graphicFrame>
      <p:sp>
        <p:nvSpPr>
          <p:cNvPr id="11" name="Text Box 6"/>
          <p:cNvSpPr txBox="1">
            <a:spLocks noChangeArrowheads="1"/>
          </p:cNvSpPr>
          <p:nvPr/>
        </p:nvSpPr>
        <p:spPr bwMode="auto">
          <a:xfrm>
            <a:off x="214282" y="847194"/>
            <a:ext cx="2390775" cy="369887"/>
          </a:xfrm>
          <a:prstGeom prst="rect">
            <a:avLst/>
          </a:prstGeom>
          <a:noFill/>
          <a:ln w="9525">
            <a:noFill/>
            <a:miter lim="800000"/>
            <a:headEnd/>
            <a:tailEnd/>
          </a:ln>
        </p:spPr>
        <p:txBody>
          <a:bodyPr wrap="none">
            <a:spAutoFit/>
          </a:bodyPr>
          <a:lstStyle/>
          <a:p>
            <a:r>
              <a:rPr lang="es-ES" b="1" dirty="0"/>
              <a:t>Discapacidad visual</a:t>
            </a:r>
          </a:p>
        </p:txBody>
      </p:sp>
      <p:sp>
        <p:nvSpPr>
          <p:cNvPr id="12" name="Text Box 7"/>
          <p:cNvSpPr txBox="1">
            <a:spLocks noChangeArrowheads="1"/>
          </p:cNvSpPr>
          <p:nvPr/>
        </p:nvSpPr>
        <p:spPr bwMode="auto">
          <a:xfrm>
            <a:off x="428596" y="1413931"/>
            <a:ext cx="5861079" cy="2723823"/>
          </a:xfrm>
          <a:prstGeom prst="rect">
            <a:avLst/>
          </a:prstGeom>
          <a:noFill/>
          <a:ln w="9525">
            <a:noFill/>
            <a:miter lim="800000"/>
            <a:headEnd/>
            <a:tailEnd/>
          </a:ln>
        </p:spPr>
        <p:txBody>
          <a:bodyPr wrap="square">
            <a:spAutoFit/>
          </a:bodyPr>
          <a:lstStyle/>
          <a:p>
            <a:r>
              <a:rPr lang="es-ES" b="1" smtClean="0"/>
              <a:t>- </a:t>
            </a:r>
            <a:r>
              <a:rPr lang="es-ES" b="1" dirty="0"/>
              <a:t>Baja visión</a:t>
            </a:r>
          </a:p>
          <a:p>
            <a:pPr lvl="1">
              <a:lnSpc>
                <a:spcPct val="150000"/>
              </a:lnSpc>
              <a:buFontTx/>
              <a:buChar char="•"/>
            </a:pPr>
            <a:r>
              <a:rPr lang="es-ES" dirty="0"/>
              <a:t> pantallas de gran tamaño</a:t>
            </a:r>
          </a:p>
          <a:p>
            <a:pPr lvl="1">
              <a:lnSpc>
                <a:spcPct val="150000"/>
              </a:lnSpc>
              <a:buFontTx/>
              <a:buChar char="•"/>
            </a:pPr>
            <a:r>
              <a:rPr lang="es-ES" dirty="0"/>
              <a:t> magnificadores de pantalla</a:t>
            </a:r>
          </a:p>
          <a:p>
            <a:pPr lvl="1">
              <a:lnSpc>
                <a:spcPct val="150000"/>
              </a:lnSpc>
              <a:buFontTx/>
              <a:buChar char="•"/>
            </a:pPr>
            <a:r>
              <a:rPr lang="es-ES" dirty="0"/>
              <a:t> hojas de estilo </a:t>
            </a:r>
            <a:r>
              <a:rPr lang="es-ES" dirty="0" smtClean="0"/>
              <a:t>personalizadas</a:t>
            </a:r>
            <a:endParaRPr lang="es-ES" dirty="0"/>
          </a:p>
          <a:p>
            <a:pPr lvl="1">
              <a:buFontTx/>
              <a:buChar char="•"/>
            </a:pPr>
            <a:endParaRPr lang="es-ES" dirty="0"/>
          </a:p>
          <a:p>
            <a:pPr lvl="1">
              <a:buFontTx/>
              <a:buChar char="•"/>
            </a:pPr>
            <a:endParaRPr lang="es-ES" dirty="0"/>
          </a:p>
          <a:p>
            <a:pPr lvl="1">
              <a:buFontTx/>
              <a:buChar char="•"/>
            </a:pPr>
            <a:endParaRPr lang="es-ES" dirty="0">
              <a:solidFill>
                <a:srgbClr val="800000"/>
              </a:solidFill>
            </a:endParaRPr>
          </a:p>
          <a:p>
            <a:endParaRPr lang="es-ES" dirty="0"/>
          </a:p>
        </p:txBody>
      </p:sp>
      <p:sp>
        <p:nvSpPr>
          <p:cNvPr id="16" name="Text Box 7"/>
          <p:cNvSpPr txBox="1">
            <a:spLocks noChangeArrowheads="1"/>
          </p:cNvSpPr>
          <p:nvPr/>
        </p:nvSpPr>
        <p:spPr bwMode="auto">
          <a:xfrm>
            <a:off x="179388" y="115888"/>
            <a:ext cx="6256649" cy="584775"/>
          </a:xfrm>
          <a:prstGeom prst="rect">
            <a:avLst/>
          </a:prstGeom>
          <a:noFill/>
          <a:ln w="9525">
            <a:noFill/>
            <a:miter lim="800000"/>
            <a:headEnd/>
            <a:tailEnd/>
          </a:ln>
        </p:spPr>
        <p:txBody>
          <a:bodyPr wrap="none">
            <a:spAutoFit/>
          </a:bodyPr>
          <a:lstStyle/>
          <a:p>
            <a:r>
              <a:rPr lang="es-ES" sz="3200" b="1" dirty="0" smtClean="0">
                <a:latin typeface="Calibri" pitchFamily="34" charset="0"/>
              </a:rPr>
              <a:t>Accesibilidad. </a:t>
            </a:r>
            <a:r>
              <a:rPr lang="es-ES" sz="3200" dirty="0" smtClean="0">
                <a:latin typeface="Calibri" pitchFamily="34" charset="0"/>
              </a:rPr>
              <a:t>Tipos de discapacidad</a:t>
            </a:r>
            <a:endParaRPr lang="es-ES" sz="3200" b="1" dirty="0">
              <a:latin typeface="Calibri" pitchFamily="34" charset="0"/>
            </a:endParaRPr>
          </a:p>
        </p:txBody>
      </p:sp>
    </p:spTree>
    <p:extLst>
      <p:ext uri="{BB962C8B-B14F-4D97-AF65-F5344CB8AC3E}">
        <p14:creationId xmlns:p14="http://schemas.microsoft.com/office/powerpoint/2010/main" val="16169266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9" name="Picture 3"/>
          <p:cNvPicPr>
            <a:picLocks noChangeAspect="1" noChangeArrowheads="1"/>
          </p:cNvPicPr>
          <p:nvPr/>
        </p:nvPicPr>
        <p:blipFill>
          <a:blip r:embed="rId2" cstate="print"/>
          <a:srcRect/>
          <a:stretch>
            <a:fillRect/>
          </a:stretch>
        </p:blipFill>
        <p:spPr bwMode="auto">
          <a:xfrm>
            <a:off x="4860032" y="3232489"/>
            <a:ext cx="2822940" cy="2068719"/>
          </a:xfrm>
          <a:prstGeom prst="rect">
            <a:avLst/>
          </a:prstGeom>
          <a:noFill/>
          <a:ln w="9525">
            <a:noFill/>
            <a:miter lim="800000"/>
            <a:headEnd/>
            <a:tailEnd/>
          </a:ln>
          <a:effectLst/>
        </p:spPr>
      </p:pic>
      <p:sp>
        <p:nvSpPr>
          <p:cNvPr id="4100" name="Text Box 28"/>
          <p:cNvSpPr txBox="1">
            <a:spLocks noChangeArrowheads="1"/>
          </p:cNvSpPr>
          <p:nvPr/>
        </p:nvSpPr>
        <p:spPr bwMode="auto">
          <a:xfrm>
            <a:off x="188903" y="844534"/>
            <a:ext cx="2954337" cy="369888"/>
          </a:xfrm>
          <a:prstGeom prst="rect">
            <a:avLst/>
          </a:prstGeom>
          <a:noFill/>
          <a:ln w="9525">
            <a:noFill/>
            <a:miter lim="800000"/>
            <a:headEnd/>
            <a:tailEnd/>
          </a:ln>
        </p:spPr>
        <p:txBody>
          <a:bodyPr wrap="none">
            <a:spAutoFit/>
          </a:bodyPr>
          <a:lstStyle/>
          <a:p>
            <a:r>
              <a:rPr lang="es-ES" b="1" dirty="0"/>
              <a:t>Discapacidades motrices</a:t>
            </a:r>
          </a:p>
        </p:txBody>
      </p:sp>
      <p:sp>
        <p:nvSpPr>
          <p:cNvPr id="4101" name="Text Box 29"/>
          <p:cNvSpPr txBox="1">
            <a:spLocks noChangeArrowheads="1"/>
          </p:cNvSpPr>
          <p:nvPr/>
        </p:nvSpPr>
        <p:spPr bwMode="auto">
          <a:xfrm>
            <a:off x="142844" y="1755161"/>
            <a:ext cx="6003926" cy="1477328"/>
          </a:xfrm>
          <a:prstGeom prst="rect">
            <a:avLst/>
          </a:prstGeom>
          <a:noFill/>
          <a:ln w="9525">
            <a:noFill/>
            <a:miter lim="800000"/>
            <a:headEnd/>
            <a:tailEnd/>
          </a:ln>
        </p:spPr>
        <p:txBody>
          <a:bodyPr>
            <a:spAutoFit/>
          </a:bodyPr>
          <a:lstStyle/>
          <a:p>
            <a:pPr lvl="1">
              <a:buFontTx/>
              <a:buChar char="•"/>
            </a:pPr>
            <a:r>
              <a:rPr lang="es-ES" dirty="0"/>
              <a:t> teclados con teclas grandes</a:t>
            </a:r>
          </a:p>
          <a:p>
            <a:pPr lvl="1">
              <a:buFontTx/>
              <a:buChar char="•"/>
            </a:pPr>
            <a:endParaRPr lang="es-ES" smtClean="0"/>
          </a:p>
          <a:p>
            <a:pPr lvl="1">
              <a:buFontTx/>
              <a:buChar char="•"/>
            </a:pPr>
            <a:endParaRPr lang="es-ES" smtClean="0"/>
          </a:p>
          <a:p>
            <a:pPr lvl="1">
              <a:buFontTx/>
              <a:buChar char="•"/>
            </a:pPr>
            <a:r>
              <a:rPr lang="es-ES" smtClean="0"/>
              <a:t> </a:t>
            </a:r>
            <a:r>
              <a:rPr lang="es-ES" dirty="0"/>
              <a:t>sistemas de seguimiento </a:t>
            </a:r>
            <a:r>
              <a:rPr lang="es-ES"/>
              <a:t>del </a:t>
            </a:r>
            <a:r>
              <a:rPr lang="es-ES" smtClean="0"/>
              <a:t>ojo</a:t>
            </a:r>
            <a:endParaRPr lang="es-ES" dirty="0"/>
          </a:p>
          <a:p>
            <a:pPr lvl="1"/>
            <a:endParaRPr lang="es-ES" dirty="0"/>
          </a:p>
        </p:txBody>
      </p:sp>
      <p:pic>
        <p:nvPicPr>
          <p:cNvPr id="4104" name="Picture 51" descr="bigkeys"/>
          <p:cNvPicPr>
            <a:picLocks noChangeAspect="1" noChangeArrowheads="1"/>
          </p:cNvPicPr>
          <p:nvPr/>
        </p:nvPicPr>
        <p:blipFill>
          <a:blip r:embed="rId3" cstate="print"/>
          <a:srcRect/>
          <a:stretch>
            <a:fillRect/>
          </a:stretch>
        </p:blipFill>
        <p:spPr bwMode="auto">
          <a:xfrm>
            <a:off x="4860032" y="1547066"/>
            <a:ext cx="2801887" cy="945830"/>
          </a:xfrm>
          <a:prstGeom prst="rect">
            <a:avLst/>
          </a:prstGeom>
          <a:noFill/>
          <a:ln w="9525">
            <a:noFill/>
            <a:miter lim="800000"/>
            <a:headEnd/>
            <a:tailEnd/>
          </a:ln>
        </p:spPr>
      </p:pic>
      <p:sp>
        <p:nvSpPr>
          <p:cNvPr id="18" name="Text Box 7"/>
          <p:cNvSpPr txBox="1">
            <a:spLocks noChangeArrowheads="1"/>
          </p:cNvSpPr>
          <p:nvPr/>
        </p:nvSpPr>
        <p:spPr bwMode="auto">
          <a:xfrm>
            <a:off x="179388" y="115888"/>
            <a:ext cx="6256649" cy="584775"/>
          </a:xfrm>
          <a:prstGeom prst="rect">
            <a:avLst/>
          </a:prstGeom>
          <a:noFill/>
          <a:ln w="9525">
            <a:noFill/>
            <a:miter lim="800000"/>
            <a:headEnd/>
            <a:tailEnd/>
          </a:ln>
        </p:spPr>
        <p:txBody>
          <a:bodyPr wrap="none">
            <a:spAutoFit/>
          </a:bodyPr>
          <a:lstStyle/>
          <a:p>
            <a:r>
              <a:rPr lang="es-ES" sz="3200" b="1" dirty="0" smtClean="0">
                <a:latin typeface="Calibri" pitchFamily="34" charset="0"/>
              </a:rPr>
              <a:t>Accesibilidad. </a:t>
            </a:r>
            <a:r>
              <a:rPr lang="es-ES" sz="3200" dirty="0" smtClean="0">
                <a:latin typeface="Calibri" pitchFamily="34" charset="0"/>
              </a:rPr>
              <a:t>Tipos de discapacidad</a:t>
            </a:r>
            <a:endParaRPr lang="es-ES" sz="3200" b="1" dirty="0">
              <a:latin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40" name="Picture 4"/>
          <p:cNvPicPr>
            <a:picLocks noChangeAspect="1" noChangeArrowheads="1"/>
          </p:cNvPicPr>
          <p:nvPr/>
        </p:nvPicPr>
        <p:blipFill>
          <a:blip r:embed="rId2" cstate="print"/>
          <a:srcRect l="15000" t="10500"/>
          <a:stretch>
            <a:fillRect/>
          </a:stretch>
        </p:blipFill>
        <p:spPr bwMode="auto">
          <a:xfrm>
            <a:off x="5449698" y="3566766"/>
            <a:ext cx="2234605" cy="2352908"/>
          </a:xfrm>
          <a:prstGeom prst="rect">
            <a:avLst/>
          </a:prstGeom>
          <a:noFill/>
          <a:ln w="9525">
            <a:noFill/>
            <a:miter lim="800000"/>
            <a:headEnd/>
            <a:tailEnd/>
          </a:ln>
          <a:effectLst/>
        </p:spPr>
      </p:pic>
      <p:pic>
        <p:nvPicPr>
          <p:cNvPr id="91138" name="Picture 2"/>
          <p:cNvPicPr>
            <a:picLocks noChangeAspect="1" noChangeArrowheads="1"/>
          </p:cNvPicPr>
          <p:nvPr/>
        </p:nvPicPr>
        <p:blipFill>
          <a:blip r:embed="rId3" cstate="print"/>
          <a:srcRect l="10000" t="3425" r="6666" b="6164"/>
          <a:stretch>
            <a:fillRect/>
          </a:stretch>
        </p:blipFill>
        <p:spPr bwMode="auto">
          <a:xfrm>
            <a:off x="1187624" y="3729347"/>
            <a:ext cx="2304256" cy="2027746"/>
          </a:xfrm>
          <a:prstGeom prst="rect">
            <a:avLst/>
          </a:prstGeom>
          <a:noFill/>
          <a:ln w="9525">
            <a:noFill/>
            <a:miter lim="800000"/>
            <a:headEnd/>
            <a:tailEnd/>
          </a:ln>
          <a:effectLst/>
        </p:spPr>
      </p:pic>
      <p:sp>
        <p:nvSpPr>
          <p:cNvPr id="4100" name="Text Box 28"/>
          <p:cNvSpPr txBox="1">
            <a:spLocks noChangeArrowheads="1"/>
          </p:cNvSpPr>
          <p:nvPr/>
        </p:nvSpPr>
        <p:spPr bwMode="auto">
          <a:xfrm>
            <a:off x="188903" y="844534"/>
            <a:ext cx="2954337" cy="369888"/>
          </a:xfrm>
          <a:prstGeom prst="rect">
            <a:avLst/>
          </a:prstGeom>
          <a:noFill/>
          <a:ln w="9525">
            <a:noFill/>
            <a:miter lim="800000"/>
            <a:headEnd/>
            <a:tailEnd/>
          </a:ln>
        </p:spPr>
        <p:txBody>
          <a:bodyPr wrap="none">
            <a:spAutoFit/>
          </a:bodyPr>
          <a:lstStyle/>
          <a:p>
            <a:r>
              <a:rPr lang="es-ES" b="1" dirty="0"/>
              <a:t>Discapacidades motrices</a:t>
            </a:r>
          </a:p>
        </p:txBody>
      </p:sp>
      <p:sp>
        <p:nvSpPr>
          <p:cNvPr id="4101" name="Text Box 29"/>
          <p:cNvSpPr txBox="1">
            <a:spLocks noChangeArrowheads="1"/>
          </p:cNvSpPr>
          <p:nvPr/>
        </p:nvSpPr>
        <p:spPr bwMode="auto">
          <a:xfrm>
            <a:off x="142844" y="1539137"/>
            <a:ext cx="6003926" cy="2031325"/>
          </a:xfrm>
          <a:prstGeom prst="rect">
            <a:avLst/>
          </a:prstGeom>
          <a:noFill/>
          <a:ln w="9525">
            <a:noFill/>
            <a:miter lim="800000"/>
            <a:headEnd/>
            <a:tailEnd/>
          </a:ln>
        </p:spPr>
        <p:txBody>
          <a:bodyPr>
            <a:spAutoFit/>
          </a:bodyPr>
          <a:lstStyle/>
          <a:p>
            <a:pPr lvl="1">
              <a:buFontTx/>
              <a:buChar char="•"/>
            </a:pPr>
            <a:r>
              <a:rPr lang="es-ES" smtClean="0"/>
              <a:t> </a:t>
            </a:r>
            <a:r>
              <a:rPr lang="es-ES" dirty="0"/>
              <a:t>emulador de </a:t>
            </a:r>
            <a:r>
              <a:rPr lang="es-ES" dirty="0" smtClean="0"/>
              <a:t>ratón</a:t>
            </a:r>
          </a:p>
          <a:p>
            <a:pPr lvl="1">
              <a:buFontTx/>
              <a:buChar char="•"/>
            </a:pPr>
            <a:endParaRPr lang="es-ES" dirty="0"/>
          </a:p>
          <a:p>
            <a:pPr lvl="1">
              <a:buFontTx/>
              <a:buChar char="•"/>
            </a:pPr>
            <a:r>
              <a:rPr lang="es-ES" smtClean="0"/>
              <a:t> </a:t>
            </a:r>
            <a:r>
              <a:rPr lang="es-ES" dirty="0" smtClean="0"/>
              <a:t>detector </a:t>
            </a:r>
            <a:r>
              <a:rPr lang="es-ES" dirty="0"/>
              <a:t>del movimiento de cabeza</a:t>
            </a:r>
          </a:p>
          <a:p>
            <a:pPr lvl="1">
              <a:buFontTx/>
              <a:buChar char="•"/>
            </a:pPr>
            <a:endParaRPr lang="es-ES" dirty="0"/>
          </a:p>
          <a:p>
            <a:pPr lvl="1">
              <a:buFontTx/>
              <a:buChar char="•"/>
            </a:pPr>
            <a:r>
              <a:rPr lang="es-ES" smtClean="0"/>
              <a:t> </a:t>
            </a:r>
            <a:r>
              <a:rPr lang="es-ES" dirty="0"/>
              <a:t>punteros de cabeza</a:t>
            </a:r>
          </a:p>
          <a:p>
            <a:pPr lvl="1">
              <a:buFontTx/>
              <a:buChar char="•"/>
            </a:pPr>
            <a:endParaRPr lang="es-ES" dirty="0"/>
          </a:p>
          <a:p>
            <a:pPr lvl="1"/>
            <a:endParaRPr lang="es-ES" dirty="0"/>
          </a:p>
        </p:txBody>
      </p:sp>
      <p:pic>
        <p:nvPicPr>
          <p:cNvPr id="4103" name="Picture 49" descr="RATON">
            <a:hlinkClick r:id="rId4"/>
          </p:cNvPr>
          <p:cNvPicPr>
            <a:picLocks noChangeAspect="1" noChangeArrowheads="1"/>
          </p:cNvPicPr>
          <p:nvPr/>
        </p:nvPicPr>
        <p:blipFill>
          <a:blip r:embed="rId5" cstate="print"/>
          <a:srcRect/>
          <a:stretch>
            <a:fillRect/>
          </a:stretch>
        </p:blipFill>
        <p:spPr bwMode="auto">
          <a:xfrm>
            <a:off x="5770210" y="1087605"/>
            <a:ext cx="1593582" cy="1918200"/>
          </a:xfrm>
          <a:prstGeom prst="rect">
            <a:avLst/>
          </a:prstGeom>
          <a:noFill/>
          <a:ln w="9525">
            <a:noFill/>
            <a:miter lim="800000"/>
            <a:headEnd/>
            <a:tailEnd/>
          </a:ln>
        </p:spPr>
      </p:pic>
      <p:sp>
        <p:nvSpPr>
          <p:cNvPr id="18" name="Text Box 7"/>
          <p:cNvSpPr txBox="1">
            <a:spLocks noChangeArrowheads="1"/>
          </p:cNvSpPr>
          <p:nvPr/>
        </p:nvSpPr>
        <p:spPr bwMode="auto">
          <a:xfrm>
            <a:off x="179388" y="115888"/>
            <a:ext cx="6256649" cy="584775"/>
          </a:xfrm>
          <a:prstGeom prst="rect">
            <a:avLst/>
          </a:prstGeom>
          <a:noFill/>
          <a:ln w="9525">
            <a:noFill/>
            <a:miter lim="800000"/>
            <a:headEnd/>
            <a:tailEnd/>
          </a:ln>
        </p:spPr>
        <p:txBody>
          <a:bodyPr wrap="none">
            <a:spAutoFit/>
          </a:bodyPr>
          <a:lstStyle/>
          <a:p>
            <a:r>
              <a:rPr lang="es-ES" sz="3200" b="1" dirty="0" smtClean="0">
                <a:latin typeface="Calibri" pitchFamily="34" charset="0"/>
              </a:rPr>
              <a:t>Accesibilidad. </a:t>
            </a:r>
            <a:r>
              <a:rPr lang="es-ES" sz="3200" dirty="0" smtClean="0">
                <a:latin typeface="Calibri" pitchFamily="34" charset="0"/>
              </a:rPr>
              <a:t>Tipos de discapacidad</a:t>
            </a:r>
            <a:endParaRPr lang="es-ES" sz="3200" b="1" dirty="0">
              <a:latin typeface="Calibri" pitchFamily="34" charset="0"/>
            </a:endParaRPr>
          </a:p>
        </p:txBody>
      </p:sp>
    </p:spTree>
    <p:extLst>
      <p:ext uri="{BB962C8B-B14F-4D97-AF65-F5344CB8AC3E}">
        <p14:creationId xmlns:p14="http://schemas.microsoft.com/office/powerpoint/2010/main" val="42279498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7"/>
          <p:cNvSpPr txBox="1">
            <a:spLocks noChangeArrowheads="1"/>
          </p:cNvSpPr>
          <p:nvPr/>
        </p:nvSpPr>
        <p:spPr bwMode="auto">
          <a:xfrm>
            <a:off x="179388" y="115888"/>
            <a:ext cx="3811428" cy="584775"/>
          </a:xfrm>
          <a:prstGeom prst="rect">
            <a:avLst/>
          </a:prstGeom>
          <a:noFill/>
          <a:ln w="9525">
            <a:noFill/>
            <a:miter lim="800000"/>
            <a:headEnd/>
            <a:tailEnd/>
          </a:ln>
        </p:spPr>
        <p:txBody>
          <a:bodyPr wrap="none">
            <a:spAutoFit/>
          </a:bodyPr>
          <a:lstStyle/>
          <a:p>
            <a:r>
              <a:rPr lang="es-ES" sz="3200" b="1" dirty="0" smtClean="0">
                <a:latin typeface="Calibri" pitchFamily="34" charset="0"/>
              </a:rPr>
              <a:t>Accesibilidad. </a:t>
            </a:r>
            <a:r>
              <a:rPr lang="es-ES" sz="3200" dirty="0" smtClean="0">
                <a:latin typeface="Calibri" pitchFamily="34" charset="0"/>
              </a:rPr>
              <a:t>Niveles</a:t>
            </a:r>
            <a:endParaRPr lang="es-ES" sz="3200" dirty="0">
              <a:latin typeface="Calibri" pitchFamily="34" charset="0"/>
            </a:endParaRPr>
          </a:p>
        </p:txBody>
      </p:sp>
      <p:sp>
        <p:nvSpPr>
          <p:cNvPr id="11" name="4 Marcador de texto"/>
          <p:cNvSpPr txBox="1">
            <a:spLocks/>
          </p:cNvSpPr>
          <p:nvPr/>
        </p:nvSpPr>
        <p:spPr>
          <a:xfrm>
            <a:off x="428596" y="1214422"/>
            <a:ext cx="8215338" cy="5143512"/>
          </a:xfrm>
          <a:prstGeom prst="rect">
            <a:avLst/>
          </a:prstGeom>
        </p:spPr>
        <p:txBody>
          <a:bodyPr/>
          <a:lstStyle/>
          <a:p>
            <a:pPr marL="342900" lvl="0" indent="-342900">
              <a:lnSpc>
                <a:spcPct val="150000"/>
              </a:lnSpc>
              <a:spcBef>
                <a:spcPct val="20000"/>
              </a:spcBef>
              <a:buFont typeface="Arial" charset="0"/>
              <a:buChar char="•"/>
            </a:pPr>
            <a:r>
              <a:rPr kumimoji="0" lang="es-ES" sz="2800" b="1" i="0" u="none" strike="noStrike" kern="1200" cap="none" spc="0" normalizeH="0" baseline="0" noProof="0" dirty="0" smtClean="0">
                <a:ln>
                  <a:noFill/>
                </a:ln>
                <a:solidFill>
                  <a:schemeClr val="tx1"/>
                </a:solidFill>
                <a:effectLst/>
                <a:uLnTx/>
                <a:uFillTx/>
                <a:latin typeface="+mj-lt"/>
                <a:ea typeface="+mn-ea"/>
                <a:cs typeface="+mn-cs"/>
              </a:rPr>
              <a:t>Nivel A: </a:t>
            </a:r>
            <a:r>
              <a:rPr kumimoji="0" lang="es-ES" sz="2800" i="0" u="none" strike="noStrike" kern="1200" cap="none" spc="0" normalizeH="0" baseline="0" noProof="0" dirty="0" smtClean="0">
                <a:ln>
                  <a:noFill/>
                </a:ln>
                <a:solidFill>
                  <a:schemeClr val="tx1"/>
                </a:solidFill>
                <a:effectLst/>
                <a:uLnTx/>
                <a:uFillTx/>
                <a:latin typeface="+mj-lt"/>
                <a:ea typeface="+mn-ea"/>
                <a:cs typeface="+mn-cs"/>
              </a:rPr>
              <a:t>acceso imposible</a:t>
            </a:r>
            <a:r>
              <a:rPr kumimoji="0" lang="es-ES" sz="2800" i="0" u="none" strike="noStrike" kern="1200" cap="none" spc="0" normalizeH="0" noProof="0" dirty="0" smtClean="0">
                <a:ln>
                  <a:noFill/>
                </a:ln>
                <a:solidFill>
                  <a:schemeClr val="tx1"/>
                </a:solidFill>
                <a:effectLst/>
                <a:uLnTx/>
                <a:uFillTx/>
                <a:latin typeface="+mj-lt"/>
                <a:ea typeface="+mn-ea"/>
                <a:cs typeface="+mn-cs"/>
              </a:rPr>
              <a:t> para algunos</a:t>
            </a:r>
            <a:r>
              <a:rPr lang="es-ES" sz="2800" dirty="0" smtClean="0">
                <a:latin typeface="+mj-lt"/>
              </a:rPr>
              <a:t> </a:t>
            </a:r>
            <a:endParaRPr kumimoji="0" lang="es-ES" sz="2800" i="0" u="none" strike="noStrike" kern="1200" cap="none" spc="0" normalizeH="0" baseline="0" noProof="0" dirty="0" smtClean="0">
              <a:ln>
                <a:noFill/>
              </a:ln>
              <a:effectLst/>
              <a:uLnTx/>
              <a:uFillTx/>
              <a:latin typeface="+mj-lt"/>
              <a:ea typeface="+mn-ea"/>
              <a:cs typeface="+mn-cs"/>
            </a:endParaRPr>
          </a:p>
          <a:p>
            <a:pPr marL="342900" lvl="0" indent="-342900">
              <a:lnSpc>
                <a:spcPct val="150000"/>
              </a:lnSpc>
              <a:spcBef>
                <a:spcPct val="20000"/>
              </a:spcBef>
              <a:buFont typeface="Arial" charset="0"/>
              <a:buChar char="•"/>
            </a:pPr>
            <a:r>
              <a:rPr lang="es-ES" sz="2800" b="1" dirty="0" smtClean="0">
                <a:latin typeface="+mj-lt"/>
                <a:cs typeface="+mn-cs"/>
              </a:rPr>
              <a:t>Nivel AA: </a:t>
            </a:r>
            <a:r>
              <a:rPr lang="es-ES" sz="2800" dirty="0" smtClean="0">
                <a:latin typeface="+mj-lt"/>
                <a:cs typeface="+mn-cs"/>
              </a:rPr>
              <a:t>difícil acceso</a:t>
            </a:r>
            <a:r>
              <a:rPr lang="es-ES" sz="2800" dirty="0" smtClean="0"/>
              <a:t> </a:t>
            </a:r>
            <a:endParaRPr lang="es-ES" sz="2800" dirty="0" smtClean="0">
              <a:latin typeface="+mj-lt"/>
              <a:cs typeface="+mn-cs"/>
            </a:endParaRPr>
          </a:p>
          <a:p>
            <a:pPr marL="342900" marR="0" lvl="0" indent="-342900" algn="l" defTabSz="914400" rtl="0" eaLnBrk="1" fontAlgn="base" latinLnBrk="0" hangingPunct="1">
              <a:lnSpc>
                <a:spcPct val="150000"/>
              </a:lnSpc>
              <a:spcBef>
                <a:spcPct val="20000"/>
              </a:spcBef>
              <a:spcAft>
                <a:spcPct val="0"/>
              </a:spcAft>
              <a:buClrTx/>
              <a:buSzTx/>
              <a:buFont typeface="Arial" charset="0"/>
              <a:buChar char="•"/>
              <a:tabLst/>
              <a:defRPr/>
            </a:pPr>
            <a:r>
              <a:rPr kumimoji="0" lang="es-ES" sz="2800" b="1" i="0" u="none" strike="noStrike" kern="1200" cap="none" spc="0" normalizeH="0" baseline="0" noProof="0" dirty="0" smtClean="0">
                <a:ln>
                  <a:noFill/>
                </a:ln>
                <a:solidFill>
                  <a:schemeClr val="tx1"/>
                </a:solidFill>
                <a:effectLst/>
                <a:uLnTx/>
                <a:uFillTx/>
                <a:latin typeface="+mj-lt"/>
                <a:ea typeface="+mn-ea"/>
                <a:cs typeface="+mn-cs"/>
              </a:rPr>
              <a:t>Nivel AAA: </a:t>
            </a:r>
            <a:r>
              <a:rPr kumimoji="0" lang="es-ES" sz="2800" b="0" i="0" u="none" strike="noStrike" kern="1200" cap="none" spc="0" normalizeH="0" baseline="0" noProof="0" dirty="0" smtClean="0">
                <a:ln>
                  <a:noFill/>
                </a:ln>
                <a:solidFill>
                  <a:schemeClr val="tx1"/>
                </a:solidFill>
                <a:effectLst/>
                <a:uLnTx/>
                <a:uFillTx/>
                <a:latin typeface="+mj-lt"/>
                <a:ea typeface="+mn-ea"/>
                <a:cs typeface="+mn-cs"/>
              </a:rPr>
              <a:t>ciertas dificultades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7"/>
          <p:cNvSpPr txBox="1">
            <a:spLocks noChangeArrowheads="1"/>
          </p:cNvSpPr>
          <p:nvPr/>
        </p:nvSpPr>
        <p:spPr bwMode="auto">
          <a:xfrm>
            <a:off x="179388" y="115888"/>
            <a:ext cx="3811428" cy="584775"/>
          </a:xfrm>
          <a:prstGeom prst="rect">
            <a:avLst/>
          </a:prstGeom>
          <a:noFill/>
          <a:ln w="9525">
            <a:noFill/>
            <a:miter lim="800000"/>
            <a:headEnd/>
            <a:tailEnd/>
          </a:ln>
        </p:spPr>
        <p:txBody>
          <a:bodyPr wrap="none">
            <a:spAutoFit/>
          </a:bodyPr>
          <a:lstStyle/>
          <a:p>
            <a:r>
              <a:rPr lang="es-ES" sz="3200" b="1" dirty="0" smtClean="0">
                <a:latin typeface="Calibri" pitchFamily="34" charset="0"/>
              </a:rPr>
              <a:t>Accesibilidad. </a:t>
            </a:r>
            <a:r>
              <a:rPr lang="es-ES" sz="3200" dirty="0" smtClean="0">
                <a:latin typeface="Calibri" pitchFamily="34" charset="0"/>
              </a:rPr>
              <a:t>Niveles</a:t>
            </a:r>
            <a:endParaRPr lang="es-ES" sz="3200" dirty="0">
              <a:latin typeface="Calibri" pitchFamily="34" charset="0"/>
            </a:endParaRPr>
          </a:p>
        </p:txBody>
      </p:sp>
      <p:sp>
        <p:nvSpPr>
          <p:cNvPr id="11" name="4 Marcador de texto"/>
          <p:cNvSpPr txBox="1">
            <a:spLocks/>
          </p:cNvSpPr>
          <p:nvPr/>
        </p:nvSpPr>
        <p:spPr>
          <a:xfrm>
            <a:off x="357158" y="714356"/>
            <a:ext cx="8215338" cy="5143512"/>
          </a:xfrm>
          <a:prstGeom prst="rect">
            <a:avLst/>
          </a:prstGeom>
        </p:spPr>
        <p:txBody>
          <a:bodyPr/>
          <a:lstStyle/>
          <a:p>
            <a:pPr marL="342900" lvl="0" indent="-342900">
              <a:lnSpc>
                <a:spcPct val="150000"/>
              </a:lnSpc>
              <a:spcBef>
                <a:spcPct val="20000"/>
              </a:spcBef>
            </a:pPr>
            <a:r>
              <a:rPr kumimoji="0" lang="es-ES" sz="2800" b="1" i="0" u="none" strike="noStrike" kern="1200" cap="none" spc="0" normalizeH="0" baseline="0" noProof="0" dirty="0" smtClean="0">
                <a:ln>
                  <a:noFill/>
                </a:ln>
                <a:solidFill>
                  <a:srgbClr val="7030A0"/>
                </a:solidFill>
                <a:effectLst/>
                <a:uLnTx/>
                <a:uFillTx/>
                <a:latin typeface="+mj-lt"/>
                <a:ea typeface="+mn-ea"/>
                <a:cs typeface="+mn-cs"/>
              </a:rPr>
              <a:t>Nivel A</a:t>
            </a:r>
            <a:endParaRPr kumimoji="0" lang="es-ES" sz="2800" b="0" i="0" u="none" strike="noStrike" kern="1200" cap="none" spc="0" normalizeH="0" baseline="0" noProof="0" dirty="0" smtClean="0">
              <a:ln>
                <a:noFill/>
              </a:ln>
              <a:solidFill>
                <a:srgbClr val="7030A0"/>
              </a:solidFill>
              <a:effectLst/>
              <a:uLnTx/>
              <a:uFillTx/>
              <a:latin typeface="+mj-lt"/>
              <a:ea typeface="+mn-ea"/>
              <a:cs typeface="+mn-cs"/>
            </a:endParaRPr>
          </a:p>
        </p:txBody>
      </p:sp>
      <p:sp>
        <p:nvSpPr>
          <p:cNvPr id="4" name="Text Box 1"/>
          <p:cNvSpPr txBox="1">
            <a:spLocks noChangeArrowheads="1"/>
          </p:cNvSpPr>
          <p:nvPr/>
        </p:nvSpPr>
        <p:spPr bwMode="auto">
          <a:xfrm>
            <a:off x="357158" y="1428736"/>
            <a:ext cx="8497887" cy="861774"/>
          </a:xfrm>
          <a:prstGeom prst="rect">
            <a:avLst/>
          </a:prstGeom>
          <a:noFill/>
          <a:ln w="9525">
            <a:noFill/>
            <a:miter lim="800000"/>
            <a:headEnd/>
            <a:tailEnd/>
          </a:ln>
          <a:effectLst/>
        </p:spPr>
        <p:txBody>
          <a:bodyPr>
            <a:spAutoFit/>
          </a:bodyPr>
          <a:lstStyle/>
          <a:p>
            <a:pPr>
              <a:spcBef>
                <a:spcPct val="50000"/>
              </a:spcBef>
              <a:defRPr/>
            </a:pPr>
            <a:r>
              <a:rPr lang="es-ES" sz="2000" b="1" dirty="0" smtClean="0"/>
              <a:t>En imágenes y vídeos</a:t>
            </a:r>
            <a:r>
              <a:rPr lang="es-ES" sz="2000" dirty="0" smtClean="0"/>
              <a:t> </a:t>
            </a:r>
            <a:endParaRPr lang="es-ES" sz="2000" dirty="0"/>
          </a:p>
          <a:p>
            <a:pPr>
              <a:spcBef>
                <a:spcPct val="50000"/>
              </a:spcBef>
              <a:defRPr/>
            </a:pPr>
            <a:r>
              <a:rPr lang="es-ES" sz="2000" dirty="0"/>
              <a:t>Usar atributos </a:t>
            </a:r>
            <a:r>
              <a:rPr lang="es-ES" sz="2000" b="1" dirty="0" err="1"/>
              <a:t>alt</a:t>
            </a:r>
            <a:r>
              <a:rPr lang="es-ES" sz="2000" b="1" dirty="0"/>
              <a:t> </a:t>
            </a:r>
            <a:r>
              <a:rPr lang="es-ES" sz="2000" dirty="0"/>
              <a:t>y </a:t>
            </a:r>
            <a:r>
              <a:rPr lang="es-ES" sz="2000" b="1" dirty="0" err="1"/>
              <a:t>longdesc</a:t>
            </a:r>
            <a:endParaRPr lang="es-ES" sz="2000" b="1" dirty="0"/>
          </a:p>
        </p:txBody>
      </p:sp>
      <p:sp>
        <p:nvSpPr>
          <p:cNvPr id="5" name="4 Rectángulo"/>
          <p:cNvSpPr/>
          <p:nvPr/>
        </p:nvSpPr>
        <p:spPr>
          <a:xfrm>
            <a:off x="319058" y="2590786"/>
            <a:ext cx="8143875" cy="923925"/>
          </a:xfrm>
          <a:prstGeom prst="rect">
            <a:avLst/>
          </a:prstGeom>
          <a:solidFill>
            <a:schemeClr val="bg1"/>
          </a:solidFill>
        </p:spPr>
        <p:txBody>
          <a:bodyPr>
            <a:spAutoFit/>
          </a:bodyPr>
          <a:lstStyle/>
          <a:p>
            <a:pPr>
              <a:defRPr/>
            </a:pPr>
            <a:endParaRPr lang="es-ES" dirty="0"/>
          </a:p>
          <a:p>
            <a:pPr>
              <a:defRPr/>
            </a:pPr>
            <a:r>
              <a:rPr lang="es-ES" dirty="0"/>
              <a:t>&lt;</a:t>
            </a:r>
            <a:r>
              <a:rPr lang="es-ES" dirty="0" err="1"/>
              <a:t>img</a:t>
            </a:r>
            <a:r>
              <a:rPr lang="es-ES" dirty="0"/>
              <a:t> </a:t>
            </a:r>
            <a:r>
              <a:rPr lang="es-ES" dirty="0" err="1"/>
              <a:t>src</a:t>
            </a:r>
            <a:r>
              <a:rPr lang="es-ES" dirty="0"/>
              <a:t>="foto1.jpg“ </a:t>
            </a:r>
            <a:r>
              <a:rPr lang="es-ES" b="1" dirty="0" err="1">
                <a:solidFill>
                  <a:srgbClr val="0070C0"/>
                </a:solidFill>
              </a:rPr>
              <a:t>alt</a:t>
            </a:r>
            <a:r>
              <a:rPr lang="es-ES" dirty="0"/>
              <a:t>="Foto de mi cuarto"</a:t>
            </a:r>
            <a:r>
              <a:rPr lang="es-ES" b="1" dirty="0"/>
              <a:t> </a:t>
            </a:r>
            <a:r>
              <a:rPr lang="es-ES" b="1" dirty="0" err="1">
                <a:solidFill>
                  <a:srgbClr val="0070C0"/>
                </a:solidFill>
              </a:rPr>
              <a:t>longdesc</a:t>
            </a:r>
            <a:r>
              <a:rPr lang="es-ES" dirty="0"/>
              <a:t>="foto1.txt" /&gt;</a:t>
            </a:r>
          </a:p>
          <a:p>
            <a:pPr>
              <a:defRPr/>
            </a:pPr>
            <a:endParaRPr lang="es-ES" dirty="0"/>
          </a:p>
        </p:txBody>
      </p:sp>
      <p:sp>
        <p:nvSpPr>
          <p:cNvPr id="6" name="10 Rectángulo"/>
          <p:cNvSpPr>
            <a:spLocks noChangeArrowheads="1"/>
          </p:cNvSpPr>
          <p:nvPr/>
        </p:nvSpPr>
        <p:spPr bwMode="auto">
          <a:xfrm>
            <a:off x="3890933" y="4233849"/>
            <a:ext cx="4572000" cy="1754187"/>
          </a:xfrm>
          <a:prstGeom prst="rect">
            <a:avLst/>
          </a:prstGeom>
          <a:solidFill>
            <a:schemeClr val="bg1"/>
          </a:solidFill>
          <a:ln w="9525">
            <a:solidFill>
              <a:srgbClr val="0070C0"/>
            </a:solidFill>
            <a:miter lim="800000"/>
            <a:headEnd/>
            <a:tailEnd/>
          </a:ln>
        </p:spPr>
        <p:txBody>
          <a:bodyPr>
            <a:spAutoFit/>
          </a:bodyPr>
          <a:lstStyle/>
          <a:p>
            <a:r>
              <a:rPr lang="es-ES" dirty="0"/>
              <a:t>"Esta fotografía muestra mi cuarto. En el centro está la cama que tiene una sábana de color azul. Al lado de la cama hay un mueble con una lámpara de noche, un reloj alarma que me despierta todas las mañanas y un jarrón de la dinastía Chin..."</a:t>
            </a:r>
          </a:p>
        </p:txBody>
      </p:sp>
      <p:sp>
        <p:nvSpPr>
          <p:cNvPr id="7" name="6 Flecha derecha"/>
          <p:cNvSpPr/>
          <p:nvPr/>
        </p:nvSpPr>
        <p:spPr>
          <a:xfrm rot="5400000">
            <a:off x="4962495" y="3376599"/>
            <a:ext cx="928688" cy="785812"/>
          </a:xfrm>
          <a:prstGeom prst="rightArrow">
            <a:avLst/>
          </a:prstGeom>
          <a:solidFill>
            <a:srgbClr val="0070C0">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1818</TotalTime>
  <Words>611</Words>
  <Application>Microsoft Office PowerPoint</Application>
  <PresentationFormat>Presentación en pantalla (4:3)</PresentationFormat>
  <Paragraphs>125</Paragraphs>
  <Slides>19</Slides>
  <Notes>13</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19</vt:i4>
      </vt:variant>
    </vt:vector>
  </HeadingPairs>
  <TitlesOfParts>
    <vt:vector size="21" baseType="lpstr">
      <vt:lpstr>Tema de Office</vt:lpstr>
      <vt:lpstr>Image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http://www.centor.mx.gd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Centor</dc:creator>
  <cp:lastModifiedBy>hugo play</cp:lastModifiedBy>
  <cp:revision>270</cp:revision>
  <dcterms:created xsi:type="dcterms:W3CDTF">2010-11-18T01:06:41Z</dcterms:created>
  <dcterms:modified xsi:type="dcterms:W3CDTF">2014-02-14T12:57:11Z</dcterms:modified>
</cp:coreProperties>
</file>