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1770" r:id="rId4"/>
    <p:sldId id="368" r:id="rId5"/>
    <p:sldId id="370" r:id="rId6"/>
    <p:sldId id="388" r:id="rId7"/>
    <p:sldId id="386" r:id="rId8"/>
    <p:sldId id="396" r:id="rId9"/>
    <p:sldId id="414" r:id="rId10"/>
    <p:sldId id="397" r:id="rId11"/>
    <p:sldId id="398" r:id="rId12"/>
    <p:sldId id="399" r:id="rId13"/>
    <p:sldId id="400" r:id="rId14"/>
    <p:sldId id="402" r:id="rId15"/>
    <p:sldId id="404" r:id="rId16"/>
    <p:sldId id="411" r:id="rId17"/>
    <p:sldId id="412" r:id="rId18"/>
    <p:sldId id="401" r:id="rId19"/>
    <p:sldId id="406" r:id="rId20"/>
    <p:sldId id="407" r:id="rId21"/>
    <p:sldId id="408" r:id="rId22"/>
    <p:sldId id="409" r:id="rId23"/>
    <p:sldId id="410" r:id="rId24"/>
    <p:sldId id="417" r:id="rId25"/>
    <p:sldId id="415" r:id="rId26"/>
    <p:sldId id="418" r:id="rId27"/>
    <p:sldId id="419" r:id="rId28"/>
    <p:sldId id="420" r:id="rId29"/>
    <p:sldId id="422" r:id="rId30"/>
    <p:sldId id="421" r:id="rId31"/>
    <p:sldId id="424" r:id="rId32"/>
    <p:sldId id="423" r:id="rId3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11"/>
  </p:normalViewPr>
  <p:slideViewPr>
    <p:cSldViewPr>
      <p:cViewPr varScale="1">
        <p:scale>
          <a:sx n="127" d="100"/>
          <a:sy n="127" d="100"/>
        </p:scale>
        <p:origin x="18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AE01DE9D-0B79-EE4C-81B6-EEDC3D1E5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81F773-2FD4-DA4E-AA96-3D4B439C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EC96A8-562D-394B-BDBD-785ED5841DE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E11D01-11A3-934B-B223-020807B6DDE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F773-2FD4-DA4E-AA96-3D4B439CA6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3"/>
            <a:ext cx="7772400" cy="110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01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6F10D-3A82-9441-9B51-A5DAC0D3ACB2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1DA7-8887-0F49-9185-F89FF8114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2292-DDAA-1042-BF0B-DAC7530455A6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68F44-9305-0C40-BB17-42DD8BC68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2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6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BF3D6-534F-FE42-BA3E-4DF522E325C8}" type="datetime1">
              <a:rPr lang="en-US" smtClean="0"/>
              <a:t>10/30/18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17741-D282-C748-8AB9-CE97B68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229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F109D-E2D1-324E-95DA-058D0ACF9A3B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5C6-1CFE-A64B-A3AC-94659FCA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D8BB-384F-F542-A1F5-ECE77ECE5F40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DD8BE-556E-3440-9013-11CC55881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34E9-93AF-984B-B019-C14EB6E90181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6D55C-4D7B-F44C-8071-96814FC0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FFE0-7458-5442-BF46-5F36A9FCE6AB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EE22-548E-DA4E-BC49-31545281C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F4053-C6FA-D44F-8FB1-742935713CA1}" type="datetime1">
              <a:rPr lang="en-US" smtClean="0"/>
              <a:t>10/30/18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F407B-ACCD-E141-AF18-C2F0709B9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3A561-C0D0-994D-B69E-B9BCC33EC29A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81FBC-BDB1-AE46-BF76-0BAAF627D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276B-90DA-5044-ADC4-86B77F4C8DCE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44AE-37C5-484E-9BFE-25EF6DDC0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7AD9A-4A6F-7640-97C0-B9857179875D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E1F-53E5-4D49-BB4C-FBB7996C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F0FB-90B4-3246-8145-96257643D192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AA69-C1DB-6548-98C3-2AA6C295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5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DF70DDF6-7A5D-9546-9492-E90F77E5B628}" type="datetime1">
              <a:rPr lang="en-US" smtClean="0"/>
              <a:t>10/30/18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84FDDFA9-9A25-A34B-A7E8-8FD4C622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 Lecture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12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measure for how far off the current answer is to the right answer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Lots of them out there. Today we’ll use something called the L2 norm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09950"/>
            <a:ext cx="2870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is to use the derivative of the loss function with respect to the weights to tell us how to adjust the weights for each training element</a:t>
            </a:r>
          </a:p>
          <a:p>
            <a:pPr lvl="1"/>
            <a:r>
              <a:rPr lang="en-US" dirty="0"/>
              <a:t>Move them in the direction that minimizes the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19150"/>
            <a:ext cx="4902200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190750"/>
          </a:xfrm>
        </p:spPr>
        <p:txBody>
          <a:bodyPr/>
          <a:lstStyle/>
          <a:p>
            <a:r>
              <a:rPr lang="en-US" dirty="0"/>
              <a:t>For the output layer with weights U</a:t>
            </a:r>
          </a:p>
          <a:p>
            <a:pPr lvl="1"/>
            <a:r>
              <a:rPr lang="en-US" dirty="0"/>
              <a:t>First compute an error term for each output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use that to update the weights to it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19350"/>
            <a:ext cx="56769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62350"/>
            <a:ext cx="28575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248150"/>
            <a:ext cx="3556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what? Where did all that come from?</a:t>
            </a:r>
          </a:p>
          <a:p>
            <a:pPr lvl="1"/>
            <a:r>
              <a:rPr lang="en-US" dirty="0"/>
              <a:t>Start with chain rule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48644"/>
            <a:ext cx="4152900" cy="1079500"/>
          </a:xfrm>
          <a:prstGeom prst="rect">
            <a:avLst/>
          </a:prstGeom>
        </p:spPr>
      </p:pic>
      <p:pic>
        <p:nvPicPr>
          <p:cNvPr id="8" name="Picture 7" descr="un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0806"/>
            <a:ext cx="2698547" cy="245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63D566-86D6-9B42-BE4F-75F575DF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54" y="1922011"/>
            <a:ext cx="2870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Individual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loss function </a:t>
            </a:r>
            <a:r>
              <a:rPr lang="en-US" sz="2800" dirty="0" err="1"/>
              <a:t>wrt</a:t>
            </a:r>
            <a:r>
              <a:rPr lang="en-US" sz="2800" dirty="0"/>
              <a:t> 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sigmoid </a:t>
            </a:r>
            <a:r>
              <a:rPr lang="en-US" sz="2800" dirty="0" err="1"/>
              <a:t>wrt</a:t>
            </a:r>
            <a:r>
              <a:rPr lang="en-US" sz="2800" dirty="0"/>
              <a:t> the sum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sum </a:t>
            </a:r>
            <a:r>
              <a:rPr lang="en-US" sz="2800" dirty="0" err="1"/>
              <a:t>wrt</a:t>
            </a:r>
            <a:r>
              <a:rPr lang="en-US" sz="2800" dirty="0"/>
              <a:t> the weights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52550"/>
            <a:ext cx="1752600" cy="776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504950"/>
            <a:ext cx="1295400" cy="38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876550"/>
            <a:ext cx="8128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2876550"/>
            <a:ext cx="19812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3943350"/>
            <a:ext cx="2311400" cy="104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4095750"/>
            <a:ext cx="39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Previous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Now to perform the same process on the previous layer we would need to know how far off the hidden unit values are... But we don’t have that knowledge.</a:t>
            </a:r>
          </a:p>
          <a:p>
            <a:r>
              <a:rPr lang="en-US" sz="2800" dirty="0"/>
              <a:t>This is the credit (or blame) assignment problem.</a:t>
            </a:r>
          </a:p>
          <a:p>
            <a:r>
              <a:rPr lang="en-US" sz="2800" dirty="0"/>
              <a:t>The intuition is to take the sum of the output unit errors scaled by how much each hidden unit contributed to that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Previous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 descr="du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03300"/>
            <a:ext cx="7023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previous layer</a:t>
            </a:r>
          </a:p>
          <a:p>
            <a:pPr lvl="1"/>
            <a:r>
              <a:rPr lang="en-US" dirty="0"/>
              <a:t>Compute an error term for each hidden unit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Then use that to update the weights leading to it</a:t>
            </a:r>
          </a:p>
          <a:p>
            <a:pPr marL="85725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0100"/>
            <a:ext cx="58293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62350"/>
            <a:ext cx="2730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248150"/>
            <a:ext cx="3594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2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2800" dirty="0"/>
              <a:t>For every item (</a:t>
            </a:r>
            <a:r>
              <a:rPr lang="en-US" sz="2800" dirty="0" err="1"/>
              <a:t>x,y</a:t>
            </a:r>
            <a:r>
              <a:rPr lang="en-US" sz="2800" dirty="0"/>
              <a:t>) in the training set</a:t>
            </a:r>
          </a:p>
          <a:p>
            <a:pPr lvl="1"/>
            <a:r>
              <a:rPr lang="en-US" sz="2400" dirty="0"/>
              <a:t>Run forward computation to find an answer for x</a:t>
            </a:r>
          </a:p>
          <a:p>
            <a:pPr lvl="1"/>
            <a:r>
              <a:rPr lang="en-US" sz="2400" dirty="0"/>
              <a:t>For every output node</a:t>
            </a:r>
          </a:p>
          <a:p>
            <a:pPr lvl="2"/>
            <a:r>
              <a:rPr lang="en-US" sz="2000" dirty="0"/>
              <a:t>Assess the difference between true value y and the computed value y’</a:t>
            </a:r>
          </a:p>
          <a:p>
            <a:pPr lvl="2"/>
            <a:r>
              <a:rPr lang="en-US" sz="2000" dirty="0"/>
              <a:t>For every weight from the hidden layer to the output layer</a:t>
            </a:r>
          </a:p>
          <a:p>
            <a:pPr lvl="3"/>
            <a:r>
              <a:rPr lang="en-US" sz="1800" dirty="0"/>
              <a:t>Update the weight  (w = w + delta)</a:t>
            </a:r>
          </a:p>
          <a:p>
            <a:pPr lvl="1"/>
            <a:r>
              <a:rPr lang="en-US" sz="2400" dirty="0"/>
              <a:t>For very hidden node</a:t>
            </a:r>
          </a:p>
          <a:p>
            <a:pPr lvl="2"/>
            <a:r>
              <a:rPr lang="en-US" sz="2000" dirty="0"/>
              <a:t>Assess how much blame it deserves for the current answer</a:t>
            </a:r>
          </a:p>
          <a:p>
            <a:pPr lvl="2"/>
            <a:r>
              <a:rPr lang="en-US" sz="2000" dirty="0"/>
              <a:t>For every weight from the input layer to the hidden layer</a:t>
            </a:r>
          </a:p>
          <a:p>
            <a:pPr lvl="3"/>
            <a:r>
              <a:rPr lang="en-US" sz="1800" dirty="0"/>
              <a:t>Update the weight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8181527-7462-E54B-9D93-3A94C58CF6B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Neural networks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HW discussion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Quiz is Tuesday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Learning</a:t>
            </a:r>
          </a:p>
          <a:p>
            <a:pPr marL="457200" lvl="1" indent="0">
              <a:buNone/>
            </a:pPr>
            <a:endParaRPr lang="en-US" dirty="0">
              <a:latin typeface="Tahoma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4000" dirty="0"/>
              <a:t>For multiple passes over the training data (epochs)</a:t>
            </a:r>
          </a:p>
          <a:p>
            <a:pPr lvl="1"/>
            <a:r>
              <a:rPr lang="en-US" sz="1800" dirty="0"/>
              <a:t>For every item (</a:t>
            </a:r>
            <a:r>
              <a:rPr lang="en-US" sz="1800" dirty="0" err="1"/>
              <a:t>x,y</a:t>
            </a:r>
            <a:r>
              <a:rPr lang="en-US" sz="1800" dirty="0"/>
              <a:t>) in the training set</a:t>
            </a:r>
          </a:p>
          <a:p>
            <a:pPr lvl="2"/>
            <a:r>
              <a:rPr lang="en-US" sz="1200" dirty="0"/>
              <a:t>Run forward computation to find an answer for x</a:t>
            </a:r>
          </a:p>
          <a:p>
            <a:pPr lvl="2"/>
            <a:r>
              <a:rPr lang="en-US" sz="1200" dirty="0"/>
              <a:t>For every output node</a:t>
            </a:r>
          </a:p>
          <a:p>
            <a:pPr lvl="3"/>
            <a:r>
              <a:rPr lang="en-US" sz="1050" dirty="0"/>
              <a:t>Assess the difference between true value y and the computed value y’</a:t>
            </a:r>
          </a:p>
          <a:p>
            <a:pPr lvl="3"/>
            <a:r>
              <a:rPr lang="en-US" sz="1050" dirty="0"/>
              <a:t>For every weight from the hidden layer to the output layer</a:t>
            </a:r>
          </a:p>
          <a:p>
            <a:pPr lvl="4"/>
            <a:r>
              <a:rPr lang="en-US" sz="1600" dirty="0"/>
              <a:t>Update the weight  (w = w + delta)</a:t>
            </a:r>
          </a:p>
          <a:p>
            <a:pPr lvl="2"/>
            <a:r>
              <a:rPr lang="en-US" sz="1200" dirty="0"/>
              <a:t>For very hidden node</a:t>
            </a:r>
          </a:p>
          <a:p>
            <a:pPr lvl="3"/>
            <a:r>
              <a:rPr lang="en-US" sz="1050" dirty="0"/>
              <a:t>Assess how much blame it deserves for the current answer</a:t>
            </a:r>
          </a:p>
          <a:p>
            <a:pPr lvl="3"/>
            <a:r>
              <a:rPr lang="en-US" sz="1050" dirty="0"/>
              <a:t>For every weight from the input layer to the hidden layer</a:t>
            </a:r>
          </a:p>
          <a:p>
            <a:pPr lvl="4"/>
            <a:r>
              <a:rPr lang="en-US" sz="1600" dirty="0"/>
              <a:t>Update the weight</a:t>
            </a:r>
          </a:p>
          <a:p>
            <a:r>
              <a:rPr lang="en-US" dirty="0"/>
              <a:t>Until we’re happy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Training Issues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happy mean?</a:t>
            </a:r>
          </a:p>
          <a:p>
            <a:pPr lvl="1"/>
            <a:r>
              <a:rPr lang="en-US" dirty="0"/>
              <a:t>Driving the loss function towards zero on the training set.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 descr="val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7600"/>
            <a:ext cx="6819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Training Issues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ignored our “step size”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 descr="learning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57350"/>
            <a:ext cx="3467100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33550"/>
            <a:ext cx="35941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05150"/>
            <a:ext cx="2895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Issues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047750"/>
          </a:xfrm>
        </p:spPr>
        <p:txBody>
          <a:bodyPr/>
          <a:lstStyle/>
          <a:p>
            <a:r>
              <a:rPr lang="en-US" dirty="0"/>
              <a:t>Local optima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 descr="localo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71550"/>
            <a:ext cx="4343400" cy="335336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800350"/>
            <a:ext cx="8229600" cy="1047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Random restarts</a:t>
            </a:r>
          </a:p>
        </p:txBody>
      </p:sp>
    </p:spTree>
    <p:extLst>
      <p:ext uri="{BB962C8B-B14F-4D97-AF65-F5344CB8AC3E}">
        <p14:creationId xmlns:p14="http://schemas.microsoft.com/office/powerpoint/2010/main" val="25028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957E-4573-F948-9812-82CC80E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Multi-Layer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2D2BF1-F3C5-BF43-B9C1-862176E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B58516-1A10-7B46-BFBF-82AC28F8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28750"/>
            <a:ext cx="3311123" cy="271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3FDF68-4037-C34A-8AAD-8E0F6684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40" y="3189007"/>
            <a:ext cx="4461278" cy="1915085"/>
          </a:xfrm>
          <a:prstGeom prst="rect">
            <a:avLst/>
          </a:prstGeom>
        </p:spPr>
      </p:pic>
      <p:pic>
        <p:nvPicPr>
          <p:cNvPr id="7" name="Picture 6" descr="unit.png">
            <a:extLst>
              <a:ext uri="{FF2B5EF4-FFF2-40B4-BE49-F238E27FC236}">
                <a16:creationId xmlns:a16="http://schemas.microsoft.com/office/drawing/2014/main" xmlns="" id="{72EE6E27-4725-3041-B12B-95FEDF09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93291"/>
            <a:ext cx="1981200" cy="18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7365D-FD57-B04B-A227-5819706A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Computation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C205A-B263-8443-9108-5289F8EE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dirty="0"/>
              <a:t>Backprop is a special case of reverse differentiation.  </a:t>
            </a:r>
          </a:p>
          <a:p>
            <a:r>
              <a:rPr lang="en-US" dirty="0"/>
              <a:t>Given a forward computation graph, we can break things down into the basic elements of the computation and use static knowledge of derivatives to perform the gradient computation (automatically).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EB4FBA-6081-C647-8203-EA0F9BBA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E0B03C-B543-BA4D-AB0C-755F5DE3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97" y="2266950"/>
            <a:ext cx="6669803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4F4056-5524-CF41-BA55-E5A8EFC35CAB}"/>
              </a:ext>
            </a:extLst>
          </p:cNvPr>
          <p:cNvSpPr txBox="1"/>
          <p:nvPr/>
        </p:nvSpPr>
        <p:spPr>
          <a:xfrm>
            <a:off x="3192379" y="226695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we’re talking about partial derivatives, all we’re asking about is how does L change in the context of a small change to one of the input variables, holding the others constant.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07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185B91-F360-B547-BB4A-D38A7CCE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800350"/>
            <a:ext cx="3352800" cy="1934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841CF1-404F-5645-A3DB-84D491A5D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758162"/>
            <a:ext cx="1828800" cy="10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7F3D30-89EA-B04F-B487-0A3001AB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087486"/>
            <a:ext cx="4953000" cy="24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E9C82-7AF9-F545-BEF1-EC972193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044E8-0EED-F343-86A7-7699DF72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Chapter 2: All </a:t>
            </a:r>
          </a:p>
          <a:p>
            <a:r>
              <a:rPr lang="en-US" sz="2800" dirty="0"/>
              <a:t>Chapter 3: Skip 3.7 </a:t>
            </a:r>
          </a:p>
          <a:p>
            <a:r>
              <a:rPr lang="en-US" sz="2800" dirty="0"/>
              <a:t>Chapter 4: Skip 4.9 and 4.10 </a:t>
            </a:r>
          </a:p>
          <a:p>
            <a:r>
              <a:rPr lang="en-US" sz="2800" dirty="0"/>
              <a:t>Chapter 5: Skip 5.8 </a:t>
            </a:r>
          </a:p>
          <a:p>
            <a:r>
              <a:rPr lang="en-US" sz="2800" dirty="0"/>
              <a:t>Chapter 6: All </a:t>
            </a:r>
          </a:p>
          <a:p>
            <a:r>
              <a:rPr lang="en-US" sz="2800" dirty="0"/>
              <a:t>Chapter 7: Only 7.1 and 7.3 (no learning)</a:t>
            </a:r>
          </a:p>
          <a:p>
            <a:r>
              <a:rPr lang="en-US" sz="2800" dirty="0"/>
              <a:t>Chapter 8: Skip 8.5, 8.6 and 8.7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A2CA3A-B573-2041-AE06-56738CD0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C1B03-0C0C-9B45-ABA6-91535FB3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F7BA2A2-DE55-DA40-BA86-06ED7DA8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27481"/>
            <a:ext cx="5956300" cy="4070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2418A8-8222-A049-B2F5-6230BC6A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86200" y="1133505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458709"/>
            <a:ext cx="322496" cy="884441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076700" y="1514505"/>
            <a:ext cx="381000" cy="8286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514505"/>
            <a:ext cx="322496" cy="8844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652798" y="155908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  <a:r>
              <a:rPr lang="en-US" sz="2800" baseline="30000" dirty="0">
                <a:solidFill>
                  <a:srgbClr val="590A0E"/>
                </a:solidFill>
              </a:rPr>
              <a:t>2</a:t>
            </a:r>
            <a:endParaRPr lang="en-US" sz="2800" dirty="0">
              <a:solidFill>
                <a:srgbClr val="590A0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01715" y="318644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  <a:r>
              <a:rPr lang="en-US" sz="2800" baseline="30000" dirty="0">
                <a:solidFill>
                  <a:srgbClr val="590A0E"/>
                </a:solidFill>
              </a:rPr>
              <a:t>1</a:t>
            </a:r>
            <a:endParaRPr lang="en-US" sz="2800" dirty="0">
              <a:solidFill>
                <a:srgbClr val="590A0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41996" y="682081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98328" y="462909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00400" y="46848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38D2CAE-9BBB-774E-BDA5-A9D6E5669DE1}"/>
              </a:ext>
            </a:extLst>
          </p:cNvPr>
          <p:cNvSpPr txBox="1"/>
          <p:nvPr/>
        </p:nvSpPr>
        <p:spPr>
          <a:xfrm>
            <a:off x="4762500" y="1220530"/>
            <a:ext cx="404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Assume a sigmoid activation on the 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73C8C0D-BCAF-534D-9121-39D071F387C6}"/>
              </a:ext>
            </a:extLst>
          </p:cNvPr>
          <p:cNvSpPr txBox="1"/>
          <p:nvPr/>
        </p:nvSpPr>
        <p:spPr>
          <a:xfrm>
            <a:off x="4933143" y="2364373"/>
            <a:ext cx="384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Assume a RELU activation on the hidden</a:t>
            </a:r>
          </a:p>
        </p:txBody>
      </p:sp>
    </p:spTree>
    <p:extLst>
      <p:ext uri="{BB962C8B-B14F-4D97-AF65-F5344CB8AC3E}">
        <p14:creationId xmlns:p14="http://schemas.microsoft.com/office/powerpoint/2010/main" val="201979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B167-6F9E-5941-86C0-904D8A90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4D6D3B-7100-CA4D-9682-3E71C69B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41577B-915E-6748-9749-8A5D482D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8558"/>
            <a:ext cx="8534400" cy="35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 Unit</a:t>
            </a:r>
            <a:br>
              <a:rPr lang="en-US" b="0" dirty="0"/>
            </a:br>
            <a:r>
              <a:rPr lang="en-US" sz="2400" b="0" dirty="0"/>
              <a:t>McCulloch-Pitts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 descr="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47750"/>
            <a:ext cx="4038600" cy="367437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4" idx="3"/>
          </p:cNvCxnSpPr>
          <p:nvPr/>
        </p:nvCxnSpPr>
        <p:spPr bwMode="auto">
          <a:xfrm>
            <a:off x="1427396" y="2592154"/>
            <a:ext cx="249004" cy="21131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9400" y="3486150"/>
            <a:ext cx="1445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38400" y="4248150"/>
            <a:ext cx="191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Input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4600" y="2724150"/>
            <a:ext cx="244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Weighted sum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6400" y="1962150"/>
            <a:ext cx="346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Non-linear transform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800" y="971550"/>
            <a:ext cx="2669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Activation value</a:t>
            </a:r>
          </a:p>
        </p:txBody>
      </p:sp>
    </p:spTree>
    <p:extLst>
      <p:ext uri="{BB962C8B-B14F-4D97-AF65-F5344CB8AC3E}">
        <p14:creationId xmlns:p14="http://schemas.microsoft.com/office/powerpoint/2010/main" val="19983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Non-Linear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squ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95350"/>
            <a:ext cx="6654800" cy="4065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962150"/>
            <a:ext cx="16219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81535"/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45820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Network of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05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29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434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 bwMode="auto">
          <a:xfrm flipV="1">
            <a:off x="3695700" y="5347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038350"/>
            <a:ext cx="3048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9" idx="4"/>
          </p:cNvCxnSpPr>
          <p:nvPr/>
        </p:nvCxnSpPr>
        <p:spPr bwMode="auto">
          <a:xfrm flipH="1" flipV="1">
            <a:off x="3695700" y="2038350"/>
            <a:ext cx="10668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038350"/>
            <a:ext cx="1313096" cy="2189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95700" y="2038350"/>
            <a:ext cx="32766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038350"/>
            <a:ext cx="2151296" cy="2189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1" idx="7"/>
            <a:endCxn id="12" idx="4"/>
          </p:cNvCxnSpPr>
          <p:nvPr/>
        </p:nvCxnSpPr>
        <p:spPr bwMode="auto">
          <a:xfrm flipV="1">
            <a:off x="2382604" y="2038350"/>
            <a:ext cx="2837096" cy="2189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19700" y="2038350"/>
            <a:ext cx="17526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533900" y="2038350"/>
            <a:ext cx="24384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19700" y="2038350"/>
            <a:ext cx="838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  <a:endCxn id="13" idx="4"/>
          </p:cNvCxnSpPr>
          <p:nvPr/>
        </p:nvCxnSpPr>
        <p:spPr bwMode="auto">
          <a:xfrm flipH="1" flipV="1">
            <a:off x="4533900" y="2038350"/>
            <a:ext cx="2286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0"/>
            <a:endCxn id="12" idx="4"/>
          </p:cNvCxnSpPr>
          <p:nvPr/>
        </p:nvCxnSpPr>
        <p:spPr bwMode="auto">
          <a:xfrm flipV="1">
            <a:off x="4762500" y="2038350"/>
            <a:ext cx="457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038350"/>
            <a:ext cx="11430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5" idx="0"/>
            <a:endCxn id="12" idx="4"/>
          </p:cNvCxnSpPr>
          <p:nvPr/>
        </p:nvCxnSpPr>
        <p:spPr bwMode="auto">
          <a:xfrm flipV="1">
            <a:off x="3390900" y="2038350"/>
            <a:ext cx="18288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286000" y="2724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3" idx="0"/>
            <a:endCxn id="13" idx="4"/>
          </p:cNvCxnSpPr>
          <p:nvPr/>
        </p:nvCxnSpPr>
        <p:spPr bwMode="auto">
          <a:xfrm flipH="1" flipV="1">
            <a:off x="4533900" y="2038350"/>
            <a:ext cx="15240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-8468" y="1200150"/>
            <a:ext cx="343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Fully connected single layer network</a:t>
            </a:r>
          </a:p>
        </p:txBody>
      </p:sp>
    </p:spTree>
    <p:extLst>
      <p:ext uri="{BB962C8B-B14F-4D97-AF65-F5344CB8AC3E}">
        <p14:creationId xmlns:p14="http://schemas.microsoft.com/office/powerpoint/2010/main" val="216330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86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054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220554"/>
            <a:ext cx="322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076700" y="1276350"/>
            <a:ext cx="381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076700" y="1276350"/>
            <a:ext cx="12192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276350"/>
            <a:ext cx="322496" cy="1122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19500" y="2724150"/>
            <a:ext cx="24384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724150"/>
            <a:ext cx="1236896" cy="1503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19500" y="2724150"/>
            <a:ext cx="3352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724150"/>
            <a:ext cx="2075096" cy="1503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2382604" y="2724150"/>
            <a:ext cx="2913296" cy="1503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95900" y="2724150"/>
            <a:ext cx="16764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457700" y="2724150"/>
            <a:ext cx="2514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495800" y="2800350"/>
            <a:ext cx="1562100" cy="1371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95900" y="2724150"/>
            <a:ext cx="7620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62500" y="2820754"/>
            <a:ext cx="515704" cy="1427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390900" y="2724150"/>
            <a:ext cx="19050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048000" y="14287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57400" y="3105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19600" y="666750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pic>
        <p:nvPicPr>
          <p:cNvPr id="86" name="Picture 85" descr="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3150"/>
            <a:ext cx="2451100" cy="59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057400" cy="4699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 bwMode="auto">
          <a:xfrm>
            <a:off x="4648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55" name="Straight Arrow Connector 54"/>
          <p:cNvCxnSpPr>
            <a:stCxn id="12" idx="0"/>
            <a:endCxn id="45" idx="4"/>
          </p:cNvCxnSpPr>
          <p:nvPr/>
        </p:nvCxnSpPr>
        <p:spPr bwMode="auto">
          <a:xfrm flipH="1" flipV="1">
            <a:off x="4838700" y="1276350"/>
            <a:ext cx="4572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3" idx="0"/>
            <a:endCxn id="45" idx="4"/>
          </p:cNvCxnSpPr>
          <p:nvPr/>
        </p:nvCxnSpPr>
        <p:spPr bwMode="auto">
          <a:xfrm flipV="1">
            <a:off x="4457700" y="1276350"/>
            <a:ext cx="381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9" idx="7"/>
            <a:endCxn id="45" idx="4"/>
          </p:cNvCxnSpPr>
          <p:nvPr/>
        </p:nvCxnSpPr>
        <p:spPr bwMode="auto">
          <a:xfrm flipV="1">
            <a:off x="3754204" y="1276350"/>
            <a:ext cx="1084496" cy="1122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675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2800" dirty="0"/>
              <a:t>For every item (</a:t>
            </a:r>
            <a:r>
              <a:rPr lang="en-US" sz="2800" dirty="0" err="1"/>
              <a:t>x,y</a:t>
            </a:r>
            <a:r>
              <a:rPr lang="en-US" sz="2800" dirty="0"/>
              <a:t>) in the training set</a:t>
            </a:r>
          </a:p>
          <a:p>
            <a:pPr lvl="1"/>
            <a:r>
              <a:rPr lang="en-US" sz="2400" dirty="0"/>
              <a:t>Run </a:t>
            </a:r>
            <a:r>
              <a:rPr lang="en-US" sz="2400" i="1" dirty="0">
                <a:solidFill>
                  <a:schemeClr val="accent1"/>
                </a:solidFill>
              </a:rPr>
              <a:t>forward</a:t>
            </a:r>
            <a:r>
              <a:rPr lang="en-US" sz="2400" dirty="0"/>
              <a:t> computation to find an answer for x</a:t>
            </a:r>
          </a:p>
          <a:p>
            <a:pPr lvl="1"/>
            <a:r>
              <a:rPr lang="en-US" sz="2400" dirty="0"/>
              <a:t>For every output node</a:t>
            </a:r>
          </a:p>
          <a:p>
            <a:pPr lvl="2"/>
            <a:r>
              <a:rPr lang="en-US" sz="2000" dirty="0"/>
              <a:t>Assess the difference between true value y and the computed value y’</a:t>
            </a:r>
          </a:p>
          <a:p>
            <a:pPr lvl="2"/>
            <a:r>
              <a:rPr lang="en-US" sz="2000" dirty="0"/>
              <a:t>For every weight from the hidden layer to the output layer</a:t>
            </a:r>
          </a:p>
          <a:p>
            <a:pPr lvl="3"/>
            <a:r>
              <a:rPr lang="en-US" sz="1800" dirty="0"/>
              <a:t>Update the weight  (w = w + delta)</a:t>
            </a:r>
          </a:p>
          <a:p>
            <a:pPr lvl="1"/>
            <a:r>
              <a:rPr lang="en-US" sz="2400" dirty="0"/>
              <a:t>For very hidden node</a:t>
            </a:r>
          </a:p>
          <a:p>
            <a:pPr lvl="2"/>
            <a:r>
              <a:rPr lang="en-US" sz="2000" dirty="0"/>
              <a:t>Assess how much blame it deserves for the current answer</a:t>
            </a:r>
          </a:p>
          <a:p>
            <a:pPr lvl="2"/>
            <a:r>
              <a:rPr lang="en-US" sz="2000" dirty="0"/>
              <a:t>For every weight from the input layer to the hidden layer</a:t>
            </a:r>
          </a:p>
          <a:p>
            <a:pPr lvl="3"/>
            <a:r>
              <a:rPr lang="en-US" sz="1800" dirty="0"/>
              <a:t>Update the weight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908119" y="3158154"/>
            <a:ext cx="274441" cy="28091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98342" y="2877237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127672" y="18097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05884" y="2877237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402113" y="2877237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935563" y="2049528"/>
            <a:ext cx="232300" cy="82770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264893" y="2090668"/>
            <a:ext cx="274441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264893" y="2090668"/>
            <a:ext cx="878212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4032593" y="2090668"/>
            <a:ext cx="232300" cy="827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4182560" y="4506559"/>
            <a:ext cx="274441" cy="28091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810353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554767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621666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633677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947574" y="3397933"/>
            <a:ext cx="1769172" cy="82770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770898" y="3158154"/>
            <a:ext cx="164665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948310" y="3199294"/>
            <a:ext cx="810577" cy="1026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935563" y="3158154"/>
            <a:ext cx="1756425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3044604" y="3158154"/>
            <a:ext cx="890959" cy="11086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13426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935563" y="3158154"/>
            <a:ext cx="2415084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3044604" y="3158154"/>
            <a:ext cx="1494730" cy="11086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3044604" y="3158154"/>
            <a:ext cx="2098501" cy="11086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143105" y="3158154"/>
            <a:ext cx="1207542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539334" y="3158154"/>
            <a:ext cx="1811313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566778" y="3214338"/>
            <a:ext cx="1125210" cy="10113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143105" y="3158154"/>
            <a:ext cx="548883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511890" y="3214338"/>
            <a:ext cx="246997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58887" y="3229382"/>
            <a:ext cx="371471" cy="1052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770898" y="3158154"/>
            <a:ext cx="768436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770898" y="3158154"/>
            <a:ext cx="1372207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523901" y="2203035"/>
            <a:ext cx="329330" cy="38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10353" y="3439072"/>
            <a:ext cx="329330" cy="38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78091" y="4562742"/>
            <a:ext cx="327509" cy="295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590799" y="4562742"/>
            <a:ext cx="54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4676555" y="18097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55" name="Straight Arrow Connector 54"/>
          <p:cNvCxnSpPr>
            <a:stCxn id="12" idx="0"/>
            <a:endCxn id="45" idx="4"/>
          </p:cNvCxnSpPr>
          <p:nvPr/>
        </p:nvCxnSpPr>
        <p:spPr bwMode="auto">
          <a:xfrm flipH="1" flipV="1">
            <a:off x="4813775" y="2090668"/>
            <a:ext cx="329330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3" idx="0"/>
            <a:endCxn id="45" idx="4"/>
          </p:cNvCxnSpPr>
          <p:nvPr/>
        </p:nvCxnSpPr>
        <p:spPr bwMode="auto">
          <a:xfrm flipV="1">
            <a:off x="4539334" y="2090668"/>
            <a:ext cx="274441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9" idx="7"/>
            <a:endCxn id="45" idx="4"/>
          </p:cNvCxnSpPr>
          <p:nvPr/>
        </p:nvCxnSpPr>
        <p:spPr bwMode="auto">
          <a:xfrm flipV="1">
            <a:off x="4032593" y="2090668"/>
            <a:ext cx="781183" cy="827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4648200" y="12001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114800" y="12001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1809750"/>
            <a:ext cx="149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output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09800" y="1200150"/>
            <a:ext cx="146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answer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" y="4629150"/>
            <a:ext cx="171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instance</a:t>
            </a:r>
          </a:p>
        </p:txBody>
      </p:sp>
      <p:sp>
        <p:nvSpPr>
          <p:cNvPr id="17" name="Up Arrow 16"/>
          <p:cNvSpPr/>
          <p:nvPr/>
        </p:nvSpPr>
        <p:spPr bwMode="auto">
          <a:xfrm>
            <a:off x="1066800" y="2038350"/>
            <a:ext cx="457200" cy="19812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9D1487D6-B7B8-A046-ADF4-1C662236970B}"/>
              </a:ext>
            </a:extLst>
          </p:cNvPr>
          <p:cNvSpPr/>
          <p:nvPr/>
        </p:nvSpPr>
        <p:spPr bwMode="auto">
          <a:xfrm>
            <a:off x="5280324" y="1226653"/>
            <a:ext cx="411663" cy="838200"/>
          </a:xfrm>
          <a:prstGeom prst="rightBrace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0A7158-09ED-C944-A16C-7073E2AF0BAA}"/>
              </a:ext>
            </a:extLst>
          </p:cNvPr>
          <p:cNvSpPr txBox="1"/>
          <p:nvPr/>
        </p:nvSpPr>
        <p:spPr>
          <a:xfrm>
            <a:off x="5813724" y="1476476"/>
            <a:ext cx="1373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72885647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31688</TotalTime>
  <Words>800</Words>
  <Application>Microsoft Macintosh PowerPoint</Application>
  <PresentationFormat>On-screen Show (16:9)</PresentationFormat>
  <Paragraphs>181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Bradley Hand ITC TT-Bold</vt:lpstr>
      <vt:lpstr>ＭＳ Ｐゴシック</vt:lpstr>
      <vt:lpstr>Tahoma</vt:lpstr>
      <vt:lpstr>Times</vt:lpstr>
      <vt:lpstr>Times New Roman</vt:lpstr>
      <vt:lpstr>Verdana</vt:lpstr>
      <vt:lpstr>Wingdings</vt:lpstr>
      <vt:lpstr>SLP</vt:lpstr>
      <vt:lpstr>Natural Language Processing</vt:lpstr>
      <vt:lpstr>Today</vt:lpstr>
      <vt:lpstr>Readings</vt:lpstr>
      <vt:lpstr>Single Unit McCulloch-Pitts</vt:lpstr>
      <vt:lpstr>Non-Linear Functions</vt:lpstr>
      <vt:lpstr>Network of Units</vt:lpstr>
      <vt:lpstr>Multilayer Network</vt:lpstr>
      <vt:lpstr>Network Training</vt:lpstr>
      <vt:lpstr>Multilayer Network</vt:lpstr>
      <vt:lpstr>Loss Function</vt:lpstr>
      <vt:lpstr>Weight Updates</vt:lpstr>
      <vt:lpstr>Motivation</vt:lpstr>
      <vt:lpstr>Weight Updates</vt:lpstr>
      <vt:lpstr>Weight Updates</vt:lpstr>
      <vt:lpstr>Individual Pieces</vt:lpstr>
      <vt:lpstr>Previous Layer</vt:lpstr>
      <vt:lpstr>Previous Layer</vt:lpstr>
      <vt:lpstr>Weight Updates</vt:lpstr>
      <vt:lpstr>Network Training</vt:lpstr>
      <vt:lpstr>Network Training</vt:lpstr>
      <vt:lpstr>Training Issues (1)</vt:lpstr>
      <vt:lpstr>Training Issues (2)</vt:lpstr>
      <vt:lpstr>Training Issues (3)</vt:lpstr>
      <vt:lpstr>Multi-Layer Notation</vt:lpstr>
      <vt:lpstr>Computation Graphs</vt:lpstr>
      <vt:lpstr>Example</vt:lpstr>
      <vt:lpstr>Example</vt:lpstr>
      <vt:lpstr>Example</vt:lpstr>
      <vt:lpstr>Example</vt:lpstr>
      <vt:lpstr>Example</vt:lpstr>
      <vt:lpstr>Multilayer Network</vt:lpstr>
      <vt:lpstr>Example </vt:lpstr>
    </vt:vector>
  </TitlesOfParts>
  <Company>University of Colorado at Boulder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Dieu My Nguyen</cp:lastModifiedBy>
  <cp:revision>257</cp:revision>
  <cp:lastPrinted>2017-09-28T19:29:07Z</cp:lastPrinted>
  <dcterms:created xsi:type="dcterms:W3CDTF">2010-02-15T22:25:39Z</dcterms:created>
  <dcterms:modified xsi:type="dcterms:W3CDTF">2018-10-30T20:48:02Z</dcterms:modified>
</cp:coreProperties>
</file>