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63"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Lst>
  <p:sldSz cx="9144000" cy="5143500" type="screen16x9"/>
  <p:notesSz cx="6858000" cy="9144000"/>
  <p:embeddedFontLst>
    <p:embeddedFont>
      <p:font typeface="Proxima Nova" panose="02000506030000020004"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p:cViewPr varScale="1">
        <p:scale>
          <a:sx n="139" d="100"/>
          <a:sy n="139" d="100"/>
        </p:scale>
        <p:origin x="84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443f3386f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 problem faced by most parents. Whether it is something huge, like a guest appearance or out of the ordinary activity, or something more mundane, like how a child may have really enjoyed that one book on dinosaurs, or building blocks in the playground, parents miss out on key moments of their child’s development due to gaps in communication. This is where we come in.</a:t>
            </a:r>
            <a:endParaRPr/>
          </a:p>
        </p:txBody>
      </p:sp>
      <p:sp>
        <p:nvSpPr>
          <p:cNvPr id="102" name="Google Shape;102;g2443f3386f9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4435e4c64d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24435e4c64d_0_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4435e4c64d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24435e4c64d_0_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4435e4c64d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g24435e4c64d_0_1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4435e4c64d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24435e4c64d_0_1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4435e4c64d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24435e4c64d_0_1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4435e4c64d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g24435e4c64d_0_1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4435e4c64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24435e4c64d_0_1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4435e4c64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g24435e4c64d_0_1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4435e4c64d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g24435e4c64d_0_1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4435e4c64d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24435e4c64d_0_1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378290ce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are Little Listener.</a:t>
            </a:r>
            <a:endParaRPr/>
          </a:p>
        </p:txBody>
      </p:sp>
      <p:sp>
        <p:nvSpPr>
          <p:cNvPr id="107" name="Google Shape;107;g24378290ce5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4435e4c64d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g24435e4c64d_0_1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4435e4c64d_1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Rebecca</a:t>
            </a:r>
            <a:endParaRPr/>
          </a:p>
          <a:p>
            <a:pPr marL="0" lvl="0" indent="0" algn="l" rtl="0">
              <a:spcBef>
                <a:spcPts val="0"/>
              </a:spcBef>
              <a:spcAft>
                <a:spcPts val="0"/>
              </a:spcAft>
              <a:buNone/>
            </a:pPr>
            <a:r>
              <a:rPr lang="en"/>
              <a:t>Interactive for teachers, too</a:t>
            </a:r>
            <a:endParaRPr/>
          </a:p>
          <a:p>
            <a:pPr marL="0" lvl="0" indent="0" algn="l" rtl="0">
              <a:spcBef>
                <a:spcPts val="0"/>
              </a:spcBef>
              <a:spcAft>
                <a:spcPts val="0"/>
              </a:spcAft>
              <a:buNone/>
            </a:pPr>
            <a:r>
              <a:rPr lang="en"/>
              <a:t>The teacher path allows teachers to access this data that the students have shared to Little Listener, and they can choose to send this home to parents.</a:t>
            </a:r>
            <a:endParaRPr/>
          </a:p>
          <a:p>
            <a:pPr marL="0" lvl="0" indent="0" algn="l" rtl="0">
              <a:spcBef>
                <a:spcPts val="0"/>
              </a:spcBef>
              <a:spcAft>
                <a:spcPts val="0"/>
              </a:spcAft>
              <a:buNone/>
            </a:pPr>
            <a:r>
              <a:rPr lang="en"/>
              <a:t>Our program also program — same alexa to retrieve information for students - -small snippet of teacher’s path can sound like</a:t>
            </a:r>
            <a:endParaRPr/>
          </a:p>
        </p:txBody>
      </p:sp>
      <p:sp>
        <p:nvSpPr>
          <p:cNvPr id="287" name="Google Shape;287;g24435e4c64d_1_1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4435e4c64d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g24435e4c64d_1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4435e4c64d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lil pause before start</a:t>
            </a:r>
            <a:endParaRPr/>
          </a:p>
        </p:txBody>
      </p:sp>
      <p:sp>
        <p:nvSpPr>
          <p:cNvPr id="306" name="Google Shape;306;g24435e4c64d_1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4435e4c64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Rebecca</a:t>
            </a:r>
            <a:endParaRPr/>
          </a:p>
          <a:p>
            <a:pPr marL="0" lvl="0" indent="0" algn="l" rtl="0">
              <a:spcBef>
                <a:spcPts val="0"/>
              </a:spcBef>
              <a:spcAft>
                <a:spcPts val="0"/>
              </a:spcAft>
              <a:buNone/>
            </a:pPr>
            <a:r>
              <a:rPr lang="en"/>
              <a:t>summary</a:t>
            </a:r>
            <a:endParaRPr/>
          </a:p>
        </p:txBody>
      </p:sp>
      <p:sp>
        <p:nvSpPr>
          <p:cNvPr id="314" name="Google Shape;314;g24435e4c64d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4435e4c64d_1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Nick</a:t>
            </a:r>
            <a:endParaRPr/>
          </a:p>
        </p:txBody>
      </p:sp>
      <p:sp>
        <p:nvSpPr>
          <p:cNvPr id="326" name="Google Shape;326;g24435e4c64d_1_1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4435e4c64d_1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Nick</a:t>
            </a:r>
            <a:endParaRPr/>
          </a:p>
        </p:txBody>
      </p:sp>
      <p:sp>
        <p:nvSpPr>
          <p:cNvPr id="336" name="Google Shape;336;g24435e4c64d_1_1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4435e4c64d_1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Nick</a:t>
            </a:r>
            <a:endParaRPr/>
          </a:p>
        </p:txBody>
      </p:sp>
      <p:sp>
        <p:nvSpPr>
          <p:cNvPr id="344" name="Google Shape;344;g24435e4c64d_1_1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44422d89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Nick</a:t>
            </a:r>
            <a:endParaRPr/>
          </a:p>
        </p:txBody>
      </p:sp>
      <p:sp>
        <p:nvSpPr>
          <p:cNvPr id="352" name="Google Shape;352;g244422d8904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408900222ad1dbe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Nick</a:t>
            </a:r>
            <a:endParaRPr/>
          </a:p>
        </p:txBody>
      </p:sp>
      <p:sp>
        <p:nvSpPr>
          <p:cNvPr id="362" name="Google Shape;362;g408900222ad1dbe3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4397b4c0a6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Currently, we see a great disconnect between families with children of all ages. Parents want to know what their kids are up to, but whether it is because the child forgets, isn’t willing to share, or too tired or busy to talk, parents start to miss out. As for teachers, no matter how attentive you are, it is hard to spot every little moment and detail when you have to manage an entire classroom.</a:t>
            </a:r>
            <a:endParaRPr/>
          </a:p>
        </p:txBody>
      </p:sp>
      <p:sp>
        <p:nvSpPr>
          <p:cNvPr id="115" name="Google Shape;115;g24397b4c0a6_0_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4435e4c64d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of the other findings we stumbled across includes how teachers would love a function where they could also add on additional detail for each child’s answer. For instance, a child’s response of “I played in the sandbox today” could have more dimension if a teacher could add “They were at the sandbox for the entire recess period”. Furthermore, some teachers we interviewed suggested that Little Listener logs could help them track the child’s progress with language, from semantics to sentence structure, and even pronunciation. We’re really thrilled that they saw the potential in Little Listener.</a:t>
            </a:r>
            <a:endParaRPr/>
          </a:p>
        </p:txBody>
      </p:sp>
      <p:sp>
        <p:nvSpPr>
          <p:cNvPr id="370" name="Google Shape;370;g24435e4c64d_1_1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4435e4c64d_2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Rebecca</a:t>
            </a:r>
            <a:endParaRPr/>
          </a:p>
        </p:txBody>
      </p:sp>
      <p:sp>
        <p:nvSpPr>
          <p:cNvPr id="378" name="Google Shape;378;g24435e4c64d_2_2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24435e4c64d_2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are Little Listener.</a:t>
            </a:r>
            <a:endParaRPr/>
          </a:p>
        </p:txBody>
      </p:sp>
      <p:sp>
        <p:nvSpPr>
          <p:cNvPr id="386" name="Google Shape;386;g24435e4c64d_2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4435e4c64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current solution is as follows. Parents and teachers catch up briefly during drop off or pick up. Children try to communicate as best they can. Or teachers will sometimes send updates home. But these are all flawed methods. Parent teacher communication rarely includes the child, so every big moment or exciting milestone feels impersonal. As children may be inaccurate communicators, their memories of the events may lack crucial detail. Not to mention, newsletters can be very infrequent.</a:t>
            </a:r>
            <a:endParaRPr/>
          </a:p>
        </p:txBody>
      </p:sp>
      <p:sp>
        <p:nvSpPr>
          <p:cNvPr id="123" name="Google Shape;123;g24435e4c64d_0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4435e4c64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we asked teachers how often is a full update sent to parents, the answers skewed towards being bi-weekly and even monthly. And that’s a lot of days to miss out on.</a:t>
            </a:r>
            <a:endParaRPr/>
          </a:p>
        </p:txBody>
      </p:sp>
      <p:sp>
        <p:nvSpPr>
          <p:cNvPr id="133" name="Google Shape;133;g24435e4c64d_0_7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038ccf5135353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2038ccf51353532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4378290ce5_3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Rebecca</a:t>
            </a:r>
            <a:endParaRPr/>
          </a:p>
          <a:p>
            <a:pPr marL="0" lvl="0" indent="0" algn="l" rtl="0">
              <a:spcBef>
                <a:spcPts val="0"/>
              </a:spcBef>
              <a:spcAft>
                <a:spcPts val="0"/>
              </a:spcAft>
              <a:buNone/>
            </a:pPr>
            <a:r>
              <a:rPr lang="en"/>
              <a:t>Our goal is to reconnect families through echoing the joys of learning. Our mission is to help parents and teachers become more active participants in their children’s growth. Little Listener aims to bridge the gap between children and parents. By providing a way for children to share what they did </a:t>
            </a:r>
            <a:r>
              <a:rPr lang="en" b="1"/>
              <a:t>as soon as they want to share, </a:t>
            </a:r>
            <a:r>
              <a:rPr lang="en"/>
              <a:t>children can be excited to share because they know their parents can listen later. Through Little Listener, parents can get to know their children’s joys in school. Teachers are given the chance to listen to their students’ thoughts so they can shape the curriculums in ways that would best fit the children. JOY</a:t>
            </a:r>
            <a:endParaRPr/>
          </a:p>
        </p:txBody>
      </p:sp>
      <p:sp>
        <p:nvSpPr>
          <p:cNvPr id="149" name="Google Shape;149;g24378290ce5_3_3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4435e4c64d_2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Rebecca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2" name="Google Shape;162;g24435e4c64d_2_2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4435e4c64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Rebecca</a:t>
            </a:r>
            <a:endParaRPr/>
          </a:p>
          <a:p>
            <a:pPr marL="0" lvl="0" indent="0" algn="l" rtl="0">
              <a:spcBef>
                <a:spcPts val="0"/>
              </a:spcBef>
              <a:spcAft>
                <a:spcPts val="0"/>
              </a:spcAft>
              <a:buNone/>
            </a:pPr>
            <a:r>
              <a:rPr lang="en"/>
              <a:t>Children initiates and records the fun– freedom and flexibility in sharing what they want when they want (multiple times a day), </a:t>
            </a:r>
            <a:endParaRPr/>
          </a:p>
          <a:p>
            <a:pPr marL="0" lvl="0" indent="0" algn="l" rtl="0">
              <a:spcBef>
                <a:spcPts val="0"/>
              </a:spcBef>
              <a:spcAft>
                <a:spcPts val="0"/>
              </a:spcAft>
              <a:buNone/>
            </a:pPr>
            <a:r>
              <a:rPr lang="en"/>
              <a:t>direct comments – authentic bonding moment</a:t>
            </a:r>
            <a:endParaRPr/>
          </a:p>
          <a:p>
            <a:pPr marL="0" lvl="0" indent="0" algn="l" rtl="0">
              <a:spcBef>
                <a:spcPts val="0"/>
              </a:spcBef>
              <a:spcAft>
                <a:spcPts val="0"/>
              </a:spcAft>
              <a:buNone/>
            </a:pPr>
            <a:r>
              <a:rPr lang="en"/>
              <a:t>Learning opportunity to shape curriculum and understand students</a:t>
            </a:r>
            <a:endParaRPr/>
          </a:p>
          <a:p>
            <a:pPr marL="0" lvl="0" indent="0" algn="l" rtl="0">
              <a:spcBef>
                <a:spcPts val="0"/>
              </a:spcBef>
              <a:spcAft>
                <a:spcPts val="0"/>
              </a:spcAft>
              <a:buClr>
                <a:schemeClr val="dk1"/>
              </a:buClr>
              <a:buSzPts val="1100"/>
              <a:buFont typeface="Arial"/>
              <a:buNone/>
            </a:pPr>
            <a:r>
              <a:rPr lang="en"/>
              <a:t>Our program comes in two main interactive segments. The student path prompts students with simple questions, asking them to share a fun thing they did that day and who they did it with.</a:t>
            </a:r>
            <a:endParaRPr/>
          </a:p>
          <a:p>
            <a:pPr marL="0" lvl="0" indent="0" algn="l" rtl="0">
              <a:spcBef>
                <a:spcPts val="0"/>
              </a:spcBef>
              <a:spcAft>
                <a:spcPts val="0"/>
              </a:spcAft>
              <a:buNone/>
            </a:pPr>
            <a:endParaRPr/>
          </a:p>
        </p:txBody>
      </p:sp>
      <p:sp>
        <p:nvSpPr>
          <p:cNvPr id="183" name="Google Shape;183;g24435e4c64d_0_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Font typeface="Proxima Nova"/>
              <a:buNone/>
              <a:defRPr>
                <a:latin typeface="Proxima Nova"/>
                <a:ea typeface="Proxima Nova"/>
                <a:cs typeface="Proxima Nova"/>
                <a:sym typeface="Proxima Nova"/>
              </a:defRPr>
            </a:lvl1pPr>
            <a:lvl2pPr lvl="1">
              <a:spcBef>
                <a:spcPts val="0"/>
              </a:spcBef>
              <a:spcAft>
                <a:spcPts val="0"/>
              </a:spcAft>
              <a:buSzPts val="2800"/>
              <a:buFont typeface="Proxima Nova"/>
              <a:buNone/>
              <a:defRPr>
                <a:latin typeface="Proxima Nova"/>
                <a:ea typeface="Proxima Nova"/>
                <a:cs typeface="Proxima Nova"/>
                <a:sym typeface="Proxima Nova"/>
              </a:defRPr>
            </a:lvl2pPr>
            <a:lvl3pPr lvl="2">
              <a:spcBef>
                <a:spcPts val="0"/>
              </a:spcBef>
              <a:spcAft>
                <a:spcPts val="0"/>
              </a:spcAft>
              <a:buSzPts val="2800"/>
              <a:buFont typeface="Proxima Nova"/>
              <a:buNone/>
              <a:defRPr>
                <a:latin typeface="Proxima Nova"/>
                <a:ea typeface="Proxima Nova"/>
                <a:cs typeface="Proxima Nova"/>
                <a:sym typeface="Proxima Nova"/>
              </a:defRPr>
            </a:lvl3pPr>
            <a:lvl4pPr lvl="3">
              <a:spcBef>
                <a:spcPts val="0"/>
              </a:spcBef>
              <a:spcAft>
                <a:spcPts val="0"/>
              </a:spcAft>
              <a:buSzPts val="2800"/>
              <a:buFont typeface="Proxima Nova"/>
              <a:buNone/>
              <a:defRPr>
                <a:latin typeface="Proxima Nova"/>
                <a:ea typeface="Proxima Nova"/>
                <a:cs typeface="Proxima Nova"/>
                <a:sym typeface="Proxima Nova"/>
              </a:defRPr>
            </a:lvl4pPr>
            <a:lvl5pPr lvl="4">
              <a:spcBef>
                <a:spcPts val="0"/>
              </a:spcBef>
              <a:spcAft>
                <a:spcPts val="0"/>
              </a:spcAft>
              <a:buSzPts val="2800"/>
              <a:buFont typeface="Proxima Nova"/>
              <a:buNone/>
              <a:defRPr>
                <a:latin typeface="Proxima Nova"/>
                <a:ea typeface="Proxima Nova"/>
                <a:cs typeface="Proxima Nova"/>
                <a:sym typeface="Proxima Nova"/>
              </a:defRPr>
            </a:lvl5pPr>
            <a:lvl6pPr lvl="5">
              <a:spcBef>
                <a:spcPts val="0"/>
              </a:spcBef>
              <a:spcAft>
                <a:spcPts val="0"/>
              </a:spcAft>
              <a:buSzPts val="2800"/>
              <a:buFont typeface="Proxima Nova"/>
              <a:buNone/>
              <a:defRPr>
                <a:latin typeface="Proxima Nova"/>
                <a:ea typeface="Proxima Nova"/>
                <a:cs typeface="Proxima Nova"/>
                <a:sym typeface="Proxima Nova"/>
              </a:defRPr>
            </a:lvl6pPr>
            <a:lvl7pPr lvl="6">
              <a:spcBef>
                <a:spcPts val="0"/>
              </a:spcBef>
              <a:spcAft>
                <a:spcPts val="0"/>
              </a:spcAft>
              <a:buSzPts val="2800"/>
              <a:buFont typeface="Proxima Nova"/>
              <a:buNone/>
              <a:defRPr>
                <a:latin typeface="Proxima Nova"/>
                <a:ea typeface="Proxima Nova"/>
                <a:cs typeface="Proxima Nova"/>
                <a:sym typeface="Proxima Nova"/>
              </a:defRPr>
            </a:lvl7pPr>
            <a:lvl8pPr lvl="7">
              <a:spcBef>
                <a:spcPts val="0"/>
              </a:spcBef>
              <a:spcAft>
                <a:spcPts val="0"/>
              </a:spcAft>
              <a:buSzPts val="2800"/>
              <a:buFont typeface="Proxima Nova"/>
              <a:buNone/>
              <a:defRPr>
                <a:latin typeface="Proxima Nova"/>
                <a:ea typeface="Proxima Nova"/>
                <a:cs typeface="Proxima Nova"/>
                <a:sym typeface="Proxima Nova"/>
              </a:defRPr>
            </a:lvl8pPr>
            <a:lvl9pPr lvl="8">
              <a:spcBef>
                <a:spcPts val="0"/>
              </a:spcBef>
              <a:spcAft>
                <a:spcPts val="0"/>
              </a:spcAft>
              <a:buSzPts val="2800"/>
              <a:buFont typeface="Proxima Nova"/>
              <a:buNone/>
              <a:defRPr>
                <a:latin typeface="Proxima Nova"/>
                <a:ea typeface="Proxima Nova"/>
                <a:cs typeface="Proxima Nova"/>
                <a:sym typeface="Proxima Nova"/>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Font typeface="Proxima Nova"/>
              <a:buChar char="●"/>
              <a:defRPr>
                <a:latin typeface="Proxima Nova"/>
                <a:ea typeface="Proxima Nova"/>
                <a:cs typeface="Proxima Nova"/>
                <a:sym typeface="Proxima Nova"/>
              </a:defRPr>
            </a:lvl1pPr>
            <a:lvl2pPr marL="914400" lvl="1" indent="-317500">
              <a:spcBef>
                <a:spcPts val="0"/>
              </a:spcBef>
              <a:spcAft>
                <a:spcPts val="0"/>
              </a:spcAft>
              <a:buSzPts val="1400"/>
              <a:buFont typeface="Proxima Nova"/>
              <a:buChar char="○"/>
              <a:defRPr>
                <a:latin typeface="Proxima Nova"/>
                <a:ea typeface="Proxima Nova"/>
                <a:cs typeface="Proxima Nova"/>
                <a:sym typeface="Proxima Nova"/>
              </a:defRPr>
            </a:lvl2pPr>
            <a:lvl3pPr marL="1371600" lvl="2" indent="-317500">
              <a:spcBef>
                <a:spcPts val="0"/>
              </a:spcBef>
              <a:spcAft>
                <a:spcPts val="0"/>
              </a:spcAft>
              <a:buSzPts val="1400"/>
              <a:buFont typeface="Proxima Nova"/>
              <a:buChar char="■"/>
              <a:defRPr>
                <a:latin typeface="Proxima Nova"/>
                <a:ea typeface="Proxima Nova"/>
                <a:cs typeface="Proxima Nova"/>
                <a:sym typeface="Proxima Nova"/>
              </a:defRPr>
            </a:lvl3pPr>
            <a:lvl4pPr marL="1828800" lvl="3" indent="-317500">
              <a:spcBef>
                <a:spcPts val="0"/>
              </a:spcBef>
              <a:spcAft>
                <a:spcPts val="0"/>
              </a:spcAft>
              <a:buSzPts val="1400"/>
              <a:buFont typeface="Proxima Nova"/>
              <a:buChar char="●"/>
              <a:defRPr>
                <a:latin typeface="Proxima Nova"/>
                <a:ea typeface="Proxima Nova"/>
                <a:cs typeface="Proxima Nova"/>
                <a:sym typeface="Proxima Nova"/>
              </a:defRPr>
            </a:lvl4pPr>
            <a:lvl5pPr marL="2286000" lvl="4" indent="-317500">
              <a:spcBef>
                <a:spcPts val="0"/>
              </a:spcBef>
              <a:spcAft>
                <a:spcPts val="0"/>
              </a:spcAft>
              <a:buSzPts val="1400"/>
              <a:buFont typeface="Proxima Nova"/>
              <a:buChar char="○"/>
              <a:defRPr>
                <a:latin typeface="Proxima Nova"/>
                <a:ea typeface="Proxima Nova"/>
                <a:cs typeface="Proxima Nova"/>
                <a:sym typeface="Proxima Nova"/>
              </a:defRPr>
            </a:lvl5pPr>
            <a:lvl6pPr marL="2743200" lvl="5" indent="-317500">
              <a:spcBef>
                <a:spcPts val="0"/>
              </a:spcBef>
              <a:spcAft>
                <a:spcPts val="0"/>
              </a:spcAft>
              <a:buSzPts val="1400"/>
              <a:buFont typeface="Proxima Nova"/>
              <a:buChar char="■"/>
              <a:defRPr>
                <a:latin typeface="Proxima Nova"/>
                <a:ea typeface="Proxima Nova"/>
                <a:cs typeface="Proxima Nova"/>
                <a:sym typeface="Proxima Nova"/>
              </a:defRPr>
            </a:lvl6pPr>
            <a:lvl7pPr marL="3200400" lvl="6" indent="-317500">
              <a:spcBef>
                <a:spcPts val="0"/>
              </a:spcBef>
              <a:spcAft>
                <a:spcPts val="0"/>
              </a:spcAft>
              <a:buSzPts val="1400"/>
              <a:buFont typeface="Proxima Nova"/>
              <a:buChar char="●"/>
              <a:defRPr>
                <a:latin typeface="Proxima Nova"/>
                <a:ea typeface="Proxima Nova"/>
                <a:cs typeface="Proxima Nova"/>
                <a:sym typeface="Proxima Nova"/>
              </a:defRPr>
            </a:lvl7pPr>
            <a:lvl8pPr marL="3657600" lvl="7" indent="-317500">
              <a:spcBef>
                <a:spcPts val="0"/>
              </a:spcBef>
              <a:spcAft>
                <a:spcPts val="0"/>
              </a:spcAft>
              <a:buSzPts val="1400"/>
              <a:buFont typeface="Proxima Nova"/>
              <a:buChar char="○"/>
              <a:defRPr>
                <a:latin typeface="Proxima Nova"/>
                <a:ea typeface="Proxima Nova"/>
                <a:cs typeface="Proxima Nova"/>
                <a:sym typeface="Proxima Nova"/>
              </a:defRPr>
            </a:lvl8pPr>
            <a:lvl9pPr marL="4114800" lvl="8" indent="-317500">
              <a:spcBef>
                <a:spcPts val="0"/>
              </a:spcBef>
              <a:spcAft>
                <a:spcPts val="0"/>
              </a:spcAft>
              <a:buSzPts val="1400"/>
              <a:buFont typeface="Proxima Nova"/>
              <a:buChar char="■"/>
              <a:defRPr>
                <a:latin typeface="Proxima Nova"/>
                <a:ea typeface="Proxima Nova"/>
                <a:cs typeface="Proxima Nova"/>
                <a:sym typeface="Proxima Nova"/>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Proxima Nova"/>
              <a:buChar char="●"/>
              <a:defRPr sz="1800">
                <a:solidFill>
                  <a:schemeClr val="dk1"/>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hyperlink" Target="http://drive.google.com/file/d/1VxPrEHqKpUuNNuGaMynaJvrczWXxtk6V/view"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hyperlink" Target="http://drive.google.com/file/d/10xNqq8BWFEd8_AmiQl0KOKrmExnOlSya/view"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hyperlink" Target="http://drive.google.com/file/d/1fxexnfyw90yvyM29vVwmwdOZIsskzAhN/view"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hyperlink" Target="http://drive.google.com/file/d/1M3coc2ZH-vp01cyFgxFKzksLY89Pex3m/view"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hyperlink" Target="http://drive.google.com/file/d/1XS0qF1WrHqljhLPNBsOXyt3qKC-jxUIy/view"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hyperlink" Target="http://drive.google.com/file/d/1o14QxLmX7Zu30Cb9YJiL3VqgCPx4fWdS/view"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hyperlink" Target="http://drive.google.com/file/d/1zgmXxGrB8s1K66SznKe7GJN0ch-ga0NX/view"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hyperlink" Target="http://drive.google.com/file/d/1Dt28tQVXxaO1QGkRSpmj0BGRYlnAE75s/view"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hyperlink" Target="http://drive.google.com/file/d/1j99rzSqW_iyK6THzkJ0IjFfemy8dHZ38/view"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hyperlink" Target="http://drive.google.com/file/d/16uexzspqVx8oLqw4Yu3f09_Yh05xUyxo/view"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hyperlink" Target="http://drive.google.com/file/d/1BO571VzkaJkD64m0JneFOs1DV2XdfWTN/view"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hyperlink" Target="http://drive.google.com/file/d/1Q3Ev0OeZVqWLTLe5ezVMUDKfwcV2dtZC/view"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1.png"/><Relationship Id="rId4" Type="http://schemas.openxmlformats.org/officeDocument/2006/relationships/hyperlink" Target="http://drive.google.com/file/d/1yiID2tbuP_L9Nm1pUTOnSoeUrlBB5S1s/view"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0"/>
          <p:cNvPicPr preferRelativeResize="0"/>
          <p:nvPr/>
        </p:nvPicPr>
        <p:blipFill rotWithShape="1">
          <a:blip r:embed="rId3">
            <a:alphaModFix/>
          </a:blip>
          <a:srcRect b="9123"/>
          <a:stretch/>
        </p:blipFill>
        <p:spPr>
          <a:xfrm>
            <a:off x="1232375" y="639900"/>
            <a:ext cx="6679250" cy="3511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29"/>
          <p:cNvPicPr preferRelativeResize="0"/>
          <p:nvPr/>
        </p:nvPicPr>
        <p:blipFill rotWithShape="1">
          <a:blip r:embed="rId3">
            <a:alphaModFix/>
          </a:blip>
          <a:srcRect l="23574" t="13186" r="22846" b="12352"/>
          <a:stretch/>
        </p:blipFill>
        <p:spPr>
          <a:xfrm>
            <a:off x="-697375" y="0"/>
            <a:ext cx="6579250" cy="5143500"/>
          </a:xfrm>
          <a:prstGeom prst="rect">
            <a:avLst/>
          </a:prstGeom>
          <a:noFill/>
          <a:ln>
            <a:noFill/>
          </a:ln>
        </p:spPr>
      </p:pic>
      <p:sp>
        <p:nvSpPr>
          <p:cNvPr id="197" name="Google Shape;197;p29"/>
          <p:cNvSpPr txBox="1"/>
          <p:nvPr/>
        </p:nvSpPr>
        <p:spPr>
          <a:xfrm>
            <a:off x="1253294" y="1817394"/>
            <a:ext cx="3218400" cy="1508700"/>
          </a:xfrm>
          <a:prstGeom prst="rect">
            <a:avLst/>
          </a:prstGeom>
          <a:noFill/>
          <a:ln>
            <a:noFill/>
          </a:ln>
        </p:spPr>
        <p:txBody>
          <a:bodyPr spcFirstLastPara="1" wrap="square" lIns="0" tIns="0" rIns="0" bIns="0" anchor="t" anchorCtr="0">
            <a:spAutoFit/>
          </a:bodyPr>
          <a:lstStyle/>
          <a:p>
            <a:pPr marL="0" marR="0" lvl="0" indent="0" algn="l" rtl="0">
              <a:lnSpc>
                <a:spcPct val="98009"/>
              </a:lnSpc>
              <a:spcBef>
                <a:spcPts val="0"/>
              </a:spcBef>
              <a:spcAft>
                <a:spcPts val="0"/>
              </a:spcAft>
              <a:buClr>
                <a:srgbClr val="000000"/>
              </a:buClr>
              <a:buFont typeface="Arial"/>
              <a:buNone/>
            </a:pPr>
            <a:r>
              <a:rPr lang="en" sz="2500" b="1">
                <a:solidFill>
                  <a:schemeClr val="dk1"/>
                </a:solidFill>
                <a:latin typeface="Proxima Nova"/>
                <a:ea typeface="Proxima Nova"/>
                <a:cs typeface="Proxima Nova"/>
                <a:sym typeface="Proxima Nova"/>
              </a:rPr>
              <a:t>Hello! Are you a student or a teacher? Please just say 'student' or 'teacher'  </a:t>
            </a:r>
            <a:endParaRPr sz="2500">
              <a:solidFill>
                <a:schemeClr val="dk1"/>
              </a:solidFill>
              <a:latin typeface="Proxima Nova"/>
              <a:ea typeface="Proxima Nova"/>
              <a:cs typeface="Proxima Nova"/>
              <a:sym typeface="Proxima Nova"/>
            </a:endParaRPr>
          </a:p>
        </p:txBody>
      </p:sp>
      <p:pic>
        <p:nvPicPr>
          <p:cNvPr id="198" name="Google Shape;198;p29" title="alexa 1.mp3">
            <a:hlinkClick r:id="rId4"/>
          </p:cNvPr>
          <p:cNvPicPr preferRelativeResize="0"/>
          <p:nvPr/>
        </p:nvPicPr>
        <p:blipFill>
          <a:blip r:embed="rId5">
            <a:alphaModFix/>
          </a:blip>
          <a:stretch>
            <a:fillRect/>
          </a:stretch>
        </p:blipFill>
        <p:spPr>
          <a:xfrm>
            <a:off x="1253294" y="3653875"/>
            <a:ext cx="457200" cy="457200"/>
          </a:xfrm>
          <a:prstGeom prst="rect">
            <a:avLst/>
          </a:prstGeom>
          <a:noFill/>
          <a:ln>
            <a:noFill/>
          </a:ln>
        </p:spPr>
      </p:pic>
      <p:pic>
        <p:nvPicPr>
          <p:cNvPr id="199" name="Google Shape;199;p29"/>
          <p:cNvPicPr preferRelativeResize="0"/>
          <p:nvPr/>
        </p:nvPicPr>
        <p:blipFill rotWithShape="1">
          <a:blip r:embed="rId6">
            <a:alphaModFix/>
          </a:blip>
          <a:srcRect l="27702" t="18518" r="24112" b="41666"/>
          <a:stretch/>
        </p:blipFill>
        <p:spPr>
          <a:xfrm>
            <a:off x="7921974" y="3921015"/>
            <a:ext cx="866451" cy="9268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30"/>
          <p:cNvPicPr preferRelativeResize="0"/>
          <p:nvPr/>
        </p:nvPicPr>
        <p:blipFill rotWithShape="1">
          <a:blip r:embed="rId3">
            <a:alphaModFix/>
          </a:blip>
          <a:srcRect l="23574" t="13186" r="22846" b="12352"/>
          <a:stretch/>
        </p:blipFill>
        <p:spPr>
          <a:xfrm>
            <a:off x="3853475" y="0"/>
            <a:ext cx="6579250" cy="5143500"/>
          </a:xfrm>
          <a:prstGeom prst="rect">
            <a:avLst/>
          </a:prstGeom>
          <a:noFill/>
          <a:ln>
            <a:noFill/>
          </a:ln>
        </p:spPr>
      </p:pic>
      <p:sp>
        <p:nvSpPr>
          <p:cNvPr id="205" name="Google Shape;205;p30"/>
          <p:cNvSpPr txBox="1"/>
          <p:nvPr/>
        </p:nvSpPr>
        <p:spPr>
          <a:xfrm>
            <a:off x="1253294" y="1817394"/>
            <a:ext cx="3218400" cy="1508700"/>
          </a:xfrm>
          <a:prstGeom prst="rect">
            <a:avLst/>
          </a:prstGeom>
          <a:noFill/>
          <a:ln>
            <a:noFill/>
          </a:ln>
        </p:spPr>
        <p:txBody>
          <a:bodyPr spcFirstLastPara="1" wrap="square" lIns="0" tIns="0" rIns="0" bIns="0" anchor="t" anchorCtr="0">
            <a:spAutoFit/>
          </a:bodyPr>
          <a:lstStyle/>
          <a:p>
            <a:pPr marL="0" marR="0" lvl="0" indent="0" algn="l" rtl="0">
              <a:lnSpc>
                <a:spcPct val="98009"/>
              </a:lnSpc>
              <a:spcBef>
                <a:spcPts val="0"/>
              </a:spcBef>
              <a:spcAft>
                <a:spcPts val="0"/>
              </a:spcAft>
              <a:buNone/>
            </a:pPr>
            <a:r>
              <a:rPr lang="en" sz="2500" b="1">
                <a:solidFill>
                  <a:schemeClr val="dk1"/>
                </a:solidFill>
                <a:latin typeface="Proxima Nova"/>
                <a:ea typeface="Proxima Nova"/>
                <a:cs typeface="Proxima Nova"/>
                <a:sym typeface="Proxima Nova"/>
              </a:rPr>
              <a:t>Hello! Are you a student or a teacher? Please just say 'student' or 'teacher'  </a:t>
            </a:r>
            <a:endParaRPr sz="2500">
              <a:solidFill>
                <a:schemeClr val="dk1"/>
              </a:solidFill>
              <a:latin typeface="Proxima Nova"/>
              <a:ea typeface="Proxima Nova"/>
              <a:cs typeface="Proxima Nova"/>
              <a:sym typeface="Proxima Nova"/>
            </a:endParaRPr>
          </a:p>
        </p:txBody>
      </p:sp>
      <p:sp>
        <p:nvSpPr>
          <p:cNvPr id="206" name="Google Shape;206;p30"/>
          <p:cNvSpPr txBox="1"/>
          <p:nvPr/>
        </p:nvSpPr>
        <p:spPr>
          <a:xfrm>
            <a:off x="6128048" y="2383200"/>
            <a:ext cx="2030100" cy="377100"/>
          </a:xfrm>
          <a:prstGeom prst="rect">
            <a:avLst/>
          </a:prstGeom>
          <a:noFill/>
          <a:ln>
            <a:noFill/>
          </a:ln>
        </p:spPr>
        <p:txBody>
          <a:bodyPr spcFirstLastPara="1" wrap="square" lIns="0" tIns="0" rIns="0" bIns="0" anchor="t" anchorCtr="0">
            <a:spAutoFit/>
          </a:bodyPr>
          <a:lstStyle/>
          <a:p>
            <a:pPr marL="0" marR="0" lvl="0" indent="0" algn="ctr" rtl="0">
              <a:lnSpc>
                <a:spcPct val="98009"/>
              </a:lnSpc>
              <a:spcBef>
                <a:spcPts val="0"/>
              </a:spcBef>
              <a:spcAft>
                <a:spcPts val="0"/>
              </a:spcAft>
              <a:buNone/>
            </a:pPr>
            <a:r>
              <a:rPr lang="en" sz="2500" i="1">
                <a:solidFill>
                  <a:schemeClr val="dk1"/>
                </a:solidFill>
                <a:latin typeface="Proxima Nova"/>
                <a:ea typeface="Proxima Nova"/>
                <a:cs typeface="Proxima Nova"/>
                <a:sym typeface="Proxima Nova"/>
              </a:rPr>
              <a:t>Student</a:t>
            </a:r>
            <a:endParaRPr sz="2500" i="1">
              <a:solidFill>
                <a:schemeClr val="dk1"/>
              </a:solidFill>
              <a:latin typeface="Proxima Nova"/>
              <a:ea typeface="Proxima Nova"/>
              <a:cs typeface="Proxima Nova"/>
              <a:sym typeface="Proxima Nova"/>
            </a:endParaRPr>
          </a:p>
        </p:txBody>
      </p:sp>
      <p:pic>
        <p:nvPicPr>
          <p:cNvPr id="207" name="Google Shape;207;p30" title="aliana student.mp3">
            <a:hlinkClick r:id="rId4"/>
          </p:cNvPr>
          <p:cNvPicPr preferRelativeResize="0"/>
          <p:nvPr/>
        </p:nvPicPr>
        <p:blipFill>
          <a:blip r:embed="rId5">
            <a:alphaModFix/>
          </a:blip>
          <a:stretch>
            <a:fillRect/>
          </a:stretch>
        </p:blipFill>
        <p:spPr>
          <a:xfrm>
            <a:off x="7296625" y="3671769"/>
            <a:ext cx="457200" cy="457200"/>
          </a:xfrm>
          <a:prstGeom prst="rect">
            <a:avLst/>
          </a:prstGeom>
          <a:noFill/>
          <a:ln>
            <a:noFill/>
          </a:ln>
        </p:spPr>
      </p:pic>
      <p:pic>
        <p:nvPicPr>
          <p:cNvPr id="208" name="Google Shape;208;p30"/>
          <p:cNvPicPr preferRelativeResize="0"/>
          <p:nvPr/>
        </p:nvPicPr>
        <p:blipFill rotWithShape="1">
          <a:blip r:embed="rId6">
            <a:alphaModFix/>
          </a:blip>
          <a:srcRect l="27702" t="18518" r="24112" b="41666"/>
          <a:stretch/>
        </p:blipFill>
        <p:spPr>
          <a:xfrm>
            <a:off x="7921974" y="3921015"/>
            <a:ext cx="866451" cy="9268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31"/>
          <p:cNvPicPr preferRelativeResize="0"/>
          <p:nvPr/>
        </p:nvPicPr>
        <p:blipFill rotWithShape="1">
          <a:blip r:embed="rId3">
            <a:alphaModFix/>
          </a:blip>
          <a:srcRect l="23574" t="13186" r="22846" b="12352"/>
          <a:stretch/>
        </p:blipFill>
        <p:spPr>
          <a:xfrm>
            <a:off x="-240175" y="0"/>
            <a:ext cx="6579250" cy="5143500"/>
          </a:xfrm>
          <a:prstGeom prst="rect">
            <a:avLst/>
          </a:prstGeom>
          <a:noFill/>
          <a:ln>
            <a:noFill/>
          </a:ln>
        </p:spPr>
      </p:pic>
      <p:sp>
        <p:nvSpPr>
          <p:cNvPr id="214" name="Google Shape;214;p31"/>
          <p:cNvSpPr txBox="1"/>
          <p:nvPr/>
        </p:nvSpPr>
        <p:spPr>
          <a:xfrm>
            <a:off x="1539044" y="2194644"/>
            <a:ext cx="3218400" cy="754200"/>
          </a:xfrm>
          <a:prstGeom prst="rect">
            <a:avLst/>
          </a:prstGeom>
          <a:noFill/>
          <a:ln>
            <a:noFill/>
          </a:ln>
        </p:spPr>
        <p:txBody>
          <a:bodyPr spcFirstLastPara="1" wrap="square" lIns="0" tIns="0" rIns="0" bIns="0" anchor="t" anchorCtr="0">
            <a:spAutoFit/>
          </a:bodyPr>
          <a:lstStyle/>
          <a:p>
            <a:pPr marL="0" marR="0" lvl="0" indent="0" algn="l" rtl="0">
              <a:lnSpc>
                <a:spcPct val="98009"/>
              </a:lnSpc>
              <a:spcBef>
                <a:spcPts val="0"/>
              </a:spcBef>
              <a:spcAft>
                <a:spcPts val="0"/>
              </a:spcAft>
              <a:buNone/>
            </a:pPr>
            <a:r>
              <a:rPr lang="en" sz="2500" b="1">
                <a:solidFill>
                  <a:schemeClr val="dk1"/>
                </a:solidFill>
                <a:latin typeface="Proxima Nova"/>
                <a:ea typeface="Proxima Nova"/>
                <a:cs typeface="Proxima Nova"/>
                <a:sym typeface="Proxima Nova"/>
              </a:rPr>
              <a:t>Hi there! </a:t>
            </a:r>
            <a:endParaRPr sz="2500" b="1">
              <a:solidFill>
                <a:schemeClr val="dk1"/>
              </a:solidFill>
              <a:latin typeface="Proxima Nova"/>
              <a:ea typeface="Proxima Nova"/>
              <a:cs typeface="Proxima Nova"/>
              <a:sym typeface="Proxima Nova"/>
            </a:endParaRPr>
          </a:p>
          <a:p>
            <a:pPr marL="0" marR="0" lvl="0" indent="0" algn="l" rtl="0">
              <a:lnSpc>
                <a:spcPct val="98009"/>
              </a:lnSpc>
              <a:spcBef>
                <a:spcPts val="0"/>
              </a:spcBef>
              <a:spcAft>
                <a:spcPts val="0"/>
              </a:spcAft>
              <a:buClr>
                <a:srgbClr val="000000"/>
              </a:buClr>
              <a:buFont typeface="Arial"/>
              <a:buNone/>
            </a:pPr>
            <a:r>
              <a:rPr lang="en" sz="2500" b="1">
                <a:solidFill>
                  <a:schemeClr val="dk1"/>
                </a:solidFill>
                <a:latin typeface="Proxima Nova"/>
                <a:ea typeface="Proxima Nova"/>
                <a:cs typeface="Proxima Nova"/>
                <a:sym typeface="Proxima Nova"/>
              </a:rPr>
              <a:t>What's your name?</a:t>
            </a:r>
            <a:endParaRPr sz="2500">
              <a:solidFill>
                <a:schemeClr val="dk1"/>
              </a:solidFill>
              <a:latin typeface="Proxima Nova"/>
              <a:ea typeface="Proxima Nova"/>
              <a:cs typeface="Proxima Nova"/>
              <a:sym typeface="Proxima Nova"/>
            </a:endParaRPr>
          </a:p>
        </p:txBody>
      </p:sp>
      <p:pic>
        <p:nvPicPr>
          <p:cNvPr id="215" name="Google Shape;215;p31" title="alexa 2.mp3">
            <a:hlinkClick r:id="rId4"/>
          </p:cNvPr>
          <p:cNvPicPr preferRelativeResize="0"/>
          <p:nvPr/>
        </p:nvPicPr>
        <p:blipFill>
          <a:blip r:embed="rId5">
            <a:alphaModFix/>
          </a:blip>
          <a:stretch>
            <a:fillRect/>
          </a:stretch>
        </p:blipFill>
        <p:spPr>
          <a:xfrm>
            <a:off x="1253294" y="3460600"/>
            <a:ext cx="457200" cy="457200"/>
          </a:xfrm>
          <a:prstGeom prst="rect">
            <a:avLst/>
          </a:prstGeom>
          <a:noFill/>
          <a:ln>
            <a:noFill/>
          </a:ln>
        </p:spPr>
      </p:pic>
      <p:pic>
        <p:nvPicPr>
          <p:cNvPr id="216" name="Google Shape;216;p31"/>
          <p:cNvPicPr preferRelativeResize="0"/>
          <p:nvPr/>
        </p:nvPicPr>
        <p:blipFill rotWithShape="1">
          <a:blip r:embed="rId6">
            <a:alphaModFix/>
          </a:blip>
          <a:srcRect l="27702" t="18518" r="24112" b="41666"/>
          <a:stretch/>
        </p:blipFill>
        <p:spPr>
          <a:xfrm>
            <a:off x="7921974" y="3921015"/>
            <a:ext cx="866451" cy="9268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32"/>
          <p:cNvPicPr preferRelativeResize="0"/>
          <p:nvPr/>
        </p:nvPicPr>
        <p:blipFill rotWithShape="1">
          <a:blip r:embed="rId3">
            <a:alphaModFix/>
          </a:blip>
          <a:srcRect l="23574" t="13186" r="22846" b="12352"/>
          <a:stretch/>
        </p:blipFill>
        <p:spPr>
          <a:xfrm>
            <a:off x="3548675" y="0"/>
            <a:ext cx="6579250" cy="5143500"/>
          </a:xfrm>
          <a:prstGeom prst="rect">
            <a:avLst/>
          </a:prstGeom>
          <a:noFill/>
          <a:ln>
            <a:noFill/>
          </a:ln>
        </p:spPr>
      </p:pic>
      <p:sp>
        <p:nvSpPr>
          <p:cNvPr id="222" name="Google Shape;222;p32"/>
          <p:cNvSpPr txBox="1"/>
          <p:nvPr/>
        </p:nvSpPr>
        <p:spPr>
          <a:xfrm>
            <a:off x="1253294" y="2194644"/>
            <a:ext cx="3218400" cy="754200"/>
          </a:xfrm>
          <a:prstGeom prst="rect">
            <a:avLst/>
          </a:prstGeom>
          <a:noFill/>
          <a:ln>
            <a:noFill/>
          </a:ln>
        </p:spPr>
        <p:txBody>
          <a:bodyPr spcFirstLastPara="1" wrap="square" lIns="0" tIns="0" rIns="0" bIns="0" anchor="t" anchorCtr="0">
            <a:spAutoFit/>
          </a:bodyPr>
          <a:lstStyle/>
          <a:p>
            <a:pPr marL="0" marR="0" lvl="0" indent="0" algn="l" rtl="0">
              <a:lnSpc>
                <a:spcPct val="98009"/>
              </a:lnSpc>
              <a:spcBef>
                <a:spcPts val="0"/>
              </a:spcBef>
              <a:spcAft>
                <a:spcPts val="0"/>
              </a:spcAft>
              <a:buNone/>
            </a:pPr>
            <a:r>
              <a:rPr lang="en" sz="2500" b="1">
                <a:solidFill>
                  <a:schemeClr val="dk1"/>
                </a:solidFill>
                <a:latin typeface="Proxima Nova"/>
                <a:ea typeface="Proxima Nova"/>
                <a:cs typeface="Proxima Nova"/>
                <a:sym typeface="Proxima Nova"/>
              </a:rPr>
              <a:t>Hi there! </a:t>
            </a:r>
            <a:endParaRPr sz="2500" b="1">
              <a:solidFill>
                <a:schemeClr val="dk1"/>
              </a:solidFill>
              <a:latin typeface="Proxima Nova"/>
              <a:ea typeface="Proxima Nova"/>
              <a:cs typeface="Proxima Nova"/>
              <a:sym typeface="Proxima Nova"/>
            </a:endParaRPr>
          </a:p>
          <a:p>
            <a:pPr marL="0" marR="0" lvl="0" indent="0" algn="l" rtl="0">
              <a:lnSpc>
                <a:spcPct val="98009"/>
              </a:lnSpc>
              <a:spcBef>
                <a:spcPts val="0"/>
              </a:spcBef>
              <a:spcAft>
                <a:spcPts val="0"/>
              </a:spcAft>
              <a:buNone/>
            </a:pPr>
            <a:r>
              <a:rPr lang="en" sz="2500" b="1">
                <a:solidFill>
                  <a:schemeClr val="dk1"/>
                </a:solidFill>
                <a:latin typeface="Proxima Nova"/>
                <a:ea typeface="Proxima Nova"/>
                <a:cs typeface="Proxima Nova"/>
                <a:sym typeface="Proxima Nova"/>
              </a:rPr>
              <a:t>What's your name?</a:t>
            </a:r>
            <a:endParaRPr sz="2500">
              <a:solidFill>
                <a:schemeClr val="dk1"/>
              </a:solidFill>
              <a:latin typeface="Proxima Nova"/>
              <a:ea typeface="Proxima Nova"/>
              <a:cs typeface="Proxima Nova"/>
              <a:sym typeface="Proxima Nova"/>
            </a:endParaRPr>
          </a:p>
        </p:txBody>
      </p:sp>
      <p:sp>
        <p:nvSpPr>
          <p:cNvPr id="223" name="Google Shape;223;p32"/>
          <p:cNvSpPr txBox="1"/>
          <p:nvPr/>
        </p:nvSpPr>
        <p:spPr>
          <a:xfrm>
            <a:off x="5823248" y="2383200"/>
            <a:ext cx="2030100" cy="377100"/>
          </a:xfrm>
          <a:prstGeom prst="rect">
            <a:avLst/>
          </a:prstGeom>
          <a:noFill/>
          <a:ln>
            <a:noFill/>
          </a:ln>
        </p:spPr>
        <p:txBody>
          <a:bodyPr spcFirstLastPara="1" wrap="square" lIns="0" tIns="0" rIns="0" bIns="0" anchor="t" anchorCtr="0">
            <a:spAutoFit/>
          </a:bodyPr>
          <a:lstStyle/>
          <a:p>
            <a:pPr marL="0" marR="0" lvl="0" indent="0" algn="ctr" rtl="0">
              <a:lnSpc>
                <a:spcPct val="98009"/>
              </a:lnSpc>
              <a:spcBef>
                <a:spcPts val="0"/>
              </a:spcBef>
              <a:spcAft>
                <a:spcPts val="0"/>
              </a:spcAft>
              <a:buNone/>
            </a:pPr>
            <a:r>
              <a:rPr lang="en" sz="2500" i="1">
                <a:solidFill>
                  <a:schemeClr val="dk1"/>
                </a:solidFill>
                <a:latin typeface="Proxima Nova"/>
                <a:ea typeface="Proxima Nova"/>
                <a:cs typeface="Proxima Nova"/>
                <a:sym typeface="Proxima Nova"/>
              </a:rPr>
              <a:t>Aliana</a:t>
            </a:r>
            <a:endParaRPr sz="2500" i="1">
              <a:solidFill>
                <a:schemeClr val="dk1"/>
              </a:solidFill>
              <a:latin typeface="Proxima Nova"/>
              <a:ea typeface="Proxima Nova"/>
              <a:cs typeface="Proxima Nova"/>
              <a:sym typeface="Proxima Nova"/>
            </a:endParaRPr>
          </a:p>
        </p:txBody>
      </p:sp>
      <p:pic>
        <p:nvPicPr>
          <p:cNvPr id="224" name="Google Shape;224;p32" title="aliana name.mp3">
            <a:hlinkClick r:id="rId4"/>
          </p:cNvPr>
          <p:cNvPicPr preferRelativeResize="0"/>
          <p:nvPr/>
        </p:nvPicPr>
        <p:blipFill>
          <a:blip r:embed="rId5">
            <a:alphaModFix/>
          </a:blip>
          <a:stretch>
            <a:fillRect/>
          </a:stretch>
        </p:blipFill>
        <p:spPr>
          <a:xfrm>
            <a:off x="7222225" y="3376319"/>
            <a:ext cx="457200" cy="457200"/>
          </a:xfrm>
          <a:prstGeom prst="rect">
            <a:avLst/>
          </a:prstGeom>
          <a:noFill/>
          <a:ln>
            <a:noFill/>
          </a:ln>
        </p:spPr>
      </p:pic>
      <p:pic>
        <p:nvPicPr>
          <p:cNvPr id="225" name="Google Shape;225;p32"/>
          <p:cNvPicPr preferRelativeResize="0"/>
          <p:nvPr/>
        </p:nvPicPr>
        <p:blipFill rotWithShape="1">
          <a:blip r:embed="rId6">
            <a:alphaModFix/>
          </a:blip>
          <a:srcRect l="27702" t="18518" r="24112" b="41666"/>
          <a:stretch/>
        </p:blipFill>
        <p:spPr>
          <a:xfrm>
            <a:off x="7921974" y="3921015"/>
            <a:ext cx="866451" cy="92681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33"/>
          <p:cNvPicPr preferRelativeResize="0"/>
          <p:nvPr/>
        </p:nvPicPr>
        <p:blipFill rotWithShape="1">
          <a:blip r:embed="rId3">
            <a:alphaModFix/>
          </a:blip>
          <a:srcRect l="23574" t="13186" r="22846" b="12352"/>
          <a:stretch/>
        </p:blipFill>
        <p:spPr>
          <a:xfrm>
            <a:off x="-240175" y="0"/>
            <a:ext cx="6579250" cy="5143500"/>
          </a:xfrm>
          <a:prstGeom prst="rect">
            <a:avLst/>
          </a:prstGeom>
          <a:noFill/>
          <a:ln>
            <a:noFill/>
          </a:ln>
        </p:spPr>
      </p:pic>
      <p:sp>
        <p:nvSpPr>
          <p:cNvPr id="231" name="Google Shape;231;p33"/>
          <p:cNvSpPr txBox="1"/>
          <p:nvPr/>
        </p:nvSpPr>
        <p:spPr>
          <a:xfrm>
            <a:off x="1443801" y="2006100"/>
            <a:ext cx="3764700" cy="1131300"/>
          </a:xfrm>
          <a:prstGeom prst="rect">
            <a:avLst/>
          </a:prstGeom>
          <a:noFill/>
          <a:ln>
            <a:noFill/>
          </a:ln>
        </p:spPr>
        <p:txBody>
          <a:bodyPr spcFirstLastPara="1" wrap="square" lIns="0" tIns="0" rIns="0" bIns="0" anchor="t" anchorCtr="0">
            <a:spAutoFit/>
          </a:bodyPr>
          <a:lstStyle/>
          <a:p>
            <a:pPr marL="0" marR="0" lvl="0" indent="0" algn="l" rtl="0">
              <a:lnSpc>
                <a:spcPct val="98009"/>
              </a:lnSpc>
              <a:spcBef>
                <a:spcPts val="0"/>
              </a:spcBef>
              <a:spcAft>
                <a:spcPts val="0"/>
              </a:spcAft>
              <a:buSzPts val="1100"/>
              <a:buNone/>
            </a:pPr>
            <a:r>
              <a:rPr lang="en" sz="2500" b="1">
                <a:solidFill>
                  <a:schemeClr val="dk1"/>
                </a:solidFill>
                <a:latin typeface="Proxima Nova"/>
                <a:ea typeface="Proxima Nova"/>
                <a:cs typeface="Proxima Nova"/>
                <a:sym typeface="Proxima Nova"/>
              </a:rPr>
              <a:t>Thank you, Aliana! </a:t>
            </a:r>
            <a:endParaRPr sz="2500" b="1">
              <a:solidFill>
                <a:schemeClr val="dk1"/>
              </a:solidFill>
              <a:latin typeface="Proxima Nova"/>
              <a:ea typeface="Proxima Nova"/>
              <a:cs typeface="Proxima Nova"/>
              <a:sym typeface="Proxima Nova"/>
            </a:endParaRPr>
          </a:p>
          <a:p>
            <a:pPr marL="0" marR="0" lvl="0" indent="0" algn="l" rtl="0">
              <a:lnSpc>
                <a:spcPct val="98009"/>
              </a:lnSpc>
              <a:spcBef>
                <a:spcPts val="0"/>
              </a:spcBef>
              <a:spcAft>
                <a:spcPts val="0"/>
              </a:spcAft>
              <a:buSzPts val="1100"/>
              <a:buNone/>
            </a:pPr>
            <a:r>
              <a:rPr lang="en" sz="2500" b="1">
                <a:solidFill>
                  <a:schemeClr val="dk1"/>
                </a:solidFill>
                <a:latin typeface="Proxima Nova"/>
                <a:ea typeface="Proxima Nova"/>
                <a:cs typeface="Proxima Nova"/>
                <a:sym typeface="Proxima Nova"/>
              </a:rPr>
              <a:t>What’s something fun </a:t>
            </a:r>
            <a:endParaRPr sz="2500" b="1">
              <a:solidFill>
                <a:schemeClr val="dk1"/>
              </a:solidFill>
              <a:latin typeface="Proxima Nova"/>
              <a:ea typeface="Proxima Nova"/>
              <a:cs typeface="Proxima Nova"/>
              <a:sym typeface="Proxima Nova"/>
            </a:endParaRPr>
          </a:p>
          <a:p>
            <a:pPr marL="0" marR="0" lvl="0" indent="0" algn="l" rtl="0">
              <a:lnSpc>
                <a:spcPct val="98009"/>
              </a:lnSpc>
              <a:spcBef>
                <a:spcPts val="0"/>
              </a:spcBef>
              <a:spcAft>
                <a:spcPts val="0"/>
              </a:spcAft>
              <a:buSzPts val="1100"/>
              <a:buNone/>
            </a:pPr>
            <a:r>
              <a:rPr lang="en" sz="2500" b="1">
                <a:solidFill>
                  <a:schemeClr val="dk1"/>
                </a:solidFill>
                <a:latin typeface="Proxima Nova"/>
                <a:ea typeface="Proxima Nova"/>
                <a:cs typeface="Proxima Nova"/>
                <a:sym typeface="Proxima Nova"/>
              </a:rPr>
              <a:t>you did in class today? </a:t>
            </a:r>
            <a:endParaRPr sz="2500" b="1">
              <a:solidFill>
                <a:schemeClr val="dk1"/>
              </a:solidFill>
              <a:latin typeface="Proxima Nova"/>
              <a:ea typeface="Proxima Nova"/>
              <a:cs typeface="Proxima Nova"/>
              <a:sym typeface="Proxima Nova"/>
            </a:endParaRPr>
          </a:p>
        </p:txBody>
      </p:sp>
      <p:pic>
        <p:nvPicPr>
          <p:cNvPr id="232" name="Google Shape;232;p33" title="alexa 3.mp3">
            <a:hlinkClick r:id="rId4"/>
          </p:cNvPr>
          <p:cNvPicPr preferRelativeResize="0"/>
          <p:nvPr/>
        </p:nvPicPr>
        <p:blipFill>
          <a:blip r:embed="rId5">
            <a:alphaModFix/>
          </a:blip>
          <a:stretch>
            <a:fillRect/>
          </a:stretch>
        </p:blipFill>
        <p:spPr>
          <a:xfrm>
            <a:off x="1253301" y="3639000"/>
            <a:ext cx="457200" cy="457200"/>
          </a:xfrm>
          <a:prstGeom prst="rect">
            <a:avLst/>
          </a:prstGeom>
          <a:noFill/>
          <a:ln>
            <a:noFill/>
          </a:ln>
        </p:spPr>
      </p:pic>
      <p:pic>
        <p:nvPicPr>
          <p:cNvPr id="233" name="Google Shape;233;p33"/>
          <p:cNvPicPr preferRelativeResize="0"/>
          <p:nvPr/>
        </p:nvPicPr>
        <p:blipFill rotWithShape="1">
          <a:blip r:embed="rId6">
            <a:alphaModFix/>
          </a:blip>
          <a:srcRect l="27702" t="18518" r="24112" b="41666"/>
          <a:stretch/>
        </p:blipFill>
        <p:spPr>
          <a:xfrm>
            <a:off x="7921974" y="3921015"/>
            <a:ext cx="866451" cy="92681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34"/>
          <p:cNvPicPr preferRelativeResize="0"/>
          <p:nvPr/>
        </p:nvPicPr>
        <p:blipFill rotWithShape="1">
          <a:blip r:embed="rId3">
            <a:alphaModFix/>
          </a:blip>
          <a:srcRect l="23574" t="13186" r="22846" b="12352"/>
          <a:stretch/>
        </p:blipFill>
        <p:spPr>
          <a:xfrm>
            <a:off x="3548675" y="0"/>
            <a:ext cx="6579250" cy="5143500"/>
          </a:xfrm>
          <a:prstGeom prst="rect">
            <a:avLst/>
          </a:prstGeom>
          <a:noFill/>
          <a:ln>
            <a:noFill/>
          </a:ln>
        </p:spPr>
      </p:pic>
      <p:sp>
        <p:nvSpPr>
          <p:cNvPr id="239" name="Google Shape;239;p34"/>
          <p:cNvSpPr txBox="1"/>
          <p:nvPr/>
        </p:nvSpPr>
        <p:spPr>
          <a:xfrm>
            <a:off x="1253301" y="2006100"/>
            <a:ext cx="3764700" cy="1131300"/>
          </a:xfrm>
          <a:prstGeom prst="rect">
            <a:avLst/>
          </a:prstGeom>
          <a:noFill/>
          <a:ln>
            <a:noFill/>
          </a:ln>
        </p:spPr>
        <p:txBody>
          <a:bodyPr spcFirstLastPara="1" wrap="square" lIns="0" tIns="0" rIns="0" bIns="0" anchor="t" anchorCtr="0">
            <a:spAutoFit/>
          </a:bodyPr>
          <a:lstStyle/>
          <a:p>
            <a:pPr marL="0" marR="0" lvl="0" indent="0" algn="l" rtl="0">
              <a:lnSpc>
                <a:spcPct val="98009"/>
              </a:lnSpc>
              <a:spcBef>
                <a:spcPts val="0"/>
              </a:spcBef>
              <a:spcAft>
                <a:spcPts val="0"/>
              </a:spcAft>
              <a:buSzPts val="1100"/>
              <a:buNone/>
            </a:pPr>
            <a:r>
              <a:rPr lang="en" sz="2500" b="1">
                <a:solidFill>
                  <a:schemeClr val="dk1"/>
                </a:solidFill>
                <a:latin typeface="Proxima Nova"/>
                <a:ea typeface="Proxima Nova"/>
                <a:cs typeface="Proxima Nova"/>
                <a:sym typeface="Proxima Nova"/>
              </a:rPr>
              <a:t>Thank you, Aliana! </a:t>
            </a:r>
            <a:endParaRPr sz="2500" b="1">
              <a:solidFill>
                <a:schemeClr val="dk1"/>
              </a:solidFill>
              <a:latin typeface="Proxima Nova"/>
              <a:ea typeface="Proxima Nova"/>
              <a:cs typeface="Proxima Nova"/>
              <a:sym typeface="Proxima Nova"/>
            </a:endParaRPr>
          </a:p>
          <a:p>
            <a:pPr marL="0" marR="0" lvl="0" indent="0" algn="l" rtl="0">
              <a:lnSpc>
                <a:spcPct val="98009"/>
              </a:lnSpc>
              <a:spcBef>
                <a:spcPts val="0"/>
              </a:spcBef>
              <a:spcAft>
                <a:spcPts val="0"/>
              </a:spcAft>
              <a:buSzPts val="1100"/>
              <a:buNone/>
            </a:pPr>
            <a:r>
              <a:rPr lang="en" sz="2500" b="1">
                <a:solidFill>
                  <a:schemeClr val="dk1"/>
                </a:solidFill>
                <a:latin typeface="Proxima Nova"/>
                <a:ea typeface="Proxima Nova"/>
                <a:cs typeface="Proxima Nova"/>
                <a:sym typeface="Proxima Nova"/>
              </a:rPr>
              <a:t>What’s something fun </a:t>
            </a:r>
            <a:endParaRPr sz="2500" b="1">
              <a:solidFill>
                <a:schemeClr val="dk1"/>
              </a:solidFill>
              <a:latin typeface="Proxima Nova"/>
              <a:ea typeface="Proxima Nova"/>
              <a:cs typeface="Proxima Nova"/>
              <a:sym typeface="Proxima Nova"/>
            </a:endParaRPr>
          </a:p>
          <a:p>
            <a:pPr marL="0" marR="0" lvl="0" indent="0" algn="l" rtl="0">
              <a:lnSpc>
                <a:spcPct val="98009"/>
              </a:lnSpc>
              <a:spcBef>
                <a:spcPts val="0"/>
              </a:spcBef>
              <a:spcAft>
                <a:spcPts val="0"/>
              </a:spcAft>
              <a:buSzPts val="1100"/>
              <a:buNone/>
            </a:pPr>
            <a:r>
              <a:rPr lang="en" sz="2500" b="1">
                <a:solidFill>
                  <a:schemeClr val="dk1"/>
                </a:solidFill>
                <a:latin typeface="Proxima Nova"/>
                <a:ea typeface="Proxima Nova"/>
                <a:cs typeface="Proxima Nova"/>
                <a:sym typeface="Proxima Nova"/>
              </a:rPr>
              <a:t>you did in class today? </a:t>
            </a:r>
            <a:endParaRPr sz="2500" b="1">
              <a:solidFill>
                <a:schemeClr val="dk1"/>
              </a:solidFill>
              <a:latin typeface="Proxima Nova"/>
              <a:ea typeface="Proxima Nova"/>
              <a:cs typeface="Proxima Nova"/>
              <a:sym typeface="Proxima Nova"/>
            </a:endParaRPr>
          </a:p>
        </p:txBody>
      </p:sp>
      <p:sp>
        <p:nvSpPr>
          <p:cNvPr id="240" name="Google Shape;240;p34"/>
          <p:cNvSpPr txBox="1"/>
          <p:nvPr/>
        </p:nvSpPr>
        <p:spPr>
          <a:xfrm>
            <a:off x="5604250" y="2383200"/>
            <a:ext cx="2468100" cy="377100"/>
          </a:xfrm>
          <a:prstGeom prst="rect">
            <a:avLst/>
          </a:prstGeom>
          <a:noFill/>
          <a:ln>
            <a:noFill/>
          </a:ln>
        </p:spPr>
        <p:txBody>
          <a:bodyPr spcFirstLastPara="1" wrap="square" lIns="0" tIns="0" rIns="0" bIns="0" anchor="t" anchorCtr="0">
            <a:spAutoFit/>
          </a:bodyPr>
          <a:lstStyle/>
          <a:p>
            <a:pPr marL="0" marR="0" lvl="0" indent="0" algn="ctr" rtl="0">
              <a:lnSpc>
                <a:spcPct val="98009"/>
              </a:lnSpc>
              <a:spcBef>
                <a:spcPts val="0"/>
              </a:spcBef>
              <a:spcAft>
                <a:spcPts val="0"/>
              </a:spcAft>
              <a:buNone/>
            </a:pPr>
            <a:r>
              <a:rPr lang="en" sz="2500" i="1">
                <a:solidFill>
                  <a:schemeClr val="dk1"/>
                </a:solidFill>
                <a:latin typeface="Proxima Nova"/>
                <a:ea typeface="Proxima Nova"/>
                <a:cs typeface="Proxima Nova"/>
                <a:sym typeface="Proxima Nova"/>
              </a:rPr>
              <a:t>I won a Kahoot!</a:t>
            </a:r>
            <a:endParaRPr sz="2500" i="1">
              <a:solidFill>
                <a:schemeClr val="dk1"/>
              </a:solidFill>
              <a:latin typeface="Proxima Nova"/>
              <a:ea typeface="Proxima Nova"/>
              <a:cs typeface="Proxima Nova"/>
              <a:sym typeface="Proxima Nova"/>
            </a:endParaRPr>
          </a:p>
        </p:txBody>
      </p:sp>
      <p:pic>
        <p:nvPicPr>
          <p:cNvPr id="241" name="Google Shape;241;p34" title="aliana kahoot.mp3">
            <a:hlinkClick r:id="rId4"/>
          </p:cNvPr>
          <p:cNvPicPr preferRelativeResize="0"/>
          <p:nvPr/>
        </p:nvPicPr>
        <p:blipFill>
          <a:blip r:embed="rId5">
            <a:alphaModFix/>
          </a:blip>
          <a:stretch>
            <a:fillRect/>
          </a:stretch>
        </p:blipFill>
        <p:spPr>
          <a:xfrm>
            <a:off x="7266875" y="3564675"/>
            <a:ext cx="457200" cy="457200"/>
          </a:xfrm>
          <a:prstGeom prst="rect">
            <a:avLst/>
          </a:prstGeom>
          <a:noFill/>
          <a:ln>
            <a:noFill/>
          </a:ln>
        </p:spPr>
      </p:pic>
      <p:pic>
        <p:nvPicPr>
          <p:cNvPr id="242" name="Google Shape;242;p34"/>
          <p:cNvPicPr preferRelativeResize="0"/>
          <p:nvPr/>
        </p:nvPicPr>
        <p:blipFill rotWithShape="1">
          <a:blip r:embed="rId6">
            <a:alphaModFix/>
          </a:blip>
          <a:srcRect l="27702" t="18518" r="24112" b="41666"/>
          <a:stretch/>
        </p:blipFill>
        <p:spPr>
          <a:xfrm>
            <a:off x="7921974" y="3921015"/>
            <a:ext cx="866451" cy="9268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247" name="Google Shape;247;p35"/>
          <p:cNvPicPr preferRelativeResize="0"/>
          <p:nvPr/>
        </p:nvPicPr>
        <p:blipFill rotWithShape="1">
          <a:blip r:embed="rId3">
            <a:alphaModFix/>
          </a:blip>
          <a:srcRect l="23574" t="13186" r="22846" b="12352"/>
          <a:stretch/>
        </p:blipFill>
        <p:spPr>
          <a:xfrm>
            <a:off x="-240175" y="0"/>
            <a:ext cx="6579250" cy="5143500"/>
          </a:xfrm>
          <a:prstGeom prst="rect">
            <a:avLst/>
          </a:prstGeom>
          <a:noFill/>
          <a:ln>
            <a:noFill/>
          </a:ln>
        </p:spPr>
      </p:pic>
      <p:sp>
        <p:nvSpPr>
          <p:cNvPr id="248" name="Google Shape;248;p35"/>
          <p:cNvSpPr txBox="1"/>
          <p:nvPr/>
        </p:nvSpPr>
        <p:spPr>
          <a:xfrm>
            <a:off x="1253301" y="2006100"/>
            <a:ext cx="3764700" cy="1131300"/>
          </a:xfrm>
          <a:prstGeom prst="rect">
            <a:avLst/>
          </a:prstGeom>
          <a:noFill/>
          <a:ln>
            <a:noFill/>
          </a:ln>
        </p:spPr>
        <p:txBody>
          <a:bodyPr spcFirstLastPara="1" wrap="square" lIns="0" tIns="0" rIns="0" bIns="0" anchor="t" anchorCtr="0">
            <a:spAutoFit/>
          </a:bodyPr>
          <a:lstStyle/>
          <a:p>
            <a:pPr marL="0" marR="0" lvl="0" indent="0" algn="l" rtl="0">
              <a:lnSpc>
                <a:spcPct val="98009"/>
              </a:lnSpc>
              <a:spcBef>
                <a:spcPts val="0"/>
              </a:spcBef>
              <a:spcAft>
                <a:spcPts val="0"/>
              </a:spcAft>
              <a:buSzPts val="1100"/>
              <a:buNone/>
            </a:pPr>
            <a:r>
              <a:rPr lang="en" sz="2500" b="1">
                <a:solidFill>
                  <a:schemeClr val="dk1"/>
                </a:solidFill>
                <a:latin typeface="Proxima Nova"/>
                <a:ea typeface="Proxima Nova"/>
                <a:cs typeface="Proxima Nova"/>
                <a:sym typeface="Proxima Nova"/>
              </a:rPr>
              <a:t>That sounds awesome! Did you do this alone, </a:t>
            </a:r>
            <a:endParaRPr sz="2500" b="1">
              <a:solidFill>
                <a:schemeClr val="dk1"/>
              </a:solidFill>
              <a:latin typeface="Proxima Nova"/>
              <a:ea typeface="Proxima Nova"/>
              <a:cs typeface="Proxima Nova"/>
              <a:sym typeface="Proxima Nova"/>
            </a:endParaRPr>
          </a:p>
          <a:p>
            <a:pPr marL="0" marR="0" lvl="0" indent="0" algn="l" rtl="0">
              <a:lnSpc>
                <a:spcPct val="98009"/>
              </a:lnSpc>
              <a:spcBef>
                <a:spcPts val="0"/>
              </a:spcBef>
              <a:spcAft>
                <a:spcPts val="0"/>
              </a:spcAft>
              <a:buSzPts val="1100"/>
              <a:buNone/>
            </a:pPr>
            <a:r>
              <a:rPr lang="en" sz="2500" b="1">
                <a:solidFill>
                  <a:schemeClr val="dk1"/>
                </a:solidFill>
                <a:latin typeface="Proxima Nova"/>
                <a:ea typeface="Proxima Nova"/>
                <a:cs typeface="Proxima Nova"/>
                <a:sym typeface="Proxima Nova"/>
              </a:rPr>
              <a:t>yes or no?</a:t>
            </a:r>
            <a:endParaRPr sz="2500" b="1">
              <a:solidFill>
                <a:schemeClr val="dk1"/>
              </a:solidFill>
              <a:latin typeface="Proxima Nova"/>
              <a:ea typeface="Proxima Nova"/>
              <a:cs typeface="Proxima Nova"/>
              <a:sym typeface="Proxima Nova"/>
            </a:endParaRPr>
          </a:p>
        </p:txBody>
      </p:sp>
      <p:pic>
        <p:nvPicPr>
          <p:cNvPr id="249" name="Google Shape;249;p35" title="alexa 4.mp3">
            <a:hlinkClick r:id="rId4"/>
          </p:cNvPr>
          <p:cNvPicPr preferRelativeResize="0"/>
          <p:nvPr/>
        </p:nvPicPr>
        <p:blipFill>
          <a:blip r:embed="rId5">
            <a:alphaModFix/>
          </a:blip>
          <a:stretch>
            <a:fillRect/>
          </a:stretch>
        </p:blipFill>
        <p:spPr>
          <a:xfrm>
            <a:off x="1253301" y="3780275"/>
            <a:ext cx="457200" cy="457200"/>
          </a:xfrm>
          <a:prstGeom prst="rect">
            <a:avLst/>
          </a:prstGeom>
          <a:noFill/>
          <a:ln>
            <a:noFill/>
          </a:ln>
        </p:spPr>
      </p:pic>
      <p:pic>
        <p:nvPicPr>
          <p:cNvPr id="250" name="Google Shape;250;p35"/>
          <p:cNvPicPr preferRelativeResize="0"/>
          <p:nvPr/>
        </p:nvPicPr>
        <p:blipFill rotWithShape="1">
          <a:blip r:embed="rId6">
            <a:alphaModFix/>
          </a:blip>
          <a:srcRect l="27702" t="18518" r="24112" b="41666"/>
          <a:stretch/>
        </p:blipFill>
        <p:spPr>
          <a:xfrm>
            <a:off x="7921974" y="3921015"/>
            <a:ext cx="866451" cy="92681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36"/>
          <p:cNvPicPr preferRelativeResize="0"/>
          <p:nvPr/>
        </p:nvPicPr>
        <p:blipFill rotWithShape="1">
          <a:blip r:embed="rId3">
            <a:alphaModFix/>
          </a:blip>
          <a:srcRect l="23574" t="13186" r="22846" b="12352"/>
          <a:stretch/>
        </p:blipFill>
        <p:spPr>
          <a:xfrm>
            <a:off x="3548675" y="0"/>
            <a:ext cx="6579250" cy="5143500"/>
          </a:xfrm>
          <a:prstGeom prst="rect">
            <a:avLst/>
          </a:prstGeom>
          <a:noFill/>
          <a:ln>
            <a:noFill/>
          </a:ln>
        </p:spPr>
      </p:pic>
      <p:sp>
        <p:nvSpPr>
          <p:cNvPr id="256" name="Google Shape;256;p36"/>
          <p:cNvSpPr txBox="1"/>
          <p:nvPr/>
        </p:nvSpPr>
        <p:spPr>
          <a:xfrm>
            <a:off x="1253301" y="2006100"/>
            <a:ext cx="3764700" cy="1131300"/>
          </a:xfrm>
          <a:prstGeom prst="rect">
            <a:avLst/>
          </a:prstGeom>
          <a:noFill/>
          <a:ln>
            <a:noFill/>
          </a:ln>
        </p:spPr>
        <p:txBody>
          <a:bodyPr spcFirstLastPara="1" wrap="square" lIns="0" tIns="0" rIns="0" bIns="0" anchor="t" anchorCtr="0">
            <a:spAutoFit/>
          </a:bodyPr>
          <a:lstStyle/>
          <a:p>
            <a:pPr marL="0" marR="0" lvl="0" indent="0" algn="l" rtl="0">
              <a:lnSpc>
                <a:spcPct val="98009"/>
              </a:lnSpc>
              <a:spcBef>
                <a:spcPts val="0"/>
              </a:spcBef>
              <a:spcAft>
                <a:spcPts val="0"/>
              </a:spcAft>
              <a:buSzPts val="1100"/>
              <a:buNone/>
            </a:pPr>
            <a:r>
              <a:rPr lang="en" sz="2500" b="1">
                <a:solidFill>
                  <a:schemeClr val="dk1"/>
                </a:solidFill>
                <a:latin typeface="Proxima Nova"/>
                <a:ea typeface="Proxima Nova"/>
                <a:cs typeface="Proxima Nova"/>
                <a:sym typeface="Proxima Nova"/>
              </a:rPr>
              <a:t>That sounds awesome! Did you do this alone, </a:t>
            </a:r>
            <a:endParaRPr sz="2500" b="1">
              <a:solidFill>
                <a:schemeClr val="dk1"/>
              </a:solidFill>
              <a:latin typeface="Proxima Nova"/>
              <a:ea typeface="Proxima Nova"/>
              <a:cs typeface="Proxima Nova"/>
              <a:sym typeface="Proxima Nova"/>
            </a:endParaRPr>
          </a:p>
          <a:p>
            <a:pPr marL="0" marR="0" lvl="0" indent="0" algn="l" rtl="0">
              <a:lnSpc>
                <a:spcPct val="98009"/>
              </a:lnSpc>
              <a:spcBef>
                <a:spcPts val="0"/>
              </a:spcBef>
              <a:spcAft>
                <a:spcPts val="0"/>
              </a:spcAft>
              <a:buSzPts val="1100"/>
              <a:buNone/>
            </a:pPr>
            <a:r>
              <a:rPr lang="en" sz="2500" b="1">
                <a:solidFill>
                  <a:schemeClr val="dk1"/>
                </a:solidFill>
                <a:latin typeface="Proxima Nova"/>
                <a:ea typeface="Proxima Nova"/>
                <a:cs typeface="Proxima Nova"/>
                <a:sym typeface="Proxima Nova"/>
              </a:rPr>
              <a:t>yes or no?</a:t>
            </a:r>
            <a:endParaRPr sz="2500" b="1">
              <a:solidFill>
                <a:schemeClr val="dk1"/>
              </a:solidFill>
              <a:latin typeface="Proxima Nova"/>
              <a:ea typeface="Proxima Nova"/>
              <a:cs typeface="Proxima Nova"/>
              <a:sym typeface="Proxima Nova"/>
            </a:endParaRPr>
          </a:p>
        </p:txBody>
      </p:sp>
      <p:sp>
        <p:nvSpPr>
          <p:cNvPr id="257" name="Google Shape;257;p36"/>
          <p:cNvSpPr txBox="1"/>
          <p:nvPr/>
        </p:nvSpPr>
        <p:spPr>
          <a:xfrm>
            <a:off x="6023800" y="2383200"/>
            <a:ext cx="1629000" cy="377100"/>
          </a:xfrm>
          <a:prstGeom prst="rect">
            <a:avLst/>
          </a:prstGeom>
          <a:noFill/>
          <a:ln>
            <a:noFill/>
          </a:ln>
        </p:spPr>
        <p:txBody>
          <a:bodyPr spcFirstLastPara="1" wrap="square" lIns="0" tIns="0" rIns="0" bIns="0" anchor="t" anchorCtr="0">
            <a:spAutoFit/>
          </a:bodyPr>
          <a:lstStyle/>
          <a:p>
            <a:pPr marL="0" marR="0" lvl="0" indent="0" algn="ctr" rtl="0">
              <a:lnSpc>
                <a:spcPct val="98009"/>
              </a:lnSpc>
              <a:spcBef>
                <a:spcPts val="0"/>
              </a:spcBef>
              <a:spcAft>
                <a:spcPts val="0"/>
              </a:spcAft>
              <a:buNone/>
            </a:pPr>
            <a:r>
              <a:rPr lang="en" sz="2500" i="1">
                <a:solidFill>
                  <a:schemeClr val="dk1"/>
                </a:solidFill>
                <a:latin typeface="Proxima Nova"/>
                <a:ea typeface="Proxima Nova"/>
                <a:cs typeface="Proxima Nova"/>
                <a:sym typeface="Proxima Nova"/>
              </a:rPr>
              <a:t>No</a:t>
            </a:r>
            <a:endParaRPr sz="2500" i="1">
              <a:solidFill>
                <a:schemeClr val="dk1"/>
              </a:solidFill>
              <a:latin typeface="Proxima Nova"/>
              <a:ea typeface="Proxima Nova"/>
              <a:cs typeface="Proxima Nova"/>
              <a:sym typeface="Proxima Nova"/>
            </a:endParaRPr>
          </a:p>
        </p:txBody>
      </p:sp>
      <p:pic>
        <p:nvPicPr>
          <p:cNvPr id="258" name="Google Shape;258;p36" title="aliana no.mp3">
            <a:hlinkClick r:id="rId4"/>
          </p:cNvPr>
          <p:cNvPicPr preferRelativeResize="0"/>
          <p:nvPr/>
        </p:nvPicPr>
        <p:blipFill>
          <a:blip r:embed="rId5">
            <a:alphaModFix/>
          </a:blip>
          <a:stretch>
            <a:fillRect/>
          </a:stretch>
        </p:blipFill>
        <p:spPr>
          <a:xfrm>
            <a:off x="7229725" y="3378800"/>
            <a:ext cx="457200" cy="457200"/>
          </a:xfrm>
          <a:prstGeom prst="rect">
            <a:avLst/>
          </a:prstGeom>
          <a:noFill/>
          <a:ln>
            <a:noFill/>
          </a:ln>
        </p:spPr>
      </p:pic>
      <p:pic>
        <p:nvPicPr>
          <p:cNvPr id="259" name="Google Shape;259;p36"/>
          <p:cNvPicPr preferRelativeResize="0"/>
          <p:nvPr/>
        </p:nvPicPr>
        <p:blipFill rotWithShape="1">
          <a:blip r:embed="rId6">
            <a:alphaModFix/>
          </a:blip>
          <a:srcRect l="27702" t="18518" r="24112" b="41666"/>
          <a:stretch/>
        </p:blipFill>
        <p:spPr>
          <a:xfrm>
            <a:off x="7921974" y="3921015"/>
            <a:ext cx="866451" cy="92681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4" name="Google Shape;264;p37"/>
          <p:cNvPicPr preferRelativeResize="0"/>
          <p:nvPr/>
        </p:nvPicPr>
        <p:blipFill rotWithShape="1">
          <a:blip r:embed="rId3">
            <a:alphaModFix/>
          </a:blip>
          <a:srcRect l="23574" t="13186" r="22846" b="12352"/>
          <a:stretch/>
        </p:blipFill>
        <p:spPr>
          <a:xfrm>
            <a:off x="-240175" y="0"/>
            <a:ext cx="6579250" cy="5143500"/>
          </a:xfrm>
          <a:prstGeom prst="rect">
            <a:avLst/>
          </a:prstGeom>
          <a:noFill/>
          <a:ln>
            <a:noFill/>
          </a:ln>
        </p:spPr>
      </p:pic>
      <p:sp>
        <p:nvSpPr>
          <p:cNvPr id="265" name="Google Shape;265;p37"/>
          <p:cNvSpPr txBox="1"/>
          <p:nvPr/>
        </p:nvSpPr>
        <p:spPr>
          <a:xfrm>
            <a:off x="1245876" y="2194650"/>
            <a:ext cx="3764700" cy="754200"/>
          </a:xfrm>
          <a:prstGeom prst="rect">
            <a:avLst/>
          </a:prstGeom>
          <a:noFill/>
          <a:ln>
            <a:noFill/>
          </a:ln>
        </p:spPr>
        <p:txBody>
          <a:bodyPr spcFirstLastPara="1" wrap="square" lIns="0" tIns="0" rIns="0" bIns="0" anchor="t" anchorCtr="0">
            <a:spAutoFit/>
          </a:bodyPr>
          <a:lstStyle/>
          <a:p>
            <a:pPr marL="0" marR="0" lvl="0" indent="0" algn="l" rtl="0">
              <a:lnSpc>
                <a:spcPct val="98009"/>
              </a:lnSpc>
              <a:spcBef>
                <a:spcPts val="0"/>
              </a:spcBef>
              <a:spcAft>
                <a:spcPts val="0"/>
              </a:spcAft>
              <a:buSzPts val="1100"/>
              <a:buNone/>
            </a:pPr>
            <a:r>
              <a:rPr lang="en" sz="2500" b="1">
                <a:solidFill>
                  <a:schemeClr val="dk1"/>
                </a:solidFill>
                <a:latin typeface="Proxima Nova"/>
                <a:ea typeface="Proxima Nova"/>
                <a:cs typeface="Proxima Nova"/>
                <a:sym typeface="Proxima Nova"/>
              </a:rPr>
              <a:t>Who did you do it with, what is their name?</a:t>
            </a:r>
            <a:endParaRPr sz="2500" b="1">
              <a:solidFill>
                <a:schemeClr val="dk1"/>
              </a:solidFill>
              <a:latin typeface="Proxima Nova"/>
              <a:ea typeface="Proxima Nova"/>
              <a:cs typeface="Proxima Nova"/>
              <a:sym typeface="Proxima Nova"/>
            </a:endParaRPr>
          </a:p>
        </p:txBody>
      </p:sp>
      <p:pic>
        <p:nvPicPr>
          <p:cNvPr id="266" name="Google Shape;266;p37" title="alexa 5.mp3">
            <a:hlinkClick r:id="rId4"/>
          </p:cNvPr>
          <p:cNvPicPr preferRelativeResize="0"/>
          <p:nvPr/>
        </p:nvPicPr>
        <p:blipFill>
          <a:blip r:embed="rId5">
            <a:alphaModFix/>
          </a:blip>
          <a:stretch>
            <a:fillRect/>
          </a:stretch>
        </p:blipFill>
        <p:spPr>
          <a:xfrm>
            <a:off x="1297275" y="3497750"/>
            <a:ext cx="457200" cy="457200"/>
          </a:xfrm>
          <a:prstGeom prst="rect">
            <a:avLst/>
          </a:prstGeom>
          <a:noFill/>
          <a:ln>
            <a:noFill/>
          </a:ln>
        </p:spPr>
      </p:pic>
      <p:pic>
        <p:nvPicPr>
          <p:cNvPr id="267" name="Google Shape;267;p37"/>
          <p:cNvPicPr preferRelativeResize="0"/>
          <p:nvPr/>
        </p:nvPicPr>
        <p:blipFill rotWithShape="1">
          <a:blip r:embed="rId6">
            <a:alphaModFix/>
          </a:blip>
          <a:srcRect l="27702" t="18518" r="24112" b="41666"/>
          <a:stretch/>
        </p:blipFill>
        <p:spPr>
          <a:xfrm>
            <a:off x="7921974" y="3921015"/>
            <a:ext cx="866451" cy="92681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38"/>
          <p:cNvPicPr preferRelativeResize="0"/>
          <p:nvPr/>
        </p:nvPicPr>
        <p:blipFill rotWithShape="1">
          <a:blip r:embed="rId3">
            <a:alphaModFix/>
          </a:blip>
          <a:srcRect l="23574" t="13186" r="22846" b="12352"/>
          <a:stretch/>
        </p:blipFill>
        <p:spPr>
          <a:xfrm>
            <a:off x="3548675" y="0"/>
            <a:ext cx="6579250" cy="5143500"/>
          </a:xfrm>
          <a:prstGeom prst="rect">
            <a:avLst/>
          </a:prstGeom>
          <a:noFill/>
          <a:ln>
            <a:noFill/>
          </a:ln>
        </p:spPr>
      </p:pic>
      <p:sp>
        <p:nvSpPr>
          <p:cNvPr id="273" name="Google Shape;273;p38"/>
          <p:cNvSpPr txBox="1"/>
          <p:nvPr/>
        </p:nvSpPr>
        <p:spPr>
          <a:xfrm>
            <a:off x="1245876" y="2194650"/>
            <a:ext cx="3764700" cy="754200"/>
          </a:xfrm>
          <a:prstGeom prst="rect">
            <a:avLst/>
          </a:prstGeom>
          <a:noFill/>
          <a:ln>
            <a:noFill/>
          </a:ln>
        </p:spPr>
        <p:txBody>
          <a:bodyPr spcFirstLastPara="1" wrap="square" lIns="0" tIns="0" rIns="0" bIns="0" anchor="t" anchorCtr="0">
            <a:spAutoFit/>
          </a:bodyPr>
          <a:lstStyle/>
          <a:p>
            <a:pPr marL="0" marR="0" lvl="0" indent="0" algn="l" rtl="0">
              <a:lnSpc>
                <a:spcPct val="98009"/>
              </a:lnSpc>
              <a:spcBef>
                <a:spcPts val="0"/>
              </a:spcBef>
              <a:spcAft>
                <a:spcPts val="0"/>
              </a:spcAft>
              <a:buSzPts val="1100"/>
              <a:buNone/>
            </a:pPr>
            <a:r>
              <a:rPr lang="en" sz="2500" b="1">
                <a:solidFill>
                  <a:schemeClr val="dk1"/>
                </a:solidFill>
                <a:latin typeface="Proxima Nova"/>
                <a:ea typeface="Proxima Nova"/>
                <a:cs typeface="Proxima Nova"/>
                <a:sym typeface="Proxima Nova"/>
              </a:rPr>
              <a:t>Who did you do it with, what is their name?</a:t>
            </a:r>
            <a:endParaRPr sz="2500" b="1">
              <a:solidFill>
                <a:schemeClr val="dk1"/>
              </a:solidFill>
              <a:latin typeface="Proxima Nova"/>
              <a:ea typeface="Proxima Nova"/>
              <a:cs typeface="Proxima Nova"/>
              <a:sym typeface="Proxima Nova"/>
            </a:endParaRPr>
          </a:p>
        </p:txBody>
      </p:sp>
      <p:sp>
        <p:nvSpPr>
          <p:cNvPr id="274" name="Google Shape;274;p38"/>
          <p:cNvSpPr txBox="1"/>
          <p:nvPr/>
        </p:nvSpPr>
        <p:spPr>
          <a:xfrm>
            <a:off x="4884050" y="2194650"/>
            <a:ext cx="3174300" cy="754200"/>
          </a:xfrm>
          <a:prstGeom prst="rect">
            <a:avLst/>
          </a:prstGeom>
          <a:noFill/>
          <a:ln>
            <a:noFill/>
          </a:ln>
        </p:spPr>
        <p:txBody>
          <a:bodyPr spcFirstLastPara="1" wrap="square" lIns="0" tIns="0" rIns="0" bIns="0" anchor="t" anchorCtr="0">
            <a:spAutoFit/>
          </a:bodyPr>
          <a:lstStyle/>
          <a:p>
            <a:pPr marL="0" marR="0" lvl="0" indent="0" algn="r" rtl="0">
              <a:lnSpc>
                <a:spcPct val="98009"/>
              </a:lnSpc>
              <a:spcBef>
                <a:spcPts val="0"/>
              </a:spcBef>
              <a:spcAft>
                <a:spcPts val="0"/>
              </a:spcAft>
              <a:buNone/>
            </a:pPr>
            <a:r>
              <a:rPr lang="en" sz="2500" i="1">
                <a:solidFill>
                  <a:schemeClr val="dk1"/>
                </a:solidFill>
                <a:latin typeface="Proxima Nova"/>
                <a:ea typeface="Proxima Nova"/>
                <a:cs typeface="Proxima Nova"/>
                <a:sym typeface="Proxima Nova"/>
              </a:rPr>
              <a:t>My teacher,</a:t>
            </a:r>
            <a:endParaRPr sz="2500" i="1">
              <a:solidFill>
                <a:schemeClr val="dk1"/>
              </a:solidFill>
              <a:latin typeface="Proxima Nova"/>
              <a:ea typeface="Proxima Nova"/>
              <a:cs typeface="Proxima Nova"/>
              <a:sym typeface="Proxima Nova"/>
            </a:endParaRPr>
          </a:p>
          <a:p>
            <a:pPr marL="0" marR="0" lvl="0" indent="0" algn="r" rtl="0">
              <a:lnSpc>
                <a:spcPct val="98009"/>
              </a:lnSpc>
              <a:spcBef>
                <a:spcPts val="0"/>
              </a:spcBef>
              <a:spcAft>
                <a:spcPts val="0"/>
              </a:spcAft>
              <a:buNone/>
            </a:pPr>
            <a:r>
              <a:rPr lang="en" sz="2500" i="1">
                <a:solidFill>
                  <a:schemeClr val="dk1"/>
                </a:solidFill>
                <a:latin typeface="Proxima Nova"/>
                <a:ea typeface="Proxima Nova"/>
                <a:cs typeface="Proxima Nova"/>
                <a:sym typeface="Proxima Nova"/>
              </a:rPr>
              <a:t>her name is Christina</a:t>
            </a:r>
            <a:endParaRPr sz="2500" i="1">
              <a:solidFill>
                <a:schemeClr val="dk1"/>
              </a:solidFill>
              <a:latin typeface="Proxima Nova"/>
              <a:ea typeface="Proxima Nova"/>
              <a:cs typeface="Proxima Nova"/>
              <a:sym typeface="Proxima Nova"/>
            </a:endParaRPr>
          </a:p>
        </p:txBody>
      </p:sp>
      <p:pic>
        <p:nvPicPr>
          <p:cNvPr id="275" name="Google Shape;275;p38" title="aliana teacher.mp3">
            <a:hlinkClick r:id="rId4"/>
          </p:cNvPr>
          <p:cNvPicPr preferRelativeResize="0"/>
          <p:nvPr/>
        </p:nvPicPr>
        <p:blipFill>
          <a:blip r:embed="rId5">
            <a:alphaModFix/>
          </a:blip>
          <a:stretch>
            <a:fillRect/>
          </a:stretch>
        </p:blipFill>
        <p:spPr>
          <a:xfrm>
            <a:off x="7229675" y="3475475"/>
            <a:ext cx="457200" cy="457200"/>
          </a:xfrm>
          <a:prstGeom prst="rect">
            <a:avLst/>
          </a:prstGeom>
          <a:noFill/>
          <a:ln>
            <a:noFill/>
          </a:ln>
        </p:spPr>
      </p:pic>
      <p:pic>
        <p:nvPicPr>
          <p:cNvPr id="276" name="Google Shape;276;p38"/>
          <p:cNvPicPr preferRelativeResize="0"/>
          <p:nvPr/>
        </p:nvPicPr>
        <p:blipFill rotWithShape="1">
          <a:blip r:embed="rId6">
            <a:alphaModFix/>
          </a:blip>
          <a:srcRect l="27702" t="18518" r="24112" b="41666"/>
          <a:stretch/>
        </p:blipFill>
        <p:spPr>
          <a:xfrm>
            <a:off x="7921974" y="3921015"/>
            <a:ext cx="866451" cy="9268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21"/>
          <p:cNvPicPr preferRelativeResize="0"/>
          <p:nvPr/>
        </p:nvPicPr>
        <p:blipFill rotWithShape="1">
          <a:blip r:embed="rId3">
            <a:alphaModFix/>
          </a:blip>
          <a:srcRect l="23574" t="13186" r="22846" b="12352"/>
          <a:stretch/>
        </p:blipFill>
        <p:spPr>
          <a:xfrm>
            <a:off x="1282375" y="0"/>
            <a:ext cx="6579250" cy="5143500"/>
          </a:xfrm>
          <a:prstGeom prst="rect">
            <a:avLst/>
          </a:prstGeom>
          <a:noFill/>
          <a:ln>
            <a:noFill/>
          </a:ln>
        </p:spPr>
      </p:pic>
      <p:sp>
        <p:nvSpPr>
          <p:cNvPr id="110" name="Google Shape;110;p21"/>
          <p:cNvSpPr txBox="1"/>
          <p:nvPr/>
        </p:nvSpPr>
        <p:spPr>
          <a:xfrm>
            <a:off x="791251" y="927332"/>
            <a:ext cx="4519200" cy="829500"/>
          </a:xfrm>
          <a:prstGeom prst="rect">
            <a:avLst/>
          </a:prstGeom>
          <a:noFill/>
          <a:ln>
            <a:noFill/>
          </a:ln>
        </p:spPr>
        <p:txBody>
          <a:bodyPr spcFirstLastPara="1" wrap="square" lIns="0" tIns="0" rIns="0" bIns="0" anchor="t" anchorCtr="0">
            <a:spAutoFit/>
          </a:bodyPr>
          <a:lstStyle/>
          <a:p>
            <a:pPr marL="0" marR="0" lvl="0" indent="0" algn="l" rtl="0">
              <a:lnSpc>
                <a:spcPct val="97998"/>
              </a:lnSpc>
              <a:spcBef>
                <a:spcPts val="0"/>
              </a:spcBef>
              <a:spcAft>
                <a:spcPts val="0"/>
              </a:spcAft>
              <a:buSzPts val="600"/>
              <a:buNone/>
            </a:pPr>
            <a:r>
              <a:rPr lang="en" sz="5500" b="1">
                <a:solidFill>
                  <a:schemeClr val="dk1"/>
                </a:solidFill>
                <a:latin typeface="Proxima Nova"/>
                <a:ea typeface="Proxima Nova"/>
                <a:cs typeface="Proxima Nova"/>
                <a:sym typeface="Proxima Nova"/>
              </a:rPr>
              <a:t>Little Listener</a:t>
            </a:r>
            <a:endParaRPr sz="5500" b="1">
              <a:solidFill>
                <a:schemeClr val="dk1"/>
              </a:solidFill>
              <a:latin typeface="Proxima Nova"/>
              <a:ea typeface="Proxima Nova"/>
              <a:cs typeface="Proxima Nova"/>
              <a:sym typeface="Proxima Nova"/>
            </a:endParaRPr>
          </a:p>
        </p:txBody>
      </p:sp>
      <p:sp>
        <p:nvSpPr>
          <p:cNvPr id="111" name="Google Shape;111;p21"/>
          <p:cNvSpPr txBox="1"/>
          <p:nvPr/>
        </p:nvSpPr>
        <p:spPr>
          <a:xfrm>
            <a:off x="791251" y="4129557"/>
            <a:ext cx="4519200" cy="452400"/>
          </a:xfrm>
          <a:prstGeom prst="rect">
            <a:avLst/>
          </a:prstGeom>
          <a:noFill/>
          <a:ln>
            <a:noFill/>
          </a:ln>
        </p:spPr>
        <p:txBody>
          <a:bodyPr spcFirstLastPara="1" wrap="square" lIns="0" tIns="0" rIns="0" bIns="0" anchor="t" anchorCtr="0">
            <a:spAutoFit/>
          </a:bodyPr>
          <a:lstStyle/>
          <a:p>
            <a:pPr marL="0" marR="0" lvl="0" indent="0" algn="l" rtl="0">
              <a:lnSpc>
                <a:spcPct val="97998"/>
              </a:lnSpc>
              <a:spcBef>
                <a:spcPts val="0"/>
              </a:spcBef>
              <a:spcAft>
                <a:spcPts val="0"/>
              </a:spcAft>
              <a:buSzPts val="600"/>
              <a:buNone/>
            </a:pPr>
            <a:r>
              <a:rPr lang="en" sz="1500" b="1">
                <a:solidFill>
                  <a:schemeClr val="dk1"/>
                </a:solidFill>
                <a:latin typeface="Proxima Nova"/>
                <a:ea typeface="Proxima Nova"/>
                <a:cs typeface="Proxima Nova"/>
                <a:sym typeface="Proxima Nova"/>
              </a:rPr>
              <a:t>Team 2</a:t>
            </a:r>
            <a:endParaRPr sz="1500" b="1">
              <a:solidFill>
                <a:schemeClr val="dk1"/>
              </a:solidFill>
              <a:latin typeface="Proxima Nova"/>
              <a:ea typeface="Proxima Nova"/>
              <a:cs typeface="Proxima Nova"/>
              <a:sym typeface="Proxima Nova"/>
            </a:endParaRPr>
          </a:p>
          <a:p>
            <a:pPr marL="0" marR="0" lvl="0" indent="0" algn="l" rtl="0">
              <a:lnSpc>
                <a:spcPct val="97998"/>
              </a:lnSpc>
              <a:spcBef>
                <a:spcPts val="0"/>
              </a:spcBef>
              <a:spcAft>
                <a:spcPts val="0"/>
              </a:spcAft>
              <a:buSzPts val="600"/>
              <a:buNone/>
            </a:pPr>
            <a:r>
              <a:rPr lang="en" sz="1500">
                <a:solidFill>
                  <a:schemeClr val="dk1"/>
                </a:solidFill>
                <a:latin typeface="Proxima Nova"/>
                <a:ea typeface="Proxima Nova"/>
                <a:cs typeface="Proxima Nova"/>
                <a:sym typeface="Proxima Nova"/>
              </a:rPr>
              <a:t>Linh Dinh, Rebecca Zhang, Nick Dow</a:t>
            </a:r>
            <a:endParaRPr sz="1500">
              <a:solidFill>
                <a:schemeClr val="dk1"/>
              </a:solidFill>
              <a:latin typeface="Proxima Nova"/>
              <a:ea typeface="Proxima Nova"/>
              <a:cs typeface="Proxima Nova"/>
              <a:sym typeface="Proxima Nova"/>
            </a:endParaRPr>
          </a:p>
        </p:txBody>
      </p:sp>
      <p:pic>
        <p:nvPicPr>
          <p:cNvPr id="112" name="Google Shape;112;p21"/>
          <p:cNvPicPr preferRelativeResize="0"/>
          <p:nvPr/>
        </p:nvPicPr>
        <p:blipFill rotWithShape="1">
          <a:blip r:embed="rId4">
            <a:alphaModFix/>
          </a:blip>
          <a:srcRect l="27702" t="18518" r="24112" b="41666"/>
          <a:stretch/>
        </p:blipFill>
        <p:spPr>
          <a:xfrm>
            <a:off x="7334725" y="453925"/>
            <a:ext cx="1329874" cy="1422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39"/>
          <p:cNvPicPr preferRelativeResize="0"/>
          <p:nvPr/>
        </p:nvPicPr>
        <p:blipFill rotWithShape="1">
          <a:blip r:embed="rId3">
            <a:alphaModFix/>
          </a:blip>
          <a:srcRect l="23574" t="13186" r="22846" b="12352"/>
          <a:stretch/>
        </p:blipFill>
        <p:spPr>
          <a:xfrm>
            <a:off x="-240175" y="0"/>
            <a:ext cx="6579250" cy="5143500"/>
          </a:xfrm>
          <a:prstGeom prst="rect">
            <a:avLst/>
          </a:prstGeom>
          <a:noFill/>
          <a:ln>
            <a:noFill/>
          </a:ln>
        </p:spPr>
      </p:pic>
      <p:sp>
        <p:nvSpPr>
          <p:cNvPr id="282" name="Google Shape;282;p39"/>
          <p:cNvSpPr txBox="1"/>
          <p:nvPr/>
        </p:nvSpPr>
        <p:spPr>
          <a:xfrm>
            <a:off x="1083950" y="2194650"/>
            <a:ext cx="4523100" cy="754200"/>
          </a:xfrm>
          <a:prstGeom prst="rect">
            <a:avLst/>
          </a:prstGeom>
          <a:noFill/>
          <a:ln>
            <a:noFill/>
          </a:ln>
        </p:spPr>
        <p:txBody>
          <a:bodyPr spcFirstLastPara="1" wrap="square" lIns="0" tIns="0" rIns="0" bIns="0" anchor="t" anchorCtr="0">
            <a:spAutoFit/>
          </a:bodyPr>
          <a:lstStyle/>
          <a:p>
            <a:pPr marL="0" marR="0" lvl="0" indent="0" algn="l" rtl="0">
              <a:lnSpc>
                <a:spcPct val="98009"/>
              </a:lnSpc>
              <a:spcBef>
                <a:spcPts val="0"/>
              </a:spcBef>
              <a:spcAft>
                <a:spcPts val="0"/>
              </a:spcAft>
              <a:buSzPts val="1100"/>
              <a:buNone/>
            </a:pPr>
            <a:r>
              <a:rPr lang="en" sz="2500" b="1">
                <a:solidFill>
                  <a:schemeClr val="dk1"/>
                </a:solidFill>
                <a:latin typeface="Proxima Nova"/>
                <a:ea typeface="Proxima Nova"/>
                <a:cs typeface="Proxima Nova"/>
                <a:sym typeface="Proxima Nova"/>
              </a:rPr>
              <a:t>Sounds like a wonderful day! Thank you for sharing!</a:t>
            </a:r>
            <a:endParaRPr sz="2500" b="1">
              <a:solidFill>
                <a:schemeClr val="dk1"/>
              </a:solidFill>
              <a:latin typeface="Proxima Nova"/>
              <a:ea typeface="Proxima Nova"/>
              <a:cs typeface="Proxima Nova"/>
              <a:sym typeface="Proxima Nova"/>
            </a:endParaRPr>
          </a:p>
        </p:txBody>
      </p:sp>
      <p:pic>
        <p:nvPicPr>
          <p:cNvPr id="283" name="Google Shape;283;p39" title="alexa end.mp3">
            <a:hlinkClick r:id="rId4"/>
          </p:cNvPr>
          <p:cNvPicPr preferRelativeResize="0"/>
          <p:nvPr/>
        </p:nvPicPr>
        <p:blipFill>
          <a:blip r:embed="rId5">
            <a:alphaModFix/>
          </a:blip>
          <a:stretch>
            <a:fillRect/>
          </a:stretch>
        </p:blipFill>
        <p:spPr>
          <a:xfrm>
            <a:off x="1178325" y="3532425"/>
            <a:ext cx="457200" cy="457200"/>
          </a:xfrm>
          <a:prstGeom prst="rect">
            <a:avLst/>
          </a:prstGeom>
          <a:noFill/>
          <a:ln>
            <a:noFill/>
          </a:ln>
        </p:spPr>
      </p:pic>
      <p:pic>
        <p:nvPicPr>
          <p:cNvPr id="284" name="Google Shape;284;p39"/>
          <p:cNvPicPr preferRelativeResize="0"/>
          <p:nvPr/>
        </p:nvPicPr>
        <p:blipFill rotWithShape="1">
          <a:blip r:embed="rId6">
            <a:alphaModFix/>
          </a:blip>
          <a:srcRect l="27702" t="18518" r="24112" b="41666"/>
          <a:stretch/>
        </p:blipFill>
        <p:spPr>
          <a:xfrm>
            <a:off x="7921974" y="3921015"/>
            <a:ext cx="866451" cy="92681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289" name="Google Shape;289;p40"/>
          <p:cNvPicPr preferRelativeResize="0"/>
          <p:nvPr/>
        </p:nvPicPr>
        <p:blipFill rotWithShape="1">
          <a:blip r:embed="rId3">
            <a:alphaModFix/>
          </a:blip>
          <a:srcRect l="49994" t="-854" r="22843" b="40241"/>
          <a:stretch/>
        </p:blipFill>
        <p:spPr>
          <a:xfrm rot="-5400000">
            <a:off x="2241701" y="-1758800"/>
            <a:ext cx="6120725" cy="7683876"/>
          </a:xfrm>
          <a:prstGeom prst="rect">
            <a:avLst/>
          </a:prstGeom>
          <a:noFill/>
          <a:ln>
            <a:noFill/>
          </a:ln>
        </p:spPr>
      </p:pic>
      <p:sp>
        <p:nvSpPr>
          <p:cNvPr id="290" name="Google Shape;290;p40"/>
          <p:cNvSpPr txBox="1"/>
          <p:nvPr/>
        </p:nvSpPr>
        <p:spPr>
          <a:xfrm>
            <a:off x="972050" y="2179325"/>
            <a:ext cx="5409900" cy="492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Learn things they may have missed</a:t>
            </a:r>
            <a:endParaRPr sz="2000">
              <a:solidFill>
                <a:schemeClr val="dk1"/>
              </a:solidFill>
              <a:latin typeface="Proxima Nova"/>
              <a:ea typeface="Proxima Nova"/>
              <a:cs typeface="Proxima Nova"/>
              <a:sym typeface="Proxima Nova"/>
            </a:endParaRPr>
          </a:p>
        </p:txBody>
      </p:sp>
      <p:sp>
        <p:nvSpPr>
          <p:cNvPr id="291" name="Google Shape;291;p40"/>
          <p:cNvSpPr txBox="1">
            <a:spLocks noGrp="1"/>
          </p:cNvSpPr>
          <p:nvPr>
            <p:ph type="title"/>
          </p:nvPr>
        </p:nvSpPr>
        <p:spPr>
          <a:xfrm>
            <a:off x="610100" y="585000"/>
            <a:ext cx="8041500" cy="61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300" b="1"/>
              <a:t>Our Program</a:t>
            </a:r>
            <a:endParaRPr sz="3300" b="1" i="1"/>
          </a:p>
        </p:txBody>
      </p:sp>
      <p:sp>
        <p:nvSpPr>
          <p:cNvPr id="292" name="Google Shape;292;p40"/>
          <p:cNvSpPr txBox="1">
            <a:spLocks noGrp="1"/>
          </p:cNvSpPr>
          <p:nvPr>
            <p:ph type="title"/>
          </p:nvPr>
        </p:nvSpPr>
        <p:spPr>
          <a:xfrm>
            <a:off x="610100" y="1339300"/>
            <a:ext cx="8041500" cy="61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300" i="1"/>
              <a:t>Part 2: Teacher’s Path</a:t>
            </a:r>
            <a:endParaRPr sz="3300" i="1"/>
          </a:p>
        </p:txBody>
      </p:sp>
      <p:sp>
        <p:nvSpPr>
          <p:cNvPr id="293" name="Google Shape;293;p40"/>
          <p:cNvSpPr txBox="1"/>
          <p:nvPr/>
        </p:nvSpPr>
        <p:spPr>
          <a:xfrm>
            <a:off x="972050" y="3287525"/>
            <a:ext cx="5409900" cy="492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Adjust curriculum as needed</a:t>
            </a:r>
            <a:endParaRPr sz="2000">
              <a:solidFill>
                <a:schemeClr val="dk1"/>
              </a:solidFill>
              <a:latin typeface="Proxima Nova"/>
              <a:ea typeface="Proxima Nova"/>
              <a:cs typeface="Proxima Nova"/>
              <a:sym typeface="Proxima Nova"/>
            </a:endParaRPr>
          </a:p>
        </p:txBody>
      </p:sp>
      <p:sp>
        <p:nvSpPr>
          <p:cNvPr id="294" name="Google Shape;294;p40"/>
          <p:cNvSpPr txBox="1"/>
          <p:nvPr/>
        </p:nvSpPr>
        <p:spPr>
          <a:xfrm>
            <a:off x="972050" y="2733425"/>
            <a:ext cx="5409900" cy="492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Hear direct feedback from their students</a:t>
            </a:r>
            <a:endParaRPr sz="2000">
              <a:solidFill>
                <a:schemeClr val="dk1"/>
              </a:solidFill>
              <a:latin typeface="Proxima Nova"/>
              <a:ea typeface="Proxima Nova"/>
              <a:cs typeface="Proxima Nova"/>
              <a:sym typeface="Proxima Nova"/>
            </a:endParaRPr>
          </a:p>
        </p:txBody>
      </p:sp>
      <p:pic>
        <p:nvPicPr>
          <p:cNvPr id="295" name="Google Shape;295;p40"/>
          <p:cNvPicPr preferRelativeResize="0"/>
          <p:nvPr/>
        </p:nvPicPr>
        <p:blipFill rotWithShape="1">
          <a:blip r:embed="rId4">
            <a:alphaModFix/>
          </a:blip>
          <a:srcRect l="27702" t="18518" r="24112" b="41666"/>
          <a:stretch/>
        </p:blipFill>
        <p:spPr>
          <a:xfrm>
            <a:off x="7921974" y="3921015"/>
            <a:ext cx="866451" cy="9268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2"/>
                                        </p:tgtEl>
                                        <p:attrNameLst>
                                          <p:attrName>style.visibility</p:attrName>
                                        </p:attrNameLst>
                                      </p:cBhvr>
                                      <p:to>
                                        <p:strVal val="visible"/>
                                      </p:to>
                                    </p:set>
                                    <p:animEffect transition="in" filter="fade">
                                      <p:cBhvr>
                                        <p:cTn id="7" dur="1000"/>
                                        <p:tgtEl>
                                          <p:spTgt spid="2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0"/>
                                        </p:tgtEl>
                                        <p:attrNameLst>
                                          <p:attrName>style.visibility</p:attrName>
                                        </p:attrNameLst>
                                      </p:cBhvr>
                                      <p:to>
                                        <p:strVal val="visible"/>
                                      </p:to>
                                    </p:set>
                                    <p:animEffect transition="in" filter="fade">
                                      <p:cBhvr>
                                        <p:cTn id="12" dur="1000"/>
                                        <p:tgtEl>
                                          <p:spTgt spid="29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3"/>
                                        </p:tgtEl>
                                        <p:attrNameLst>
                                          <p:attrName>style.visibility</p:attrName>
                                        </p:attrNameLst>
                                      </p:cBhvr>
                                      <p:to>
                                        <p:strVal val="visible"/>
                                      </p:to>
                                    </p:set>
                                    <p:animEffect transition="in" filter="fade">
                                      <p:cBhvr>
                                        <p:cTn id="22" dur="1000"/>
                                        <p:tgtEl>
                                          <p:spTgt spid="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300" name="Google Shape;300;p41"/>
          <p:cNvPicPr preferRelativeResize="0"/>
          <p:nvPr/>
        </p:nvPicPr>
        <p:blipFill rotWithShape="1">
          <a:blip r:embed="rId3">
            <a:alphaModFix/>
          </a:blip>
          <a:srcRect l="23576" t="13186" r="49556" b="12352"/>
          <a:stretch/>
        </p:blipFill>
        <p:spPr>
          <a:xfrm>
            <a:off x="5844850" y="0"/>
            <a:ext cx="3299150" cy="5143500"/>
          </a:xfrm>
          <a:prstGeom prst="rect">
            <a:avLst/>
          </a:prstGeom>
          <a:noFill/>
          <a:ln>
            <a:noFill/>
          </a:ln>
        </p:spPr>
      </p:pic>
      <p:sp>
        <p:nvSpPr>
          <p:cNvPr id="301" name="Google Shape;301;p41"/>
          <p:cNvSpPr txBox="1"/>
          <p:nvPr/>
        </p:nvSpPr>
        <p:spPr>
          <a:xfrm>
            <a:off x="1253301" y="1817400"/>
            <a:ext cx="3764700" cy="1131300"/>
          </a:xfrm>
          <a:prstGeom prst="rect">
            <a:avLst/>
          </a:prstGeom>
          <a:noFill/>
          <a:ln>
            <a:noFill/>
          </a:ln>
        </p:spPr>
        <p:txBody>
          <a:bodyPr spcFirstLastPara="1" wrap="square" lIns="0" tIns="0" rIns="0" bIns="0" anchor="t" anchorCtr="0">
            <a:spAutoFit/>
          </a:bodyPr>
          <a:lstStyle/>
          <a:p>
            <a:pPr marL="0" marR="0" lvl="0" indent="0" algn="l" rtl="0">
              <a:lnSpc>
                <a:spcPct val="98009"/>
              </a:lnSpc>
              <a:spcBef>
                <a:spcPts val="0"/>
              </a:spcBef>
              <a:spcAft>
                <a:spcPts val="0"/>
              </a:spcAft>
              <a:buSzPts val="1100"/>
              <a:buNone/>
            </a:pPr>
            <a:r>
              <a:rPr lang="en" sz="2500" b="1">
                <a:solidFill>
                  <a:schemeClr val="dk1"/>
                </a:solidFill>
                <a:latin typeface="Proxima Nova"/>
                <a:ea typeface="Proxima Nova"/>
                <a:cs typeface="Proxima Nova"/>
                <a:sym typeface="Proxima Nova"/>
              </a:rPr>
              <a:t>Aliana said:</a:t>
            </a:r>
            <a:endParaRPr sz="2500" b="1">
              <a:solidFill>
                <a:schemeClr val="dk1"/>
              </a:solidFill>
              <a:latin typeface="Proxima Nova"/>
              <a:ea typeface="Proxima Nova"/>
              <a:cs typeface="Proxima Nova"/>
              <a:sym typeface="Proxima Nova"/>
            </a:endParaRPr>
          </a:p>
          <a:p>
            <a:pPr marL="0" marR="0" lvl="0" indent="0" algn="l" rtl="0">
              <a:lnSpc>
                <a:spcPct val="98009"/>
              </a:lnSpc>
              <a:spcBef>
                <a:spcPts val="0"/>
              </a:spcBef>
              <a:spcAft>
                <a:spcPts val="0"/>
              </a:spcAft>
              <a:buSzPts val="1100"/>
              <a:buNone/>
            </a:pPr>
            <a:r>
              <a:rPr lang="en" sz="2500" b="1">
                <a:solidFill>
                  <a:schemeClr val="dk1"/>
                </a:solidFill>
                <a:latin typeface="Proxima Nova"/>
                <a:ea typeface="Proxima Nova"/>
                <a:cs typeface="Proxima Nova"/>
                <a:sym typeface="Proxima Nova"/>
              </a:rPr>
              <a:t>I won a Kahoot </a:t>
            </a:r>
            <a:r>
              <a:rPr lang="en" sz="2500" b="1" i="1">
                <a:solidFill>
                  <a:schemeClr val="dk1"/>
                </a:solidFill>
                <a:latin typeface="Proxima Nova"/>
                <a:ea typeface="Proxima Nova"/>
                <a:cs typeface="Proxima Nova"/>
                <a:sym typeface="Proxima Nova"/>
              </a:rPr>
              <a:t>with</a:t>
            </a:r>
            <a:endParaRPr sz="2500" b="1">
              <a:solidFill>
                <a:schemeClr val="dk1"/>
              </a:solidFill>
              <a:latin typeface="Proxima Nova"/>
              <a:ea typeface="Proxima Nova"/>
              <a:cs typeface="Proxima Nova"/>
              <a:sym typeface="Proxima Nova"/>
            </a:endParaRPr>
          </a:p>
          <a:p>
            <a:pPr marL="0" marR="0" lvl="0" indent="0" algn="l" rtl="0">
              <a:lnSpc>
                <a:spcPct val="98009"/>
              </a:lnSpc>
              <a:spcBef>
                <a:spcPts val="0"/>
              </a:spcBef>
              <a:spcAft>
                <a:spcPts val="0"/>
              </a:spcAft>
              <a:buClr>
                <a:srgbClr val="000000"/>
              </a:buClr>
              <a:buSzPts val="1100"/>
              <a:buFont typeface="Arial"/>
              <a:buNone/>
            </a:pPr>
            <a:r>
              <a:rPr lang="en" sz="2500" b="1">
                <a:solidFill>
                  <a:schemeClr val="dk1"/>
                </a:solidFill>
                <a:latin typeface="Proxima Nova"/>
                <a:ea typeface="Proxima Nova"/>
                <a:cs typeface="Proxima Nova"/>
                <a:sym typeface="Proxima Nova"/>
              </a:rPr>
              <a:t>my teacher, Christina</a:t>
            </a:r>
            <a:endParaRPr sz="2500" b="1">
              <a:solidFill>
                <a:schemeClr val="dk1"/>
              </a:solidFill>
              <a:latin typeface="Proxima Nova"/>
              <a:ea typeface="Proxima Nova"/>
              <a:cs typeface="Proxima Nova"/>
              <a:sym typeface="Proxima Nova"/>
            </a:endParaRPr>
          </a:p>
        </p:txBody>
      </p:sp>
      <p:pic>
        <p:nvPicPr>
          <p:cNvPr id="302" name="Google Shape;302;p41" title="aliana said (audio-extractor.net).mp3">
            <a:hlinkClick r:id="rId4"/>
          </p:cNvPr>
          <p:cNvPicPr preferRelativeResize="0"/>
          <p:nvPr/>
        </p:nvPicPr>
        <p:blipFill>
          <a:blip r:embed="rId5">
            <a:alphaModFix/>
          </a:blip>
          <a:stretch>
            <a:fillRect/>
          </a:stretch>
        </p:blipFill>
        <p:spPr>
          <a:xfrm>
            <a:off x="1163425" y="3515675"/>
            <a:ext cx="457200" cy="457200"/>
          </a:xfrm>
          <a:prstGeom prst="rect">
            <a:avLst/>
          </a:prstGeom>
          <a:noFill/>
          <a:ln>
            <a:noFill/>
          </a:ln>
        </p:spPr>
      </p:pic>
      <p:pic>
        <p:nvPicPr>
          <p:cNvPr id="303" name="Google Shape;303;p41"/>
          <p:cNvPicPr preferRelativeResize="0"/>
          <p:nvPr/>
        </p:nvPicPr>
        <p:blipFill rotWithShape="1">
          <a:blip r:embed="rId6">
            <a:alphaModFix/>
          </a:blip>
          <a:srcRect l="27702" t="18518" r="24112" b="41666"/>
          <a:stretch/>
        </p:blipFill>
        <p:spPr>
          <a:xfrm>
            <a:off x="7921974" y="3921015"/>
            <a:ext cx="866451" cy="92681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2"/>
          <p:cNvSpPr txBox="1"/>
          <p:nvPr/>
        </p:nvSpPr>
        <p:spPr>
          <a:xfrm>
            <a:off x="1253300" y="1251750"/>
            <a:ext cx="3764700" cy="2640000"/>
          </a:xfrm>
          <a:prstGeom prst="rect">
            <a:avLst/>
          </a:prstGeom>
          <a:noFill/>
          <a:ln>
            <a:noFill/>
          </a:ln>
        </p:spPr>
        <p:txBody>
          <a:bodyPr spcFirstLastPara="1" wrap="square" lIns="0" tIns="0" rIns="0" bIns="0" anchor="ctr" anchorCtr="0">
            <a:noAutofit/>
          </a:bodyPr>
          <a:lstStyle/>
          <a:p>
            <a:pPr marL="0" marR="0" lvl="0" indent="0" algn="l" rtl="0">
              <a:lnSpc>
                <a:spcPct val="98009"/>
              </a:lnSpc>
              <a:spcBef>
                <a:spcPts val="0"/>
              </a:spcBef>
              <a:spcAft>
                <a:spcPts val="0"/>
              </a:spcAft>
              <a:buSzPts val="1100"/>
              <a:buNone/>
            </a:pPr>
            <a:r>
              <a:rPr lang="en" sz="2500" b="1">
                <a:solidFill>
                  <a:schemeClr val="dk1"/>
                </a:solidFill>
                <a:latin typeface="Proxima Nova"/>
                <a:ea typeface="Proxima Nova"/>
                <a:cs typeface="Proxima Nova"/>
                <a:sym typeface="Proxima Nova"/>
              </a:rPr>
              <a:t>Would you like to send this data from Aliana to their parent using the number on file for them? Say “yes” or “no”</a:t>
            </a:r>
            <a:endParaRPr sz="2500" b="1">
              <a:solidFill>
                <a:schemeClr val="dk1"/>
              </a:solidFill>
              <a:latin typeface="Proxima Nova"/>
              <a:ea typeface="Proxima Nova"/>
              <a:cs typeface="Proxima Nova"/>
              <a:sym typeface="Proxima Nova"/>
            </a:endParaRPr>
          </a:p>
        </p:txBody>
      </p:sp>
      <p:pic>
        <p:nvPicPr>
          <p:cNvPr id="309" name="Google Shape;309;p42"/>
          <p:cNvPicPr preferRelativeResize="0"/>
          <p:nvPr/>
        </p:nvPicPr>
        <p:blipFill rotWithShape="1">
          <a:blip r:embed="rId3">
            <a:alphaModFix/>
          </a:blip>
          <a:srcRect l="23576" t="13186" r="49556" b="12352"/>
          <a:stretch/>
        </p:blipFill>
        <p:spPr>
          <a:xfrm>
            <a:off x="5844850" y="0"/>
            <a:ext cx="3299150" cy="5143500"/>
          </a:xfrm>
          <a:prstGeom prst="rect">
            <a:avLst/>
          </a:prstGeom>
          <a:noFill/>
          <a:ln>
            <a:noFill/>
          </a:ln>
        </p:spPr>
      </p:pic>
      <p:pic>
        <p:nvPicPr>
          <p:cNvPr id="310" name="Google Shape;310;p42" title="send to parent (audio-extractor.net).mp3">
            <a:hlinkClick r:id="rId4"/>
          </p:cNvPr>
          <p:cNvPicPr preferRelativeResize="0"/>
          <p:nvPr/>
        </p:nvPicPr>
        <p:blipFill>
          <a:blip r:embed="rId5">
            <a:alphaModFix/>
          </a:blip>
          <a:stretch>
            <a:fillRect/>
          </a:stretch>
        </p:blipFill>
        <p:spPr>
          <a:xfrm>
            <a:off x="1253300" y="3891750"/>
            <a:ext cx="457200" cy="457200"/>
          </a:xfrm>
          <a:prstGeom prst="rect">
            <a:avLst/>
          </a:prstGeom>
          <a:noFill/>
          <a:ln>
            <a:noFill/>
          </a:ln>
        </p:spPr>
      </p:pic>
      <p:pic>
        <p:nvPicPr>
          <p:cNvPr id="311" name="Google Shape;311;p42"/>
          <p:cNvPicPr preferRelativeResize="0"/>
          <p:nvPr/>
        </p:nvPicPr>
        <p:blipFill rotWithShape="1">
          <a:blip r:embed="rId6">
            <a:alphaModFix/>
          </a:blip>
          <a:srcRect l="27702" t="18518" r="24112" b="41666"/>
          <a:stretch/>
        </p:blipFill>
        <p:spPr>
          <a:xfrm>
            <a:off x="7921974" y="3921015"/>
            <a:ext cx="866451" cy="92681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316" name="Google Shape;316;p43"/>
          <p:cNvPicPr preferRelativeResize="0"/>
          <p:nvPr/>
        </p:nvPicPr>
        <p:blipFill rotWithShape="1">
          <a:blip r:embed="rId3">
            <a:alphaModFix/>
          </a:blip>
          <a:srcRect l="49752" t="13272" r="26905" b="13724"/>
          <a:stretch/>
        </p:blipFill>
        <p:spPr>
          <a:xfrm rot="-5400000">
            <a:off x="1971350" y="-2083699"/>
            <a:ext cx="5259850" cy="9254199"/>
          </a:xfrm>
          <a:prstGeom prst="rect">
            <a:avLst/>
          </a:prstGeom>
          <a:noFill/>
          <a:ln>
            <a:noFill/>
          </a:ln>
        </p:spPr>
      </p:pic>
      <p:sp>
        <p:nvSpPr>
          <p:cNvPr id="317" name="Google Shape;317;p43"/>
          <p:cNvSpPr txBox="1">
            <a:spLocks noGrp="1"/>
          </p:cNvSpPr>
          <p:nvPr>
            <p:ph type="title"/>
          </p:nvPr>
        </p:nvSpPr>
        <p:spPr>
          <a:xfrm>
            <a:off x="610100" y="2263200"/>
            <a:ext cx="3324600" cy="617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3500" b="1"/>
              <a:t>Little Listener provides a </a:t>
            </a:r>
            <a:endParaRPr sz="3500" b="1"/>
          </a:p>
          <a:p>
            <a:pPr marL="0" lvl="0" indent="0" algn="l" rtl="0">
              <a:spcBef>
                <a:spcPts val="0"/>
              </a:spcBef>
              <a:spcAft>
                <a:spcPts val="0"/>
              </a:spcAft>
              <a:buNone/>
            </a:pPr>
            <a:r>
              <a:rPr lang="en" sz="3500" b="1"/>
              <a:t>better solution</a:t>
            </a:r>
            <a:endParaRPr sz="3500" b="1" i="1"/>
          </a:p>
        </p:txBody>
      </p:sp>
      <p:sp>
        <p:nvSpPr>
          <p:cNvPr id="318" name="Google Shape;318;p43"/>
          <p:cNvSpPr txBox="1"/>
          <p:nvPr/>
        </p:nvSpPr>
        <p:spPr>
          <a:xfrm>
            <a:off x="4220925" y="1832850"/>
            <a:ext cx="4567500" cy="492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Direct comments from children</a:t>
            </a:r>
            <a:endParaRPr sz="2000">
              <a:solidFill>
                <a:schemeClr val="dk1"/>
              </a:solidFill>
              <a:latin typeface="Proxima Nova"/>
              <a:ea typeface="Proxima Nova"/>
              <a:cs typeface="Proxima Nova"/>
              <a:sym typeface="Proxima Nova"/>
            </a:endParaRPr>
          </a:p>
        </p:txBody>
      </p:sp>
      <p:sp>
        <p:nvSpPr>
          <p:cNvPr id="319" name="Google Shape;319;p43"/>
          <p:cNvSpPr txBox="1"/>
          <p:nvPr/>
        </p:nvSpPr>
        <p:spPr>
          <a:xfrm>
            <a:off x="4220925" y="1340250"/>
            <a:ext cx="4567500" cy="492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Flexible communication </a:t>
            </a:r>
            <a:endParaRPr sz="2000">
              <a:solidFill>
                <a:schemeClr val="dk1"/>
              </a:solidFill>
              <a:latin typeface="Proxima Nova"/>
              <a:ea typeface="Proxima Nova"/>
              <a:cs typeface="Proxima Nova"/>
              <a:sym typeface="Proxima Nova"/>
            </a:endParaRPr>
          </a:p>
        </p:txBody>
      </p:sp>
      <p:sp>
        <p:nvSpPr>
          <p:cNvPr id="320" name="Google Shape;320;p43"/>
          <p:cNvSpPr txBox="1"/>
          <p:nvPr/>
        </p:nvSpPr>
        <p:spPr>
          <a:xfrm>
            <a:off x="4220925" y="2325450"/>
            <a:ext cx="4567500" cy="492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Parents feel more connected</a:t>
            </a:r>
            <a:endParaRPr sz="2000">
              <a:solidFill>
                <a:schemeClr val="dk1"/>
              </a:solidFill>
              <a:latin typeface="Proxima Nova"/>
              <a:ea typeface="Proxima Nova"/>
              <a:cs typeface="Proxima Nova"/>
              <a:sym typeface="Proxima Nova"/>
            </a:endParaRPr>
          </a:p>
        </p:txBody>
      </p:sp>
      <p:sp>
        <p:nvSpPr>
          <p:cNvPr id="321" name="Google Shape;321;p43"/>
          <p:cNvSpPr txBox="1"/>
          <p:nvPr/>
        </p:nvSpPr>
        <p:spPr>
          <a:xfrm>
            <a:off x="4220925" y="2818050"/>
            <a:ext cx="4567500" cy="492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Helpful feedback to teachers</a:t>
            </a:r>
            <a:endParaRPr sz="2000">
              <a:solidFill>
                <a:schemeClr val="dk1"/>
              </a:solidFill>
              <a:latin typeface="Proxima Nova"/>
              <a:ea typeface="Proxima Nova"/>
              <a:cs typeface="Proxima Nova"/>
              <a:sym typeface="Proxima Nova"/>
            </a:endParaRPr>
          </a:p>
        </p:txBody>
      </p:sp>
      <p:sp>
        <p:nvSpPr>
          <p:cNvPr id="322" name="Google Shape;322;p43"/>
          <p:cNvSpPr txBox="1"/>
          <p:nvPr/>
        </p:nvSpPr>
        <p:spPr>
          <a:xfrm>
            <a:off x="4220925" y="3310650"/>
            <a:ext cx="4567500" cy="492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Brings joy and positivity</a:t>
            </a:r>
            <a:endParaRPr sz="2000">
              <a:solidFill>
                <a:schemeClr val="dk1"/>
              </a:solidFill>
              <a:latin typeface="Proxima Nova"/>
              <a:ea typeface="Proxima Nova"/>
              <a:cs typeface="Proxima Nova"/>
              <a:sym typeface="Proxima Nova"/>
            </a:endParaRPr>
          </a:p>
        </p:txBody>
      </p:sp>
      <p:pic>
        <p:nvPicPr>
          <p:cNvPr id="323" name="Google Shape;323;p43"/>
          <p:cNvPicPr preferRelativeResize="0"/>
          <p:nvPr/>
        </p:nvPicPr>
        <p:blipFill rotWithShape="1">
          <a:blip r:embed="rId4">
            <a:alphaModFix/>
          </a:blip>
          <a:srcRect l="27702" t="18518" r="24112" b="41666"/>
          <a:stretch/>
        </p:blipFill>
        <p:spPr>
          <a:xfrm>
            <a:off x="7921974" y="3921015"/>
            <a:ext cx="866451" cy="9268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9"/>
                                        </p:tgtEl>
                                        <p:attrNameLst>
                                          <p:attrName>style.visibility</p:attrName>
                                        </p:attrNameLst>
                                      </p:cBhvr>
                                      <p:to>
                                        <p:strVal val="visible"/>
                                      </p:to>
                                    </p:set>
                                    <p:animEffect transition="in" filter="fade">
                                      <p:cBhvr>
                                        <p:cTn id="7" dur="1000"/>
                                        <p:tgtEl>
                                          <p:spTgt spid="3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8"/>
                                        </p:tgtEl>
                                        <p:attrNameLst>
                                          <p:attrName>style.visibility</p:attrName>
                                        </p:attrNameLst>
                                      </p:cBhvr>
                                      <p:to>
                                        <p:strVal val="visible"/>
                                      </p:to>
                                    </p:set>
                                    <p:animEffect transition="in" filter="fade">
                                      <p:cBhvr>
                                        <p:cTn id="12" dur="1000"/>
                                        <p:tgtEl>
                                          <p:spTgt spid="3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0"/>
                                        </p:tgtEl>
                                        <p:attrNameLst>
                                          <p:attrName>style.visibility</p:attrName>
                                        </p:attrNameLst>
                                      </p:cBhvr>
                                      <p:to>
                                        <p:strVal val="visible"/>
                                      </p:to>
                                    </p:set>
                                    <p:animEffect transition="in" filter="fade">
                                      <p:cBhvr>
                                        <p:cTn id="17" dur="1000"/>
                                        <p:tgtEl>
                                          <p:spTgt spid="3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1"/>
                                        </p:tgtEl>
                                        <p:attrNameLst>
                                          <p:attrName>style.visibility</p:attrName>
                                        </p:attrNameLst>
                                      </p:cBhvr>
                                      <p:to>
                                        <p:strVal val="visible"/>
                                      </p:to>
                                    </p:set>
                                    <p:animEffect transition="in" filter="fade">
                                      <p:cBhvr>
                                        <p:cTn id="22" dur="1000"/>
                                        <p:tgtEl>
                                          <p:spTgt spid="3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2"/>
                                        </p:tgtEl>
                                        <p:attrNameLst>
                                          <p:attrName>style.visibility</p:attrName>
                                        </p:attrNameLst>
                                      </p:cBhvr>
                                      <p:to>
                                        <p:strVal val="visible"/>
                                      </p:to>
                                    </p:set>
                                    <p:animEffect transition="in" filter="fade">
                                      <p:cBhvr>
                                        <p:cTn id="27" dur="1000"/>
                                        <p:tgtEl>
                                          <p:spTgt spid="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328" name="Google Shape;328;p44"/>
          <p:cNvPicPr preferRelativeResize="0"/>
          <p:nvPr/>
        </p:nvPicPr>
        <p:blipFill rotWithShape="1">
          <a:blip r:embed="rId3">
            <a:alphaModFix/>
          </a:blip>
          <a:srcRect l="49994" t="-768" r="22843" b="40243"/>
          <a:stretch/>
        </p:blipFill>
        <p:spPr>
          <a:xfrm rot="-5400000">
            <a:off x="2247251" y="-1556776"/>
            <a:ext cx="6120725" cy="7672776"/>
          </a:xfrm>
          <a:prstGeom prst="rect">
            <a:avLst/>
          </a:prstGeom>
          <a:noFill/>
          <a:ln>
            <a:noFill/>
          </a:ln>
        </p:spPr>
      </p:pic>
      <p:sp>
        <p:nvSpPr>
          <p:cNvPr id="329" name="Google Shape;329;p44"/>
          <p:cNvSpPr txBox="1"/>
          <p:nvPr/>
        </p:nvSpPr>
        <p:spPr>
          <a:xfrm>
            <a:off x="610100" y="2093600"/>
            <a:ext cx="5409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dk1"/>
                </a:solidFill>
                <a:latin typeface="Proxima Nova"/>
                <a:ea typeface="Proxima Nova"/>
                <a:cs typeface="Proxima Nova"/>
                <a:sym typeface="Proxima Nova"/>
              </a:rPr>
              <a:t>Parent-Teacher communication</a:t>
            </a:r>
            <a:endParaRPr sz="2000">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en" sz="2000">
                <a:solidFill>
                  <a:schemeClr val="dk1"/>
                </a:solidFill>
                <a:latin typeface="Proxima Nova"/>
                <a:ea typeface="Proxima Nova"/>
                <a:cs typeface="Proxima Nova"/>
                <a:sym typeface="Proxima Nova"/>
              </a:rPr>
              <a:t>Children communicate as best they can</a:t>
            </a:r>
            <a:endParaRPr sz="2000">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en" sz="2000">
                <a:solidFill>
                  <a:schemeClr val="dk1"/>
                </a:solidFill>
                <a:latin typeface="Proxima Nova"/>
                <a:ea typeface="Proxima Nova"/>
                <a:cs typeface="Proxima Nova"/>
                <a:sym typeface="Proxima Nova"/>
              </a:rPr>
              <a:t>Teachers send newsletters home</a:t>
            </a:r>
            <a:endParaRPr sz="2000">
              <a:solidFill>
                <a:schemeClr val="dk1"/>
              </a:solidFill>
              <a:latin typeface="Proxima Nova"/>
              <a:ea typeface="Proxima Nova"/>
              <a:cs typeface="Proxima Nova"/>
              <a:sym typeface="Proxima Nova"/>
            </a:endParaRPr>
          </a:p>
        </p:txBody>
      </p:sp>
      <p:sp>
        <p:nvSpPr>
          <p:cNvPr id="330" name="Google Shape;330;p44"/>
          <p:cNvSpPr txBox="1">
            <a:spLocks noGrp="1"/>
          </p:cNvSpPr>
          <p:nvPr>
            <p:ph type="title"/>
          </p:nvPr>
        </p:nvSpPr>
        <p:spPr>
          <a:xfrm>
            <a:off x="610100" y="1251750"/>
            <a:ext cx="6367800" cy="617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3500" b="1"/>
              <a:t>Current Solution</a:t>
            </a:r>
            <a:endParaRPr sz="3500" b="1"/>
          </a:p>
        </p:txBody>
      </p:sp>
      <p:sp>
        <p:nvSpPr>
          <p:cNvPr id="331" name="Google Shape;331;p44"/>
          <p:cNvSpPr txBox="1"/>
          <p:nvPr/>
        </p:nvSpPr>
        <p:spPr>
          <a:xfrm>
            <a:off x="5067300" y="1198650"/>
            <a:ext cx="33225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500" b="1">
                <a:solidFill>
                  <a:schemeClr val="dk1"/>
                </a:solidFill>
                <a:latin typeface="Proxima Nova"/>
                <a:ea typeface="Proxima Nova"/>
                <a:cs typeface="Proxima Nova"/>
                <a:sym typeface="Proxima Nova"/>
              </a:rPr>
              <a:t> </a:t>
            </a:r>
            <a:r>
              <a:rPr lang="en" sz="3500" b="1" i="1">
                <a:solidFill>
                  <a:schemeClr val="dk1"/>
                </a:solidFill>
                <a:latin typeface="Proxima Nova"/>
                <a:ea typeface="Proxima Nova"/>
                <a:cs typeface="Proxima Nova"/>
                <a:sym typeface="Proxima Nova"/>
              </a:rPr>
              <a:t>The</a:t>
            </a:r>
            <a:r>
              <a:rPr lang="en" sz="3500" b="1">
                <a:solidFill>
                  <a:schemeClr val="dk1"/>
                </a:solidFill>
                <a:latin typeface="Proxima Nova"/>
                <a:ea typeface="Proxima Nova"/>
                <a:cs typeface="Proxima Nova"/>
                <a:sym typeface="Proxima Nova"/>
              </a:rPr>
              <a:t> </a:t>
            </a:r>
            <a:r>
              <a:rPr lang="en" sz="3500" b="1" i="1">
                <a:solidFill>
                  <a:schemeClr val="dk1"/>
                </a:solidFill>
                <a:latin typeface="Proxima Nova"/>
                <a:ea typeface="Proxima Nova"/>
                <a:cs typeface="Proxima Nova"/>
                <a:sym typeface="Proxima Nova"/>
              </a:rPr>
              <a:t>Problems</a:t>
            </a:r>
            <a:endParaRPr b="1"/>
          </a:p>
        </p:txBody>
      </p:sp>
      <p:sp>
        <p:nvSpPr>
          <p:cNvPr id="332" name="Google Shape;332;p44"/>
          <p:cNvSpPr txBox="1"/>
          <p:nvPr/>
        </p:nvSpPr>
        <p:spPr>
          <a:xfrm>
            <a:off x="2909075" y="2093600"/>
            <a:ext cx="5409900" cy="14160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2000" i="1">
                <a:solidFill>
                  <a:schemeClr val="dk1"/>
                </a:solidFill>
                <a:latin typeface="Proxima Nova"/>
                <a:ea typeface="Proxima Nova"/>
                <a:cs typeface="Proxima Nova"/>
                <a:sym typeface="Proxima Nova"/>
              </a:rPr>
              <a:t>Not directly from children</a:t>
            </a:r>
            <a:endParaRPr sz="2000" i="1">
              <a:solidFill>
                <a:schemeClr val="dk1"/>
              </a:solidFill>
              <a:latin typeface="Proxima Nova"/>
              <a:ea typeface="Proxima Nova"/>
              <a:cs typeface="Proxima Nova"/>
              <a:sym typeface="Proxima Nova"/>
            </a:endParaRPr>
          </a:p>
          <a:p>
            <a:pPr marL="0" lvl="0" indent="0" algn="r" rtl="0">
              <a:spcBef>
                <a:spcPts val="0"/>
              </a:spcBef>
              <a:spcAft>
                <a:spcPts val="0"/>
              </a:spcAft>
              <a:buNone/>
            </a:pPr>
            <a:r>
              <a:rPr lang="en" sz="2000" i="1">
                <a:solidFill>
                  <a:schemeClr val="dk1"/>
                </a:solidFill>
                <a:latin typeface="Proxima Nova"/>
                <a:ea typeface="Proxima Nova"/>
                <a:cs typeface="Proxima Nova"/>
                <a:sym typeface="Proxima Nova"/>
              </a:rPr>
              <a:t>Inaccurate, lack details</a:t>
            </a:r>
            <a:endParaRPr sz="2000" i="1">
              <a:solidFill>
                <a:schemeClr val="dk1"/>
              </a:solidFill>
              <a:latin typeface="Proxima Nova"/>
              <a:ea typeface="Proxima Nova"/>
              <a:cs typeface="Proxima Nova"/>
              <a:sym typeface="Proxima Nova"/>
            </a:endParaRPr>
          </a:p>
          <a:p>
            <a:pPr marL="0" lvl="0" indent="0" algn="r" rtl="0">
              <a:spcBef>
                <a:spcPts val="0"/>
              </a:spcBef>
              <a:spcAft>
                <a:spcPts val="0"/>
              </a:spcAft>
              <a:buClr>
                <a:schemeClr val="dk1"/>
              </a:buClr>
              <a:buSzPts val="1100"/>
              <a:buFont typeface="Arial"/>
              <a:buNone/>
            </a:pPr>
            <a:r>
              <a:rPr lang="en" sz="2000" i="1">
                <a:solidFill>
                  <a:schemeClr val="dk1"/>
                </a:solidFill>
                <a:latin typeface="Proxima Nova"/>
                <a:ea typeface="Proxima Nova"/>
                <a:cs typeface="Proxima Nova"/>
                <a:sym typeface="Proxima Nova"/>
              </a:rPr>
              <a:t>Infrequent, after the fact</a:t>
            </a:r>
            <a:endParaRPr sz="2000" i="1">
              <a:solidFill>
                <a:schemeClr val="dk1"/>
              </a:solidFill>
              <a:latin typeface="Proxima Nova"/>
              <a:ea typeface="Proxima Nova"/>
              <a:cs typeface="Proxima Nova"/>
              <a:sym typeface="Proxima Nova"/>
            </a:endParaRPr>
          </a:p>
          <a:p>
            <a:pPr marL="0" lvl="0" indent="0" algn="r" rtl="0">
              <a:spcBef>
                <a:spcPts val="0"/>
              </a:spcBef>
              <a:spcAft>
                <a:spcPts val="0"/>
              </a:spcAft>
              <a:buNone/>
            </a:pPr>
            <a:endParaRPr sz="2000" i="1">
              <a:solidFill>
                <a:schemeClr val="dk1"/>
              </a:solidFill>
              <a:latin typeface="Proxima Nova"/>
              <a:ea typeface="Proxima Nova"/>
              <a:cs typeface="Proxima Nova"/>
              <a:sym typeface="Proxima Nova"/>
            </a:endParaRPr>
          </a:p>
        </p:txBody>
      </p:sp>
      <p:pic>
        <p:nvPicPr>
          <p:cNvPr id="333" name="Google Shape;333;p44"/>
          <p:cNvPicPr preferRelativeResize="0"/>
          <p:nvPr/>
        </p:nvPicPr>
        <p:blipFill rotWithShape="1">
          <a:blip r:embed="rId4">
            <a:alphaModFix/>
          </a:blip>
          <a:srcRect l="27702" t="18518" r="24112" b="41666"/>
          <a:stretch/>
        </p:blipFill>
        <p:spPr>
          <a:xfrm>
            <a:off x="7921974" y="3921015"/>
            <a:ext cx="866451" cy="9268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9">
                                            <p:txEl>
                                              <p:pRg st="0" end="0"/>
                                            </p:txEl>
                                          </p:spTgt>
                                        </p:tgtEl>
                                        <p:attrNameLst>
                                          <p:attrName>style.visibility</p:attrName>
                                        </p:attrNameLst>
                                      </p:cBhvr>
                                      <p:to>
                                        <p:strVal val="visible"/>
                                      </p:to>
                                    </p:set>
                                    <p:animEffect transition="in" filter="fade">
                                      <p:cBhvr>
                                        <p:cTn id="7" dur="1000"/>
                                        <p:tgtEl>
                                          <p:spTgt spid="3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9">
                                            <p:txEl>
                                              <p:pRg st="1" end="1"/>
                                            </p:txEl>
                                          </p:spTgt>
                                        </p:tgtEl>
                                        <p:attrNameLst>
                                          <p:attrName>style.visibility</p:attrName>
                                        </p:attrNameLst>
                                      </p:cBhvr>
                                      <p:to>
                                        <p:strVal val="visible"/>
                                      </p:to>
                                    </p:set>
                                    <p:animEffect transition="in" filter="fade">
                                      <p:cBhvr>
                                        <p:cTn id="12" dur="1000"/>
                                        <p:tgtEl>
                                          <p:spTgt spid="3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9">
                                            <p:txEl>
                                              <p:pRg st="2" end="2"/>
                                            </p:txEl>
                                          </p:spTgt>
                                        </p:tgtEl>
                                        <p:attrNameLst>
                                          <p:attrName>style.visibility</p:attrName>
                                        </p:attrNameLst>
                                      </p:cBhvr>
                                      <p:to>
                                        <p:strVal val="visible"/>
                                      </p:to>
                                    </p:set>
                                    <p:animEffect transition="in" filter="fade">
                                      <p:cBhvr>
                                        <p:cTn id="17" dur="1000"/>
                                        <p:tgtEl>
                                          <p:spTgt spid="3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1"/>
                                        </p:tgtEl>
                                        <p:attrNameLst>
                                          <p:attrName>style.visibility</p:attrName>
                                        </p:attrNameLst>
                                      </p:cBhvr>
                                      <p:to>
                                        <p:strVal val="visible"/>
                                      </p:to>
                                    </p:set>
                                    <p:animEffect transition="in" filter="fade">
                                      <p:cBhvr>
                                        <p:cTn id="22" dur="1000"/>
                                        <p:tgtEl>
                                          <p:spTgt spid="3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2">
                                            <p:txEl>
                                              <p:pRg st="0" end="0"/>
                                            </p:txEl>
                                          </p:spTgt>
                                        </p:tgtEl>
                                        <p:attrNameLst>
                                          <p:attrName>style.visibility</p:attrName>
                                        </p:attrNameLst>
                                      </p:cBhvr>
                                      <p:to>
                                        <p:strVal val="visible"/>
                                      </p:to>
                                    </p:set>
                                    <p:animEffect transition="in" filter="fade">
                                      <p:cBhvr>
                                        <p:cTn id="27" dur="1000"/>
                                        <p:tgtEl>
                                          <p:spTgt spid="33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32">
                                            <p:txEl>
                                              <p:pRg st="1" end="1"/>
                                            </p:txEl>
                                          </p:spTgt>
                                        </p:tgtEl>
                                        <p:attrNameLst>
                                          <p:attrName>style.visibility</p:attrName>
                                        </p:attrNameLst>
                                      </p:cBhvr>
                                      <p:to>
                                        <p:strVal val="visible"/>
                                      </p:to>
                                    </p:set>
                                    <p:animEffect transition="in" filter="fade">
                                      <p:cBhvr>
                                        <p:cTn id="32" dur="1000"/>
                                        <p:tgtEl>
                                          <p:spTgt spid="332">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32">
                                            <p:txEl>
                                              <p:pRg st="2" end="2"/>
                                            </p:txEl>
                                          </p:spTgt>
                                        </p:tgtEl>
                                        <p:attrNameLst>
                                          <p:attrName>style.visibility</p:attrName>
                                        </p:attrNameLst>
                                      </p:cBhvr>
                                      <p:to>
                                        <p:strVal val="visible"/>
                                      </p:to>
                                    </p:set>
                                    <p:animEffect transition="in" filter="fade">
                                      <p:cBhvr>
                                        <p:cTn id="37" dur="1000"/>
                                        <p:tgtEl>
                                          <p:spTgt spid="332">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32">
                                            <p:txEl>
                                              <p:pRg st="3" end="3"/>
                                            </p:txEl>
                                          </p:spTgt>
                                        </p:tgtEl>
                                        <p:attrNameLst>
                                          <p:attrName>style.visibility</p:attrName>
                                        </p:attrNameLst>
                                      </p:cBhvr>
                                      <p:to>
                                        <p:strVal val="visible"/>
                                      </p:to>
                                    </p:set>
                                    <p:animEffect transition="in" filter="fade">
                                      <p:cBhvr>
                                        <p:cTn id="42" dur="1000"/>
                                        <p:tgtEl>
                                          <p:spTgt spid="33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338" name="Google Shape;338;p45"/>
          <p:cNvPicPr preferRelativeResize="0"/>
          <p:nvPr/>
        </p:nvPicPr>
        <p:blipFill rotWithShape="1">
          <a:blip r:embed="rId3">
            <a:alphaModFix/>
          </a:blip>
          <a:srcRect l="49752" t="13272" r="26905" b="13724"/>
          <a:stretch/>
        </p:blipFill>
        <p:spPr>
          <a:xfrm rot="-5400000">
            <a:off x="1971350" y="-2083699"/>
            <a:ext cx="5259850" cy="9254199"/>
          </a:xfrm>
          <a:prstGeom prst="rect">
            <a:avLst/>
          </a:prstGeom>
          <a:noFill/>
          <a:ln>
            <a:noFill/>
          </a:ln>
        </p:spPr>
      </p:pic>
      <p:sp>
        <p:nvSpPr>
          <p:cNvPr id="339" name="Google Shape;339;p45"/>
          <p:cNvSpPr txBox="1"/>
          <p:nvPr/>
        </p:nvSpPr>
        <p:spPr>
          <a:xfrm>
            <a:off x="733825" y="2092350"/>
            <a:ext cx="25947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dk1"/>
                </a:solidFill>
                <a:latin typeface="Proxima Nova"/>
                <a:ea typeface="Proxima Nova"/>
                <a:cs typeface="Proxima Nova"/>
                <a:sym typeface="Proxima Nova"/>
              </a:rPr>
              <a:t>Hazards &amp; Limitations</a:t>
            </a:r>
            <a:endParaRPr sz="2000">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en" sz="2000">
                <a:solidFill>
                  <a:schemeClr val="dk1"/>
                </a:solidFill>
                <a:latin typeface="Proxima Nova"/>
                <a:ea typeface="Proxima Nova"/>
                <a:cs typeface="Proxima Nova"/>
                <a:sym typeface="Proxima Nova"/>
              </a:rPr>
              <a:t>Usability Testings</a:t>
            </a:r>
            <a:endParaRPr sz="2000">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en" sz="2000">
                <a:solidFill>
                  <a:schemeClr val="dk1"/>
                </a:solidFill>
                <a:latin typeface="Proxima Nova"/>
                <a:ea typeface="Proxima Nova"/>
                <a:cs typeface="Proxima Nova"/>
                <a:sym typeface="Proxima Nova"/>
              </a:rPr>
              <a:t>Other findings</a:t>
            </a:r>
            <a:endParaRPr sz="2000">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en" sz="2000">
                <a:solidFill>
                  <a:schemeClr val="dk1"/>
                </a:solidFill>
                <a:latin typeface="Proxima Nova"/>
                <a:ea typeface="Proxima Nova"/>
                <a:cs typeface="Proxima Nova"/>
                <a:sym typeface="Proxima Nova"/>
              </a:rPr>
              <a:t>Look ahead</a:t>
            </a:r>
            <a:endParaRPr sz="2000">
              <a:solidFill>
                <a:schemeClr val="dk1"/>
              </a:solidFill>
              <a:latin typeface="Proxima Nova"/>
              <a:ea typeface="Proxima Nova"/>
              <a:cs typeface="Proxima Nova"/>
              <a:sym typeface="Proxima Nova"/>
            </a:endParaRPr>
          </a:p>
        </p:txBody>
      </p:sp>
      <p:sp>
        <p:nvSpPr>
          <p:cNvPr id="340" name="Google Shape;340;p45"/>
          <p:cNvSpPr txBox="1">
            <a:spLocks noGrp="1"/>
          </p:cNvSpPr>
          <p:nvPr>
            <p:ph type="title"/>
          </p:nvPr>
        </p:nvSpPr>
        <p:spPr>
          <a:xfrm>
            <a:off x="733825" y="1390550"/>
            <a:ext cx="3324600" cy="617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3500" b="1"/>
              <a:t>The Process</a:t>
            </a:r>
            <a:endParaRPr sz="3500" b="1" i="1"/>
          </a:p>
        </p:txBody>
      </p:sp>
      <p:pic>
        <p:nvPicPr>
          <p:cNvPr id="341" name="Google Shape;341;p45"/>
          <p:cNvPicPr preferRelativeResize="0"/>
          <p:nvPr/>
        </p:nvPicPr>
        <p:blipFill rotWithShape="1">
          <a:blip r:embed="rId4">
            <a:alphaModFix/>
          </a:blip>
          <a:srcRect l="27702" t="18518" r="24112" b="41666"/>
          <a:stretch/>
        </p:blipFill>
        <p:spPr>
          <a:xfrm>
            <a:off x="7921974" y="3921015"/>
            <a:ext cx="866451" cy="92681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Google Shape;346;p46"/>
          <p:cNvPicPr preferRelativeResize="0"/>
          <p:nvPr/>
        </p:nvPicPr>
        <p:blipFill rotWithShape="1">
          <a:blip r:embed="rId3">
            <a:alphaModFix/>
          </a:blip>
          <a:srcRect l="49994" t="5824" r="22843" b="40243"/>
          <a:stretch/>
        </p:blipFill>
        <p:spPr>
          <a:xfrm>
            <a:off x="0" y="-481350"/>
            <a:ext cx="5035598" cy="5624851"/>
          </a:xfrm>
          <a:prstGeom prst="rect">
            <a:avLst/>
          </a:prstGeom>
          <a:noFill/>
          <a:ln>
            <a:noFill/>
          </a:ln>
        </p:spPr>
      </p:pic>
      <p:sp>
        <p:nvSpPr>
          <p:cNvPr id="347" name="Google Shape;347;p46"/>
          <p:cNvSpPr txBox="1"/>
          <p:nvPr/>
        </p:nvSpPr>
        <p:spPr>
          <a:xfrm>
            <a:off x="991100" y="1941200"/>
            <a:ext cx="6000000" cy="20319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dk1"/>
              </a:buClr>
              <a:buSzPts val="2000"/>
              <a:buFont typeface="Proxima Nova"/>
              <a:buAutoNum type="arabicPeriod"/>
            </a:pPr>
            <a:r>
              <a:rPr lang="en" sz="2000">
                <a:solidFill>
                  <a:schemeClr val="dk1"/>
                </a:solidFill>
                <a:latin typeface="Proxima Nova"/>
                <a:ea typeface="Proxima Nova"/>
                <a:cs typeface="Proxima Nova"/>
                <a:sym typeface="Proxima Nova"/>
              </a:rPr>
              <a:t>Will children interact with Little Listener? </a:t>
            </a:r>
            <a:endParaRPr sz="2000">
              <a:solidFill>
                <a:schemeClr val="dk1"/>
              </a:solidFill>
              <a:latin typeface="Proxima Nova"/>
              <a:ea typeface="Proxima Nova"/>
              <a:cs typeface="Proxima Nova"/>
              <a:sym typeface="Proxima Nova"/>
            </a:endParaRPr>
          </a:p>
          <a:p>
            <a:pPr marL="0" lvl="0" indent="457200" algn="l" rtl="0">
              <a:spcBef>
                <a:spcPts val="0"/>
              </a:spcBef>
              <a:spcAft>
                <a:spcPts val="0"/>
              </a:spcAft>
              <a:buNone/>
            </a:pPr>
            <a:r>
              <a:rPr lang="en" sz="2000">
                <a:solidFill>
                  <a:schemeClr val="dk1"/>
                </a:solidFill>
                <a:latin typeface="Proxima Nova"/>
                <a:ea typeface="Proxima Nova"/>
                <a:cs typeface="Proxima Nova"/>
                <a:sym typeface="Proxima Nova"/>
              </a:rPr>
              <a:t>How well will they interact?</a:t>
            </a:r>
            <a:endParaRPr sz="2000">
              <a:solidFill>
                <a:schemeClr val="dk1"/>
              </a:solidFill>
              <a:latin typeface="Proxima Nova"/>
              <a:ea typeface="Proxima Nova"/>
              <a:cs typeface="Proxima Nova"/>
              <a:sym typeface="Proxima Nova"/>
            </a:endParaRPr>
          </a:p>
          <a:p>
            <a:pPr marL="457200" lvl="0" indent="-355600" algn="l" rtl="0">
              <a:spcBef>
                <a:spcPts val="0"/>
              </a:spcBef>
              <a:spcAft>
                <a:spcPts val="0"/>
              </a:spcAft>
              <a:buClr>
                <a:schemeClr val="dk1"/>
              </a:buClr>
              <a:buSzPts val="2000"/>
              <a:buFont typeface="Proxima Nova"/>
              <a:buAutoNum type="arabicPeriod"/>
            </a:pPr>
            <a:r>
              <a:rPr lang="en" sz="2000">
                <a:solidFill>
                  <a:schemeClr val="dk1"/>
                </a:solidFill>
                <a:latin typeface="Proxima Nova"/>
                <a:ea typeface="Proxima Nova"/>
                <a:cs typeface="Proxima Nova"/>
                <a:sym typeface="Proxima Nova"/>
              </a:rPr>
              <a:t>How simple must Little Listener be? </a:t>
            </a:r>
            <a:endParaRPr sz="2000">
              <a:solidFill>
                <a:schemeClr val="dk1"/>
              </a:solidFill>
              <a:latin typeface="Proxima Nova"/>
              <a:ea typeface="Proxima Nova"/>
              <a:cs typeface="Proxima Nova"/>
              <a:sym typeface="Proxima Nova"/>
            </a:endParaRPr>
          </a:p>
          <a:p>
            <a:pPr marL="457200" lvl="0" indent="0" algn="l" rtl="0">
              <a:spcBef>
                <a:spcPts val="0"/>
              </a:spcBef>
              <a:spcAft>
                <a:spcPts val="0"/>
              </a:spcAft>
              <a:buNone/>
            </a:pPr>
            <a:r>
              <a:rPr lang="en" sz="2000">
                <a:solidFill>
                  <a:schemeClr val="dk1"/>
                </a:solidFill>
                <a:latin typeface="Proxima Nova"/>
                <a:ea typeface="Proxima Nova"/>
                <a:cs typeface="Proxima Nova"/>
                <a:sym typeface="Proxima Nova"/>
              </a:rPr>
              <a:t>Will children remain engaged?</a:t>
            </a:r>
            <a:endParaRPr sz="2000">
              <a:solidFill>
                <a:schemeClr val="dk1"/>
              </a:solidFill>
              <a:latin typeface="Proxima Nova"/>
              <a:ea typeface="Proxima Nova"/>
              <a:cs typeface="Proxima Nova"/>
              <a:sym typeface="Proxima Nova"/>
            </a:endParaRPr>
          </a:p>
          <a:p>
            <a:pPr marL="457200" lvl="0" indent="-355600" algn="l" rtl="0">
              <a:spcBef>
                <a:spcPts val="0"/>
              </a:spcBef>
              <a:spcAft>
                <a:spcPts val="0"/>
              </a:spcAft>
              <a:buClr>
                <a:schemeClr val="dk1"/>
              </a:buClr>
              <a:buSzPts val="2000"/>
              <a:buFont typeface="Proxima Nova"/>
              <a:buAutoNum type="arabicPeriod"/>
            </a:pPr>
            <a:r>
              <a:rPr lang="en" sz="2000">
                <a:solidFill>
                  <a:schemeClr val="dk1"/>
                </a:solidFill>
                <a:latin typeface="Proxima Nova"/>
                <a:ea typeface="Proxima Nova"/>
                <a:cs typeface="Proxima Nova"/>
                <a:sym typeface="Proxima Nova"/>
              </a:rPr>
              <a:t>Will VoiceFlow allow us to implement encounters as we wish?</a:t>
            </a:r>
            <a:endParaRPr sz="2000">
              <a:solidFill>
                <a:schemeClr val="dk1"/>
              </a:solidFill>
              <a:latin typeface="Proxima Nova"/>
              <a:ea typeface="Proxima Nova"/>
              <a:cs typeface="Proxima Nova"/>
              <a:sym typeface="Proxima Nova"/>
            </a:endParaRPr>
          </a:p>
        </p:txBody>
      </p:sp>
      <p:sp>
        <p:nvSpPr>
          <p:cNvPr id="348" name="Google Shape;348;p46"/>
          <p:cNvSpPr txBox="1">
            <a:spLocks noGrp="1"/>
          </p:cNvSpPr>
          <p:nvPr>
            <p:ph type="title"/>
          </p:nvPr>
        </p:nvSpPr>
        <p:spPr>
          <a:xfrm>
            <a:off x="991100" y="1175550"/>
            <a:ext cx="6367800" cy="617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3500" b="1"/>
              <a:t>Hazards &amp; Limitations</a:t>
            </a:r>
            <a:endParaRPr sz="3500" b="1"/>
          </a:p>
        </p:txBody>
      </p:sp>
      <p:pic>
        <p:nvPicPr>
          <p:cNvPr id="349" name="Google Shape;349;p46"/>
          <p:cNvPicPr preferRelativeResize="0"/>
          <p:nvPr/>
        </p:nvPicPr>
        <p:blipFill rotWithShape="1">
          <a:blip r:embed="rId4">
            <a:alphaModFix/>
          </a:blip>
          <a:srcRect l="27702" t="18518" r="24112" b="41666"/>
          <a:stretch/>
        </p:blipFill>
        <p:spPr>
          <a:xfrm>
            <a:off x="7921974" y="3921015"/>
            <a:ext cx="866451" cy="9268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7">
                                            <p:txEl>
                                              <p:pRg st="0" end="0"/>
                                            </p:txEl>
                                          </p:spTgt>
                                        </p:tgtEl>
                                        <p:attrNameLst>
                                          <p:attrName>style.visibility</p:attrName>
                                        </p:attrNameLst>
                                      </p:cBhvr>
                                      <p:to>
                                        <p:strVal val="visible"/>
                                      </p:to>
                                    </p:set>
                                    <p:animEffect transition="in" filter="fade">
                                      <p:cBhvr>
                                        <p:cTn id="7" dur="1000"/>
                                        <p:tgtEl>
                                          <p:spTgt spid="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7">
                                            <p:txEl>
                                              <p:pRg st="1" end="1"/>
                                            </p:txEl>
                                          </p:spTgt>
                                        </p:tgtEl>
                                        <p:attrNameLst>
                                          <p:attrName>style.visibility</p:attrName>
                                        </p:attrNameLst>
                                      </p:cBhvr>
                                      <p:to>
                                        <p:strVal val="visible"/>
                                      </p:to>
                                    </p:set>
                                    <p:animEffect transition="in" filter="fade">
                                      <p:cBhvr>
                                        <p:cTn id="12" dur="1000"/>
                                        <p:tgtEl>
                                          <p:spTgt spid="3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7">
                                            <p:txEl>
                                              <p:pRg st="2" end="2"/>
                                            </p:txEl>
                                          </p:spTgt>
                                        </p:tgtEl>
                                        <p:attrNameLst>
                                          <p:attrName>style.visibility</p:attrName>
                                        </p:attrNameLst>
                                      </p:cBhvr>
                                      <p:to>
                                        <p:strVal val="visible"/>
                                      </p:to>
                                    </p:set>
                                    <p:animEffect transition="in" filter="fade">
                                      <p:cBhvr>
                                        <p:cTn id="17" dur="1000"/>
                                        <p:tgtEl>
                                          <p:spTgt spid="3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7">
                                            <p:txEl>
                                              <p:pRg st="3" end="3"/>
                                            </p:txEl>
                                          </p:spTgt>
                                        </p:tgtEl>
                                        <p:attrNameLst>
                                          <p:attrName>style.visibility</p:attrName>
                                        </p:attrNameLst>
                                      </p:cBhvr>
                                      <p:to>
                                        <p:strVal val="visible"/>
                                      </p:to>
                                    </p:set>
                                    <p:animEffect transition="in" filter="fade">
                                      <p:cBhvr>
                                        <p:cTn id="22" dur="1000"/>
                                        <p:tgtEl>
                                          <p:spTgt spid="3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7">
                                            <p:txEl>
                                              <p:pRg st="4" end="4"/>
                                            </p:txEl>
                                          </p:spTgt>
                                        </p:tgtEl>
                                        <p:attrNameLst>
                                          <p:attrName>style.visibility</p:attrName>
                                        </p:attrNameLst>
                                      </p:cBhvr>
                                      <p:to>
                                        <p:strVal val="visible"/>
                                      </p:to>
                                    </p:set>
                                    <p:animEffect transition="in" filter="fade">
                                      <p:cBhvr>
                                        <p:cTn id="27" dur="1000"/>
                                        <p:tgtEl>
                                          <p:spTgt spid="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pic>
        <p:nvPicPr>
          <p:cNvPr id="354" name="Google Shape;354;p47"/>
          <p:cNvPicPr preferRelativeResize="0"/>
          <p:nvPr/>
        </p:nvPicPr>
        <p:blipFill rotWithShape="1">
          <a:blip r:embed="rId3">
            <a:alphaModFix/>
          </a:blip>
          <a:srcRect l="49994" t="5824" r="22843" b="40243"/>
          <a:stretch/>
        </p:blipFill>
        <p:spPr>
          <a:xfrm>
            <a:off x="0" y="-481350"/>
            <a:ext cx="5035598" cy="5624851"/>
          </a:xfrm>
          <a:prstGeom prst="rect">
            <a:avLst/>
          </a:prstGeom>
          <a:noFill/>
          <a:ln>
            <a:noFill/>
          </a:ln>
        </p:spPr>
      </p:pic>
      <p:sp>
        <p:nvSpPr>
          <p:cNvPr id="355" name="Google Shape;355;p47"/>
          <p:cNvSpPr txBox="1"/>
          <p:nvPr/>
        </p:nvSpPr>
        <p:spPr>
          <a:xfrm>
            <a:off x="991100" y="1941200"/>
            <a:ext cx="37965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dk1"/>
                </a:solidFill>
                <a:latin typeface="Proxima Nova"/>
                <a:ea typeface="Proxima Nova"/>
                <a:cs typeface="Proxima Nova"/>
                <a:sym typeface="Proxima Nova"/>
              </a:rPr>
              <a:t>Prompting is </a:t>
            </a:r>
            <a:r>
              <a:rPr lang="en" sz="2000" b="1">
                <a:solidFill>
                  <a:schemeClr val="dk1"/>
                </a:solidFill>
                <a:latin typeface="Proxima Nova"/>
                <a:ea typeface="Proxima Nova"/>
                <a:cs typeface="Proxima Nova"/>
                <a:sym typeface="Proxima Nova"/>
              </a:rPr>
              <a:t>KEY</a:t>
            </a:r>
            <a:endParaRPr sz="2000" b="1">
              <a:solidFill>
                <a:schemeClr val="dk1"/>
              </a:solidFill>
              <a:latin typeface="Proxima Nova"/>
              <a:ea typeface="Proxima Nova"/>
              <a:cs typeface="Proxima Nova"/>
              <a:sym typeface="Proxima Nova"/>
            </a:endParaRPr>
          </a:p>
          <a:p>
            <a:pPr marL="457200" lvl="0" indent="-355600" algn="l" rtl="0">
              <a:spcBef>
                <a:spcPts val="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This response is ideal, some users response with “Thank you” or “Please”</a:t>
            </a:r>
            <a:endParaRPr sz="2000">
              <a:solidFill>
                <a:schemeClr val="dk1"/>
              </a:solidFill>
              <a:latin typeface="Proxima Nova"/>
              <a:ea typeface="Proxima Nova"/>
              <a:cs typeface="Proxima Nova"/>
              <a:sym typeface="Proxima Nova"/>
            </a:endParaRPr>
          </a:p>
          <a:p>
            <a:pPr marL="457200" lvl="0" indent="-355600" algn="l" rtl="0">
              <a:spcBef>
                <a:spcPts val="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Realized had to “Prompt” user responses</a:t>
            </a:r>
            <a:endParaRPr sz="2000">
              <a:solidFill>
                <a:schemeClr val="dk1"/>
              </a:solidFill>
              <a:latin typeface="Proxima Nova"/>
              <a:ea typeface="Proxima Nova"/>
              <a:cs typeface="Proxima Nova"/>
              <a:sym typeface="Proxima Nova"/>
            </a:endParaRPr>
          </a:p>
        </p:txBody>
      </p:sp>
      <p:sp>
        <p:nvSpPr>
          <p:cNvPr id="356" name="Google Shape;356;p47"/>
          <p:cNvSpPr txBox="1">
            <a:spLocks noGrp="1"/>
          </p:cNvSpPr>
          <p:nvPr>
            <p:ph type="title"/>
          </p:nvPr>
        </p:nvSpPr>
        <p:spPr>
          <a:xfrm>
            <a:off x="991100" y="1175550"/>
            <a:ext cx="6367800" cy="617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3500" b="1"/>
              <a:t>Lessons from Users</a:t>
            </a:r>
            <a:endParaRPr sz="3500" b="1"/>
          </a:p>
        </p:txBody>
      </p:sp>
      <p:pic>
        <p:nvPicPr>
          <p:cNvPr id="357" name="Google Shape;357;p47"/>
          <p:cNvPicPr preferRelativeResize="0"/>
          <p:nvPr/>
        </p:nvPicPr>
        <p:blipFill>
          <a:blip r:embed="rId4">
            <a:alphaModFix/>
          </a:blip>
          <a:stretch>
            <a:fillRect/>
          </a:stretch>
        </p:blipFill>
        <p:spPr>
          <a:xfrm>
            <a:off x="5359123" y="348280"/>
            <a:ext cx="2948101" cy="2572549"/>
          </a:xfrm>
          <a:prstGeom prst="rect">
            <a:avLst/>
          </a:prstGeom>
          <a:noFill/>
          <a:ln>
            <a:noFill/>
          </a:ln>
        </p:spPr>
      </p:pic>
      <p:pic>
        <p:nvPicPr>
          <p:cNvPr id="358" name="Google Shape;358;p47"/>
          <p:cNvPicPr preferRelativeResize="0"/>
          <p:nvPr/>
        </p:nvPicPr>
        <p:blipFill rotWithShape="1">
          <a:blip r:embed="rId5">
            <a:alphaModFix/>
          </a:blip>
          <a:srcRect l="2066"/>
          <a:stretch/>
        </p:blipFill>
        <p:spPr>
          <a:xfrm>
            <a:off x="5655537" y="3158325"/>
            <a:ext cx="2127075" cy="1669250"/>
          </a:xfrm>
          <a:prstGeom prst="rect">
            <a:avLst/>
          </a:prstGeom>
          <a:noFill/>
          <a:ln>
            <a:noFill/>
          </a:ln>
        </p:spPr>
      </p:pic>
      <p:pic>
        <p:nvPicPr>
          <p:cNvPr id="359" name="Google Shape;359;p47"/>
          <p:cNvPicPr preferRelativeResize="0"/>
          <p:nvPr/>
        </p:nvPicPr>
        <p:blipFill rotWithShape="1">
          <a:blip r:embed="rId6">
            <a:alphaModFix/>
          </a:blip>
          <a:srcRect l="27702" t="18518" r="24112" b="41666"/>
          <a:stretch/>
        </p:blipFill>
        <p:spPr>
          <a:xfrm>
            <a:off x="7921974" y="3921015"/>
            <a:ext cx="866451" cy="9268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5">
                                            <p:txEl>
                                              <p:pRg st="0" end="0"/>
                                            </p:txEl>
                                          </p:spTgt>
                                        </p:tgtEl>
                                        <p:attrNameLst>
                                          <p:attrName>style.visibility</p:attrName>
                                        </p:attrNameLst>
                                      </p:cBhvr>
                                      <p:to>
                                        <p:strVal val="visible"/>
                                      </p:to>
                                    </p:set>
                                    <p:animEffect transition="in" filter="fade">
                                      <p:cBhvr>
                                        <p:cTn id="7" dur="1000"/>
                                        <p:tgtEl>
                                          <p:spTgt spid="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5">
                                            <p:txEl>
                                              <p:pRg st="1" end="1"/>
                                            </p:txEl>
                                          </p:spTgt>
                                        </p:tgtEl>
                                        <p:attrNameLst>
                                          <p:attrName>style.visibility</p:attrName>
                                        </p:attrNameLst>
                                      </p:cBhvr>
                                      <p:to>
                                        <p:strVal val="visible"/>
                                      </p:to>
                                    </p:set>
                                    <p:animEffect transition="in" filter="fade">
                                      <p:cBhvr>
                                        <p:cTn id="12" dur="1000"/>
                                        <p:tgtEl>
                                          <p:spTgt spid="3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5">
                                            <p:txEl>
                                              <p:pRg st="2" end="2"/>
                                            </p:txEl>
                                          </p:spTgt>
                                        </p:tgtEl>
                                        <p:attrNameLst>
                                          <p:attrName>style.visibility</p:attrName>
                                        </p:attrNameLst>
                                      </p:cBhvr>
                                      <p:to>
                                        <p:strVal val="visible"/>
                                      </p:to>
                                    </p:set>
                                    <p:animEffect transition="in" filter="fade">
                                      <p:cBhvr>
                                        <p:cTn id="17" dur="1000"/>
                                        <p:tgtEl>
                                          <p:spTgt spid="3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7"/>
                                        </p:tgtEl>
                                        <p:attrNameLst>
                                          <p:attrName>style.visibility</p:attrName>
                                        </p:attrNameLst>
                                      </p:cBhvr>
                                      <p:to>
                                        <p:strVal val="visible"/>
                                      </p:to>
                                    </p:set>
                                    <p:animEffect transition="in" filter="fade">
                                      <p:cBhvr>
                                        <p:cTn id="22" dur="1000"/>
                                        <p:tgtEl>
                                          <p:spTgt spid="3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8"/>
                                        </p:tgtEl>
                                        <p:attrNameLst>
                                          <p:attrName>style.visibility</p:attrName>
                                        </p:attrNameLst>
                                      </p:cBhvr>
                                      <p:to>
                                        <p:strVal val="visible"/>
                                      </p:to>
                                    </p:set>
                                    <p:animEffect transition="in" filter="fade">
                                      <p:cBhvr>
                                        <p:cTn id="27" dur="1000"/>
                                        <p:tgtEl>
                                          <p:spTgt spid="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pic>
        <p:nvPicPr>
          <p:cNvPr id="364" name="Google Shape;364;p48"/>
          <p:cNvPicPr preferRelativeResize="0"/>
          <p:nvPr/>
        </p:nvPicPr>
        <p:blipFill rotWithShape="1">
          <a:blip r:embed="rId3">
            <a:alphaModFix/>
          </a:blip>
          <a:srcRect l="49994" t="5824" r="22843" b="40243"/>
          <a:stretch/>
        </p:blipFill>
        <p:spPr>
          <a:xfrm>
            <a:off x="0" y="-481350"/>
            <a:ext cx="5035598" cy="5624851"/>
          </a:xfrm>
          <a:prstGeom prst="rect">
            <a:avLst/>
          </a:prstGeom>
          <a:noFill/>
          <a:ln>
            <a:noFill/>
          </a:ln>
        </p:spPr>
      </p:pic>
      <p:sp>
        <p:nvSpPr>
          <p:cNvPr id="365" name="Google Shape;365;p48"/>
          <p:cNvSpPr txBox="1"/>
          <p:nvPr/>
        </p:nvSpPr>
        <p:spPr>
          <a:xfrm>
            <a:off x="991100" y="1941200"/>
            <a:ext cx="44283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Proxima Nova"/>
                <a:ea typeface="Proxima Nova"/>
                <a:cs typeface="Proxima Nova"/>
                <a:sym typeface="Proxima Nova"/>
              </a:rPr>
              <a:t>Flow</a:t>
            </a:r>
            <a:r>
              <a:rPr lang="en" sz="2000">
                <a:solidFill>
                  <a:schemeClr val="dk1"/>
                </a:solidFill>
                <a:latin typeface="Proxima Nova"/>
                <a:ea typeface="Proxima Nova"/>
                <a:cs typeface="Proxima Nova"/>
                <a:sym typeface="Proxima Nova"/>
              </a:rPr>
              <a:t> was essential</a:t>
            </a:r>
            <a:endParaRPr sz="2000">
              <a:solidFill>
                <a:schemeClr val="dk1"/>
              </a:solidFill>
              <a:latin typeface="Proxima Nova"/>
              <a:ea typeface="Proxima Nova"/>
              <a:cs typeface="Proxima Nova"/>
              <a:sym typeface="Proxima Nova"/>
            </a:endParaRPr>
          </a:p>
          <a:p>
            <a:pPr marL="457200" lvl="0" indent="-355600" algn="l" rtl="0">
              <a:spcBef>
                <a:spcPts val="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Responses should be </a:t>
            </a:r>
            <a:r>
              <a:rPr lang="en" sz="2000" i="1">
                <a:solidFill>
                  <a:schemeClr val="dk1"/>
                </a:solidFill>
                <a:latin typeface="Proxima Nova"/>
                <a:ea typeface="Proxima Nova"/>
                <a:cs typeface="Proxima Nova"/>
                <a:sym typeface="Proxima Nova"/>
              </a:rPr>
              <a:t>succinct</a:t>
            </a:r>
            <a:endParaRPr sz="2000" i="1">
              <a:solidFill>
                <a:schemeClr val="dk1"/>
              </a:solidFill>
              <a:latin typeface="Proxima Nova"/>
              <a:ea typeface="Proxima Nova"/>
              <a:cs typeface="Proxima Nova"/>
              <a:sym typeface="Proxima Nova"/>
            </a:endParaRPr>
          </a:p>
          <a:p>
            <a:pPr marL="457200" lvl="0" indent="-355600" algn="l" rtl="0">
              <a:spcBef>
                <a:spcPts val="0"/>
              </a:spcBef>
              <a:spcAft>
                <a:spcPts val="0"/>
              </a:spcAft>
              <a:buClr>
                <a:schemeClr val="dk1"/>
              </a:buClr>
              <a:buSzPts val="2000"/>
              <a:buFont typeface="Proxima Nova"/>
              <a:buChar char="●"/>
            </a:pPr>
            <a:r>
              <a:rPr lang="en" sz="2000" i="1">
                <a:solidFill>
                  <a:schemeClr val="dk1"/>
                </a:solidFill>
                <a:latin typeface="Proxima Nova"/>
                <a:ea typeface="Proxima Nova"/>
                <a:cs typeface="Proxima Nova"/>
                <a:sym typeface="Proxima Nova"/>
              </a:rPr>
              <a:t>Pauses</a:t>
            </a:r>
            <a:r>
              <a:rPr lang="en" sz="2000">
                <a:solidFill>
                  <a:schemeClr val="dk1"/>
                </a:solidFill>
                <a:latin typeface="Proxima Nova"/>
                <a:ea typeface="Proxima Nova"/>
                <a:cs typeface="Proxima Nova"/>
                <a:sym typeface="Proxima Nova"/>
              </a:rPr>
              <a:t> could help or hinder</a:t>
            </a:r>
            <a:endParaRPr sz="2000">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en" sz="2000">
                <a:solidFill>
                  <a:schemeClr val="dk1"/>
                </a:solidFill>
                <a:latin typeface="Proxima Nova"/>
                <a:ea typeface="Proxima Nova"/>
                <a:cs typeface="Proxima Nova"/>
                <a:sym typeface="Proxima Nova"/>
              </a:rPr>
              <a:t>Teachers could </a:t>
            </a:r>
            <a:r>
              <a:rPr lang="en" sz="2000" b="1">
                <a:solidFill>
                  <a:schemeClr val="dk1"/>
                </a:solidFill>
                <a:latin typeface="Proxima Nova"/>
                <a:ea typeface="Proxima Nova"/>
                <a:cs typeface="Proxima Nova"/>
                <a:sym typeface="Proxima Nova"/>
              </a:rPr>
              <a:t>enhance</a:t>
            </a:r>
            <a:r>
              <a:rPr lang="en" sz="2000">
                <a:solidFill>
                  <a:schemeClr val="dk1"/>
                </a:solidFill>
                <a:latin typeface="Proxima Nova"/>
                <a:ea typeface="Proxima Nova"/>
                <a:cs typeface="Proxima Nova"/>
                <a:sym typeface="Proxima Nova"/>
              </a:rPr>
              <a:t> little listener</a:t>
            </a:r>
            <a:endParaRPr sz="2000">
              <a:solidFill>
                <a:schemeClr val="dk1"/>
              </a:solidFill>
              <a:latin typeface="Proxima Nova"/>
              <a:ea typeface="Proxima Nova"/>
              <a:cs typeface="Proxima Nova"/>
              <a:sym typeface="Proxima Nova"/>
            </a:endParaRPr>
          </a:p>
          <a:p>
            <a:pPr marL="457200" lvl="0" indent="-355600" algn="l" rtl="0">
              <a:spcBef>
                <a:spcPts val="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Allow teachers to add comments</a:t>
            </a:r>
            <a:endParaRPr sz="2000">
              <a:solidFill>
                <a:schemeClr val="dk1"/>
              </a:solidFill>
              <a:latin typeface="Proxima Nova"/>
              <a:ea typeface="Proxima Nova"/>
              <a:cs typeface="Proxima Nova"/>
              <a:sym typeface="Proxima Nova"/>
            </a:endParaRPr>
          </a:p>
          <a:p>
            <a:pPr marL="457200" lvl="0" indent="-355600" algn="l" rtl="0">
              <a:spcBef>
                <a:spcPts val="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Use responses to track learning progress</a:t>
            </a:r>
            <a:endParaRPr sz="2000">
              <a:solidFill>
                <a:schemeClr val="dk1"/>
              </a:solidFill>
              <a:latin typeface="Proxima Nova"/>
              <a:ea typeface="Proxima Nova"/>
              <a:cs typeface="Proxima Nova"/>
              <a:sym typeface="Proxima Nova"/>
            </a:endParaRPr>
          </a:p>
        </p:txBody>
      </p:sp>
      <p:sp>
        <p:nvSpPr>
          <p:cNvPr id="366" name="Google Shape;366;p48"/>
          <p:cNvSpPr txBox="1">
            <a:spLocks noGrp="1"/>
          </p:cNvSpPr>
          <p:nvPr>
            <p:ph type="title"/>
          </p:nvPr>
        </p:nvSpPr>
        <p:spPr>
          <a:xfrm>
            <a:off x="991100" y="1175550"/>
            <a:ext cx="6367800" cy="617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3500" b="1"/>
              <a:t>Lessons from Users</a:t>
            </a:r>
            <a:endParaRPr sz="3500" b="1"/>
          </a:p>
        </p:txBody>
      </p:sp>
      <p:pic>
        <p:nvPicPr>
          <p:cNvPr id="367" name="Google Shape;367;p48"/>
          <p:cNvPicPr preferRelativeResize="0"/>
          <p:nvPr/>
        </p:nvPicPr>
        <p:blipFill rotWithShape="1">
          <a:blip r:embed="rId4">
            <a:alphaModFix/>
          </a:blip>
          <a:srcRect l="27702" t="18518" r="24112" b="41666"/>
          <a:stretch/>
        </p:blipFill>
        <p:spPr>
          <a:xfrm>
            <a:off x="7921974" y="3921015"/>
            <a:ext cx="866451" cy="9268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5">
                                            <p:txEl>
                                              <p:pRg st="0" end="0"/>
                                            </p:txEl>
                                          </p:spTgt>
                                        </p:tgtEl>
                                        <p:attrNameLst>
                                          <p:attrName>style.visibility</p:attrName>
                                        </p:attrNameLst>
                                      </p:cBhvr>
                                      <p:to>
                                        <p:strVal val="visible"/>
                                      </p:to>
                                    </p:set>
                                    <p:animEffect transition="in" filter="fade">
                                      <p:cBhvr>
                                        <p:cTn id="7" dur="1000"/>
                                        <p:tgtEl>
                                          <p:spTgt spid="3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5">
                                            <p:txEl>
                                              <p:pRg st="1" end="1"/>
                                            </p:txEl>
                                          </p:spTgt>
                                        </p:tgtEl>
                                        <p:attrNameLst>
                                          <p:attrName>style.visibility</p:attrName>
                                        </p:attrNameLst>
                                      </p:cBhvr>
                                      <p:to>
                                        <p:strVal val="visible"/>
                                      </p:to>
                                    </p:set>
                                    <p:animEffect transition="in" filter="fade">
                                      <p:cBhvr>
                                        <p:cTn id="12" dur="1000"/>
                                        <p:tgtEl>
                                          <p:spTgt spid="3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5">
                                            <p:txEl>
                                              <p:pRg st="2" end="2"/>
                                            </p:txEl>
                                          </p:spTgt>
                                        </p:tgtEl>
                                        <p:attrNameLst>
                                          <p:attrName>style.visibility</p:attrName>
                                        </p:attrNameLst>
                                      </p:cBhvr>
                                      <p:to>
                                        <p:strVal val="visible"/>
                                      </p:to>
                                    </p:set>
                                    <p:animEffect transition="in" filter="fade">
                                      <p:cBhvr>
                                        <p:cTn id="17" dur="1000"/>
                                        <p:tgtEl>
                                          <p:spTgt spid="36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5">
                                            <p:txEl>
                                              <p:pRg st="3" end="3"/>
                                            </p:txEl>
                                          </p:spTgt>
                                        </p:tgtEl>
                                        <p:attrNameLst>
                                          <p:attrName>style.visibility</p:attrName>
                                        </p:attrNameLst>
                                      </p:cBhvr>
                                      <p:to>
                                        <p:strVal val="visible"/>
                                      </p:to>
                                    </p:set>
                                    <p:animEffect transition="in" filter="fade">
                                      <p:cBhvr>
                                        <p:cTn id="22" dur="1000"/>
                                        <p:tgtEl>
                                          <p:spTgt spid="36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5">
                                            <p:txEl>
                                              <p:pRg st="4" end="4"/>
                                            </p:txEl>
                                          </p:spTgt>
                                        </p:tgtEl>
                                        <p:attrNameLst>
                                          <p:attrName>style.visibility</p:attrName>
                                        </p:attrNameLst>
                                      </p:cBhvr>
                                      <p:to>
                                        <p:strVal val="visible"/>
                                      </p:to>
                                    </p:set>
                                    <p:animEffect transition="in" filter="fade">
                                      <p:cBhvr>
                                        <p:cTn id="27" dur="1000"/>
                                        <p:tgtEl>
                                          <p:spTgt spid="36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65">
                                            <p:txEl>
                                              <p:pRg st="5" end="5"/>
                                            </p:txEl>
                                          </p:spTgt>
                                        </p:tgtEl>
                                        <p:attrNameLst>
                                          <p:attrName>style.visibility</p:attrName>
                                        </p:attrNameLst>
                                      </p:cBhvr>
                                      <p:to>
                                        <p:strVal val="visible"/>
                                      </p:to>
                                    </p:set>
                                    <p:animEffect transition="in" filter="fade">
                                      <p:cBhvr>
                                        <p:cTn id="32" dur="1000"/>
                                        <p:tgtEl>
                                          <p:spTgt spid="36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2"/>
          <p:cNvPicPr preferRelativeResize="0"/>
          <p:nvPr/>
        </p:nvPicPr>
        <p:blipFill rotWithShape="1">
          <a:blip r:embed="rId3">
            <a:alphaModFix/>
          </a:blip>
          <a:srcRect l="49994" t="10440" r="22843" b="40242"/>
          <a:stretch/>
        </p:blipFill>
        <p:spPr>
          <a:xfrm>
            <a:off x="0" y="0"/>
            <a:ext cx="5035598" cy="5143500"/>
          </a:xfrm>
          <a:prstGeom prst="rect">
            <a:avLst/>
          </a:prstGeom>
          <a:noFill/>
          <a:ln>
            <a:noFill/>
          </a:ln>
        </p:spPr>
      </p:pic>
      <p:sp>
        <p:nvSpPr>
          <p:cNvPr id="118" name="Google Shape;118;p22"/>
          <p:cNvSpPr txBox="1"/>
          <p:nvPr/>
        </p:nvSpPr>
        <p:spPr>
          <a:xfrm>
            <a:off x="991100" y="2093600"/>
            <a:ext cx="50355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dk1"/>
                </a:solidFill>
                <a:latin typeface="Proxima Nova"/>
                <a:ea typeface="Proxima Nova"/>
                <a:cs typeface="Proxima Nova"/>
                <a:sym typeface="Proxima Nova"/>
              </a:rPr>
              <a:t>Disconnect between families</a:t>
            </a:r>
            <a:endParaRPr sz="2000">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en" sz="2000">
                <a:solidFill>
                  <a:schemeClr val="dk1"/>
                </a:solidFill>
                <a:latin typeface="Proxima Nova"/>
                <a:ea typeface="Proxima Nova"/>
                <a:cs typeface="Proxima Nova"/>
                <a:sym typeface="Proxima Nova"/>
              </a:rPr>
              <a:t>Children can be unreliable communicators</a:t>
            </a:r>
            <a:endParaRPr sz="2000">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en" sz="2000">
                <a:solidFill>
                  <a:schemeClr val="dk1"/>
                </a:solidFill>
                <a:latin typeface="Proxima Nova"/>
                <a:ea typeface="Proxima Nova"/>
                <a:cs typeface="Proxima Nova"/>
                <a:sym typeface="Proxima Nova"/>
              </a:rPr>
              <a:t>Teachers can miss details</a:t>
            </a:r>
            <a:endParaRPr sz="2000">
              <a:solidFill>
                <a:schemeClr val="dk1"/>
              </a:solidFill>
              <a:latin typeface="Proxima Nova"/>
              <a:ea typeface="Proxima Nova"/>
              <a:cs typeface="Proxima Nova"/>
              <a:sym typeface="Proxima Nova"/>
            </a:endParaRPr>
          </a:p>
        </p:txBody>
      </p:sp>
      <p:sp>
        <p:nvSpPr>
          <p:cNvPr id="119" name="Google Shape;119;p22"/>
          <p:cNvSpPr txBox="1">
            <a:spLocks noGrp="1"/>
          </p:cNvSpPr>
          <p:nvPr>
            <p:ph type="title"/>
          </p:nvPr>
        </p:nvSpPr>
        <p:spPr>
          <a:xfrm>
            <a:off x="991100" y="1251750"/>
            <a:ext cx="6367800" cy="617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3500" b="1"/>
              <a:t>The Problem, Defined</a:t>
            </a:r>
            <a:endParaRPr sz="3500" b="1"/>
          </a:p>
        </p:txBody>
      </p:sp>
      <p:pic>
        <p:nvPicPr>
          <p:cNvPr id="120" name="Google Shape;120;p22"/>
          <p:cNvPicPr preferRelativeResize="0"/>
          <p:nvPr/>
        </p:nvPicPr>
        <p:blipFill rotWithShape="1">
          <a:blip r:embed="rId4">
            <a:alphaModFix/>
          </a:blip>
          <a:srcRect l="27702" t="18518" r="24112" b="41666"/>
          <a:stretch/>
        </p:blipFill>
        <p:spPr>
          <a:xfrm>
            <a:off x="7921974" y="3921015"/>
            <a:ext cx="866451" cy="9268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animEffect transition="in" filter="fade">
                                      <p:cBhvr>
                                        <p:cTn id="7" dur="1000"/>
                                        <p:tgtEl>
                                          <p:spTgt spid="1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8">
                                            <p:txEl>
                                              <p:pRg st="1" end="1"/>
                                            </p:txEl>
                                          </p:spTgt>
                                        </p:tgtEl>
                                        <p:attrNameLst>
                                          <p:attrName>style.visibility</p:attrName>
                                        </p:attrNameLst>
                                      </p:cBhvr>
                                      <p:to>
                                        <p:strVal val="visible"/>
                                      </p:to>
                                    </p:set>
                                    <p:animEffect transition="in" filter="fade">
                                      <p:cBhvr>
                                        <p:cTn id="12" dur="1000"/>
                                        <p:tgtEl>
                                          <p:spTgt spid="1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8">
                                            <p:txEl>
                                              <p:pRg st="2" end="2"/>
                                            </p:txEl>
                                          </p:spTgt>
                                        </p:tgtEl>
                                        <p:attrNameLst>
                                          <p:attrName>style.visibility</p:attrName>
                                        </p:attrNameLst>
                                      </p:cBhvr>
                                      <p:to>
                                        <p:strVal val="visible"/>
                                      </p:to>
                                    </p:set>
                                    <p:animEffect transition="in" filter="fade">
                                      <p:cBhvr>
                                        <p:cTn id="17" dur="1000"/>
                                        <p:tgtEl>
                                          <p:spTgt spid="1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pic>
        <p:nvPicPr>
          <p:cNvPr id="372" name="Google Shape;372;p49"/>
          <p:cNvPicPr preferRelativeResize="0"/>
          <p:nvPr/>
        </p:nvPicPr>
        <p:blipFill rotWithShape="1">
          <a:blip r:embed="rId3">
            <a:alphaModFix/>
          </a:blip>
          <a:srcRect l="49994" t="5824" r="22843" b="40243"/>
          <a:stretch/>
        </p:blipFill>
        <p:spPr>
          <a:xfrm>
            <a:off x="0" y="-481350"/>
            <a:ext cx="5035598" cy="5624851"/>
          </a:xfrm>
          <a:prstGeom prst="rect">
            <a:avLst/>
          </a:prstGeom>
          <a:noFill/>
          <a:ln>
            <a:noFill/>
          </a:ln>
        </p:spPr>
      </p:pic>
      <p:sp>
        <p:nvSpPr>
          <p:cNvPr id="373" name="Google Shape;373;p49"/>
          <p:cNvSpPr txBox="1"/>
          <p:nvPr/>
        </p:nvSpPr>
        <p:spPr>
          <a:xfrm>
            <a:off x="991100" y="2246000"/>
            <a:ext cx="7187700" cy="954300"/>
          </a:xfrm>
          <a:prstGeom prst="rect">
            <a:avLst/>
          </a:prstGeom>
          <a:noFill/>
          <a:ln>
            <a:noFill/>
          </a:ln>
        </p:spPr>
        <p:txBody>
          <a:bodyPr spcFirstLastPara="1" wrap="square" lIns="91425" tIns="91425" rIns="91425" bIns="91425" anchor="t" anchorCtr="0">
            <a:spAutoFit/>
          </a:bodyPr>
          <a:lstStyle/>
          <a:p>
            <a:pPr marL="457200" lvl="0" indent="-355600" algn="l" rtl="0">
              <a:lnSpc>
                <a:spcPct val="150000"/>
              </a:lnSpc>
              <a:spcBef>
                <a:spcPts val="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Making teachers more involved</a:t>
            </a:r>
            <a:endParaRPr sz="2000">
              <a:solidFill>
                <a:schemeClr val="dk1"/>
              </a:solidFill>
              <a:latin typeface="Proxima Nova"/>
              <a:ea typeface="Proxima Nova"/>
              <a:cs typeface="Proxima Nova"/>
              <a:sym typeface="Proxima Nova"/>
            </a:endParaRPr>
          </a:p>
          <a:p>
            <a:pPr marL="457200" lvl="0" indent="-355600" algn="l" rtl="0">
              <a:spcBef>
                <a:spcPts val="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Helping children in more ways than we thought</a:t>
            </a:r>
            <a:endParaRPr sz="2000">
              <a:solidFill>
                <a:schemeClr val="dk1"/>
              </a:solidFill>
              <a:latin typeface="Proxima Nova"/>
              <a:ea typeface="Proxima Nova"/>
              <a:cs typeface="Proxima Nova"/>
              <a:sym typeface="Proxima Nova"/>
            </a:endParaRPr>
          </a:p>
        </p:txBody>
      </p:sp>
      <p:sp>
        <p:nvSpPr>
          <p:cNvPr id="374" name="Google Shape;374;p49"/>
          <p:cNvSpPr txBox="1">
            <a:spLocks noGrp="1"/>
          </p:cNvSpPr>
          <p:nvPr>
            <p:ph type="title"/>
          </p:nvPr>
        </p:nvSpPr>
        <p:spPr>
          <a:xfrm>
            <a:off x="991100" y="1480350"/>
            <a:ext cx="6367800" cy="617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3500" b="1"/>
              <a:t>Other findings</a:t>
            </a:r>
            <a:endParaRPr sz="3500" b="1"/>
          </a:p>
        </p:txBody>
      </p:sp>
      <p:pic>
        <p:nvPicPr>
          <p:cNvPr id="375" name="Google Shape;375;p49"/>
          <p:cNvPicPr preferRelativeResize="0"/>
          <p:nvPr/>
        </p:nvPicPr>
        <p:blipFill rotWithShape="1">
          <a:blip r:embed="rId4">
            <a:alphaModFix/>
          </a:blip>
          <a:srcRect l="27702" t="18518" r="24112" b="41666"/>
          <a:stretch/>
        </p:blipFill>
        <p:spPr>
          <a:xfrm>
            <a:off x="7921974" y="3921015"/>
            <a:ext cx="866451" cy="92681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80" name="Google Shape;380;p50"/>
          <p:cNvPicPr preferRelativeResize="0"/>
          <p:nvPr/>
        </p:nvPicPr>
        <p:blipFill rotWithShape="1">
          <a:blip r:embed="rId3">
            <a:alphaModFix/>
          </a:blip>
          <a:srcRect l="49994" t="5824" r="22843" b="40243"/>
          <a:stretch/>
        </p:blipFill>
        <p:spPr>
          <a:xfrm>
            <a:off x="0" y="-481350"/>
            <a:ext cx="5035598" cy="5624851"/>
          </a:xfrm>
          <a:prstGeom prst="rect">
            <a:avLst/>
          </a:prstGeom>
          <a:noFill/>
          <a:ln>
            <a:noFill/>
          </a:ln>
        </p:spPr>
      </p:pic>
      <p:sp>
        <p:nvSpPr>
          <p:cNvPr id="381" name="Google Shape;381;p50"/>
          <p:cNvSpPr txBox="1"/>
          <p:nvPr/>
        </p:nvSpPr>
        <p:spPr>
          <a:xfrm>
            <a:off x="991100" y="2246000"/>
            <a:ext cx="7187700" cy="1877700"/>
          </a:xfrm>
          <a:prstGeom prst="rect">
            <a:avLst/>
          </a:prstGeom>
          <a:noFill/>
          <a:ln>
            <a:noFill/>
          </a:ln>
        </p:spPr>
        <p:txBody>
          <a:bodyPr spcFirstLastPara="1" wrap="square" lIns="91425" tIns="91425" rIns="91425" bIns="91425" anchor="t" anchorCtr="0">
            <a:spAutoFit/>
          </a:bodyPr>
          <a:lstStyle/>
          <a:p>
            <a:pPr marL="457200" lvl="0" indent="-355600" algn="l" rtl="0">
              <a:lnSpc>
                <a:spcPct val="150000"/>
              </a:lnSpc>
              <a:spcBef>
                <a:spcPts val="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Safety and confidentiality of answers</a:t>
            </a:r>
            <a:endParaRPr sz="2000">
              <a:solidFill>
                <a:schemeClr val="dk1"/>
              </a:solidFill>
              <a:latin typeface="Proxima Nova"/>
              <a:ea typeface="Proxima Nova"/>
              <a:cs typeface="Proxima Nova"/>
              <a:sym typeface="Proxima Nova"/>
            </a:endParaRPr>
          </a:p>
          <a:p>
            <a:pPr marL="457200" lvl="0" indent="-355600" algn="l" rtl="0">
              <a:lnSpc>
                <a:spcPct val="150000"/>
              </a:lnSpc>
              <a:spcBef>
                <a:spcPts val="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Add option for students to remove answers, </a:t>
            </a:r>
            <a:endParaRPr sz="2000">
              <a:solidFill>
                <a:schemeClr val="dk1"/>
              </a:solidFill>
              <a:latin typeface="Proxima Nova"/>
              <a:ea typeface="Proxima Nova"/>
              <a:cs typeface="Proxima Nova"/>
              <a:sym typeface="Proxima Nova"/>
            </a:endParaRPr>
          </a:p>
          <a:p>
            <a:pPr marL="457200" lvl="0" indent="457200" algn="l" rtl="0">
              <a:lnSpc>
                <a:spcPct val="150000"/>
              </a:lnSpc>
              <a:spcBef>
                <a:spcPts val="0"/>
              </a:spcBef>
              <a:spcAft>
                <a:spcPts val="0"/>
              </a:spcAft>
              <a:buNone/>
            </a:pPr>
            <a:r>
              <a:rPr lang="en" sz="2000">
                <a:solidFill>
                  <a:schemeClr val="dk1"/>
                </a:solidFill>
                <a:latin typeface="Proxima Nova"/>
                <a:ea typeface="Proxima Nova"/>
                <a:cs typeface="Proxima Nova"/>
                <a:sym typeface="Proxima Nova"/>
              </a:rPr>
              <a:t>or only send to parents</a:t>
            </a:r>
            <a:endParaRPr sz="2000">
              <a:solidFill>
                <a:schemeClr val="dk1"/>
              </a:solidFill>
              <a:latin typeface="Proxima Nova"/>
              <a:ea typeface="Proxima Nova"/>
              <a:cs typeface="Proxima Nova"/>
              <a:sym typeface="Proxima Nova"/>
            </a:endParaRPr>
          </a:p>
          <a:p>
            <a:pPr marL="457200" lvl="0" indent="-355600" algn="l" rtl="0">
              <a:spcBef>
                <a:spcPts val="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Streamline process for teachers to access all answers</a:t>
            </a:r>
            <a:endParaRPr sz="2000">
              <a:solidFill>
                <a:schemeClr val="dk1"/>
              </a:solidFill>
              <a:latin typeface="Proxima Nova"/>
              <a:ea typeface="Proxima Nova"/>
              <a:cs typeface="Proxima Nova"/>
              <a:sym typeface="Proxima Nova"/>
            </a:endParaRPr>
          </a:p>
        </p:txBody>
      </p:sp>
      <p:sp>
        <p:nvSpPr>
          <p:cNvPr id="382" name="Google Shape;382;p50"/>
          <p:cNvSpPr txBox="1">
            <a:spLocks noGrp="1"/>
          </p:cNvSpPr>
          <p:nvPr>
            <p:ph type="title"/>
          </p:nvPr>
        </p:nvSpPr>
        <p:spPr>
          <a:xfrm>
            <a:off x="991100" y="1480350"/>
            <a:ext cx="6367800" cy="617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3500" b="1"/>
              <a:t>Future Developments</a:t>
            </a:r>
            <a:endParaRPr sz="3500" b="1"/>
          </a:p>
        </p:txBody>
      </p:sp>
      <p:pic>
        <p:nvPicPr>
          <p:cNvPr id="383" name="Google Shape;383;p50"/>
          <p:cNvPicPr preferRelativeResize="0"/>
          <p:nvPr/>
        </p:nvPicPr>
        <p:blipFill rotWithShape="1">
          <a:blip r:embed="rId4">
            <a:alphaModFix/>
          </a:blip>
          <a:srcRect l="27702" t="18518" r="24112" b="41666"/>
          <a:stretch/>
        </p:blipFill>
        <p:spPr>
          <a:xfrm>
            <a:off x="7921974" y="3921015"/>
            <a:ext cx="866451" cy="9268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animEffect transition="in" filter="fade">
                                      <p:cBhvr>
                                        <p:cTn id="7" dur="1000"/>
                                        <p:tgtEl>
                                          <p:spTgt spid="3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1">
                                            <p:txEl>
                                              <p:pRg st="1" end="1"/>
                                            </p:txEl>
                                          </p:spTgt>
                                        </p:tgtEl>
                                        <p:attrNameLst>
                                          <p:attrName>style.visibility</p:attrName>
                                        </p:attrNameLst>
                                      </p:cBhvr>
                                      <p:to>
                                        <p:strVal val="visible"/>
                                      </p:to>
                                    </p:set>
                                    <p:animEffect transition="in" filter="fade">
                                      <p:cBhvr>
                                        <p:cTn id="12" dur="1000"/>
                                        <p:tgtEl>
                                          <p:spTgt spid="3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1">
                                            <p:txEl>
                                              <p:pRg st="2" end="2"/>
                                            </p:txEl>
                                          </p:spTgt>
                                        </p:tgtEl>
                                        <p:attrNameLst>
                                          <p:attrName>style.visibility</p:attrName>
                                        </p:attrNameLst>
                                      </p:cBhvr>
                                      <p:to>
                                        <p:strVal val="visible"/>
                                      </p:to>
                                    </p:set>
                                    <p:animEffect transition="in" filter="fade">
                                      <p:cBhvr>
                                        <p:cTn id="17" dur="1000"/>
                                        <p:tgtEl>
                                          <p:spTgt spid="3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1">
                                            <p:txEl>
                                              <p:pRg st="3" end="3"/>
                                            </p:txEl>
                                          </p:spTgt>
                                        </p:tgtEl>
                                        <p:attrNameLst>
                                          <p:attrName>style.visibility</p:attrName>
                                        </p:attrNameLst>
                                      </p:cBhvr>
                                      <p:to>
                                        <p:strVal val="visible"/>
                                      </p:to>
                                    </p:set>
                                    <p:animEffect transition="in" filter="fade">
                                      <p:cBhvr>
                                        <p:cTn id="22" dur="1000"/>
                                        <p:tgtEl>
                                          <p:spTgt spid="38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pic>
        <p:nvPicPr>
          <p:cNvPr id="388" name="Google Shape;388;p51"/>
          <p:cNvPicPr preferRelativeResize="0"/>
          <p:nvPr/>
        </p:nvPicPr>
        <p:blipFill rotWithShape="1">
          <a:blip r:embed="rId3">
            <a:alphaModFix/>
          </a:blip>
          <a:srcRect l="23574" t="13186" r="22846" b="12352"/>
          <a:stretch/>
        </p:blipFill>
        <p:spPr>
          <a:xfrm>
            <a:off x="1282375" y="0"/>
            <a:ext cx="6579250" cy="5143500"/>
          </a:xfrm>
          <a:prstGeom prst="rect">
            <a:avLst/>
          </a:prstGeom>
          <a:noFill/>
          <a:ln>
            <a:noFill/>
          </a:ln>
        </p:spPr>
      </p:pic>
      <p:sp>
        <p:nvSpPr>
          <p:cNvPr id="389" name="Google Shape;389;p51"/>
          <p:cNvSpPr txBox="1"/>
          <p:nvPr/>
        </p:nvSpPr>
        <p:spPr>
          <a:xfrm>
            <a:off x="791251" y="927332"/>
            <a:ext cx="4519200" cy="1658916"/>
          </a:xfrm>
          <a:prstGeom prst="rect">
            <a:avLst/>
          </a:prstGeom>
          <a:noFill/>
          <a:ln>
            <a:noFill/>
          </a:ln>
        </p:spPr>
        <p:txBody>
          <a:bodyPr spcFirstLastPara="1" wrap="square" lIns="0" tIns="0" rIns="0" bIns="0" anchor="t" anchorCtr="0">
            <a:spAutoFit/>
          </a:bodyPr>
          <a:lstStyle/>
          <a:p>
            <a:pPr marL="0" marR="0" lvl="0" indent="0" algn="l" rtl="0">
              <a:lnSpc>
                <a:spcPct val="97998"/>
              </a:lnSpc>
              <a:spcBef>
                <a:spcPts val="0"/>
              </a:spcBef>
              <a:spcAft>
                <a:spcPts val="0"/>
              </a:spcAft>
              <a:buSzPts val="600"/>
              <a:buNone/>
            </a:pPr>
            <a:r>
              <a:rPr lang="en" sz="5500" b="1" dirty="0">
                <a:solidFill>
                  <a:schemeClr val="dk1"/>
                </a:solidFill>
                <a:latin typeface="Proxima Nova"/>
                <a:ea typeface="Proxima Nova"/>
                <a:cs typeface="Proxima Nova"/>
                <a:sym typeface="Proxima Nova"/>
              </a:rPr>
              <a:t>Echo the joys of learning.</a:t>
            </a:r>
            <a:endParaRPr sz="5500" b="1" dirty="0">
              <a:solidFill>
                <a:schemeClr val="dk1"/>
              </a:solidFill>
              <a:latin typeface="Proxima Nova"/>
              <a:ea typeface="Proxima Nova"/>
              <a:cs typeface="Proxima Nova"/>
              <a:sym typeface="Proxima Nova"/>
            </a:endParaRPr>
          </a:p>
        </p:txBody>
      </p:sp>
      <p:sp>
        <p:nvSpPr>
          <p:cNvPr id="390" name="Google Shape;390;p51"/>
          <p:cNvSpPr txBox="1"/>
          <p:nvPr/>
        </p:nvSpPr>
        <p:spPr>
          <a:xfrm>
            <a:off x="791251" y="4129557"/>
            <a:ext cx="4519200" cy="452400"/>
          </a:xfrm>
          <a:prstGeom prst="rect">
            <a:avLst/>
          </a:prstGeom>
          <a:noFill/>
          <a:ln>
            <a:noFill/>
          </a:ln>
        </p:spPr>
        <p:txBody>
          <a:bodyPr spcFirstLastPara="1" wrap="square" lIns="0" tIns="0" rIns="0" bIns="0" anchor="t" anchorCtr="0">
            <a:spAutoFit/>
          </a:bodyPr>
          <a:lstStyle/>
          <a:p>
            <a:pPr marL="0" marR="0" lvl="0" indent="0" algn="l" rtl="0">
              <a:lnSpc>
                <a:spcPct val="97998"/>
              </a:lnSpc>
              <a:spcBef>
                <a:spcPts val="0"/>
              </a:spcBef>
              <a:spcAft>
                <a:spcPts val="0"/>
              </a:spcAft>
              <a:buSzPts val="600"/>
              <a:buNone/>
            </a:pPr>
            <a:r>
              <a:rPr lang="en" sz="1500" b="1">
                <a:solidFill>
                  <a:schemeClr val="dk1"/>
                </a:solidFill>
                <a:latin typeface="Proxima Nova"/>
                <a:ea typeface="Proxima Nova"/>
                <a:cs typeface="Proxima Nova"/>
                <a:sym typeface="Proxima Nova"/>
              </a:rPr>
              <a:t>Team 2</a:t>
            </a:r>
            <a:endParaRPr sz="1500" b="1">
              <a:solidFill>
                <a:schemeClr val="dk1"/>
              </a:solidFill>
              <a:latin typeface="Proxima Nova"/>
              <a:ea typeface="Proxima Nova"/>
              <a:cs typeface="Proxima Nova"/>
              <a:sym typeface="Proxima Nova"/>
            </a:endParaRPr>
          </a:p>
          <a:p>
            <a:pPr marL="0" marR="0" lvl="0" indent="0" algn="l" rtl="0">
              <a:lnSpc>
                <a:spcPct val="97998"/>
              </a:lnSpc>
              <a:spcBef>
                <a:spcPts val="0"/>
              </a:spcBef>
              <a:spcAft>
                <a:spcPts val="0"/>
              </a:spcAft>
              <a:buSzPts val="600"/>
              <a:buNone/>
            </a:pPr>
            <a:r>
              <a:rPr lang="en" sz="1500">
                <a:solidFill>
                  <a:schemeClr val="dk1"/>
                </a:solidFill>
                <a:latin typeface="Proxima Nova"/>
                <a:ea typeface="Proxima Nova"/>
                <a:cs typeface="Proxima Nova"/>
                <a:sym typeface="Proxima Nova"/>
              </a:rPr>
              <a:t>Linh Dinh, Rebecca Zhang, Nick Dow</a:t>
            </a:r>
            <a:endParaRPr sz="1500">
              <a:solidFill>
                <a:schemeClr val="dk1"/>
              </a:solidFill>
              <a:latin typeface="Proxima Nova"/>
              <a:ea typeface="Proxima Nova"/>
              <a:cs typeface="Proxima Nova"/>
              <a:sym typeface="Proxima Nova"/>
            </a:endParaRPr>
          </a:p>
        </p:txBody>
      </p:sp>
      <p:pic>
        <p:nvPicPr>
          <p:cNvPr id="391" name="Google Shape;391;p51"/>
          <p:cNvPicPr preferRelativeResize="0"/>
          <p:nvPr/>
        </p:nvPicPr>
        <p:blipFill rotWithShape="1">
          <a:blip r:embed="rId4">
            <a:alphaModFix/>
          </a:blip>
          <a:srcRect l="27702" t="18518" r="24112" b="41666"/>
          <a:stretch/>
        </p:blipFill>
        <p:spPr>
          <a:xfrm>
            <a:off x="7334725" y="453925"/>
            <a:ext cx="1329874" cy="1422500"/>
          </a:xfrm>
          <a:prstGeom prst="rect">
            <a:avLst/>
          </a:prstGeom>
          <a:noFill/>
          <a:ln>
            <a:noFill/>
          </a:ln>
        </p:spPr>
      </p:pic>
      <p:sp>
        <p:nvSpPr>
          <p:cNvPr id="392" name="Google Shape;392;p51"/>
          <p:cNvSpPr txBox="1"/>
          <p:nvPr/>
        </p:nvSpPr>
        <p:spPr>
          <a:xfrm>
            <a:off x="7380913" y="1876425"/>
            <a:ext cx="1237500" cy="226200"/>
          </a:xfrm>
          <a:prstGeom prst="rect">
            <a:avLst/>
          </a:prstGeom>
          <a:noFill/>
          <a:ln>
            <a:noFill/>
          </a:ln>
        </p:spPr>
        <p:txBody>
          <a:bodyPr spcFirstLastPara="1" wrap="square" lIns="0" tIns="0" rIns="0" bIns="0" anchor="t" anchorCtr="0">
            <a:spAutoFit/>
          </a:bodyPr>
          <a:lstStyle/>
          <a:p>
            <a:pPr marL="0" marR="0" lvl="0" indent="0" algn="ctr" rtl="0">
              <a:lnSpc>
                <a:spcPct val="97998"/>
              </a:lnSpc>
              <a:spcBef>
                <a:spcPts val="0"/>
              </a:spcBef>
              <a:spcAft>
                <a:spcPts val="0"/>
              </a:spcAft>
              <a:buSzPts val="600"/>
              <a:buNone/>
            </a:pPr>
            <a:r>
              <a:rPr lang="en" sz="1500" b="1">
                <a:solidFill>
                  <a:schemeClr val="dk1"/>
                </a:solidFill>
                <a:latin typeface="Proxima Nova"/>
                <a:ea typeface="Proxima Nova"/>
                <a:cs typeface="Proxima Nova"/>
                <a:sym typeface="Proxima Nova"/>
              </a:rPr>
              <a:t>Little Listener</a:t>
            </a:r>
            <a:endParaRPr sz="1500">
              <a:solidFill>
                <a:schemeClr val="dk1"/>
              </a:solidFill>
              <a:latin typeface="Proxima Nova"/>
              <a:ea typeface="Proxima Nova"/>
              <a:cs typeface="Proxima Nova"/>
              <a:sym typeface="Proxima Nova"/>
            </a:endParaRPr>
          </a:p>
        </p:txBody>
      </p:sp>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3"/>
          <p:cNvPicPr preferRelativeResize="0"/>
          <p:nvPr/>
        </p:nvPicPr>
        <p:blipFill rotWithShape="1">
          <a:blip r:embed="rId3">
            <a:alphaModFix/>
          </a:blip>
          <a:srcRect l="49994" t="11736" r="22843" b="40242"/>
          <a:stretch/>
        </p:blipFill>
        <p:spPr>
          <a:xfrm rot="-5400000">
            <a:off x="3039786" y="-764235"/>
            <a:ext cx="6120725" cy="6087701"/>
          </a:xfrm>
          <a:prstGeom prst="rect">
            <a:avLst/>
          </a:prstGeom>
          <a:noFill/>
          <a:ln>
            <a:noFill/>
          </a:ln>
        </p:spPr>
      </p:pic>
      <p:sp>
        <p:nvSpPr>
          <p:cNvPr id="126" name="Google Shape;126;p23"/>
          <p:cNvSpPr txBox="1"/>
          <p:nvPr/>
        </p:nvSpPr>
        <p:spPr>
          <a:xfrm>
            <a:off x="610100" y="2093600"/>
            <a:ext cx="5409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dk1"/>
                </a:solidFill>
                <a:latin typeface="Proxima Nova"/>
                <a:ea typeface="Proxima Nova"/>
                <a:cs typeface="Proxima Nova"/>
                <a:sym typeface="Proxima Nova"/>
              </a:rPr>
              <a:t>Parent-Teacher communication</a:t>
            </a:r>
            <a:endParaRPr sz="2000">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en" sz="2000">
                <a:solidFill>
                  <a:schemeClr val="dk1"/>
                </a:solidFill>
                <a:latin typeface="Proxima Nova"/>
                <a:ea typeface="Proxima Nova"/>
                <a:cs typeface="Proxima Nova"/>
                <a:sym typeface="Proxima Nova"/>
              </a:rPr>
              <a:t>Children communicate as best they can</a:t>
            </a:r>
            <a:endParaRPr sz="2000">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en" sz="2000">
                <a:solidFill>
                  <a:schemeClr val="dk1"/>
                </a:solidFill>
                <a:latin typeface="Proxima Nova"/>
                <a:ea typeface="Proxima Nova"/>
                <a:cs typeface="Proxima Nova"/>
                <a:sym typeface="Proxima Nova"/>
              </a:rPr>
              <a:t>Teachers send newsletters home</a:t>
            </a:r>
            <a:endParaRPr sz="2000">
              <a:solidFill>
                <a:schemeClr val="dk1"/>
              </a:solidFill>
              <a:latin typeface="Proxima Nova"/>
              <a:ea typeface="Proxima Nova"/>
              <a:cs typeface="Proxima Nova"/>
              <a:sym typeface="Proxima Nova"/>
            </a:endParaRPr>
          </a:p>
        </p:txBody>
      </p:sp>
      <p:sp>
        <p:nvSpPr>
          <p:cNvPr id="127" name="Google Shape;127;p23"/>
          <p:cNvSpPr txBox="1">
            <a:spLocks noGrp="1"/>
          </p:cNvSpPr>
          <p:nvPr>
            <p:ph type="title"/>
          </p:nvPr>
        </p:nvSpPr>
        <p:spPr>
          <a:xfrm>
            <a:off x="610100" y="1251750"/>
            <a:ext cx="6367800" cy="617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3500" b="1"/>
              <a:t>Current Solution</a:t>
            </a:r>
            <a:endParaRPr sz="3500" b="1"/>
          </a:p>
        </p:txBody>
      </p:sp>
      <p:sp>
        <p:nvSpPr>
          <p:cNvPr id="128" name="Google Shape;128;p23"/>
          <p:cNvSpPr txBox="1"/>
          <p:nvPr/>
        </p:nvSpPr>
        <p:spPr>
          <a:xfrm>
            <a:off x="5076825" y="1198650"/>
            <a:ext cx="33129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500" b="1">
                <a:solidFill>
                  <a:schemeClr val="dk1"/>
                </a:solidFill>
                <a:latin typeface="Proxima Nova"/>
                <a:ea typeface="Proxima Nova"/>
                <a:cs typeface="Proxima Nova"/>
                <a:sym typeface="Proxima Nova"/>
              </a:rPr>
              <a:t> </a:t>
            </a:r>
            <a:r>
              <a:rPr lang="en" sz="3500" b="1" i="1">
                <a:solidFill>
                  <a:schemeClr val="dk1"/>
                </a:solidFill>
                <a:latin typeface="Proxima Nova"/>
                <a:ea typeface="Proxima Nova"/>
                <a:cs typeface="Proxima Nova"/>
                <a:sym typeface="Proxima Nova"/>
              </a:rPr>
              <a:t>The</a:t>
            </a:r>
            <a:r>
              <a:rPr lang="en" sz="3500" b="1">
                <a:solidFill>
                  <a:schemeClr val="dk1"/>
                </a:solidFill>
                <a:latin typeface="Proxima Nova"/>
                <a:ea typeface="Proxima Nova"/>
                <a:cs typeface="Proxima Nova"/>
                <a:sym typeface="Proxima Nova"/>
              </a:rPr>
              <a:t> </a:t>
            </a:r>
            <a:r>
              <a:rPr lang="en" sz="3500" b="1" i="1">
                <a:solidFill>
                  <a:schemeClr val="dk1"/>
                </a:solidFill>
                <a:latin typeface="Proxima Nova"/>
                <a:ea typeface="Proxima Nova"/>
                <a:cs typeface="Proxima Nova"/>
                <a:sym typeface="Proxima Nova"/>
              </a:rPr>
              <a:t>Problems</a:t>
            </a:r>
            <a:endParaRPr b="1"/>
          </a:p>
        </p:txBody>
      </p:sp>
      <p:sp>
        <p:nvSpPr>
          <p:cNvPr id="129" name="Google Shape;129;p23"/>
          <p:cNvSpPr txBox="1"/>
          <p:nvPr/>
        </p:nvSpPr>
        <p:spPr>
          <a:xfrm>
            <a:off x="2909075" y="2093600"/>
            <a:ext cx="5409900" cy="14160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2000" i="1">
                <a:solidFill>
                  <a:schemeClr val="dk1"/>
                </a:solidFill>
                <a:latin typeface="Proxima Nova"/>
                <a:ea typeface="Proxima Nova"/>
                <a:cs typeface="Proxima Nova"/>
                <a:sym typeface="Proxima Nova"/>
              </a:rPr>
              <a:t>Not directly from children</a:t>
            </a:r>
            <a:endParaRPr sz="2000" i="1">
              <a:solidFill>
                <a:schemeClr val="dk1"/>
              </a:solidFill>
              <a:latin typeface="Proxima Nova"/>
              <a:ea typeface="Proxima Nova"/>
              <a:cs typeface="Proxima Nova"/>
              <a:sym typeface="Proxima Nova"/>
            </a:endParaRPr>
          </a:p>
          <a:p>
            <a:pPr marL="0" lvl="0" indent="0" algn="r" rtl="0">
              <a:spcBef>
                <a:spcPts val="0"/>
              </a:spcBef>
              <a:spcAft>
                <a:spcPts val="0"/>
              </a:spcAft>
              <a:buNone/>
            </a:pPr>
            <a:r>
              <a:rPr lang="en" sz="2000" i="1">
                <a:solidFill>
                  <a:schemeClr val="dk1"/>
                </a:solidFill>
                <a:latin typeface="Proxima Nova"/>
                <a:ea typeface="Proxima Nova"/>
                <a:cs typeface="Proxima Nova"/>
                <a:sym typeface="Proxima Nova"/>
              </a:rPr>
              <a:t>Inaccurate, lack details</a:t>
            </a:r>
            <a:endParaRPr sz="2000" i="1">
              <a:solidFill>
                <a:schemeClr val="dk1"/>
              </a:solidFill>
              <a:latin typeface="Proxima Nova"/>
              <a:ea typeface="Proxima Nova"/>
              <a:cs typeface="Proxima Nova"/>
              <a:sym typeface="Proxima Nova"/>
            </a:endParaRPr>
          </a:p>
          <a:p>
            <a:pPr marL="0" lvl="0" indent="0" algn="r" rtl="0">
              <a:spcBef>
                <a:spcPts val="0"/>
              </a:spcBef>
              <a:spcAft>
                <a:spcPts val="0"/>
              </a:spcAft>
              <a:buClr>
                <a:schemeClr val="dk1"/>
              </a:buClr>
              <a:buSzPts val="1100"/>
              <a:buFont typeface="Arial"/>
              <a:buNone/>
            </a:pPr>
            <a:r>
              <a:rPr lang="en" sz="2000" i="1">
                <a:solidFill>
                  <a:schemeClr val="dk1"/>
                </a:solidFill>
                <a:latin typeface="Proxima Nova"/>
                <a:ea typeface="Proxima Nova"/>
                <a:cs typeface="Proxima Nova"/>
                <a:sym typeface="Proxima Nova"/>
              </a:rPr>
              <a:t>Infrequent, after the fact</a:t>
            </a:r>
            <a:endParaRPr sz="2000" i="1">
              <a:solidFill>
                <a:schemeClr val="dk1"/>
              </a:solidFill>
              <a:latin typeface="Proxima Nova"/>
              <a:ea typeface="Proxima Nova"/>
              <a:cs typeface="Proxima Nova"/>
              <a:sym typeface="Proxima Nova"/>
            </a:endParaRPr>
          </a:p>
          <a:p>
            <a:pPr marL="0" lvl="0" indent="0" algn="r" rtl="0">
              <a:spcBef>
                <a:spcPts val="0"/>
              </a:spcBef>
              <a:spcAft>
                <a:spcPts val="0"/>
              </a:spcAft>
              <a:buNone/>
            </a:pPr>
            <a:endParaRPr sz="2000" i="1">
              <a:solidFill>
                <a:schemeClr val="dk1"/>
              </a:solidFill>
              <a:latin typeface="Proxima Nova"/>
              <a:ea typeface="Proxima Nova"/>
              <a:cs typeface="Proxima Nova"/>
              <a:sym typeface="Proxima Nova"/>
            </a:endParaRPr>
          </a:p>
        </p:txBody>
      </p:sp>
      <p:pic>
        <p:nvPicPr>
          <p:cNvPr id="130" name="Google Shape;130;p23"/>
          <p:cNvPicPr preferRelativeResize="0"/>
          <p:nvPr/>
        </p:nvPicPr>
        <p:blipFill rotWithShape="1">
          <a:blip r:embed="rId4">
            <a:alphaModFix/>
          </a:blip>
          <a:srcRect l="27702" t="18518" r="24112" b="41666"/>
          <a:stretch/>
        </p:blipFill>
        <p:spPr>
          <a:xfrm>
            <a:off x="7921974" y="3921015"/>
            <a:ext cx="866451" cy="9268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animEffect transition="in" filter="fade">
                                      <p:cBhvr>
                                        <p:cTn id="7" dur="1000"/>
                                        <p:tgtEl>
                                          <p:spTgt spid="1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6">
                                            <p:txEl>
                                              <p:pRg st="1" end="1"/>
                                            </p:txEl>
                                          </p:spTgt>
                                        </p:tgtEl>
                                        <p:attrNameLst>
                                          <p:attrName>style.visibility</p:attrName>
                                        </p:attrNameLst>
                                      </p:cBhvr>
                                      <p:to>
                                        <p:strVal val="visible"/>
                                      </p:to>
                                    </p:set>
                                    <p:animEffect transition="in" filter="fade">
                                      <p:cBhvr>
                                        <p:cTn id="12" dur="1000"/>
                                        <p:tgtEl>
                                          <p:spTgt spid="1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6">
                                            <p:txEl>
                                              <p:pRg st="2" end="2"/>
                                            </p:txEl>
                                          </p:spTgt>
                                        </p:tgtEl>
                                        <p:attrNameLst>
                                          <p:attrName>style.visibility</p:attrName>
                                        </p:attrNameLst>
                                      </p:cBhvr>
                                      <p:to>
                                        <p:strVal val="visible"/>
                                      </p:to>
                                    </p:set>
                                    <p:animEffect transition="in" filter="fade">
                                      <p:cBhvr>
                                        <p:cTn id="17" dur="1000"/>
                                        <p:tgtEl>
                                          <p:spTgt spid="1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8"/>
                                        </p:tgtEl>
                                        <p:attrNameLst>
                                          <p:attrName>style.visibility</p:attrName>
                                        </p:attrNameLst>
                                      </p:cBhvr>
                                      <p:to>
                                        <p:strVal val="visible"/>
                                      </p:to>
                                    </p:set>
                                    <p:animEffect transition="in" filter="fade">
                                      <p:cBhvr>
                                        <p:cTn id="22" dur="1000"/>
                                        <p:tgtEl>
                                          <p:spTgt spid="1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9">
                                            <p:txEl>
                                              <p:pRg st="0" end="0"/>
                                            </p:txEl>
                                          </p:spTgt>
                                        </p:tgtEl>
                                        <p:attrNameLst>
                                          <p:attrName>style.visibility</p:attrName>
                                        </p:attrNameLst>
                                      </p:cBhvr>
                                      <p:to>
                                        <p:strVal val="visible"/>
                                      </p:to>
                                    </p:set>
                                    <p:animEffect transition="in" filter="fade">
                                      <p:cBhvr>
                                        <p:cTn id="27" dur="1000"/>
                                        <p:tgtEl>
                                          <p:spTgt spid="12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9">
                                            <p:txEl>
                                              <p:pRg st="1" end="1"/>
                                            </p:txEl>
                                          </p:spTgt>
                                        </p:tgtEl>
                                        <p:attrNameLst>
                                          <p:attrName>style.visibility</p:attrName>
                                        </p:attrNameLst>
                                      </p:cBhvr>
                                      <p:to>
                                        <p:strVal val="visible"/>
                                      </p:to>
                                    </p:set>
                                    <p:animEffect transition="in" filter="fade">
                                      <p:cBhvr>
                                        <p:cTn id="32" dur="1000"/>
                                        <p:tgtEl>
                                          <p:spTgt spid="129">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9">
                                            <p:txEl>
                                              <p:pRg st="2" end="2"/>
                                            </p:txEl>
                                          </p:spTgt>
                                        </p:tgtEl>
                                        <p:attrNameLst>
                                          <p:attrName>style.visibility</p:attrName>
                                        </p:attrNameLst>
                                      </p:cBhvr>
                                      <p:to>
                                        <p:strVal val="visible"/>
                                      </p:to>
                                    </p:set>
                                    <p:animEffect transition="in" filter="fade">
                                      <p:cBhvr>
                                        <p:cTn id="37" dur="1000"/>
                                        <p:tgtEl>
                                          <p:spTgt spid="129">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9">
                                            <p:txEl>
                                              <p:pRg st="3" end="3"/>
                                            </p:txEl>
                                          </p:spTgt>
                                        </p:tgtEl>
                                        <p:attrNameLst>
                                          <p:attrName>style.visibility</p:attrName>
                                        </p:attrNameLst>
                                      </p:cBhvr>
                                      <p:to>
                                        <p:strVal val="visible"/>
                                      </p:to>
                                    </p:set>
                                    <p:animEffect transition="in" filter="fade">
                                      <p:cBhvr>
                                        <p:cTn id="42" dur="1000"/>
                                        <p:tgtEl>
                                          <p:spTgt spid="12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4"/>
          <p:cNvPicPr preferRelativeResize="0"/>
          <p:nvPr/>
        </p:nvPicPr>
        <p:blipFill>
          <a:blip r:embed="rId3">
            <a:alphaModFix/>
          </a:blip>
          <a:stretch>
            <a:fillRect/>
          </a:stretch>
        </p:blipFill>
        <p:spPr>
          <a:xfrm>
            <a:off x="803300" y="1438575"/>
            <a:ext cx="3565151" cy="2199649"/>
          </a:xfrm>
          <a:prstGeom prst="rect">
            <a:avLst/>
          </a:prstGeom>
          <a:noFill/>
          <a:ln>
            <a:noFill/>
          </a:ln>
        </p:spPr>
      </p:pic>
      <p:pic>
        <p:nvPicPr>
          <p:cNvPr id="136" name="Google Shape;136;p24"/>
          <p:cNvPicPr preferRelativeResize="0"/>
          <p:nvPr/>
        </p:nvPicPr>
        <p:blipFill>
          <a:blip r:embed="rId4">
            <a:alphaModFix/>
          </a:blip>
          <a:stretch>
            <a:fillRect/>
          </a:stretch>
        </p:blipFill>
        <p:spPr>
          <a:xfrm>
            <a:off x="4641909" y="1451875"/>
            <a:ext cx="3608790" cy="2199650"/>
          </a:xfrm>
          <a:prstGeom prst="rect">
            <a:avLst/>
          </a:prstGeom>
          <a:noFill/>
          <a:ln>
            <a:noFill/>
          </a:ln>
        </p:spPr>
      </p:pic>
      <p:pic>
        <p:nvPicPr>
          <p:cNvPr id="137" name="Google Shape;137;p24"/>
          <p:cNvPicPr preferRelativeResize="0"/>
          <p:nvPr/>
        </p:nvPicPr>
        <p:blipFill rotWithShape="1">
          <a:blip r:embed="rId5">
            <a:alphaModFix/>
          </a:blip>
          <a:srcRect l="49994" t="10440" r="22843" b="40242"/>
          <a:stretch/>
        </p:blipFill>
        <p:spPr>
          <a:xfrm>
            <a:off x="0" y="4075850"/>
            <a:ext cx="5129899" cy="1067650"/>
          </a:xfrm>
          <a:prstGeom prst="rect">
            <a:avLst/>
          </a:prstGeom>
          <a:noFill/>
          <a:ln>
            <a:noFill/>
          </a:ln>
        </p:spPr>
      </p:pic>
      <p:pic>
        <p:nvPicPr>
          <p:cNvPr id="138" name="Google Shape;138;p24"/>
          <p:cNvPicPr preferRelativeResize="0"/>
          <p:nvPr/>
        </p:nvPicPr>
        <p:blipFill rotWithShape="1">
          <a:blip r:embed="rId5">
            <a:alphaModFix/>
          </a:blip>
          <a:srcRect l="49994" t="10440" r="22843" b="40242"/>
          <a:stretch/>
        </p:blipFill>
        <p:spPr>
          <a:xfrm rot="10800000">
            <a:off x="4014100" y="0"/>
            <a:ext cx="5129899" cy="1067650"/>
          </a:xfrm>
          <a:prstGeom prst="rect">
            <a:avLst/>
          </a:prstGeom>
          <a:noFill/>
          <a:ln>
            <a:noFill/>
          </a:ln>
        </p:spPr>
      </p:pic>
      <p:pic>
        <p:nvPicPr>
          <p:cNvPr id="139" name="Google Shape;139;p24"/>
          <p:cNvPicPr preferRelativeResize="0"/>
          <p:nvPr/>
        </p:nvPicPr>
        <p:blipFill rotWithShape="1">
          <a:blip r:embed="rId6">
            <a:alphaModFix/>
          </a:blip>
          <a:srcRect l="27702" t="18518" r="24112" b="41666"/>
          <a:stretch/>
        </p:blipFill>
        <p:spPr>
          <a:xfrm>
            <a:off x="7921974" y="3921015"/>
            <a:ext cx="866451" cy="92681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5"/>
          <p:cNvPicPr preferRelativeResize="0"/>
          <p:nvPr/>
        </p:nvPicPr>
        <p:blipFill rotWithShape="1">
          <a:blip r:embed="rId3">
            <a:alphaModFix/>
          </a:blip>
          <a:srcRect l="49994" t="11736" r="22843" b="40242"/>
          <a:stretch/>
        </p:blipFill>
        <p:spPr>
          <a:xfrm rot="-5400000">
            <a:off x="3039786" y="-960710"/>
            <a:ext cx="6120725" cy="6087701"/>
          </a:xfrm>
          <a:prstGeom prst="rect">
            <a:avLst/>
          </a:prstGeom>
          <a:noFill/>
          <a:ln>
            <a:noFill/>
          </a:ln>
        </p:spPr>
      </p:pic>
      <p:sp>
        <p:nvSpPr>
          <p:cNvPr id="145" name="Google Shape;145;p25"/>
          <p:cNvSpPr txBox="1">
            <a:spLocks noGrp="1"/>
          </p:cNvSpPr>
          <p:nvPr>
            <p:ph type="title"/>
          </p:nvPr>
        </p:nvSpPr>
        <p:spPr>
          <a:xfrm>
            <a:off x="1087500" y="1796400"/>
            <a:ext cx="6969000" cy="15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650" i="1"/>
              <a:t>Reconnect</a:t>
            </a:r>
            <a:r>
              <a:rPr lang="en" sz="3650"/>
              <a:t> families through </a:t>
            </a:r>
            <a:r>
              <a:rPr lang="en" sz="3650" i="1"/>
              <a:t>echoing</a:t>
            </a:r>
            <a:r>
              <a:rPr lang="en" sz="3650"/>
              <a:t> the joys of learning</a:t>
            </a:r>
            <a:endParaRPr sz="3650"/>
          </a:p>
        </p:txBody>
      </p:sp>
      <p:pic>
        <p:nvPicPr>
          <p:cNvPr id="146" name="Google Shape;146;p25"/>
          <p:cNvPicPr preferRelativeResize="0"/>
          <p:nvPr/>
        </p:nvPicPr>
        <p:blipFill rotWithShape="1">
          <a:blip r:embed="rId4">
            <a:alphaModFix/>
          </a:blip>
          <a:srcRect l="27702" t="18518" r="24112" b="41666"/>
          <a:stretch/>
        </p:blipFill>
        <p:spPr>
          <a:xfrm>
            <a:off x="7921974" y="3921015"/>
            <a:ext cx="866451" cy="926810"/>
          </a:xfrm>
          <a:prstGeom prst="rect">
            <a:avLst/>
          </a:prstGeom>
          <a:noFill/>
          <a:ln>
            <a:noFill/>
          </a:ln>
        </p:spPr>
      </p:pic>
    </p:spTree>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6"/>
          <p:cNvPicPr preferRelativeResize="0"/>
          <p:nvPr/>
        </p:nvPicPr>
        <p:blipFill rotWithShape="1">
          <a:blip r:embed="rId3">
            <a:alphaModFix/>
          </a:blip>
          <a:srcRect l="25826" t="5387" r="28815" b="49258"/>
          <a:stretch/>
        </p:blipFill>
        <p:spPr>
          <a:xfrm>
            <a:off x="0" y="0"/>
            <a:ext cx="9144000" cy="5143500"/>
          </a:xfrm>
          <a:prstGeom prst="rect">
            <a:avLst/>
          </a:prstGeom>
          <a:noFill/>
          <a:ln>
            <a:noFill/>
          </a:ln>
        </p:spPr>
      </p:pic>
      <p:sp>
        <p:nvSpPr>
          <p:cNvPr id="152" name="Google Shape;152;p26"/>
          <p:cNvSpPr txBox="1"/>
          <p:nvPr/>
        </p:nvSpPr>
        <p:spPr>
          <a:xfrm>
            <a:off x="1255838" y="1381038"/>
            <a:ext cx="2752500" cy="1693200"/>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 sz="2000">
                <a:solidFill>
                  <a:schemeClr val="dk1"/>
                </a:solidFill>
                <a:latin typeface="Proxima Nova"/>
                <a:ea typeface="Proxima Nova"/>
                <a:cs typeface="Proxima Nova"/>
                <a:sym typeface="Proxima Nova"/>
              </a:rPr>
              <a:t>Helping</a:t>
            </a:r>
            <a:r>
              <a:rPr lang="en" sz="2000" i="1">
                <a:solidFill>
                  <a:schemeClr val="dk1"/>
                </a:solidFill>
                <a:latin typeface="Proxima Nova"/>
                <a:ea typeface="Proxima Nova"/>
                <a:cs typeface="Proxima Nova"/>
                <a:sym typeface="Proxima Nova"/>
              </a:rPr>
              <a:t> </a:t>
            </a:r>
            <a:r>
              <a:rPr lang="en" sz="2000">
                <a:solidFill>
                  <a:schemeClr val="dk1"/>
                </a:solidFill>
                <a:latin typeface="Proxima Nova"/>
                <a:ea typeface="Proxima Nova"/>
                <a:cs typeface="Proxima Nova"/>
                <a:sym typeface="Proxima Nova"/>
              </a:rPr>
              <a:t>parents and teacher become more </a:t>
            </a:r>
            <a:r>
              <a:rPr lang="en" sz="2000" b="1" i="1">
                <a:solidFill>
                  <a:schemeClr val="dk1"/>
                </a:solidFill>
                <a:latin typeface="Proxima Nova"/>
                <a:ea typeface="Proxima Nova"/>
                <a:cs typeface="Proxima Nova"/>
                <a:sym typeface="Proxima Nova"/>
              </a:rPr>
              <a:t>active</a:t>
            </a:r>
            <a:r>
              <a:rPr lang="en" sz="2000">
                <a:solidFill>
                  <a:schemeClr val="dk1"/>
                </a:solidFill>
                <a:latin typeface="Proxima Nova"/>
                <a:ea typeface="Proxima Nova"/>
                <a:cs typeface="Proxima Nova"/>
                <a:sym typeface="Proxima Nova"/>
              </a:rPr>
              <a:t> participants in their children’s growth</a:t>
            </a:r>
            <a:endParaRPr sz="2000">
              <a:solidFill>
                <a:schemeClr val="dk1"/>
              </a:solidFill>
              <a:latin typeface="Proxima Nova"/>
              <a:ea typeface="Proxima Nova"/>
              <a:cs typeface="Proxima Nova"/>
              <a:sym typeface="Proxima Nova"/>
            </a:endParaRPr>
          </a:p>
        </p:txBody>
      </p:sp>
      <p:sp>
        <p:nvSpPr>
          <p:cNvPr id="153" name="Google Shape;153;p26"/>
          <p:cNvSpPr txBox="1"/>
          <p:nvPr/>
        </p:nvSpPr>
        <p:spPr>
          <a:xfrm>
            <a:off x="1222009" y="622344"/>
            <a:ext cx="2667900" cy="497700"/>
          </a:xfrm>
          <a:prstGeom prst="rect">
            <a:avLst/>
          </a:prstGeom>
          <a:noFill/>
          <a:ln>
            <a:noFill/>
          </a:ln>
        </p:spPr>
        <p:txBody>
          <a:bodyPr spcFirstLastPara="1" wrap="square" lIns="0" tIns="0" rIns="0" bIns="0" anchor="t" anchorCtr="0">
            <a:spAutoFit/>
          </a:bodyPr>
          <a:lstStyle/>
          <a:p>
            <a:pPr marL="0" marR="0" lvl="0" indent="0" algn="ctr" rtl="0">
              <a:lnSpc>
                <a:spcPct val="98003"/>
              </a:lnSpc>
              <a:spcBef>
                <a:spcPts val="0"/>
              </a:spcBef>
              <a:spcAft>
                <a:spcPts val="0"/>
              </a:spcAft>
              <a:buNone/>
            </a:pPr>
            <a:r>
              <a:rPr lang="en" sz="3300" b="1">
                <a:solidFill>
                  <a:schemeClr val="dk1"/>
                </a:solidFill>
                <a:latin typeface="Proxima Nova"/>
                <a:ea typeface="Proxima Nova"/>
                <a:cs typeface="Proxima Nova"/>
                <a:sym typeface="Proxima Nova"/>
              </a:rPr>
              <a:t>Mission</a:t>
            </a:r>
            <a:endParaRPr sz="700" b="1">
              <a:solidFill>
                <a:schemeClr val="dk1"/>
              </a:solidFill>
              <a:latin typeface="Proxima Nova"/>
              <a:ea typeface="Proxima Nova"/>
              <a:cs typeface="Proxima Nova"/>
              <a:sym typeface="Proxima Nova"/>
            </a:endParaRPr>
          </a:p>
        </p:txBody>
      </p:sp>
      <p:sp>
        <p:nvSpPr>
          <p:cNvPr id="154" name="Google Shape;154;p26"/>
          <p:cNvSpPr txBox="1"/>
          <p:nvPr/>
        </p:nvSpPr>
        <p:spPr>
          <a:xfrm>
            <a:off x="4797327" y="622350"/>
            <a:ext cx="2667900" cy="497700"/>
          </a:xfrm>
          <a:prstGeom prst="rect">
            <a:avLst/>
          </a:prstGeom>
          <a:noFill/>
          <a:ln>
            <a:noFill/>
          </a:ln>
        </p:spPr>
        <p:txBody>
          <a:bodyPr spcFirstLastPara="1" wrap="square" lIns="0" tIns="0" rIns="0" bIns="0" anchor="t" anchorCtr="0">
            <a:spAutoFit/>
          </a:bodyPr>
          <a:lstStyle/>
          <a:p>
            <a:pPr marL="0" marR="0" lvl="0" indent="0" algn="ctr" rtl="0">
              <a:lnSpc>
                <a:spcPct val="98003"/>
              </a:lnSpc>
              <a:spcBef>
                <a:spcPts val="0"/>
              </a:spcBef>
              <a:spcAft>
                <a:spcPts val="0"/>
              </a:spcAft>
              <a:buNone/>
            </a:pPr>
            <a:r>
              <a:rPr lang="en" sz="3300" b="1">
                <a:solidFill>
                  <a:schemeClr val="dk1"/>
                </a:solidFill>
                <a:latin typeface="Proxima Nova"/>
                <a:ea typeface="Proxima Nova"/>
                <a:cs typeface="Proxima Nova"/>
                <a:sym typeface="Proxima Nova"/>
              </a:rPr>
              <a:t>Vision</a:t>
            </a:r>
            <a:endParaRPr sz="700" b="1">
              <a:solidFill>
                <a:schemeClr val="dk1"/>
              </a:solidFill>
              <a:latin typeface="Proxima Nova"/>
              <a:ea typeface="Proxima Nova"/>
              <a:cs typeface="Proxima Nova"/>
              <a:sym typeface="Proxima Nova"/>
            </a:endParaRPr>
          </a:p>
        </p:txBody>
      </p:sp>
      <p:sp>
        <p:nvSpPr>
          <p:cNvPr id="155" name="Google Shape;155;p26"/>
          <p:cNvSpPr txBox="1"/>
          <p:nvPr/>
        </p:nvSpPr>
        <p:spPr>
          <a:xfrm>
            <a:off x="4539175" y="1381038"/>
            <a:ext cx="3382800" cy="66180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 sz="2000">
                <a:solidFill>
                  <a:schemeClr val="dk1"/>
                </a:solidFill>
                <a:latin typeface="Proxima Nova"/>
                <a:ea typeface="Proxima Nova"/>
                <a:cs typeface="Proxima Nova"/>
                <a:sym typeface="Proxima Nova"/>
              </a:rPr>
              <a:t>Allowing families to be more </a:t>
            </a:r>
            <a:r>
              <a:rPr lang="en" sz="2000" b="1" i="1">
                <a:solidFill>
                  <a:schemeClr val="dk1"/>
                </a:solidFill>
                <a:latin typeface="Proxima Nova"/>
                <a:ea typeface="Proxima Nova"/>
                <a:cs typeface="Proxima Nova"/>
                <a:sym typeface="Proxima Nova"/>
              </a:rPr>
              <a:t>connected</a:t>
            </a:r>
            <a:endParaRPr sz="2000" b="1" i="1">
              <a:solidFill>
                <a:schemeClr val="dk1"/>
              </a:solidFill>
              <a:latin typeface="Proxima Nova"/>
              <a:ea typeface="Proxima Nova"/>
              <a:cs typeface="Proxima Nova"/>
              <a:sym typeface="Proxima Nova"/>
            </a:endParaRPr>
          </a:p>
        </p:txBody>
      </p:sp>
      <p:pic>
        <p:nvPicPr>
          <p:cNvPr id="156" name="Google Shape;156;p26"/>
          <p:cNvPicPr preferRelativeResize="0"/>
          <p:nvPr/>
        </p:nvPicPr>
        <p:blipFill rotWithShape="1">
          <a:blip r:embed="rId4">
            <a:alphaModFix/>
          </a:blip>
          <a:srcRect l="27702" t="18518" r="24112" b="41666"/>
          <a:stretch/>
        </p:blipFill>
        <p:spPr>
          <a:xfrm>
            <a:off x="7921974" y="3921015"/>
            <a:ext cx="866451" cy="926810"/>
          </a:xfrm>
          <a:prstGeom prst="rect">
            <a:avLst/>
          </a:prstGeom>
          <a:noFill/>
          <a:ln>
            <a:noFill/>
          </a:ln>
        </p:spPr>
      </p:pic>
      <p:sp>
        <p:nvSpPr>
          <p:cNvPr id="157" name="Google Shape;157;p26"/>
          <p:cNvSpPr txBox="1"/>
          <p:nvPr/>
        </p:nvSpPr>
        <p:spPr>
          <a:xfrm>
            <a:off x="4539175" y="2303838"/>
            <a:ext cx="3382800" cy="6618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0"/>
              </a:spcBef>
              <a:spcAft>
                <a:spcPts val="0"/>
              </a:spcAft>
              <a:buNone/>
            </a:pPr>
            <a:r>
              <a:rPr lang="en" sz="2000">
                <a:solidFill>
                  <a:schemeClr val="dk1"/>
                </a:solidFill>
                <a:latin typeface="Proxima Nova"/>
                <a:ea typeface="Proxima Nova"/>
                <a:cs typeface="Proxima Nova"/>
                <a:sym typeface="Proxima Nova"/>
              </a:rPr>
              <a:t>Enhancing </a:t>
            </a:r>
            <a:r>
              <a:rPr lang="en" sz="2000" b="1" i="1">
                <a:solidFill>
                  <a:schemeClr val="dk1"/>
                </a:solidFill>
                <a:latin typeface="Proxima Nova"/>
                <a:ea typeface="Proxima Nova"/>
                <a:cs typeface="Proxima Nova"/>
                <a:sym typeface="Proxima Nova"/>
              </a:rPr>
              <a:t>bonds</a:t>
            </a:r>
            <a:r>
              <a:rPr lang="en" sz="2000">
                <a:solidFill>
                  <a:schemeClr val="dk1"/>
                </a:solidFill>
                <a:latin typeface="Proxima Nova"/>
                <a:ea typeface="Proxima Nova"/>
                <a:cs typeface="Proxima Nova"/>
                <a:sym typeface="Proxima Nova"/>
              </a:rPr>
              <a:t> between teachers and families</a:t>
            </a:r>
            <a:endParaRPr sz="2000">
              <a:solidFill>
                <a:schemeClr val="dk1"/>
              </a:solidFill>
              <a:latin typeface="Proxima Nova"/>
              <a:ea typeface="Proxima Nova"/>
              <a:cs typeface="Proxima Nova"/>
              <a:sym typeface="Proxima Nova"/>
            </a:endParaRPr>
          </a:p>
        </p:txBody>
      </p:sp>
      <p:sp>
        <p:nvSpPr>
          <p:cNvPr id="158" name="Google Shape;158;p26"/>
          <p:cNvSpPr txBox="1"/>
          <p:nvPr/>
        </p:nvSpPr>
        <p:spPr>
          <a:xfrm>
            <a:off x="4539175" y="3226638"/>
            <a:ext cx="3382800" cy="10158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0"/>
              </a:spcBef>
              <a:spcAft>
                <a:spcPts val="0"/>
              </a:spcAft>
              <a:buNone/>
            </a:pPr>
            <a:r>
              <a:rPr lang="en" sz="2000">
                <a:solidFill>
                  <a:schemeClr val="dk1"/>
                </a:solidFill>
                <a:latin typeface="Proxima Nova"/>
                <a:ea typeface="Proxima Nova"/>
                <a:cs typeface="Proxima Nova"/>
                <a:sym typeface="Proxima Nova"/>
              </a:rPr>
              <a:t>Aiding children in fostering </a:t>
            </a:r>
            <a:r>
              <a:rPr lang="en" sz="2000" b="1" i="1">
                <a:solidFill>
                  <a:schemeClr val="dk1"/>
                </a:solidFill>
                <a:latin typeface="Proxima Nova"/>
                <a:ea typeface="Proxima Nova"/>
                <a:cs typeface="Proxima Nova"/>
                <a:sym typeface="Proxima Nova"/>
              </a:rPr>
              <a:t>communication</a:t>
            </a:r>
            <a:r>
              <a:rPr lang="en" sz="2000">
                <a:solidFill>
                  <a:schemeClr val="dk1"/>
                </a:solidFill>
                <a:latin typeface="Proxima Nova"/>
                <a:ea typeface="Proxima Nova"/>
                <a:cs typeface="Proxima Nova"/>
                <a:sym typeface="Proxima Nova"/>
              </a:rPr>
              <a:t> skills and means of </a:t>
            </a:r>
            <a:r>
              <a:rPr lang="en" sz="2000" b="1" i="1">
                <a:solidFill>
                  <a:schemeClr val="dk1"/>
                </a:solidFill>
                <a:latin typeface="Proxima Nova"/>
                <a:ea typeface="Proxima Nova"/>
                <a:cs typeface="Proxima Nova"/>
                <a:sym typeface="Proxima Nova"/>
              </a:rPr>
              <a:t>self expression</a:t>
            </a:r>
            <a:endParaRPr sz="2000">
              <a:solidFill>
                <a:schemeClr val="dk1"/>
              </a:solidFill>
              <a:latin typeface="Proxima Nova"/>
              <a:ea typeface="Proxima Nova"/>
              <a:cs typeface="Proxima Nova"/>
              <a:sym typeface="Proxima Nova"/>
            </a:endParaRPr>
          </a:p>
        </p:txBody>
      </p:sp>
      <p:pic>
        <p:nvPicPr>
          <p:cNvPr id="159" name="Google Shape;159;p26"/>
          <p:cNvPicPr preferRelativeResize="0"/>
          <p:nvPr/>
        </p:nvPicPr>
        <p:blipFill rotWithShape="1">
          <a:blip r:embed="rId5">
            <a:alphaModFix/>
          </a:blip>
          <a:srcRect l="4620" t="27606" r="7545" b="40955"/>
          <a:stretch/>
        </p:blipFill>
        <p:spPr>
          <a:xfrm>
            <a:off x="738700" y="3366150"/>
            <a:ext cx="3112576" cy="14421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10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4"/>
                                        </p:tgtEl>
                                        <p:attrNameLst>
                                          <p:attrName>style.visibility</p:attrName>
                                        </p:attrNameLst>
                                      </p:cBhvr>
                                      <p:to>
                                        <p:strVal val="visible"/>
                                      </p:to>
                                    </p:set>
                                    <p:animEffect transition="in" filter="fade">
                                      <p:cBhvr>
                                        <p:cTn id="12" dur="1000"/>
                                        <p:tgtEl>
                                          <p:spTgt spid="1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2"/>
                                        </p:tgtEl>
                                        <p:attrNameLst>
                                          <p:attrName>style.visibility</p:attrName>
                                        </p:attrNameLst>
                                      </p:cBhvr>
                                      <p:to>
                                        <p:strVal val="visible"/>
                                      </p:to>
                                    </p:set>
                                    <p:animEffect transition="in" filter="fade">
                                      <p:cBhvr>
                                        <p:cTn id="17" dur="1000"/>
                                        <p:tgtEl>
                                          <p:spTgt spid="1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5"/>
                                        </p:tgtEl>
                                        <p:attrNameLst>
                                          <p:attrName>style.visibility</p:attrName>
                                        </p:attrNameLst>
                                      </p:cBhvr>
                                      <p:to>
                                        <p:strVal val="visible"/>
                                      </p:to>
                                    </p:set>
                                    <p:animEffect transition="in" filter="fade">
                                      <p:cBhvr>
                                        <p:cTn id="22" dur="1000"/>
                                        <p:tgtEl>
                                          <p:spTgt spid="1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7"/>
                                        </p:tgtEl>
                                        <p:attrNameLst>
                                          <p:attrName>style.visibility</p:attrName>
                                        </p:attrNameLst>
                                      </p:cBhvr>
                                      <p:to>
                                        <p:strVal val="visible"/>
                                      </p:to>
                                    </p:set>
                                    <p:animEffect transition="in" filter="fade">
                                      <p:cBhvr>
                                        <p:cTn id="27" dur="1000"/>
                                        <p:tgtEl>
                                          <p:spTgt spid="15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8"/>
                                        </p:tgtEl>
                                        <p:attrNameLst>
                                          <p:attrName>style.visibility</p:attrName>
                                        </p:attrNameLst>
                                      </p:cBhvr>
                                      <p:to>
                                        <p:strVal val="visible"/>
                                      </p:to>
                                    </p:set>
                                    <p:animEffect transition="in" filter="fade">
                                      <p:cBhvr>
                                        <p:cTn id="32" dur="10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27"/>
          <p:cNvPicPr preferRelativeResize="0"/>
          <p:nvPr/>
        </p:nvPicPr>
        <p:blipFill rotWithShape="1">
          <a:blip r:embed="rId3">
            <a:alphaModFix/>
          </a:blip>
          <a:srcRect l="49995" t="11736" r="26756" b="40242"/>
          <a:stretch/>
        </p:blipFill>
        <p:spPr>
          <a:xfrm rot="-5400000">
            <a:off x="3480776" y="-519725"/>
            <a:ext cx="5238749" cy="6087701"/>
          </a:xfrm>
          <a:prstGeom prst="rect">
            <a:avLst/>
          </a:prstGeom>
          <a:noFill/>
          <a:ln>
            <a:noFill/>
          </a:ln>
        </p:spPr>
      </p:pic>
      <p:sp>
        <p:nvSpPr>
          <p:cNvPr id="165" name="Google Shape;165;p27"/>
          <p:cNvSpPr txBox="1"/>
          <p:nvPr/>
        </p:nvSpPr>
        <p:spPr>
          <a:xfrm>
            <a:off x="517469" y="350025"/>
            <a:ext cx="2800800" cy="497700"/>
          </a:xfrm>
          <a:prstGeom prst="rect">
            <a:avLst/>
          </a:prstGeom>
          <a:noFill/>
          <a:ln>
            <a:noFill/>
          </a:ln>
        </p:spPr>
        <p:txBody>
          <a:bodyPr spcFirstLastPara="1" wrap="square" lIns="0" tIns="0" rIns="0" bIns="0" anchor="t" anchorCtr="0">
            <a:spAutoFit/>
          </a:bodyPr>
          <a:lstStyle/>
          <a:p>
            <a:pPr marL="0" marR="0" lvl="0" indent="0" algn="l" rtl="0">
              <a:lnSpc>
                <a:spcPct val="97989"/>
              </a:lnSpc>
              <a:spcBef>
                <a:spcPts val="0"/>
              </a:spcBef>
              <a:spcAft>
                <a:spcPts val="0"/>
              </a:spcAft>
              <a:buSzPts val="600"/>
              <a:buNone/>
            </a:pPr>
            <a:r>
              <a:rPr lang="en" sz="3300" b="1">
                <a:solidFill>
                  <a:schemeClr val="dk1"/>
                </a:solidFill>
                <a:latin typeface="Proxima Nova"/>
                <a:ea typeface="Proxima Nova"/>
                <a:cs typeface="Proxima Nova"/>
                <a:sym typeface="Proxima Nova"/>
              </a:rPr>
              <a:t>Our Solution!</a:t>
            </a:r>
            <a:endParaRPr sz="3300" b="1">
              <a:solidFill>
                <a:schemeClr val="dk1"/>
              </a:solidFill>
              <a:latin typeface="Proxima Nova"/>
              <a:ea typeface="Proxima Nova"/>
              <a:cs typeface="Proxima Nova"/>
              <a:sym typeface="Proxima Nova"/>
            </a:endParaRPr>
          </a:p>
        </p:txBody>
      </p:sp>
      <p:pic>
        <p:nvPicPr>
          <p:cNvPr id="166" name="Google Shape;166;p27"/>
          <p:cNvPicPr preferRelativeResize="0"/>
          <p:nvPr/>
        </p:nvPicPr>
        <p:blipFill rotWithShape="1">
          <a:blip r:embed="rId4">
            <a:alphaModFix/>
          </a:blip>
          <a:srcRect l="5541" t="25877" r="7198" b="19860"/>
          <a:stretch/>
        </p:blipFill>
        <p:spPr>
          <a:xfrm>
            <a:off x="6034762" y="1542638"/>
            <a:ext cx="2595851" cy="2089525"/>
          </a:xfrm>
          <a:prstGeom prst="rect">
            <a:avLst/>
          </a:prstGeom>
          <a:noFill/>
          <a:ln w="38100" cap="flat" cmpd="sng">
            <a:solidFill>
              <a:schemeClr val="dk1"/>
            </a:solidFill>
            <a:prstDash val="solid"/>
            <a:round/>
            <a:headEnd type="none" w="sm" len="sm"/>
            <a:tailEnd type="none" w="sm" len="sm"/>
          </a:ln>
        </p:spPr>
      </p:pic>
      <p:pic>
        <p:nvPicPr>
          <p:cNvPr id="167" name="Google Shape;167;p27"/>
          <p:cNvPicPr preferRelativeResize="0"/>
          <p:nvPr/>
        </p:nvPicPr>
        <p:blipFill rotWithShape="1">
          <a:blip r:embed="rId5">
            <a:alphaModFix/>
          </a:blip>
          <a:srcRect l="5881" t="11765" r="3767" b="21912"/>
          <a:stretch/>
        </p:blipFill>
        <p:spPr>
          <a:xfrm>
            <a:off x="513387" y="1681525"/>
            <a:ext cx="1939701" cy="1843085"/>
          </a:xfrm>
          <a:prstGeom prst="rect">
            <a:avLst/>
          </a:prstGeom>
          <a:noFill/>
          <a:ln w="38100" cap="flat" cmpd="sng">
            <a:solidFill>
              <a:schemeClr val="dk1"/>
            </a:solidFill>
            <a:prstDash val="solid"/>
            <a:round/>
            <a:headEnd type="none" w="sm" len="sm"/>
            <a:tailEnd type="none" w="sm" len="sm"/>
          </a:ln>
        </p:spPr>
      </p:pic>
      <p:pic>
        <p:nvPicPr>
          <p:cNvPr id="168" name="Google Shape;168;p27"/>
          <p:cNvPicPr preferRelativeResize="0"/>
          <p:nvPr/>
        </p:nvPicPr>
        <p:blipFill rotWithShape="1">
          <a:blip r:embed="rId6">
            <a:alphaModFix/>
          </a:blip>
          <a:srcRect l="56142" t="40094" r="8858"/>
          <a:stretch/>
        </p:blipFill>
        <p:spPr>
          <a:xfrm>
            <a:off x="3077112" y="1588838"/>
            <a:ext cx="2333625" cy="1997125"/>
          </a:xfrm>
          <a:prstGeom prst="rect">
            <a:avLst/>
          </a:prstGeom>
          <a:noFill/>
          <a:ln w="38100" cap="flat" cmpd="sng">
            <a:solidFill>
              <a:schemeClr val="dk1"/>
            </a:solidFill>
            <a:prstDash val="solid"/>
            <a:round/>
            <a:headEnd type="none" w="sm" len="sm"/>
            <a:tailEnd type="none" w="sm" len="sm"/>
          </a:ln>
        </p:spPr>
      </p:pic>
      <p:cxnSp>
        <p:nvCxnSpPr>
          <p:cNvPr id="169" name="Google Shape;169;p27"/>
          <p:cNvCxnSpPr/>
          <p:nvPr/>
        </p:nvCxnSpPr>
        <p:spPr>
          <a:xfrm rot="10800000" flipH="1">
            <a:off x="2453100" y="2566950"/>
            <a:ext cx="523800" cy="9600"/>
          </a:xfrm>
          <a:prstGeom prst="straightConnector1">
            <a:avLst/>
          </a:prstGeom>
          <a:noFill/>
          <a:ln w="38100" cap="flat" cmpd="sng">
            <a:solidFill>
              <a:schemeClr val="dk1"/>
            </a:solidFill>
            <a:prstDash val="solid"/>
            <a:round/>
            <a:headEnd type="none" w="med" len="med"/>
            <a:tailEnd type="triangle" w="med" len="med"/>
          </a:ln>
        </p:spPr>
      </p:cxnSp>
      <p:cxnSp>
        <p:nvCxnSpPr>
          <p:cNvPr id="170" name="Google Shape;170;p27"/>
          <p:cNvCxnSpPr/>
          <p:nvPr/>
        </p:nvCxnSpPr>
        <p:spPr>
          <a:xfrm rot="10800000" flipH="1">
            <a:off x="5410725" y="2566950"/>
            <a:ext cx="523800" cy="9600"/>
          </a:xfrm>
          <a:prstGeom prst="straightConnector1">
            <a:avLst/>
          </a:prstGeom>
          <a:noFill/>
          <a:ln w="38100" cap="flat" cmpd="sng">
            <a:solidFill>
              <a:schemeClr val="dk1"/>
            </a:solidFill>
            <a:prstDash val="solid"/>
            <a:round/>
            <a:headEnd type="none" w="med" len="med"/>
            <a:tailEnd type="triangle" w="med" len="med"/>
          </a:ln>
        </p:spPr>
      </p:cxnSp>
      <p:pic>
        <p:nvPicPr>
          <p:cNvPr id="171" name="Google Shape;171;p27"/>
          <p:cNvPicPr preferRelativeResize="0"/>
          <p:nvPr/>
        </p:nvPicPr>
        <p:blipFill rotWithShape="1">
          <a:blip r:embed="rId7">
            <a:alphaModFix/>
          </a:blip>
          <a:srcRect l="27702" t="18518" r="24112" b="41666"/>
          <a:stretch/>
        </p:blipFill>
        <p:spPr>
          <a:xfrm>
            <a:off x="3077100" y="1588849"/>
            <a:ext cx="857301" cy="917025"/>
          </a:xfrm>
          <a:prstGeom prst="rect">
            <a:avLst/>
          </a:prstGeom>
          <a:noFill/>
          <a:ln>
            <a:noFill/>
          </a:ln>
        </p:spPr>
      </p:pic>
      <p:sp>
        <p:nvSpPr>
          <p:cNvPr id="172" name="Google Shape;172;p27"/>
          <p:cNvSpPr txBox="1"/>
          <p:nvPr/>
        </p:nvSpPr>
        <p:spPr>
          <a:xfrm>
            <a:off x="345037" y="3819525"/>
            <a:ext cx="22764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i="1">
                <a:latin typeface="Proxima Nova"/>
                <a:ea typeface="Proxima Nova"/>
                <a:cs typeface="Proxima Nova"/>
                <a:sym typeface="Proxima Nova"/>
              </a:rPr>
              <a:t>Help Kids Share Their Stories…</a:t>
            </a:r>
            <a:endParaRPr sz="2000" i="1">
              <a:latin typeface="Proxima Nova"/>
              <a:ea typeface="Proxima Nova"/>
              <a:cs typeface="Proxima Nova"/>
              <a:sym typeface="Proxima Nova"/>
            </a:endParaRPr>
          </a:p>
        </p:txBody>
      </p:sp>
      <p:sp>
        <p:nvSpPr>
          <p:cNvPr id="173" name="Google Shape;173;p27"/>
          <p:cNvSpPr txBox="1"/>
          <p:nvPr/>
        </p:nvSpPr>
        <p:spPr>
          <a:xfrm>
            <a:off x="3000656" y="3819525"/>
            <a:ext cx="24510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i="1">
                <a:latin typeface="Proxima Nova"/>
                <a:ea typeface="Proxima Nova"/>
                <a:cs typeface="Proxima Nova"/>
                <a:sym typeface="Proxima Nova"/>
              </a:rPr>
              <a:t>…by Giving Them </a:t>
            </a:r>
            <a:endParaRPr sz="2000" i="1">
              <a:latin typeface="Proxima Nova"/>
              <a:ea typeface="Proxima Nova"/>
              <a:cs typeface="Proxima Nova"/>
              <a:sym typeface="Proxima Nova"/>
            </a:endParaRPr>
          </a:p>
          <a:p>
            <a:pPr marL="0" lvl="0" indent="0" algn="ctr" rtl="0">
              <a:spcBef>
                <a:spcPts val="0"/>
              </a:spcBef>
              <a:spcAft>
                <a:spcPts val="0"/>
              </a:spcAft>
              <a:buNone/>
            </a:pPr>
            <a:r>
              <a:rPr lang="en" sz="2000" i="1">
                <a:latin typeface="Proxima Nova"/>
                <a:ea typeface="Proxima Nova"/>
                <a:cs typeface="Proxima Nova"/>
                <a:sym typeface="Proxima Nova"/>
              </a:rPr>
              <a:t>a </a:t>
            </a:r>
            <a:r>
              <a:rPr lang="en" sz="2000" b="1" i="1">
                <a:latin typeface="Proxima Nova"/>
                <a:ea typeface="Proxima Nova"/>
                <a:cs typeface="Proxima Nova"/>
                <a:sym typeface="Proxima Nova"/>
              </a:rPr>
              <a:t>Little Listener</a:t>
            </a:r>
            <a:r>
              <a:rPr lang="en" sz="2000" i="1">
                <a:latin typeface="Proxima Nova"/>
                <a:ea typeface="Proxima Nova"/>
                <a:cs typeface="Proxima Nova"/>
                <a:sym typeface="Proxima Nova"/>
              </a:rPr>
              <a:t>…</a:t>
            </a:r>
            <a:endParaRPr sz="2000" i="1">
              <a:latin typeface="Proxima Nova"/>
              <a:ea typeface="Proxima Nova"/>
              <a:cs typeface="Proxima Nova"/>
              <a:sym typeface="Proxima Nova"/>
            </a:endParaRPr>
          </a:p>
        </p:txBody>
      </p:sp>
      <p:sp>
        <p:nvSpPr>
          <p:cNvPr id="174" name="Google Shape;174;p27"/>
          <p:cNvSpPr txBox="1"/>
          <p:nvPr/>
        </p:nvSpPr>
        <p:spPr>
          <a:xfrm>
            <a:off x="6494272" y="3819525"/>
            <a:ext cx="19398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i="1">
                <a:latin typeface="Proxima Nova"/>
                <a:ea typeface="Proxima Nova"/>
                <a:cs typeface="Proxima Nova"/>
                <a:sym typeface="Proxima Nova"/>
              </a:rPr>
              <a:t>…to Share for Them Later!</a:t>
            </a:r>
            <a:endParaRPr sz="2000" i="1">
              <a:latin typeface="Proxima Nova"/>
              <a:ea typeface="Proxima Nova"/>
              <a:cs typeface="Proxima Nova"/>
              <a:sym typeface="Proxima Nova"/>
            </a:endParaRPr>
          </a:p>
        </p:txBody>
      </p:sp>
      <p:sp>
        <p:nvSpPr>
          <p:cNvPr id="175" name="Google Shape;175;p27"/>
          <p:cNvSpPr/>
          <p:nvPr/>
        </p:nvSpPr>
        <p:spPr>
          <a:xfrm>
            <a:off x="1219200" y="1070763"/>
            <a:ext cx="390600" cy="3609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txBox="1"/>
          <p:nvPr/>
        </p:nvSpPr>
        <p:spPr>
          <a:xfrm>
            <a:off x="1262050" y="1004913"/>
            <a:ext cx="269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Proxima Nova"/>
                <a:ea typeface="Proxima Nova"/>
                <a:cs typeface="Proxima Nova"/>
                <a:sym typeface="Proxima Nova"/>
              </a:rPr>
              <a:t>1</a:t>
            </a:r>
            <a:endParaRPr sz="2000" b="1">
              <a:latin typeface="Proxima Nova"/>
              <a:ea typeface="Proxima Nova"/>
              <a:cs typeface="Proxima Nova"/>
              <a:sym typeface="Proxima Nova"/>
            </a:endParaRPr>
          </a:p>
        </p:txBody>
      </p:sp>
      <p:sp>
        <p:nvSpPr>
          <p:cNvPr id="177" name="Google Shape;177;p27"/>
          <p:cNvSpPr/>
          <p:nvPr/>
        </p:nvSpPr>
        <p:spPr>
          <a:xfrm>
            <a:off x="4048600" y="1070763"/>
            <a:ext cx="390600" cy="3609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txBox="1"/>
          <p:nvPr/>
        </p:nvSpPr>
        <p:spPr>
          <a:xfrm>
            <a:off x="4091450" y="1004913"/>
            <a:ext cx="269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Proxima Nova"/>
                <a:ea typeface="Proxima Nova"/>
                <a:cs typeface="Proxima Nova"/>
                <a:sym typeface="Proxima Nova"/>
              </a:rPr>
              <a:t>2</a:t>
            </a:r>
            <a:endParaRPr sz="2000" b="1">
              <a:latin typeface="Proxima Nova"/>
              <a:ea typeface="Proxima Nova"/>
              <a:cs typeface="Proxima Nova"/>
              <a:sym typeface="Proxima Nova"/>
            </a:endParaRPr>
          </a:p>
        </p:txBody>
      </p:sp>
      <p:sp>
        <p:nvSpPr>
          <p:cNvPr id="179" name="Google Shape;179;p27"/>
          <p:cNvSpPr/>
          <p:nvPr/>
        </p:nvSpPr>
        <p:spPr>
          <a:xfrm>
            <a:off x="7286625" y="1070763"/>
            <a:ext cx="390600" cy="360900"/>
          </a:xfrm>
          <a:prstGeom prst="ellipse">
            <a:avLst/>
          </a:prstGeom>
          <a:solidFill>
            <a:schemeClr val="l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txBox="1"/>
          <p:nvPr/>
        </p:nvSpPr>
        <p:spPr>
          <a:xfrm>
            <a:off x="7329475" y="1004913"/>
            <a:ext cx="269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Proxima Nova"/>
                <a:ea typeface="Proxima Nova"/>
                <a:cs typeface="Proxima Nova"/>
                <a:sym typeface="Proxima Nova"/>
              </a:rPr>
              <a:t>3</a:t>
            </a:r>
            <a:endParaRPr sz="2000" b="1">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5"/>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167"/>
                                        </p:tgtEl>
                                        <p:attrNameLst>
                                          <p:attrName>style.visibility</p:attrName>
                                        </p:attrNameLst>
                                      </p:cBhvr>
                                      <p:to>
                                        <p:strVal val="visible"/>
                                      </p:to>
                                    </p:set>
                                    <p:animEffect transition="in" filter="fade">
                                      <p:cBhvr>
                                        <p:cTn id="11" dur="500"/>
                                        <p:tgtEl>
                                          <p:spTgt spid="167"/>
                                        </p:tgtEl>
                                      </p:cBhvr>
                                    </p:animEffect>
                                  </p:childTnLst>
                                </p:cTn>
                              </p:par>
                              <p:par>
                                <p:cTn id="12" presetID="10" presetClass="entr" presetSubtype="0" fill="hold" nodeType="withEffect">
                                  <p:stCondLst>
                                    <p:cond delay="0"/>
                                  </p:stCondLst>
                                  <p:childTnLst>
                                    <p:set>
                                      <p:cBhvr>
                                        <p:cTn id="13" dur="1" fill="hold">
                                          <p:stCondLst>
                                            <p:cond delay="0"/>
                                          </p:stCondLst>
                                        </p:cTn>
                                        <p:tgtEl>
                                          <p:spTgt spid="172"/>
                                        </p:tgtEl>
                                        <p:attrNameLst>
                                          <p:attrName>style.visibility</p:attrName>
                                        </p:attrNameLst>
                                      </p:cBhvr>
                                      <p:to>
                                        <p:strVal val="visible"/>
                                      </p:to>
                                    </p:set>
                                    <p:animEffect transition="in" filter="fade">
                                      <p:cBhvr>
                                        <p:cTn id="14" dur="1000"/>
                                        <p:tgtEl>
                                          <p:spTgt spid="17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69"/>
                                        </p:tgtEl>
                                        <p:attrNameLst>
                                          <p:attrName>style.visibility</p:attrName>
                                        </p:attrNameLst>
                                      </p:cBhvr>
                                      <p:to>
                                        <p:strVal val="visible"/>
                                      </p:to>
                                    </p:set>
                                    <p:animEffect transition="in" filter="fade">
                                      <p:cBhvr>
                                        <p:cTn id="19" dur="1000"/>
                                        <p:tgtEl>
                                          <p:spTgt spid="16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78"/>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77"/>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168"/>
                                        </p:tgtEl>
                                        <p:attrNameLst>
                                          <p:attrName>style.visibility</p:attrName>
                                        </p:attrNameLst>
                                      </p:cBhvr>
                                      <p:to>
                                        <p:strVal val="visible"/>
                                      </p:to>
                                    </p:set>
                                    <p:animEffect transition="in" filter="fade">
                                      <p:cBhvr>
                                        <p:cTn id="28" dur="500"/>
                                        <p:tgtEl>
                                          <p:spTgt spid="168"/>
                                        </p:tgtEl>
                                      </p:cBhvr>
                                    </p:animEffect>
                                  </p:childTnLst>
                                </p:cTn>
                              </p:par>
                              <p:par>
                                <p:cTn id="29" presetID="1" presetClass="entr" presetSubtype="0" fill="hold" nodeType="withEffect">
                                  <p:stCondLst>
                                    <p:cond delay="0"/>
                                  </p:stCondLst>
                                  <p:childTnLst>
                                    <p:set>
                                      <p:cBhvr>
                                        <p:cTn id="30" dur="1" fill="hold">
                                          <p:stCondLst>
                                            <p:cond delay="0"/>
                                          </p:stCondLst>
                                        </p:cTn>
                                        <p:tgtEl>
                                          <p:spTgt spid="171"/>
                                        </p:tgtEl>
                                        <p:attrNameLst>
                                          <p:attrName>style.visibility</p:attrName>
                                        </p:attrNameLst>
                                      </p:cBhvr>
                                      <p:to>
                                        <p:strVal val="visible"/>
                                      </p:to>
                                    </p:set>
                                  </p:childTnLst>
                                </p:cTn>
                              </p:par>
                              <p:par>
                                <p:cTn id="31" presetID="10" presetClass="entr" presetSubtype="0" fill="hold" nodeType="withEffect">
                                  <p:stCondLst>
                                    <p:cond delay="0"/>
                                  </p:stCondLst>
                                  <p:childTnLst>
                                    <p:set>
                                      <p:cBhvr>
                                        <p:cTn id="32" dur="1" fill="hold">
                                          <p:stCondLst>
                                            <p:cond delay="0"/>
                                          </p:stCondLst>
                                        </p:cTn>
                                        <p:tgtEl>
                                          <p:spTgt spid="173"/>
                                        </p:tgtEl>
                                        <p:attrNameLst>
                                          <p:attrName>style.visibility</p:attrName>
                                        </p:attrNameLst>
                                      </p:cBhvr>
                                      <p:to>
                                        <p:strVal val="visible"/>
                                      </p:to>
                                    </p:set>
                                    <p:animEffect transition="in" filter="fade">
                                      <p:cBhvr>
                                        <p:cTn id="33" dur="1000"/>
                                        <p:tgtEl>
                                          <p:spTgt spid="17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70"/>
                                        </p:tgtEl>
                                        <p:attrNameLst>
                                          <p:attrName>style.visibility</p:attrName>
                                        </p:attrNameLst>
                                      </p:cBhvr>
                                      <p:to>
                                        <p:strVal val="visible"/>
                                      </p:to>
                                    </p:set>
                                    <p:animEffect transition="in" filter="fade">
                                      <p:cBhvr>
                                        <p:cTn id="38" dur="1000"/>
                                        <p:tgtEl>
                                          <p:spTgt spid="17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9"/>
                                        </p:tgtEl>
                                        <p:attrNameLst>
                                          <p:attrName>style.visibility</p:attrName>
                                        </p:attrNameLst>
                                      </p:cBhvr>
                                      <p:to>
                                        <p:strVal val="visible"/>
                                      </p:to>
                                    </p:set>
                                  </p:childTnLst>
                                </p:cTn>
                              </p:par>
                              <p:par>
                                <p:cTn id="45" presetID="10" presetClass="entr" presetSubtype="0" fill="hold" nodeType="withEffect">
                                  <p:stCondLst>
                                    <p:cond delay="0"/>
                                  </p:stCondLst>
                                  <p:childTnLst>
                                    <p:set>
                                      <p:cBhvr>
                                        <p:cTn id="46" dur="1" fill="hold">
                                          <p:stCondLst>
                                            <p:cond delay="0"/>
                                          </p:stCondLst>
                                        </p:cTn>
                                        <p:tgtEl>
                                          <p:spTgt spid="166"/>
                                        </p:tgtEl>
                                        <p:attrNameLst>
                                          <p:attrName>style.visibility</p:attrName>
                                        </p:attrNameLst>
                                      </p:cBhvr>
                                      <p:to>
                                        <p:strVal val="visible"/>
                                      </p:to>
                                    </p:set>
                                    <p:animEffect transition="in" filter="fade">
                                      <p:cBhvr>
                                        <p:cTn id="47" dur="500"/>
                                        <p:tgtEl>
                                          <p:spTgt spid="166"/>
                                        </p:tgtEl>
                                      </p:cBhvr>
                                    </p:animEffect>
                                  </p:childTnLst>
                                </p:cTn>
                              </p:par>
                              <p:par>
                                <p:cTn id="48" presetID="10" presetClass="entr" presetSubtype="0" fill="hold" nodeType="withEffect">
                                  <p:stCondLst>
                                    <p:cond delay="0"/>
                                  </p:stCondLst>
                                  <p:childTnLst>
                                    <p:set>
                                      <p:cBhvr>
                                        <p:cTn id="49" dur="1" fill="hold">
                                          <p:stCondLst>
                                            <p:cond delay="0"/>
                                          </p:stCondLst>
                                        </p:cTn>
                                        <p:tgtEl>
                                          <p:spTgt spid="174"/>
                                        </p:tgtEl>
                                        <p:attrNameLst>
                                          <p:attrName>style.visibility</p:attrName>
                                        </p:attrNameLst>
                                      </p:cBhvr>
                                      <p:to>
                                        <p:strVal val="visible"/>
                                      </p:to>
                                    </p:set>
                                    <p:animEffect transition="in" filter="fade">
                                      <p:cBhvr>
                                        <p:cTn id="50" dur="10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8"/>
          <p:cNvPicPr preferRelativeResize="0"/>
          <p:nvPr/>
        </p:nvPicPr>
        <p:blipFill rotWithShape="1">
          <a:blip r:embed="rId3">
            <a:alphaModFix/>
          </a:blip>
          <a:srcRect l="45816" t="3655" r="15964" b="54564"/>
          <a:stretch/>
        </p:blipFill>
        <p:spPr>
          <a:xfrm>
            <a:off x="0" y="0"/>
            <a:ext cx="8364523" cy="5143500"/>
          </a:xfrm>
          <a:prstGeom prst="rect">
            <a:avLst/>
          </a:prstGeom>
          <a:noFill/>
          <a:ln>
            <a:noFill/>
          </a:ln>
        </p:spPr>
      </p:pic>
      <p:sp>
        <p:nvSpPr>
          <p:cNvPr id="186" name="Google Shape;186;p28"/>
          <p:cNvSpPr txBox="1"/>
          <p:nvPr/>
        </p:nvSpPr>
        <p:spPr>
          <a:xfrm>
            <a:off x="972050" y="2179325"/>
            <a:ext cx="5409900" cy="492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Child prompted</a:t>
            </a:r>
            <a:endParaRPr sz="2000">
              <a:solidFill>
                <a:schemeClr val="dk1"/>
              </a:solidFill>
              <a:latin typeface="Proxima Nova"/>
              <a:ea typeface="Proxima Nova"/>
              <a:cs typeface="Proxima Nova"/>
              <a:sym typeface="Proxima Nova"/>
            </a:endParaRPr>
          </a:p>
        </p:txBody>
      </p:sp>
      <p:sp>
        <p:nvSpPr>
          <p:cNvPr id="187" name="Google Shape;187;p28"/>
          <p:cNvSpPr txBox="1">
            <a:spLocks noGrp="1"/>
          </p:cNvSpPr>
          <p:nvPr>
            <p:ph type="title"/>
          </p:nvPr>
        </p:nvSpPr>
        <p:spPr>
          <a:xfrm>
            <a:off x="610100" y="585000"/>
            <a:ext cx="8041500" cy="61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300" b="1"/>
              <a:t>Our Program</a:t>
            </a:r>
            <a:endParaRPr sz="3300" b="1" i="1"/>
          </a:p>
        </p:txBody>
      </p:sp>
      <p:sp>
        <p:nvSpPr>
          <p:cNvPr id="188" name="Google Shape;188;p28"/>
          <p:cNvSpPr txBox="1">
            <a:spLocks noGrp="1"/>
          </p:cNvSpPr>
          <p:nvPr>
            <p:ph type="title"/>
          </p:nvPr>
        </p:nvSpPr>
        <p:spPr>
          <a:xfrm>
            <a:off x="610100" y="1339300"/>
            <a:ext cx="8041500" cy="61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300" i="1"/>
              <a:t>Part 1: Child’s Path</a:t>
            </a:r>
            <a:endParaRPr sz="3300" i="1"/>
          </a:p>
        </p:txBody>
      </p:sp>
      <p:sp>
        <p:nvSpPr>
          <p:cNvPr id="189" name="Google Shape;189;p28"/>
          <p:cNvSpPr txBox="1"/>
          <p:nvPr/>
        </p:nvSpPr>
        <p:spPr>
          <a:xfrm>
            <a:off x="972050" y="3287525"/>
            <a:ext cx="5409900" cy="492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Sent to both teachers and parents</a:t>
            </a:r>
            <a:endParaRPr sz="2000">
              <a:solidFill>
                <a:schemeClr val="dk1"/>
              </a:solidFill>
              <a:latin typeface="Proxima Nova"/>
              <a:ea typeface="Proxima Nova"/>
              <a:cs typeface="Proxima Nova"/>
              <a:sym typeface="Proxima Nova"/>
            </a:endParaRPr>
          </a:p>
        </p:txBody>
      </p:sp>
      <p:sp>
        <p:nvSpPr>
          <p:cNvPr id="190" name="Google Shape;190;p28"/>
          <p:cNvSpPr txBox="1"/>
          <p:nvPr/>
        </p:nvSpPr>
        <p:spPr>
          <a:xfrm>
            <a:off x="972050" y="2733425"/>
            <a:ext cx="5409900" cy="492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Direct comments from children</a:t>
            </a:r>
            <a:endParaRPr sz="2000">
              <a:solidFill>
                <a:schemeClr val="dk1"/>
              </a:solidFill>
              <a:latin typeface="Proxima Nova"/>
              <a:ea typeface="Proxima Nova"/>
              <a:cs typeface="Proxima Nova"/>
              <a:sym typeface="Proxima Nova"/>
            </a:endParaRPr>
          </a:p>
        </p:txBody>
      </p:sp>
      <p:pic>
        <p:nvPicPr>
          <p:cNvPr id="191" name="Google Shape;191;p28"/>
          <p:cNvPicPr preferRelativeResize="0"/>
          <p:nvPr/>
        </p:nvPicPr>
        <p:blipFill rotWithShape="1">
          <a:blip r:embed="rId4">
            <a:alphaModFix/>
          </a:blip>
          <a:srcRect l="27702" t="18518" r="24112" b="41666"/>
          <a:stretch/>
        </p:blipFill>
        <p:spPr>
          <a:xfrm>
            <a:off x="7921974" y="3921015"/>
            <a:ext cx="866451" cy="92681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fade">
                                      <p:cBhvr>
                                        <p:cTn id="7" dur="1000"/>
                                        <p:tgtEl>
                                          <p:spTgt spid="1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
                                            <p:txEl>
                                              <p:pRg st="0" end="0"/>
                                            </p:txEl>
                                          </p:spTgt>
                                        </p:tgtEl>
                                        <p:attrNameLst>
                                          <p:attrName>style.visibility</p:attrName>
                                        </p:attrNameLst>
                                      </p:cBhvr>
                                      <p:to>
                                        <p:strVal val="visible"/>
                                      </p:to>
                                    </p:set>
                                    <p:animEffect transition="in" filter="fade">
                                      <p:cBhvr>
                                        <p:cTn id="12" dur="1000"/>
                                        <p:tgtEl>
                                          <p:spTgt spid="18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0"/>
                                        </p:tgtEl>
                                        <p:attrNameLst>
                                          <p:attrName>style.visibility</p:attrName>
                                        </p:attrNameLst>
                                      </p:cBhvr>
                                      <p:to>
                                        <p:strVal val="visible"/>
                                      </p:to>
                                    </p:set>
                                    <p:animEffect transition="in" filter="fade">
                                      <p:cBhvr>
                                        <p:cTn id="17" dur="1000"/>
                                        <p:tgtEl>
                                          <p:spTgt spid="19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9"/>
                                        </p:tgtEl>
                                        <p:attrNameLst>
                                          <p:attrName>style.visibility</p:attrName>
                                        </p:attrNameLst>
                                      </p:cBhvr>
                                      <p:to>
                                        <p:strVal val="visible"/>
                                      </p:to>
                                    </p:set>
                                    <p:animEffect transition="in" filter="fade">
                                      <p:cBhvr>
                                        <p:cTn id="22" dur="10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1259</Words>
  <Application>Microsoft Macintosh PowerPoint</Application>
  <PresentationFormat>On-screen Show (16:9)</PresentationFormat>
  <Paragraphs>148</Paragraphs>
  <Slides>32</Slides>
  <Notes>32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Proxima Nova</vt:lpstr>
      <vt:lpstr>Arial</vt:lpstr>
      <vt:lpstr>Simple Light</vt:lpstr>
      <vt:lpstr>PowerPoint Presentation</vt:lpstr>
      <vt:lpstr>PowerPoint Presentation</vt:lpstr>
      <vt:lpstr>The Problem, Defined</vt:lpstr>
      <vt:lpstr>Current Solution</vt:lpstr>
      <vt:lpstr>PowerPoint Presentation</vt:lpstr>
      <vt:lpstr>Reconnect families through echoing the joys of learning</vt:lpstr>
      <vt:lpstr>PowerPoint Presentation</vt:lpstr>
      <vt:lpstr>PowerPoint Presentation</vt:lpstr>
      <vt:lpstr>Our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Our Program</vt:lpstr>
      <vt:lpstr>PowerPoint Presentation</vt:lpstr>
      <vt:lpstr>PowerPoint Presentation</vt:lpstr>
      <vt:lpstr>Little Listener provides a  better solution</vt:lpstr>
      <vt:lpstr>Current Solution</vt:lpstr>
      <vt:lpstr>The Process</vt:lpstr>
      <vt:lpstr>Hazards &amp; Limitations</vt:lpstr>
      <vt:lpstr>Lessons from Users</vt:lpstr>
      <vt:lpstr>Lessons from Users</vt:lpstr>
      <vt:lpstr>Other findings</vt:lpstr>
      <vt:lpstr>Future Developments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Linh Dinh</cp:lastModifiedBy>
  <cp:revision>1</cp:revision>
  <dcterms:modified xsi:type="dcterms:W3CDTF">2025-07-30T19:06:26Z</dcterms:modified>
</cp:coreProperties>
</file>