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EB Garamond"/>
      <p:regular r:id="rId19"/>
      <p:bold r:id="rId20"/>
      <p:italic r:id="rId21"/>
      <p:boldItalic r:id="rId22"/>
    </p:embeddedFont>
    <p:embeddedFont>
      <p:font typeface="Open Sans"/>
      <p:regular r:id="rId23"/>
      <p:bold r:id="rId24"/>
      <p:italic r:id="rId25"/>
      <p:boldItalic r:id="rId26"/>
    </p:embeddedFont>
    <p:embeddedFont>
      <p:font typeface="Alegreya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1" roundtripDataSignature="AMtx7mijOeSJ9njSZph3cFlG3hN7nwQC3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1AE69A8-41E1-46F7-B46E-C1329F04DD29}">
  <a:tblStyle styleId="{C1AE69A8-41E1-46F7-B46E-C1329F04DD2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BGaramond-bold.fntdata"/><Relationship Id="rId22" Type="http://schemas.openxmlformats.org/officeDocument/2006/relationships/font" Target="fonts/EBGaramond-boldItalic.fntdata"/><Relationship Id="rId21" Type="http://schemas.openxmlformats.org/officeDocument/2006/relationships/font" Target="fonts/EBGaramond-italic.fntdata"/><Relationship Id="rId24" Type="http://schemas.openxmlformats.org/officeDocument/2006/relationships/font" Target="fonts/OpenSans-bold.fntdata"/><Relationship Id="rId23" Type="http://schemas.openxmlformats.org/officeDocument/2006/relationships/font" Target="fonts/OpenSans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OpenSans-boldItalic.fntdata"/><Relationship Id="rId25" Type="http://schemas.openxmlformats.org/officeDocument/2006/relationships/font" Target="fonts/OpenSans-italic.fntdata"/><Relationship Id="rId28" Type="http://schemas.openxmlformats.org/officeDocument/2006/relationships/font" Target="fonts/Alegreya-bold.fntdata"/><Relationship Id="rId27" Type="http://schemas.openxmlformats.org/officeDocument/2006/relationships/font" Target="fonts/Alegreya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Alegreya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customschemas.google.com/relationships/presentationmetadata" Target="metadata"/><Relationship Id="rId30" Type="http://schemas.openxmlformats.org/officeDocument/2006/relationships/font" Target="fonts/Alegreya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font" Target="fonts/Roboto-regular.fntdata"/><Relationship Id="rId14" Type="http://schemas.openxmlformats.org/officeDocument/2006/relationships/slide" Target="slides/slide8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19" Type="http://schemas.openxmlformats.org/officeDocument/2006/relationships/font" Target="fonts/EBGaramond-regular.fntdata"/><Relationship Id="rId18" Type="http://schemas.openxmlformats.org/officeDocument/2006/relationships/font" Target="fonts/Roboto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" name="Google Shape;4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adbb66b03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5" name="Google Shape;55;gadbb66b03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4" name="Google Shape;64;p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797eae035e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797eae035e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797eae035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797eae035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97eae035e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97eae035e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797eae035e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797eae035e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" name="Google Shape;16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" name="Google Shape;1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" name="Google Shape;20;p1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5" name="Google Shape;25;p1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" name="Google Shape;26;p1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4" name="Google Shape;3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" name="Google Shape;3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2" name="Google Shape;4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F0220B"/>
            </a:gs>
            <a:gs pos="74000">
              <a:srgbClr val="E4200A"/>
            </a:gs>
            <a:gs pos="82000">
              <a:srgbClr val="D71E08"/>
            </a:gs>
            <a:gs pos="100000">
              <a:srgbClr val="C00000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1"/>
          <p:cNvPicPr preferRelativeResize="0"/>
          <p:nvPr/>
        </p:nvPicPr>
        <p:blipFill rotWithShape="1">
          <a:blip r:embed="rId3">
            <a:alphaModFix/>
          </a:blip>
          <a:srcRect b="17128" l="0" r="0" t="0"/>
          <a:stretch/>
        </p:blipFill>
        <p:spPr>
          <a:xfrm>
            <a:off x="2941325" y="1502226"/>
            <a:ext cx="3496050" cy="96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39182" y="3455371"/>
            <a:ext cx="687651" cy="687651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"/>
          <p:cNvSpPr txBox="1"/>
          <p:nvPr/>
        </p:nvSpPr>
        <p:spPr>
          <a:xfrm>
            <a:off x="2466925" y="2571750"/>
            <a:ext cx="46635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FFFFFF"/>
                </a:solidFill>
              </a:rPr>
              <a:t>  Cisitu</a:t>
            </a:r>
            <a:endParaRPr sz="27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dbb66b03f_0_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600">
                <a:solidFill>
                  <a:schemeClr val="lt1"/>
                </a:solidFill>
                <a:latin typeface="EB Garamond"/>
                <a:ea typeface="EB Garamond"/>
                <a:cs typeface="EB Garamond"/>
                <a:sym typeface="EB Garamond"/>
              </a:rPr>
              <a:t>Laporan Pertanggung Jawaban Bulanan</a:t>
            </a:r>
            <a:endParaRPr sz="26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58" name="Google Shape;58;gadbb66b03f_0_7"/>
          <p:cNvSpPr txBox="1"/>
          <p:nvPr>
            <p:ph idx="1" type="body"/>
          </p:nvPr>
        </p:nvSpPr>
        <p:spPr>
          <a:xfrm>
            <a:off x="311700" y="1152475"/>
            <a:ext cx="39999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eriod"/>
            </a:pPr>
            <a:r>
              <a:rPr lang="en-US">
                <a:solidFill>
                  <a:srgbClr val="FFFFFF"/>
                </a:solidFill>
              </a:rPr>
              <a:t>Pencapaian sales terhadap target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eriod"/>
            </a:pPr>
            <a:r>
              <a:rPr lang="en-US">
                <a:solidFill>
                  <a:srgbClr val="FFFFFF"/>
                </a:solidFill>
              </a:rPr>
              <a:t>Total komplain, root cause, dan kaizennya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eriod"/>
            </a:pPr>
            <a:r>
              <a:rPr lang="en-US">
                <a:solidFill>
                  <a:srgbClr val="FFFFFF"/>
                </a:solidFill>
              </a:rPr>
              <a:t>Progress pengembangan SDM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eriod"/>
            </a:pPr>
            <a:r>
              <a:rPr lang="en-US">
                <a:solidFill>
                  <a:srgbClr val="FFFFFF"/>
                </a:solidFill>
              </a:rPr>
              <a:t>SQC</a:t>
            </a:r>
            <a:endParaRPr>
              <a:solidFill>
                <a:srgbClr val="FFFFFF"/>
              </a:solidFill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9" name="Google Shape;59;gadbb66b03f_0_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Insert Deskripsi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0" name="Google Shape;60;gadbb66b03f_0_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3999" cy="386064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gadbb66b03f_0_7"/>
          <p:cNvPicPr preferRelativeResize="0"/>
          <p:nvPr/>
        </p:nvPicPr>
        <p:blipFill rotWithShape="1">
          <a:blip r:embed="rId4">
            <a:alphaModFix/>
          </a:blip>
          <a:srcRect b="21433" l="0" r="0" t="0"/>
          <a:stretch/>
        </p:blipFill>
        <p:spPr>
          <a:xfrm>
            <a:off x="7651287" y="75271"/>
            <a:ext cx="786759" cy="2069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"/>
          <p:cNvSpPr txBox="1"/>
          <p:nvPr>
            <p:ph type="title"/>
          </p:nvPr>
        </p:nvSpPr>
        <p:spPr>
          <a:xfrm>
            <a:off x="311700" y="396826"/>
            <a:ext cx="85206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Pencapaian sales terhadap target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7" name="Google Shape;67;p3"/>
          <p:cNvSpPr txBox="1"/>
          <p:nvPr>
            <p:ph idx="1" type="body"/>
          </p:nvPr>
        </p:nvSpPr>
        <p:spPr>
          <a:xfrm>
            <a:off x="311700" y="973100"/>
            <a:ext cx="3999900" cy="3595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Target sales Januari Cisitu :</a:t>
            </a:r>
            <a:endParaRPr b="1" sz="1600">
              <a:solidFill>
                <a:schemeClr val="dk1"/>
              </a:solidFill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</a:rPr>
              <a:t>Sales 	Rp. 175.508.460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</a:rPr>
              <a:t>    Sss  	Rp. 5.450.261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Acchivment :</a:t>
            </a:r>
            <a:endParaRPr b="1" sz="1600">
              <a:solidFill>
                <a:schemeClr val="dk1"/>
              </a:solidFill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</a:rPr>
              <a:t>Sales 		: Rp.151.841.548</a:t>
            </a:r>
            <a:endParaRPr sz="1600">
              <a:solidFill>
                <a:schemeClr val="dk1"/>
              </a:solidFill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</a:rPr>
              <a:t>SSS	 	: Rp. 4.890.067</a:t>
            </a:r>
            <a:endParaRPr sz="1600">
              <a:solidFill>
                <a:schemeClr val="dk1"/>
              </a:solidFill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</a:rPr>
              <a:t>To Target 	: 16,6%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</a:rPr>
              <a:t>Sales Dine in	: Rp 47.226.372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</a:rPr>
              <a:t>Take Away	: Rp 17,429,300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</a:rPr>
              <a:t>On line		: Rp 113,996,388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</a:rPr>
              <a:t>Average TC	: Rp 30,545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</a:rPr>
              <a:t>Bill			: 4971</a:t>
            </a:r>
            <a:endParaRPr sz="1600">
              <a:solidFill>
                <a:schemeClr val="dk1"/>
              </a:solidFill>
            </a:endParaRPr>
          </a:p>
          <a:p>
            <a:pPr indent="0" lvl="0" marL="139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139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68" name="Google Shape;68;p3"/>
          <p:cNvSpPr txBox="1"/>
          <p:nvPr>
            <p:ph idx="2" type="body"/>
          </p:nvPr>
        </p:nvSpPr>
        <p:spPr>
          <a:xfrm>
            <a:off x="4832400" y="977925"/>
            <a:ext cx="3999900" cy="359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11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1600">
                <a:solidFill>
                  <a:schemeClr val="dk1"/>
                </a:solidFill>
              </a:rPr>
              <a:t>Target sales Februari Cisitu :</a:t>
            </a:r>
            <a:endParaRPr b="1" sz="1600">
              <a:solidFill>
                <a:schemeClr val="dk1"/>
              </a:solidFill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600">
                <a:solidFill>
                  <a:schemeClr val="dk1"/>
                </a:solidFill>
              </a:rPr>
              <a:t>Sales 	</a:t>
            </a:r>
            <a:r>
              <a:rPr lang="en-US">
                <a:solidFill>
                  <a:schemeClr val="dk1"/>
                </a:solidFill>
              </a:rPr>
              <a:t>Rp. 172.105.985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600">
                <a:solidFill>
                  <a:schemeClr val="dk1"/>
                </a:solidFill>
              </a:rPr>
              <a:t>    Sss  	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Rp. 5.560.463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1600">
                <a:solidFill>
                  <a:schemeClr val="dk1"/>
                </a:solidFill>
              </a:rPr>
              <a:t>Acchivment :</a:t>
            </a:r>
            <a:endParaRPr b="1" sz="1600">
              <a:solidFill>
                <a:schemeClr val="dk1"/>
              </a:solidFill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600">
                <a:solidFill>
                  <a:schemeClr val="dk1"/>
                </a:solidFill>
              </a:rPr>
              <a:t>Sales 		: Rp. 195.425.015 </a:t>
            </a:r>
            <a:endParaRPr sz="1600">
              <a:solidFill>
                <a:schemeClr val="dk1"/>
              </a:solidFill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600">
                <a:solidFill>
                  <a:schemeClr val="dk1"/>
                </a:solidFill>
              </a:rPr>
              <a:t>SSS	 	: Rp. 6.304.033</a:t>
            </a:r>
            <a:endParaRPr sz="1600">
              <a:solidFill>
                <a:schemeClr val="dk1"/>
              </a:solidFill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600">
                <a:solidFill>
                  <a:schemeClr val="dk1"/>
                </a:solidFill>
              </a:rPr>
              <a:t>To Target 	: 13.15%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600">
                <a:solidFill>
                  <a:schemeClr val="dk1"/>
                </a:solidFill>
              </a:rPr>
              <a:t>Sales Dine in	: Rp. 51.735.983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600">
                <a:solidFill>
                  <a:schemeClr val="dk1"/>
                </a:solidFill>
              </a:rPr>
              <a:t>Take Away	: Rp  25.438.231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600">
                <a:solidFill>
                  <a:schemeClr val="dk1"/>
                </a:solidFill>
              </a:rPr>
              <a:t>On line		: Rp  </a:t>
            </a:r>
            <a:r>
              <a:rPr lang="en-US">
                <a:solidFill>
                  <a:schemeClr val="dk1"/>
                </a:solidFill>
              </a:rPr>
              <a:t>145.532.133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600">
                <a:solidFill>
                  <a:schemeClr val="dk1"/>
                </a:solidFill>
              </a:rPr>
              <a:t>Average TC	: Rp  31.812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600">
                <a:solidFill>
                  <a:schemeClr val="dk1"/>
                </a:solidFill>
              </a:rPr>
              <a:t>Bill			: 6143</a:t>
            </a:r>
            <a:endParaRPr sz="1600">
              <a:solidFill>
                <a:schemeClr val="dk1"/>
              </a:solidFill>
            </a:endParaRPr>
          </a:p>
          <a:p>
            <a:pPr indent="0" lvl="0" marL="139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139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9" name="Google Shape;6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386064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3"/>
          <p:cNvPicPr preferRelativeResize="0"/>
          <p:nvPr/>
        </p:nvPicPr>
        <p:blipFill rotWithShape="1">
          <a:blip r:embed="rId4">
            <a:alphaModFix/>
          </a:blip>
          <a:srcRect b="21429" l="0" r="0" t="1"/>
          <a:stretch/>
        </p:blipFill>
        <p:spPr>
          <a:xfrm>
            <a:off x="7651287" y="75271"/>
            <a:ext cx="786759" cy="2069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97eae035e_0_73"/>
          <p:cNvSpPr txBox="1"/>
          <p:nvPr>
            <p:ph idx="1" type="body"/>
          </p:nvPr>
        </p:nvSpPr>
        <p:spPr>
          <a:xfrm>
            <a:off x="311700" y="2185925"/>
            <a:ext cx="8520600" cy="27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lt1"/>
                </a:solidFill>
              </a:rPr>
              <a:t>ANALISA PERFORMA SSS BULAN INI DIBANDING BULAN SEBELUMNYA.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-"/>
            </a:pPr>
            <a:r>
              <a:rPr lang="en-US" sz="1500">
                <a:solidFill>
                  <a:schemeClr val="lt1"/>
                </a:solidFill>
              </a:rPr>
              <a:t>Terjadi Kenaikan total sales sebesar % dibanding bulan sebelumnya , ini disebabkan oleh Upselling dari Crew lebih banyak menawarkan product yang kurang peminatnya dan Promosi Marketing Buy One Get One serta Social Media juga mempengaruhi naiknya sales .</a:t>
            </a:r>
            <a:endParaRPr sz="1500">
              <a:solidFill>
                <a:schemeClr val="lt1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-"/>
            </a:pPr>
            <a:r>
              <a:rPr lang="en-US" sz="1500">
                <a:solidFill>
                  <a:schemeClr val="lt1"/>
                </a:solidFill>
              </a:rPr>
              <a:t>Namun ada penurunan Service dalam operational dikarenakan kondisi SDM tidak stabil , Terjadi 8 Complaint dalam kurun waktu 2 minggu Periode 26 Februari s/d 6 Maret 2021.</a:t>
            </a:r>
            <a:endParaRPr sz="1500">
              <a:solidFill>
                <a:schemeClr val="lt1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-"/>
            </a:pPr>
            <a:r>
              <a:rPr lang="en-US" sz="1500">
                <a:solidFill>
                  <a:schemeClr val="lt1"/>
                </a:solidFill>
              </a:rPr>
              <a:t>Penambahan Karyawan lebih diutamakan , Karena dari semua kendala store titik utamanya berada di SDM Store itu sendiri .</a:t>
            </a:r>
            <a:endParaRPr sz="1500">
              <a:solidFill>
                <a:schemeClr val="lt1"/>
              </a:solidFill>
            </a:endParaRPr>
          </a:p>
        </p:txBody>
      </p:sp>
      <p:graphicFrame>
        <p:nvGraphicFramePr>
          <p:cNvPr id="76" name="Google Shape;76;g797eae035e_0_73"/>
          <p:cNvGraphicFramePr/>
          <p:nvPr/>
        </p:nvGraphicFramePr>
        <p:xfrm>
          <a:off x="107488" y="6327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{C1AE69A8-41E1-46F7-B46E-C1329F04DD29}</a:tableStyleId>
              </a:tblPr>
              <a:tblGrid>
                <a:gridCol w="1100225"/>
                <a:gridCol w="1567825"/>
                <a:gridCol w="819675"/>
                <a:gridCol w="975300"/>
                <a:gridCol w="1482350"/>
                <a:gridCol w="1369050"/>
                <a:gridCol w="1614600"/>
              </a:tblGrid>
              <a:tr h="458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Bulan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Sales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TC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Average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DINE IN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TAKE AWAY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ONLINE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8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JANI 2021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Rp 151.841.548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4.971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30.545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Rp 47.226.372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Rp 17.429.300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Rp 113.996.388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8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 FEB 2021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Rp. 172.105.985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  6.143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   36.212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  Rp </a:t>
                      </a:r>
                      <a:r>
                        <a:rPr lang="en-US">
                          <a:solidFill>
                            <a:schemeClr val="dk1"/>
                          </a:solidFill>
                        </a:rPr>
                        <a:t>51.735.983</a:t>
                      </a:r>
                      <a:endParaRPr sz="1050">
                        <a:solidFill>
                          <a:schemeClr val="dk1"/>
                        </a:solidFill>
                        <a:highlight>
                          <a:srgbClr val="F5F5F5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Rp25.438.231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Rp.145.532.133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sp>
        <p:nvSpPr>
          <p:cNvPr id="77" name="Google Shape;77;g797eae035e_0_73"/>
          <p:cNvSpPr txBox="1"/>
          <p:nvPr/>
        </p:nvSpPr>
        <p:spPr>
          <a:xfrm>
            <a:off x="1951125" y="81850"/>
            <a:ext cx="54708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ACTION PLAN VS ACHIVEMENT</a:t>
            </a:r>
            <a:endParaRPr sz="19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97eae035e_0_13"/>
          <p:cNvSpPr txBox="1"/>
          <p:nvPr>
            <p:ph idx="1" type="body"/>
          </p:nvPr>
        </p:nvSpPr>
        <p:spPr>
          <a:xfrm>
            <a:off x="311700" y="643025"/>
            <a:ext cx="8520600" cy="44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g797eae035e_0_13"/>
          <p:cNvSpPr txBox="1"/>
          <p:nvPr/>
        </p:nvSpPr>
        <p:spPr>
          <a:xfrm>
            <a:off x="1084575" y="127375"/>
            <a:ext cx="66993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FFFFFF"/>
                </a:solidFill>
              </a:rPr>
              <a:t>ACTION PLAN VS ACHIVEMENT</a:t>
            </a:r>
            <a:endParaRPr sz="2500">
              <a:solidFill>
                <a:srgbClr val="FFFFFF"/>
              </a:solidFill>
            </a:endParaRPr>
          </a:p>
        </p:txBody>
      </p:sp>
      <p:pic>
        <p:nvPicPr>
          <p:cNvPr id="84" name="Google Shape;84;g797eae035e_0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795050"/>
            <a:ext cx="4508375" cy="424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g797eae035e_0_13"/>
          <p:cNvPicPr preferRelativeResize="0"/>
          <p:nvPr/>
        </p:nvPicPr>
        <p:blipFill rotWithShape="1">
          <a:blip r:embed="rId4">
            <a:alphaModFix/>
          </a:blip>
          <a:srcRect b="29843" l="6953" r="60955" t="32250"/>
          <a:stretch/>
        </p:blipFill>
        <p:spPr>
          <a:xfrm>
            <a:off x="4879600" y="993400"/>
            <a:ext cx="4043524" cy="3852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97eae035e_0_39"/>
          <p:cNvSpPr txBox="1"/>
          <p:nvPr>
            <p:ph idx="1" type="body"/>
          </p:nvPr>
        </p:nvSpPr>
        <p:spPr>
          <a:xfrm>
            <a:off x="135800" y="0"/>
            <a:ext cx="8898600" cy="50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rgbClr val="FFFFFF"/>
                </a:solidFill>
              </a:rPr>
              <a:t>COMPLAINT</a:t>
            </a:r>
            <a:endParaRPr b="1" sz="27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FFFF"/>
                </a:solidFill>
              </a:rPr>
              <a:t>Tanggal		Jenis		Keterangan							Complement	Crew yang bertanggung jawab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FFFF"/>
                </a:solidFill>
              </a:rPr>
              <a:t>26		Services	Produk Ketinggalan								Aida, Toni	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FFFF"/>
                </a:solidFill>
              </a:rPr>
              <a:t>27		Services	Produk Ketingalan ( Crew Tidak Double Check )					Andre,Aida	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FFFF"/>
                </a:solidFill>
              </a:rPr>
              <a:t>1		Services	Kurang Produk 									Andre,Salma	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FFFF"/>
                </a:solidFill>
              </a:rPr>
              <a:t>10		Services	Produk Ketingalan ( nasi dan kerupuk )						Della, Salma	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FFFF"/>
                </a:solidFill>
              </a:rPr>
              <a:t>12		Services	TamblerNya belum ( Crew kasir )						Deni, waryadi	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FFFF"/>
                </a:solidFill>
              </a:rPr>
              <a:t>13		Services	Kurang Produk ( Crew tidak double Check )					Della,Wili	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FFFF"/>
                </a:solidFill>
              </a:rPr>
              <a:t>16		Services	Kurang Produk ( Crew Tidak teliti dalam Double Cek Produ	Rp.17.000,00	Fakih,Dede	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FFFF"/>
                </a:solidFill>
              </a:rPr>
              <a:t>18		Cleanning	Meja lobby Kotor								All Crew	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FFFF"/>
                </a:solidFill>
              </a:rPr>
              <a:t>25		Services	Produk Ketingalan								Yuni, Aida	</a:t>
            </a:r>
            <a:endParaRPr sz="1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97eae035e_0_33"/>
          <p:cNvSpPr txBox="1"/>
          <p:nvPr>
            <p:ph idx="1" type="body"/>
          </p:nvPr>
        </p:nvSpPr>
        <p:spPr>
          <a:xfrm>
            <a:off x="311700" y="436650"/>
            <a:ext cx="8520600" cy="44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>
                <a:solidFill>
                  <a:srgbClr val="FFFFFF"/>
                </a:solidFill>
              </a:rPr>
              <a:t>Evaluasi</a:t>
            </a:r>
            <a:endParaRPr sz="26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-US">
                <a:solidFill>
                  <a:srgbClr val="FFFFFF"/>
                </a:solidFill>
              </a:rPr>
              <a:t>Terjadinya penurunan sales disebabkan PSBB hingga Sekarang yang menyebabkan customer dine in menjadi berkurang di jam makan malam.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-US">
                <a:solidFill>
                  <a:srgbClr val="FFFFFF"/>
                </a:solidFill>
              </a:rPr>
              <a:t>Banyaknya Complain yang terjadi terutama dimasalah service yang harus segera diperbaiki , dan untuk SDM terutama Trainning crew yang belum bisa mengusai semua section dan belum terbiasa dengan RushHour dengan cara training in store yang dilakukan oleh RM dan CL .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-US">
                <a:solidFill>
                  <a:srgbClr val="FFFFFF"/>
                </a:solidFill>
              </a:rPr>
              <a:t>Turn over Karyawan yang tinggi sehingga menyebabkan performa outlet tidak stabil .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1"/>
          <p:cNvPicPr preferRelativeResize="0"/>
          <p:nvPr/>
        </p:nvPicPr>
        <p:blipFill rotWithShape="1">
          <a:blip r:embed="rId3">
            <a:alphaModFix/>
          </a:blip>
          <a:srcRect b="0" l="0" r="50000" t="0"/>
          <a:stretch/>
        </p:blipFill>
        <p:spPr>
          <a:xfrm>
            <a:off x="4530" y="0"/>
            <a:ext cx="4567475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1"/>
          <p:cNvSpPr/>
          <p:nvPr/>
        </p:nvSpPr>
        <p:spPr>
          <a:xfrm>
            <a:off x="4572000" y="-25"/>
            <a:ext cx="4567500" cy="51879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1"/>
          <p:cNvSpPr txBox="1"/>
          <p:nvPr/>
        </p:nvSpPr>
        <p:spPr>
          <a:xfrm>
            <a:off x="4867725" y="1659500"/>
            <a:ext cx="3008700" cy="13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1" lang="en-US" sz="2300" u="none" cap="none" strike="noStrike">
                <a:solidFill>
                  <a:srgbClr val="000000"/>
                </a:solidFill>
                <a:latin typeface="Alegreya"/>
                <a:ea typeface="Alegreya"/>
                <a:cs typeface="Alegreya"/>
                <a:sym typeface="Alegreya"/>
              </a:rPr>
              <a:t>(</a:t>
            </a:r>
            <a:r>
              <a:rPr i="1" lang="en-US" sz="2300">
                <a:latin typeface="Alegreya"/>
                <a:ea typeface="Alegreya"/>
                <a:cs typeface="Alegreya"/>
                <a:sym typeface="Alegreya"/>
              </a:rPr>
              <a:t>Friski Delpan</a:t>
            </a:r>
            <a:r>
              <a:rPr b="0" i="1" lang="en-US" sz="2300" u="none" cap="none" strike="noStrike">
                <a:solidFill>
                  <a:srgbClr val="000000"/>
                </a:solidFill>
                <a:latin typeface="Alegreya"/>
                <a:ea typeface="Alegreya"/>
                <a:cs typeface="Alegreya"/>
                <a:sym typeface="Alegreya"/>
              </a:rPr>
              <a:t>)</a:t>
            </a:r>
            <a:br>
              <a:rPr b="0" i="0" lang="en-US" sz="2300" u="none" cap="none" strike="noStrike">
                <a:solidFill>
                  <a:srgbClr val="000000"/>
                </a:solidFill>
                <a:latin typeface="Alegreya"/>
                <a:ea typeface="Alegreya"/>
                <a:cs typeface="Alegreya"/>
                <a:sym typeface="Alegreya"/>
              </a:rPr>
            </a:br>
            <a:r>
              <a:rPr b="0" i="1" lang="en-US" sz="2300" u="none" cap="none" strike="noStrike">
                <a:solidFill>
                  <a:srgbClr val="000000"/>
                </a:solidFill>
                <a:latin typeface="Alegreya"/>
                <a:ea typeface="Alegreya"/>
                <a:cs typeface="Alegreya"/>
                <a:sym typeface="Alegreya"/>
              </a:rPr>
              <a:t>(</a:t>
            </a:r>
            <a:r>
              <a:rPr i="1" lang="en-US" sz="2300">
                <a:latin typeface="Alegreya"/>
                <a:ea typeface="Alegreya"/>
                <a:cs typeface="Alegreya"/>
                <a:sym typeface="Alegreya"/>
              </a:rPr>
              <a:t>Trainning ARM</a:t>
            </a:r>
            <a:r>
              <a:rPr b="0" i="1" lang="en-US" sz="2300" u="none" cap="none" strike="noStrike">
                <a:solidFill>
                  <a:srgbClr val="000000"/>
                </a:solidFill>
                <a:latin typeface="Alegreya"/>
                <a:ea typeface="Alegreya"/>
                <a:cs typeface="Alegreya"/>
                <a:sym typeface="Alegreya"/>
              </a:rPr>
              <a:t>- </a:t>
            </a:r>
            <a:r>
              <a:rPr i="1" lang="en-US" sz="2300">
                <a:latin typeface="Alegreya"/>
                <a:ea typeface="Alegreya"/>
                <a:cs typeface="Alegreya"/>
                <a:sym typeface="Alegreya"/>
              </a:rPr>
              <a:t>CISITU</a:t>
            </a:r>
            <a:r>
              <a:rPr b="0" i="1" lang="en-US" sz="2300" u="none" cap="none" strike="noStrike">
                <a:solidFill>
                  <a:srgbClr val="000000"/>
                </a:solidFill>
                <a:latin typeface="Alegreya"/>
                <a:ea typeface="Alegreya"/>
                <a:cs typeface="Alegreya"/>
                <a:sym typeface="Alegreya"/>
              </a:rPr>
              <a:t>)</a:t>
            </a:r>
            <a:endParaRPr b="0" i="1" sz="2300" u="none" cap="none" strike="noStrike">
              <a:solidFill>
                <a:srgbClr val="000000"/>
              </a:solidFill>
              <a:latin typeface="Alegreya"/>
              <a:ea typeface="Alegreya"/>
              <a:cs typeface="Alegreya"/>
              <a:sym typeface="Alegrey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