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D18E-CD6C-414C-918A-F6DFD8CB9D9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C3E6EC"/>
              </a:clrFrom>
              <a:clrTo>
                <a:srgbClr val="C3E6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r="17452"/>
          <a:stretch/>
        </p:blipFill>
        <p:spPr>
          <a:xfrm>
            <a:off x="4885898" y="1787856"/>
            <a:ext cx="2784143" cy="34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8" r="-945" b="38119"/>
          <a:stretch/>
        </p:blipFill>
        <p:spPr>
          <a:xfrm>
            <a:off x="4863780" y="919902"/>
            <a:ext cx="2620654" cy="8679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5576" y="5264689"/>
            <a:ext cx="4224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6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MEMBER ACQUISITION</a:t>
            </a:r>
            <a:endParaRPr lang="en-US" sz="3200" spc="600" dirty="0">
              <a:solidFill>
                <a:srgbClr val="FF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4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0" t="13203" r="7234" b="11560"/>
          <a:stretch/>
        </p:blipFill>
        <p:spPr>
          <a:xfrm>
            <a:off x="337714" y="1632614"/>
            <a:ext cx="3109553" cy="318334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4094329" y="232012"/>
            <a:ext cx="7588154" cy="1282890"/>
          </a:xfrm>
          <a:prstGeom prst="roundRect">
            <a:avLst/>
          </a:prstGeom>
          <a:solidFill>
            <a:srgbClr val="4D9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latin typeface="Cambi"/>
              </a:rPr>
              <a:t>S:  </a:t>
            </a:r>
            <a:r>
              <a:rPr lang="en-US" sz="1400" dirty="0" err="1" smtClean="0">
                <a:latin typeface="Cambi"/>
              </a:rPr>
              <a:t>Transaksi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bulanan</a:t>
            </a:r>
            <a:r>
              <a:rPr lang="en-US" sz="1400" dirty="0" smtClean="0">
                <a:latin typeface="Cambi"/>
              </a:rPr>
              <a:t> dine in </a:t>
            </a:r>
            <a:r>
              <a:rPr lang="en-US" sz="1400" dirty="0" err="1" smtClean="0">
                <a:latin typeface="Cambi"/>
              </a:rPr>
              <a:t>kurang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lebih</a:t>
            </a:r>
            <a:r>
              <a:rPr lang="en-US" sz="1400" dirty="0" smtClean="0">
                <a:latin typeface="Cambi"/>
              </a:rPr>
              <a:t> 10,000 </a:t>
            </a:r>
            <a:r>
              <a:rPr lang="en-US" sz="1400" dirty="0" err="1" smtClean="0">
                <a:latin typeface="Cambi"/>
              </a:rPr>
              <a:t>transaksi</a:t>
            </a:r>
            <a:endParaRPr lang="en-US" sz="1400" dirty="0" smtClean="0">
              <a:latin typeface="Cambi"/>
            </a:endParaRPr>
          </a:p>
          <a:p>
            <a:pPr algn="just"/>
            <a:r>
              <a:rPr lang="en-US" sz="1400" dirty="0" smtClean="0">
                <a:latin typeface="Cambi"/>
              </a:rPr>
              <a:t>W: Benefit </a:t>
            </a:r>
            <a:r>
              <a:rPr lang="en-US" sz="1400" dirty="0" err="1" smtClean="0">
                <a:latin typeface="Cambi"/>
              </a:rPr>
              <a:t>kurang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menarik</a:t>
            </a:r>
            <a:endParaRPr lang="en-US" sz="1400" dirty="0" smtClean="0">
              <a:latin typeface="Cambi"/>
            </a:endParaRPr>
          </a:p>
          <a:p>
            <a:pPr algn="just"/>
            <a:r>
              <a:rPr lang="en-US" sz="1400" dirty="0" smtClean="0">
                <a:latin typeface="Cambi"/>
              </a:rPr>
              <a:t>O: </a:t>
            </a:r>
            <a:r>
              <a:rPr lang="en-US" sz="1400" dirty="0" err="1" smtClean="0">
                <a:latin typeface="Cambi"/>
              </a:rPr>
              <a:t>Transaksi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smtClean="0">
                <a:latin typeface="Cambi"/>
              </a:rPr>
              <a:t>dine in di 4 outlet (</a:t>
            </a:r>
            <a:r>
              <a:rPr lang="en-US" sz="1400" dirty="0" err="1" smtClean="0">
                <a:latin typeface="Cambi"/>
              </a:rPr>
              <a:t>Cisitu</a:t>
            </a:r>
            <a:r>
              <a:rPr lang="en-US" sz="1400" dirty="0" smtClean="0">
                <a:latin typeface="Cambi"/>
              </a:rPr>
              <a:t>, Metro, </a:t>
            </a:r>
            <a:r>
              <a:rPr lang="en-US" sz="1400" dirty="0" err="1" smtClean="0">
                <a:latin typeface="Cambi"/>
              </a:rPr>
              <a:t>Unjani</a:t>
            </a:r>
            <a:r>
              <a:rPr lang="en-US" sz="1400" dirty="0" smtClean="0">
                <a:latin typeface="Cambi"/>
              </a:rPr>
              <a:t>) </a:t>
            </a:r>
            <a:r>
              <a:rPr lang="en-US" sz="1400" dirty="0" err="1" smtClean="0">
                <a:latin typeface="Cambi"/>
              </a:rPr>
              <a:t>kurang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lebih</a:t>
            </a:r>
            <a:r>
              <a:rPr lang="en-US" sz="1400" dirty="0" smtClean="0">
                <a:latin typeface="Cambi"/>
              </a:rPr>
              <a:t> 7,000 </a:t>
            </a:r>
            <a:r>
              <a:rPr lang="en-US" sz="1400" dirty="0" err="1" smtClean="0">
                <a:latin typeface="Cambi"/>
              </a:rPr>
              <a:t>transaksi</a:t>
            </a:r>
            <a:endParaRPr lang="en-US" sz="1400" dirty="0" smtClean="0">
              <a:latin typeface="Cambi"/>
            </a:endParaRPr>
          </a:p>
          <a:p>
            <a:pPr algn="just"/>
            <a:r>
              <a:rPr lang="en-US" sz="1400" dirty="0" smtClean="0">
                <a:latin typeface="Cambi"/>
              </a:rPr>
              <a:t>T: 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smtClean="0">
                <a:latin typeface="Cambi"/>
              </a:rPr>
              <a:t>Membership program </a:t>
            </a:r>
            <a:r>
              <a:rPr lang="en-US" sz="1400" dirty="0" err="1" smtClean="0">
                <a:latin typeface="Cambi"/>
              </a:rPr>
              <a:t>dapat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meningkatkan</a:t>
            </a:r>
            <a:r>
              <a:rPr lang="en-US" sz="1400" dirty="0" smtClean="0">
                <a:latin typeface="Cambi"/>
              </a:rPr>
              <a:t> customer expectation.</a:t>
            </a:r>
            <a:endParaRPr lang="en-US" sz="1400" dirty="0" smtClean="0">
              <a:latin typeface="Cambi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94329" y="1514902"/>
            <a:ext cx="7588154" cy="1078173"/>
          </a:xfrm>
          <a:prstGeom prst="roundRect">
            <a:avLst/>
          </a:prstGeom>
          <a:solidFill>
            <a:srgbClr val="8AB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err="1" smtClean="0">
                <a:latin typeface="Cambi"/>
              </a:rPr>
              <a:t>Meningkatkan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jumlah</a:t>
            </a:r>
            <a:r>
              <a:rPr lang="en-US" sz="1400" dirty="0" smtClean="0">
                <a:latin typeface="Cambi"/>
              </a:rPr>
              <a:t> member </a:t>
            </a:r>
            <a:r>
              <a:rPr lang="en-US" sz="1400" dirty="0" err="1" smtClean="0">
                <a:latin typeface="Cambi"/>
              </a:rPr>
              <a:t>Crisbar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hingga</a:t>
            </a:r>
            <a:r>
              <a:rPr lang="en-US" sz="1400" dirty="0" smtClean="0">
                <a:latin typeface="Cambi"/>
              </a:rPr>
              <a:t> 850</a:t>
            </a:r>
            <a:endParaRPr lang="en-US" sz="1400" dirty="0" smtClean="0">
              <a:latin typeface="Cambi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94329" y="3671249"/>
            <a:ext cx="7588154" cy="1078173"/>
          </a:xfrm>
          <a:prstGeom prst="roundRect">
            <a:avLst/>
          </a:prstGeom>
          <a:solidFill>
            <a:srgbClr val="EFA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err="1" smtClean="0">
                <a:latin typeface="Cambi"/>
              </a:rPr>
              <a:t>Kasir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menawarkan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kepada</a:t>
            </a:r>
            <a:r>
              <a:rPr lang="en-US" sz="1400" dirty="0" smtClean="0">
                <a:latin typeface="Cambi"/>
              </a:rPr>
              <a:t> customer “</a:t>
            </a:r>
            <a:r>
              <a:rPr lang="en-US" sz="1400" dirty="0" err="1" smtClean="0">
                <a:latin typeface="Cambi"/>
              </a:rPr>
              <a:t>Kak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mau</a:t>
            </a:r>
            <a:r>
              <a:rPr lang="en-US" sz="1400" dirty="0" smtClean="0">
                <a:latin typeface="Cambi"/>
              </a:rPr>
              <a:t> gratis </a:t>
            </a:r>
            <a:r>
              <a:rPr lang="en-US" sz="1400" dirty="0" err="1" smtClean="0">
                <a:latin typeface="Cambi"/>
              </a:rPr>
              <a:t>kulit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ayam</a:t>
            </a:r>
            <a:r>
              <a:rPr lang="en-US" sz="1400" dirty="0" smtClean="0">
                <a:latin typeface="Cambi"/>
              </a:rPr>
              <a:t>? </a:t>
            </a:r>
            <a:r>
              <a:rPr lang="en-US" sz="1400" dirty="0" err="1" smtClean="0">
                <a:latin typeface="Cambi"/>
              </a:rPr>
              <a:t>Caranya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Cuma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jadi</a:t>
            </a:r>
            <a:r>
              <a:rPr lang="en-US" sz="1400" dirty="0" smtClean="0">
                <a:latin typeface="Cambi"/>
              </a:rPr>
              <a:t> member, gratis!” (Top down communication)</a:t>
            </a:r>
            <a:endParaRPr lang="en-US" sz="1400" dirty="0" smtClean="0">
              <a:latin typeface="Camb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94329" y="2593076"/>
            <a:ext cx="7588154" cy="1078173"/>
          </a:xfrm>
          <a:prstGeom prst="roundRect">
            <a:avLst/>
          </a:prstGeom>
          <a:solidFill>
            <a:srgbClr val="3B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Cambi"/>
              </a:rPr>
              <a:t>Reward </a:t>
            </a:r>
            <a:r>
              <a:rPr lang="en-US" sz="1400" dirty="0" err="1" smtClean="0">
                <a:latin typeface="Cambi"/>
              </a:rPr>
              <a:t>kepada</a:t>
            </a:r>
            <a:r>
              <a:rPr lang="en-US" sz="1400" dirty="0" smtClean="0">
                <a:latin typeface="Cambi"/>
              </a:rPr>
              <a:t> customer </a:t>
            </a:r>
            <a:endParaRPr lang="en-US" sz="1400" dirty="0" smtClean="0">
              <a:latin typeface="Camb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94329" y="4749423"/>
            <a:ext cx="7588154" cy="491318"/>
          </a:xfrm>
          <a:prstGeom prst="roundRect">
            <a:avLst/>
          </a:prstGeom>
          <a:solidFill>
            <a:srgbClr val="DD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Cambi"/>
              </a:rPr>
              <a:t>Next Slide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094329" y="5240741"/>
            <a:ext cx="7588154" cy="1078173"/>
          </a:xfrm>
          <a:prstGeom prst="roundRect">
            <a:avLst/>
          </a:prstGeom>
          <a:solidFill>
            <a:srgbClr val="D1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err="1" smtClean="0">
                <a:latin typeface="Cambi"/>
              </a:rPr>
              <a:t>Berkordinasi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dengan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divisi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terkait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untuk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memastikan</a:t>
            </a:r>
            <a:r>
              <a:rPr lang="en-US" sz="1400" dirty="0" smtClean="0">
                <a:latin typeface="Cambi"/>
              </a:rPr>
              <a:t> program </a:t>
            </a:r>
            <a:r>
              <a:rPr lang="en-US" sz="1400" dirty="0" err="1" smtClean="0">
                <a:latin typeface="Cambi"/>
              </a:rPr>
              <a:t>berjalan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setiap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hari</a:t>
            </a:r>
            <a:r>
              <a:rPr lang="en-US" sz="1400" dirty="0" smtClean="0">
                <a:latin typeface="Cambi"/>
              </a:rPr>
              <a:t>, </a:t>
            </a:r>
            <a:r>
              <a:rPr lang="en-US" sz="1400" dirty="0" err="1" smtClean="0">
                <a:latin typeface="Cambi"/>
              </a:rPr>
              <a:t>contoh</a:t>
            </a:r>
            <a:r>
              <a:rPr lang="en-US" sz="1400" dirty="0" smtClean="0">
                <a:latin typeface="Cambi"/>
              </a:rPr>
              <a:t>: </a:t>
            </a:r>
            <a:r>
              <a:rPr lang="en-US" sz="1400" dirty="0" smtClean="0">
                <a:latin typeface="Cambi"/>
              </a:rPr>
              <a:t>Restaurant Manager </a:t>
            </a:r>
            <a:r>
              <a:rPr lang="en-US" sz="1400" dirty="0" err="1" smtClean="0">
                <a:latin typeface="Cambi"/>
              </a:rPr>
              <a:t>memastikan</a:t>
            </a:r>
            <a:r>
              <a:rPr lang="en-US" sz="1400" dirty="0" smtClean="0">
                <a:latin typeface="Cambi"/>
              </a:rPr>
              <a:t> crew </a:t>
            </a:r>
            <a:r>
              <a:rPr lang="en-US" sz="1400" dirty="0" err="1" smtClean="0">
                <a:latin typeface="Cambi"/>
              </a:rPr>
              <a:t>menawarkan</a:t>
            </a:r>
            <a:r>
              <a:rPr lang="en-US" sz="1400" dirty="0" smtClean="0">
                <a:latin typeface="Cambi"/>
              </a:rPr>
              <a:t> membership</a:t>
            </a:r>
            <a:endParaRPr lang="en-US" sz="1400" dirty="0" smtClean="0">
              <a:latin typeface="Cambi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err="1" smtClean="0">
                <a:latin typeface="Cambi"/>
              </a:rPr>
              <a:t>Melakukan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analisa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dari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kejadian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hingga</a:t>
            </a:r>
            <a:r>
              <a:rPr lang="en-US" sz="1400" dirty="0" smtClean="0">
                <a:latin typeface="Cambi"/>
              </a:rPr>
              <a:t> 25 April </a:t>
            </a:r>
            <a:r>
              <a:rPr lang="en-US" sz="1400" dirty="0" err="1" smtClean="0">
                <a:latin typeface="Cambi"/>
              </a:rPr>
              <a:t>dan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langsung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menyiapkan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perbaikan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untuk</a:t>
            </a:r>
            <a:r>
              <a:rPr lang="en-US" sz="1400" dirty="0" smtClean="0">
                <a:latin typeface="Cambi"/>
              </a:rPr>
              <a:t> </a:t>
            </a:r>
            <a:r>
              <a:rPr lang="en-US" sz="1400" dirty="0" err="1" smtClean="0">
                <a:latin typeface="Cambi"/>
              </a:rPr>
              <a:t>bulan</a:t>
            </a:r>
            <a:r>
              <a:rPr lang="en-US" sz="1400" dirty="0" smtClean="0">
                <a:latin typeface="Cambi"/>
              </a:rPr>
              <a:t> Mei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885" y="6414448"/>
            <a:ext cx="1558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400" dirty="0" smtClean="0"/>
              <a:t>*</a:t>
            </a:r>
            <a:r>
              <a:rPr lang="en-US" sz="1400" dirty="0" err="1" smtClean="0"/>
              <a:t>Sumber</a:t>
            </a:r>
            <a:r>
              <a:rPr lang="en-US" sz="1400" dirty="0" smtClean="0"/>
              <a:t> BPS 2019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8" b="10050"/>
          <a:stretch/>
        </p:blipFill>
        <p:spPr>
          <a:xfrm>
            <a:off x="987259" y="600502"/>
            <a:ext cx="3857625" cy="54591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23316" y="2660640"/>
            <a:ext cx="66001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lnSpc>
                <a:spcPct val="150000"/>
              </a:lnSpc>
              <a:buAutoNum type="arabicPeriod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Looster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Gratis Chicken Skin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dipajang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dekat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kasir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fontAlgn="b">
              <a:lnSpc>
                <a:spcPct val="150000"/>
              </a:lnSpc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Kasir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mau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gratis </a:t>
            </a:r>
            <a:r>
              <a:rPr lang="en-US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kulit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ayam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en-US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Caranya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Cuma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jadi</a:t>
            </a:r>
            <a:r>
              <a:rPr lang="en-US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member, Gratis!” </a:t>
            </a:r>
            <a:endParaRPr lang="en-US" b="1" i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3410" y="296417"/>
            <a:ext cx="1125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Tactics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</p:spTree>
    <p:extLst>
      <p:ext uri="{BB962C8B-B14F-4D97-AF65-F5344CB8AC3E}">
        <p14:creationId xmlns:p14="http://schemas.microsoft.com/office/powerpoint/2010/main" val="19254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5665" y="296417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Action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112" t="47528" r="32238" b="21875"/>
          <a:stretch/>
        </p:blipFill>
        <p:spPr>
          <a:xfrm>
            <a:off x="197060" y="1631539"/>
            <a:ext cx="8650512" cy="375313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79514"/>
              </p:ext>
            </p:extLst>
          </p:nvPr>
        </p:nvGraphicFramePr>
        <p:xfrm>
          <a:off x="8847572" y="2583785"/>
          <a:ext cx="3149537" cy="1848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2000">
                  <a:extLst>
                    <a:ext uri="{9D8B030D-6E8A-4147-A177-3AD203B41FA5}">
                      <a16:colId xmlns:a16="http://schemas.microsoft.com/office/drawing/2014/main" val="966008360"/>
                    </a:ext>
                  </a:extLst>
                </a:gridCol>
                <a:gridCol w="937537">
                  <a:extLst>
                    <a:ext uri="{9D8B030D-6E8A-4147-A177-3AD203B41FA5}">
                      <a16:colId xmlns:a16="http://schemas.microsoft.com/office/drawing/2014/main" val="3247755251"/>
                    </a:ext>
                  </a:extLst>
                </a:gridCol>
              </a:tblGrid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Design poster member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3132771426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Cetak Member Card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Asti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382926187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Distribusi ke outlet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smtClean="0">
                          <a:effectLst/>
                        </a:rPr>
                        <a:t>Pak </a:t>
                      </a:r>
                      <a:r>
                        <a:rPr lang="en-US" sz="1700" u="none" strike="noStrike" dirty="0" err="1" smtClean="0">
                          <a:effectLst/>
                        </a:rPr>
                        <a:t>Yudi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1861170580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Brief outlet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Ali &amp; RM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991796692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Controlling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Ali &amp; RM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956888260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Evaluate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Ali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152641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5665" y="296417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Budgeting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75912"/>
              </p:ext>
            </p:extLst>
          </p:nvPr>
        </p:nvGraphicFramePr>
        <p:xfrm>
          <a:off x="2470398" y="4112525"/>
          <a:ext cx="7783393" cy="1906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4512">
                  <a:extLst>
                    <a:ext uri="{9D8B030D-6E8A-4147-A177-3AD203B41FA5}">
                      <a16:colId xmlns:a16="http://schemas.microsoft.com/office/drawing/2014/main" val="630967378"/>
                    </a:ext>
                  </a:extLst>
                </a:gridCol>
                <a:gridCol w="1524910">
                  <a:extLst>
                    <a:ext uri="{9D8B030D-6E8A-4147-A177-3AD203B41FA5}">
                      <a16:colId xmlns:a16="http://schemas.microsoft.com/office/drawing/2014/main" val="268026657"/>
                    </a:ext>
                  </a:extLst>
                </a:gridCol>
                <a:gridCol w="1524910">
                  <a:extLst>
                    <a:ext uri="{9D8B030D-6E8A-4147-A177-3AD203B41FA5}">
                      <a16:colId xmlns:a16="http://schemas.microsoft.com/office/drawing/2014/main" val="64265175"/>
                    </a:ext>
                  </a:extLst>
                </a:gridCol>
                <a:gridCol w="1779061">
                  <a:extLst>
                    <a:ext uri="{9D8B030D-6E8A-4147-A177-3AD203B41FA5}">
                      <a16:colId xmlns:a16="http://schemas.microsoft.com/office/drawing/2014/main" val="2556224701"/>
                    </a:ext>
                  </a:extLst>
                </a:gridCol>
              </a:tblGrid>
              <a:tr h="476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Budget member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Price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Price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Total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3987054586"/>
                  </a:ext>
                </a:extLst>
              </a:tr>
              <a:tr h="4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Kartu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850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386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      328,100 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3837203699"/>
                  </a:ext>
                </a:extLst>
              </a:tr>
              <a:tr h="4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Chicken Skin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850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2200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   1,870,000 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1335338628"/>
                  </a:ext>
                </a:extLst>
              </a:tr>
              <a:tr h="476534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Grand Total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  2,198,100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27119396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88011"/>
              </p:ext>
            </p:extLst>
          </p:nvPr>
        </p:nvGraphicFramePr>
        <p:xfrm>
          <a:off x="5217721" y="1124802"/>
          <a:ext cx="2288749" cy="2307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492">
                  <a:extLst>
                    <a:ext uri="{9D8B030D-6E8A-4147-A177-3AD203B41FA5}">
                      <a16:colId xmlns:a16="http://schemas.microsoft.com/office/drawing/2014/main" val="2443490434"/>
                    </a:ext>
                  </a:extLst>
                </a:gridCol>
                <a:gridCol w="921257">
                  <a:extLst>
                    <a:ext uri="{9D8B030D-6E8A-4147-A177-3AD203B41FA5}">
                      <a16:colId xmlns:a16="http://schemas.microsoft.com/office/drawing/2014/main" val="440858561"/>
                    </a:ext>
                  </a:extLst>
                </a:gridCol>
              </a:tblGrid>
              <a:tr h="288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Outlet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Qty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575591090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Cisitu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1386040758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Jatinangor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1648003012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Margahayu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2660018152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Sukabirus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2058130402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Sukapura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650266155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Unjani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1013568061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350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273412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6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202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Cambi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Rahmat Ali</dc:creator>
  <cp:lastModifiedBy>Rahmat Ali</cp:lastModifiedBy>
  <cp:revision>10</cp:revision>
  <dcterms:created xsi:type="dcterms:W3CDTF">2021-04-05T03:38:23Z</dcterms:created>
  <dcterms:modified xsi:type="dcterms:W3CDTF">2021-04-05T07:43:31Z</dcterms:modified>
</cp:coreProperties>
</file>