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EB Garamon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Alegreya" panose="020B060402020202020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dF+9O/OMrxjAqBvQuXWfH983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698E34-25EC-4762-BEF5-5E7DF256F097}">
  <a:tblStyle styleId="{0E698E34-25EC-4762-BEF5-5E7DF256F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460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2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dbb66b0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gadbb66b0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973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357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7eae035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97eae035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45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7eae03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797eae03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5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7eae03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797eae03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5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eae035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797eae035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5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3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0220B"/>
            </a:gs>
            <a:gs pos="74000">
              <a:srgbClr val="E4200A"/>
            </a:gs>
            <a:gs pos="82000">
              <a:srgbClr val="D71E08"/>
            </a:gs>
            <a:gs pos="100000">
              <a:srgbClr val="C0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17128"/>
          <a:stretch/>
        </p:blipFill>
        <p:spPr>
          <a:xfrm>
            <a:off x="2941325" y="1502226"/>
            <a:ext cx="3496050" cy="9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9182" y="3455371"/>
            <a:ext cx="687651" cy="6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2466925" y="2571750"/>
            <a:ext cx="4663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Cisitu</a:t>
            </a: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bb66b03f_0_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 dirty="0" err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Laporan</a:t>
            </a:r>
            <a:r>
              <a:rPr lang="en-US" sz="26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Pertanggung</a:t>
            </a:r>
            <a:r>
              <a:rPr lang="en-US" sz="26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Jawaban</a:t>
            </a:r>
            <a:r>
              <a:rPr lang="en-US" sz="26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2600" dirty="0" err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Bulanan</a:t>
            </a:r>
            <a:endParaRPr sz="26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gadbb66b03f_0_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Clr>
                <a:srgbClr val="FFFFFF"/>
              </a:buClr>
              <a:buAutoNum type="arabicPeriod"/>
            </a:pPr>
            <a:r>
              <a:rPr lang="en-ID" dirty="0" smtClean="0">
                <a:solidFill>
                  <a:srgbClr val="FFFFFF"/>
                </a:solidFill>
              </a:rPr>
              <a:t>Issue </a:t>
            </a: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- </a:t>
            </a:r>
            <a:r>
              <a:rPr lang="en-ID" dirty="0" err="1" smtClean="0">
                <a:solidFill>
                  <a:srgbClr val="FFFFFF"/>
                </a:solidFill>
              </a:rPr>
              <a:t>Penurunan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Komplen</a:t>
            </a:r>
            <a:r>
              <a:rPr lang="en-ID" dirty="0" smtClean="0">
                <a:solidFill>
                  <a:srgbClr val="FFFFFF"/>
                </a:solidFill>
              </a:rPr>
              <a:t> Outlet </a:t>
            </a:r>
            <a:r>
              <a:rPr lang="en-ID" dirty="0" err="1" smtClean="0">
                <a:solidFill>
                  <a:srgbClr val="FFFFFF"/>
                </a:solidFill>
              </a:rPr>
              <a:t>Cisitu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- Skill Crew </a:t>
            </a:r>
            <a:r>
              <a:rPr lang="en-ID" dirty="0" err="1" smtClean="0">
                <a:solidFill>
                  <a:srgbClr val="FFFFFF"/>
                </a:solidFill>
              </a:rPr>
              <a:t>dan</a:t>
            </a:r>
            <a:r>
              <a:rPr lang="en-ID" dirty="0" smtClean="0">
                <a:solidFill>
                  <a:srgbClr val="FFFFFF"/>
                </a:solidFill>
              </a:rPr>
              <a:t> Crew  Leader </a:t>
            </a:r>
            <a:r>
              <a:rPr lang="en-ID" dirty="0" err="1" smtClean="0">
                <a:solidFill>
                  <a:srgbClr val="FFFFFF"/>
                </a:solidFill>
              </a:rPr>
              <a:t>Cisitu</a:t>
            </a:r>
            <a:r>
              <a:rPr lang="en-ID" dirty="0" smtClean="0">
                <a:solidFill>
                  <a:srgbClr val="FFFFFF"/>
                </a:solidFill>
              </a:rPr>
              <a:t>  </a:t>
            </a: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  </a:t>
            </a:r>
            <a:r>
              <a:rPr lang="en-ID" dirty="0" err="1" smtClean="0">
                <a:solidFill>
                  <a:srgbClr val="FFFFFF"/>
                </a:solidFill>
              </a:rPr>
              <a:t>harus</a:t>
            </a:r>
            <a:r>
              <a:rPr lang="en-ID" dirty="0" smtClean="0">
                <a:solidFill>
                  <a:srgbClr val="FFFFFF"/>
                </a:solidFill>
              </a:rPr>
              <a:t> di </a:t>
            </a:r>
            <a:r>
              <a:rPr lang="en-ID" dirty="0" err="1" smtClean="0">
                <a:solidFill>
                  <a:srgbClr val="FFFFFF"/>
                </a:solidFill>
              </a:rPr>
              <a:t>tingkatkan</a:t>
            </a:r>
            <a:endParaRPr lang="en-ID" dirty="0" smtClean="0">
              <a:solidFill>
                <a:srgbClr val="FFFFFF"/>
              </a:solidFill>
            </a:endParaRP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- </a:t>
            </a:r>
            <a:r>
              <a:rPr lang="en-ID" dirty="0" err="1" smtClean="0">
                <a:solidFill>
                  <a:srgbClr val="FFFFFF"/>
                </a:solidFill>
              </a:rPr>
              <a:t>Rotasi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dan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mutasi</a:t>
            </a:r>
            <a:r>
              <a:rPr lang="en-ID" dirty="0" smtClean="0">
                <a:solidFill>
                  <a:srgbClr val="FFFFFF"/>
                </a:solidFill>
              </a:rPr>
              <a:t> Crew </a:t>
            </a:r>
            <a:r>
              <a:rPr lang="en-ID" dirty="0" err="1" smtClean="0">
                <a:solidFill>
                  <a:srgbClr val="FFFFFF"/>
                </a:solidFill>
              </a:rPr>
              <a:t>dan</a:t>
            </a:r>
            <a:r>
              <a:rPr lang="en-ID" dirty="0" smtClean="0">
                <a:solidFill>
                  <a:srgbClr val="FFFFFF"/>
                </a:solidFill>
              </a:rPr>
              <a:t> CL </a:t>
            </a: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- </a:t>
            </a:r>
            <a:r>
              <a:rPr lang="en-ID" dirty="0" err="1" smtClean="0">
                <a:solidFill>
                  <a:srgbClr val="FFFFFF"/>
                </a:solidFill>
              </a:rPr>
              <a:t>Relokasi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peralatan</a:t>
            </a:r>
            <a:r>
              <a:rPr lang="en-ID" dirty="0" smtClean="0">
                <a:solidFill>
                  <a:srgbClr val="FFFFFF"/>
                </a:solidFill>
              </a:rPr>
              <a:t> yang </a:t>
            </a:r>
            <a:r>
              <a:rPr lang="en-ID" dirty="0" err="1" smtClean="0">
                <a:solidFill>
                  <a:srgbClr val="FFFFFF"/>
                </a:solidFill>
              </a:rPr>
              <a:t>sudah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tidak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  </a:t>
            </a:r>
            <a:r>
              <a:rPr lang="en-ID" dirty="0" err="1" smtClean="0">
                <a:solidFill>
                  <a:srgbClr val="FFFFFF"/>
                </a:solidFill>
              </a:rPr>
              <a:t>terpakai</a:t>
            </a:r>
            <a:endParaRPr lang="en-ID" dirty="0" smtClean="0">
              <a:solidFill>
                <a:srgbClr val="FFFFFF"/>
              </a:solidFill>
            </a:endParaRPr>
          </a:p>
          <a:p>
            <a:pPr marL="139700" lvl="0" indent="0">
              <a:buClr>
                <a:srgbClr val="FFFFFF"/>
              </a:buClr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smtClean="0">
                <a:solidFill>
                  <a:srgbClr val="FFFFFF"/>
                </a:solidFill>
              </a:rPr>
              <a:t>      - </a:t>
            </a:r>
            <a:r>
              <a:rPr lang="en-ID" dirty="0" err="1" smtClean="0">
                <a:solidFill>
                  <a:srgbClr val="FFFFFF"/>
                </a:solidFill>
              </a:rPr>
              <a:t>Perbaikan</a:t>
            </a:r>
            <a:r>
              <a:rPr lang="en-ID" dirty="0" smtClean="0">
                <a:solidFill>
                  <a:srgbClr val="FFFFFF"/>
                </a:solidFill>
              </a:rPr>
              <a:t> warmer </a:t>
            </a:r>
            <a:r>
              <a:rPr lang="en-ID" dirty="0" err="1" smtClean="0">
                <a:solidFill>
                  <a:srgbClr val="FFFFFF"/>
                </a:solidFill>
              </a:rPr>
              <a:t>Chiken</a:t>
            </a:r>
            <a:endParaRPr lang="en-ID" dirty="0" smtClean="0">
              <a:solidFill>
                <a:srgbClr val="FFFFFF"/>
              </a:solidFill>
            </a:endParaRPr>
          </a:p>
          <a:p>
            <a:pPr marL="482600" lvl="0" indent="-342900">
              <a:buClr>
                <a:srgbClr val="FFFFFF"/>
              </a:buClr>
              <a:buAutoNum type="arabicPeriod"/>
            </a:pPr>
            <a:endParaRPr dirty="0">
              <a:solidFill>
                <a:srgbClr val="FFFFF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60" name="Google Shape;60;gadbb66b03f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adbb66b03f_0_7"/>
          <p:cNvPicPr preferRelativeResize="0"/>
          <p:nvPr/>
        </p:nvPicPr>
        <p:blipFill rotWithShape="1">
          <a:blip r:embed="rId4">
            <a:alphaModFix/>
          </a:blip>
          <a:srcRect b="21433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Sales Outlet </a:t>
            </a:r>
            <a:r>
              <a:rPr lang="en-ID" dirty="0" err="1" smtClean="0"/>
              <a:t>Cisitu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Sukajadi</a:t>
            </a:r>
            <a:r>
              <a:rPr lang="en-ID" dirty="0" smtClean="0"/>
              <a:t> </a:t>
            </a:r>
            <a:r>
              <a:rPr lang="en-ID" dirty="0" err="1" smtClean="0"/>
              <a:t>bulan</a:t>
            </a:r>
            <a:r>
              <a:rPr lang="en-ID" dirty="0" smtClean="0"/>
              <a:t> April 2021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dk1"/>
                </a:solidFill>
              </a:rPr>
              <a:t>Target sales April </a:t>
            </a:r>
            <a:r>
              <a:rPr lang="en-US" b="1" dirty="0" err="1">
                <a:solidFill>
                  <a:schemeClr val="dk1"/>
                </a:solidFill>
              </a:rPr>
              <a:t>Cisitu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</a:t>
            </a:r>
            <a:r>
              <a:rPr lang="en-US" dirty="0" smtClean="0">
                <a:solidFill>
                  <a:schemeClr val="dk1"/>
                </a:solidFill>
              </a:rPr>
              <a:t>Sales </a:t>
            </a: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dirty="0" err="1" smtClean="0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Sss</a:t>
            </a:r>
            <a:r>
              <a:rPr lang="en-US" dirty="0">
                <a:solidFill>
                  <a:schemeClr val="dk1"/>
                </a:solidFill>
              </a:rPr>
              <a:t>  	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 6.819.720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err="1">
                <a:solidFill>
                  <a:schemeClr val="dk1"/>
                </a:solidFill>
              </a:rPr>
              <a:t>Acchivment</a:t>
            </a:r>
            <a:r>
              <a:rPr lang="en-US" b="1" dirty="0">
                <a:solidFill>
                  <a:schemeClr val="dk1"/>
                </a:solidFill>
              </a:rPr>
              <a:t> :</a:t>
            </a: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Sales 		: </a:t>
            </a:r>
            <a:r>
              <a:rPr lang="en-US" dirty="0" err="1" smtClean="0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203.160.353</a:t>
            </a:r>
            <a:endParaRPr lang="en-US" dirty="0">
              <a:solidFill>
                <a:schemeClr val="dk1"/>
              </a:solidFill>
            </a:endParaRP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SSS	 	: </a:t>
            </a:r>
            <a:r>
              <a:rPr lang="en-US" dirty="0" err="1" smtClean="0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 6.553.566</a:t>
            </a:r>
            <a:endParaRPr lang="en-US" dirty="0">
              <a:solidFill>
                <a:schemeClr val="dk1"/>
              </a:solidFill>
            </a:endParaRP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To Target 	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Sales Dine In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Take Away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Online	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Average TC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	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dk1"/>
                </a:solidFill>
              </a:rPr>
              <a:t>Bill                                :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dk1"/>
                </a:solidFill>
              </a:rPr>
              <a:t>Target sales April </a:t>
            </a:r>
            <a:r>
              <a:rPr lang="en-US" b="1" dirty="0" err="1" smtClean="0">
                <a:solidFill>
                  <a:schemeClr val="dk1"/>
                </a:solidFill>
              </a:rPr>
              <a:t>Sukajadi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:</a:t>
            </a: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Sales 	</a:t>
            </a:r>
            <a:r>
              <a:rPr lang="en-US" dirty="0" err="1" smtClean="0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Sss</a:t>
            </a:r>
            <a:r>
              <a:rPr lang="en-US" dirty="0">
                <a:solidFill>
                  <a:schemeClr val="dk1"/>
                </a:solidFill>
              </a:rPr>
              <a:t>  	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 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err="1">
                <a:solidFill>
                  <a:schemeClr val="dk1"/>
                </a:solidFill>
              </a:rPr>
              <a:t>Acchivment</a:t>
            </a:r>
            <a:r>
              <a:rPr lang="en-US" b="1" dirty="0">
                <a:solidFill>
                  <a:schemeClr val="dk1"/>
                </a:solidFill>
              </a:rPr>
              <a:t> :</a:t>
            </a: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Sales 	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SSS	 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lvl="0" indent="-22860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To Target 	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Sales Dine In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Take Away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Online	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Average TC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Bill			: 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396826"/>
            <a:ext cx="8520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FFFF"/>
                </a:solidFill>
              </a:rPr>
              <a:t>Pencapaian sales terhadap Target 26 Februari - 25 Maret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64300" y="1456950"/>
            <a:ext cx="3999900" cy="359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Target sales </a:t>
            </a:r>
            <a:r>
              <a:rPr lang="en-US" sz="1600" b="1" dirty="0" smtClean="0">
                <a:solidFill>
                  <a:schemeClr val="dk1"/>
                </a:solidFill>
              </a:rPr>
              <a:t>April</a:t>
            </a:r>
            <a:r>
              <a:rPr lang="en-US" sz="1600" b="1" dirty="0" smtClean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Cisitu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Sales 	</a:t>
            </a:r>
            <a:r>
              <a:rPr lang="en-US" sz="1600" dirty="0" err="1" smtClean="0">
                <a:solidFill>
                  <a:schemeClr val="dk1"/>
                </a:solidFill>
              </a:rPr>
              <a:t>Rp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   </a:t>
            </a:r>
            <a:r>
              <a:rPr lang="en-US" sz="1600" dirty="0" err="1">
                <a:solidFill>
                  <a:schemeClr val="dk1"/>
                </a:solidFill>
              </a:rPr>
              <a:t>Sss</a:t>
            </a:r>
            <a:r>
              <a:rPr lang="en-US" sz="1600" dirty="0">
                <a:solidFill>
                  <a:schemeClr val="dk1"/>
                </a:solidFill>
              </a:rPr>
              <a:t>  	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Acchivment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Sales 		: </a:t>
            </a:r>
            <a:r>
              <a:rPr lang="en-US" dirty="0" err="1" smtClean="0">
                <a:solidFill>
                  <a:schemeClr val="dk1"/>
                </a:solidFill>
              </a:rPr>
              <a:t>Rp</a:t>
            </a: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SSS	 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To Target 	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Sales Dine In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Take Away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Online	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Average TC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	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Bill			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2"/>
          </p:nvPr>
        </p:nvSpPr>
        <p:spPr>
          <a:xfrm>
            <a:off x="4874475" y="1459350"/>
            <a:ext cx="3999900" cy="35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</a:rPr>
              <a:t>Target sales </a:t>
            </a:r>
            <a:r>
              <a:rPr lang="en-US" sz="1600" b="1" dirty="0" err="1">
                <a:solidFill>
                  <a:schemeClr val="dk1"/>
                </a:solidFill>
              </a:rPr>
              <a:t>Maret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Cisitu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Sales 	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    </a:t>
            </a:r>
            <a:r>
              <a:rPr lang="en-US" sz="1600" dirty="0" err="1">
                <a:solidFill>
                  <a:schemeClr val="dk1"/>
                </a:solidFill>
              </a:rPr>
              <a:t>Sss</a:t>
            </a:r>
            <a:r>
              <a:rPr lang="en-US" sz="1600" dirty="0">
                <a:solidFill>
                  <a:schemeClr val="dk1"/>
                </a:solidFill>
              </a:rPr>
              <a:t>  	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Acchivment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Sales 	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SSS	 	: </a:t>
            </a:r>
            <a:r>
              <a:rPr lang="en-US" dirty="0" err="1">
                <a:solidFill>
                  <a:schemeClr val="dk1"/>
                </a:solidFill>
              </a:rPr>
              <a:t>Rp</a:t>
            </a:r>
            <a:r>
              <a:rPr lang="en-US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To Target 	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Sales Dine In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Take Away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	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Online	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Average TC	: </a:t>
            </a:r>
            <a:r>
              <a:rPr lang="en-US" sz="1600" dirty="0" err="1">
                <a:solidFill>
                  <a:schemeClr val="dk1"/>
                </a:solidFill>
              </a:rPr>
              <a:t>Rp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Bill			</a:t>
            </a:r>
            <a:r>
              <a:rPr lang="en-US" sz="1600">
                <a:solidFill>
                  <a:schemeClr val="dk1"/>
                </a:solidFill>
              </a:rPr>
              <a:t>: </a:t>
            </a:r>
            <a:endParaRPr sz="1600" dirty="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t="1" b="21429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eae035e_0_73"/>
          <p:cNvSpPr txBox="1">
            <a:spLocks noGrp="1"/>
          </p:cNvSpPr>
          <p:nvPr>
            <p:ph type="body" idx="1"/>
          </p:nvPr>
        </p:nvSpPr>
        <p:spPr>
          <a:xfrm>
            <a:off x="426225" y="2571750"/>
            <a:ext cx="8520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ANALISA PERFORMA SSS BULAN INI DIBANDING BULAN SEBELUMNYA.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endParaRPr sz="1500">
              <a:solidFill>
                <a:schemeClr val="lt1"/>
              </a:solidFill>
            </a:endParaRPr>
          </a:p>
        </p:txBody>
      </p:sp>
      <p:graphicFrame>
        <p:nvGraphicFramePr>
          <p:cNvPr id="76" name="Google Shape;76;g797eae035e_0_73"/>
          <p:cNvGraphicFramePr/>
          <p:nvPr>
            <p:extLst>
              <p:ext uri="{D42A27DB-BD31-4B8C-83A1-F6EECF244321}">
                <p14:modId xmlns:p14="http://schemas.microsoft.com/office/powerpoint/2010/main" val="2866592510"/>
              </p:ext>
            </p:extLst>
          </p:nvPr>
        </p:nvGraphicFramePr>
        <p:xfrm>
          <a:off x="86438" y="925568"/>
          <a:ext cx="8971100" cy="1210856"/>
        </p:xfrm>
        <a:graphic>
          <a:graphicData uri="http://schemas.openxmlformats.org/drawingml/2006/table">
            <a:tbl>
              <a:tblPr>
                <a:noFill/>
                <a:tableStyleId>{0E698E34-25EC-4762-BEF5-5E7DF256F097}</a:tableStyleId>
              </a:tblPr>
              <a:tblGrid>
                <a:gridCol w="1142300"/>
                <a:gridCol w="1567825"/>
                <a:gridCol w="819675"/>
                <a:gridCol w="955750"/>
                <a:gridCol w="1501900"/>
                <a:gridCol w="1369050"/>
                <a:gridCol w="16146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3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77" name="Google Shape;77;g797eae035e_0_73"/>
          <p:cNvSpPr txBox="1"/>
          <p:nvPr/>
        </p:nvSpPr>
        <p:spPr>
          <a:xfrm>
            <a:off x="1951125" y="81850"/>
            <a:ext cx="54708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PLAN VS </a:t>
            </a:r>
            <a:r>
              <a:rPr lang="en-US" sz="19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ACHIVEMENT</a:t>
            </a:r>
            <a:endParaRPr sz="1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7eae035e_0_13"/>
          <p:cNvSpPr txBox="1">
            <a:spLocks noGrp="1"/>
          </p:cNvSpPr>
          <p:nvPr>
            <p:ph type="body" idx="1"/>
          </p:nvPr>
        </p:nvSpPr>
        <p:spPr>
          <a:xfrm>
            <a:off x="311700" y="643025"/>
            <a:ext cx="85206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3" name="Google Shape;83;g797eae035e_0_13"/>
          <p:cNvSpPr txBox="1"/>
          <p:nvPr/>
        </p:nvSpPr>
        <p:spPr>
          <a:xfrm>
            <a:off x="1084575" y="127375"/>
            <a:ext cx="6699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PLAN VS ACHIVEMENT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7eae035e_0_39"/>
          <p:cNvSpPr txBox="1">
            <a:spLocks noGrp="1"/>
          </p:cNvSpPr>
          <p:nvPr>
            <p:ph type="body" idx="1"/>
          </p:nvPr>
        </p:nvSpPr>
        <p:spPr>
          <a:xfrm>
            <a:off x="135800" y="0"/>
            <a:ext cx="8898600" cy="50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 b="1">
                <a:solidFill>
                  <a:srgbClr val="FFFFFF"/>
                </a:solidFill>
              </a:rPr>
              <a:t>COMPLAINT</a:t>
            </a:r>
            <a:endParaRPr sz="27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FFFFFF"/>
              </a:solidFill>
            </a:endParaRPr>
          </a:p>
        </p:txBody>
      </p:sp>
      <p:pic>
        <p:nvPicPr>
          <p:cNvPr id="89" name="Google Shape;89;g797eae035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0" y="798188"/>
            <a:ext cx="8154300" cy="35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7eae035e_0_33"/>
          <p:cNvSpPr txBox="1">
            <a:spLocks noGrp="1"/>
          </p:cNvSpPr>
          <p:nvPr>
            <p:ph type="body" idx="1"/>
          </p:nvPr>
        </p:nvSpPr>
        <p:spPr>
          <a:xfrm>
            <a:off x="311700" y="436650"/>
            <a:ext cx="8520600" cy="4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FFF"/>
                </a:solidFill>
              </a:rPr>
              <a:t>Evaluasi</a:t>
            </a: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4530" y="0"/>
            <a:ext cx="45674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/>
          <p:nvPr/>
        </p:nvSpPr>
        <p:spPr>
          <a:xfrm>
            <a:off x="4572000" y="-25"/>
            <a:ext cx="4567500" cy="51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4867725" y="1659500"/>
            <a:ext cx="3008700" cy="1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1" u="none" strike="noStrike" cap="none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On-screen Show (16:9)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EB Garamond</vt:lpstr>
      <vt:lpstr>Roboto</vt:lpstr>
      <vt:lpstr>Calibri</vt:lpstr>
      <vt:lpstr>Alegreya</vt:lpstr>
      <vt:lpstr>Open Sans</vt:lpstr>
      <vt:lpstr>Simple Light</vt:lpstr>
      <vt:lpstr>PowerPoint Presentation</vt:lpstr>
      <vt:lpstr>Laporan Pertanggung Jawaban Bulanan</vt:lpstr>
      <vt:lpstr>Sales Outlet Cisitu dan Sukajadi bulan April 2021</vt:lpstr>
      <vt:lpstr>Pencapaian sales terhadap Target 26 Februari - 25 Maret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</cp:revision>
  <dcterms:modified xsi:type="dcterms:W3CDTF">2021-04-30T02:54:11Z</dcterms:modified>
</cp:coreProperties>
</file>