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embeddedFontLst>
    <p:embeddedFont>
      <p:font typeface="Libre Franklin"/>
      <p:regular r:id="rId10"/>
      <p:bold r:id="rId11"/>
      <p:italic r:id="rId12"/>
      <p:boldItalic r:id="rId13"/>
    </p:embeddedFont>
    <p:embeddedFont>
      <p:font typeface="Libre Franklin Thin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mxopauzlI7Kmk8KoxSzgfBR2D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5FB6DB-A61A-4F67-901E-F04F3D812441}">
  <a:tblStyle styleId="{155FB6DB-A61A-4F67-901E-F04F3D812441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CEC"/>
          </a:solidFill>
        </a:fill>
      </a:tcStyle>
    </a:wholeTbl>
    <a:band1H>
      <a:tcTxStyle/>
      <a:tcStyle>
        <a:tcBdr/>
        <a:fill>
          <a:solidFill>
            <a:srgbClr val="D6D6D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6D6D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4.fntdata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3.fntdata" /><Relationship Id="rId17" Type="http://schemas.openxmlformats.org/officeDocument/2006/relationships/font" Target="fonts/font8.fntdata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7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2.fntdata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6.fntdata" /><Relationship Id="rId23" Type="http://schemas.openxmlformats.org/officeDocument/2006/relationships/presProps" Target="presProps.xml" /><Relationship Id="rId10" Type="http://schemas.openxmlformats.org/officeDocument/2006/relationships/font" Target="fonts/font1.fntdata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Relationship Id="rId14" Type="http://schemas.openxmlformats.org/officeDocument/2006/relationships/font" Target="fonts/font5.fntdata" /><Relationship Id="rId22" Type="http://customschemas.google.com/relationships/presentationmetadata" Target="meta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" name="Google Shape;19;p10"/>
          <p:cNvSpPr/>
          <p:nvPr/>
        </p:nvSpPr>
        <p:spPr>
          <a:xfrm>
            <a:off x="-2380" y="-925"/>
            <a:ext cx="9146380" cy="6858925"/>
          </a:xfrm>
          <a:custGeom>
            <a:avLst/>
            <a:gdLst/>
            <a:ahLst/>
            <a:cxnLst/>
            <a:rect l="l" t="t" r="r" b="b"/>
            <a:pathLst>
              <a:path w="3352800" h="2002901" extrusionOk="0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" name="Google Shape;20;p10"/>
          <p:cNvSpPr txBox="1">
            <a:spLocks noGrp="1"/>
          </p:cNvSpPr>
          <p:nvPr>
            <p:ph type="ctrTitle"/>
          </p:nvPr>
        </p:nvSpPr>
        <p:spPr>
          <a:xfrm rot="-2460000">
            <a:off x="817112" y="1730403"/>
            <a:ext cx="5648623" cy="120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Thi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ubTitle" idx="1"/>
          </p:nvPr>
        </p:nvSpPr>
        <p:spPr>
          <a:xfrm rot="-2460000">
            <a:off x="1212277" y="2470925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25" rIns="91425" bIns="45700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 rot="5400000">
            <a:off x="2793506" y="-869917"/>
            <a:ext cx="3579849" cy="752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 rot="5400000">
            <a:off x="5318919" y="1585120"/>
            <a:ext cx="467836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 rot="5400000">
            <a:off x="1127919" y="-396080"/>
            <a:ext cx="467836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/>
          <p:nvPr/>
        </p:nvSpPr>
        <p:spPr>
          <a:xfrm>
            <a:off x="-2380" y="-925"/>
            <a:ext cx="9146380" cy="6858925"/>
          </a:xfrm>
          <a:custGeom>
            <a:avLst/>
            <a:gdLst/>
            <a:ahLst/>
            <a:cxnLst/>
            <a:rect l="l" t="t" r="r" b="b"/>
            <a:pathLst>
              <a:path w="3352800" h="2002901" extrusionOk="0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" name="Google Shape;33;p12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 rot="-2460000">
            <a:off x="819399" y="1726737"/>
            <a:ext cx="5650992" cy="120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Thin"/>
              <a:buNone/>
              <a:defRPr sz="32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 rot="-2460000">
            <a:off x="1216152" y="2468304"/>
            <a:ext cx="6510528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822960" y="1097280"/>
            <a:ext cx="3200400" cy="371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spcBef>
                <a:spcPts val="30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4700016" y="1097280"/>
            <a:ext cx="3200400" cy="371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spcBef>
                <a:spcPts val="30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Th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2"/>
          </p:nvPr>
        </p:nvSpPr>
        <p:spPr>
          <a:xfrm>
            <a:off x="819150" y="1701848"/>
            <a:ext cx="3200400" cy="310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3"/>
          </p:nvPr>
        </p:nvSpPr>
        <p:spPr>
          <a:xfrm>
            <a:off x="4700016" y="1097280"/>
            <a:ext cx="32004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4"/>
          </p:nvPr>
        </p:nvSpPr>
        <p:spPr>
          <a:xfrm>
            <a:off x="4700016" y="1701848"/>
            <a:ext cx="3200400" cy="310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" name="Google Shape;66;p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 rot="-2460000">
            <a:off x="784930" y="1576103"/>
            <a:ext cx="5212080" cy="108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None/>
              <a:defRPr sz="2800" b="0" i="0" u="none" strike="noStrike" cap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4749552" y="2618912"/>
            <a:ext cx="3807779" cy="332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406400" algn="l">
              <a:spcBef>
                <a:spcPts val="30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spcBef>
                <a:spcPts val="30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 rot="-2460000">
            <a:off x="1297954" y="2253385"/>
            <a:ext cx="5794760" cy="62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5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65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65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65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65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65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65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65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65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>
            <a:spLocks noGrp="1"/>
          </p:cNvSpPr>
          <p:nvPr>
            <p:ph type="pic" idx="2"/>
          </p:nvPr>
        </p:nvSpPr>
        <p:spPr>
          <a:xfrm>
            <a:off x="2028825" y="0"/>
            <a:ext cx="7115175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182875" bIns="45700" anchor="ctr" anchorCtr="0">
            <a:normAutofit/>
          </a:bodyPr>
          <a:lstStyle>
            <a:lvl1pPr marR="0" lvl="0" algn="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6" name="Google Shape;76;p18"/>
          <p:cNvSpPr/>
          <p:nvPr/>
        </p:nvSpPr>
        <p:spPr>
          <a:xfrm>
            <a:off x="0" y="5048250"/>
            <a:ext cx="3571875" cy="1809750"/>
          </a:xfrm>
          <a:custGeom>
            <a:avLst/>
            <a:gdLst/>
            <a:ahLst/>
            <a:cxnLst/>
            <a:rect l="l" t="t" r="r" b="b"/>
            <a:pathLst>
              <a:path w="3571875" h="1809750" extrusionOk="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 rot="-2460000">
            <a:off x="671197" y="1717501"/>
            <a:ext cx="5486400" cy="86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Thin"/>
              <a:buNone/>
              <a:defRPr sz="2800" b="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 rot="-2460000">
            <a:off x="1143479" y="2180529"/>
            <a:ext cx="6096545" cy="74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-2382" y="5050633"/>
            <a:ext cx="3574257" cy="1807368"/>
          </a:xfrm>
          <a:custGeom>
            <a:avLst/>
            <a:gdLst/>
            <a:ahLst/>
            <a:cxnLst/>
            <a:rect l="l" t="t" r="r" b="b"/>
            <a:pathLst>
              <a:path w="3574257" h="1807368" extrusionOk="0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" name="Google Shape;11;p9"/>
          <p:cNvSpPr/>
          <p:nvPr/>
        </p:nvSpPr>
        <p:spPr>
          <a:xfrm>
            <a:off x="-2380" y="5051292"/>
            <a:ext cx="9146380" cy="1806709"/>
          </a:xfrm>
          <a:custGeom>
            <a:avLst/>
            <a:gdLst/>
            <a:ahLst/>
            <a:cxnLst/>
            <a:rect l="l" t="t" r="r" b="b"/>
            <a:pathLst>
              <a:path w="3352800" h="527584" extrusionOk="0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Thin"/>
              <a:buNone/>
              <a:defRPr sz="28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>
            <a:spLocks noGrp="1"/>
          </p:cNvSpPr>
          <p:nvPr>
            <p:ph type="sldNum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65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683568" y="116688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Franklin Thin"/>
              <a:buNone/>
            </a:pPr>
            <a:r>
              <a:rPr lang="en-ID" sz="4400"/>
              <a:t>LAPORAN PERTANGGUNG JAWABAN BULANAN</a:t>
            </a:r>
            <a:br>
              <a:rPr lang="en-ID" sz="4400"/>
            </a:br>
            <a:r>
              <a:rPr lang="en-ID" sz="4400"/>
              <a:t>PERIODE 26 FEB – 25 MAR ‘ 21</a:t>
            </a:r>
            <a:endParaRPr sz="4400"/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5076056" y="4656559"/>
            <a:ext cx="401320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25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D" sz="4000" b="1"/>
              <a:t>JATINANGOR</a:t>
            </a:r>
            <a:endParaRPr sz="4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467545" y="116632"/>
            <a:ext cx="8080710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 Thin"/>
              <a:buNone/>
            </a:pPr>
            <a:r>
              <a:rPr lang="en-ID" sz="4000"/>
              <a:t>HASIL SSS MONT TO MONT</a:t>
            </a:r>
            <a:endParaRPr sz="4000"/>
          </a:p>
        </p:txBody>
      </p:sp>
      <p:sp>
        <p:nvSpPr>
          <p:cNvPr id="106" name="Google Shape;106;p2"/>
          <p:cNvSpPr txBox="1">
            <a:spLocks noGrp="1"/>
          </p:cNvSpPr>
          <p:nvPr>
            <p:ph type="body" idx="1"/>
          </p:nvPr>
        </p:nvSpPr>
        <p:spPr>
          <a:xfrm>
            <a:off x="467544" y="1412776"/>
            <a:ext cx="83632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D" sz="2400"/>
              <a:t>JATINANGOR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D" sz="2400"/>
              <a:t>                                                                                                                                          </a:t>
            </a:r>
            <a:endParaRPr sz="2400"/>
          </a:p>
        </p:txBody>
      </p:sp>
      <p:graphicFrame>
        <p:nvGraphicFramePr>
          <p:cNvPr id="107" name="Google Shape;107;p2"/>
          <p:cNvGraphicFramePr/>
          <p:nvPr/>
        </p:nvGraphicFramePr>
        <p:xfrm>
          <a:off x="539552" y="191683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{155FB6DB-A61A-4F67-901E-F04F3D812441}</a:tableStyleId>
              </a:tblPr>
              <a:tblGrid>
                <a:gridCol w="136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/>
                        <a:t>PERIODE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FEBRUARI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TARGET SSS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TARGET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GROWTH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ACTUAL SSS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%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/>
                        <a:t>PER BULAN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/>
                        <a:t>112.479.568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/>
                        <a:t>110.751.086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128.047.740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/>
                        <a:t>115.61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/>
                        <a:t>PER HARI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/>
                        <a:t>3.749.319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/>
                        <a:t>3.955.396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4.268.258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8" name="Google Shape;108;p2"/>
          <p:cNvGraphicFramePr/>
          <p:nvPr/>
        </p:nvGraphicFramePr>
        <p:xfrm>
          <a:off x="539552" y="368463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{155FB6DB-A61A-4F67-901E-F04F3D812441}</a:tableStyleId>
              </a:tblPr>
              <a:tblGrid>
                <a:gridCol w="26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PENJUALAN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FEBRUARI  21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MARET  21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/>
                        <a:t>TOTAL TRANSAKSI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/>
                        <a:t>3.557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/>
                        <a:t>3.894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/>
                        <a:t>PENJUALAN RATA - RATA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/>
                        <a:t>35.574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/>
                        <a:t>36.421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457200" y="404664"/>
            <a:ext cx="8003232" cy="70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Thin"/>
              <a:buNone/>
            </a:pPr>
            <a:r>
              <a:rPr lang="en-ID"/>
              <a:t>ANALISA PERFORMANCE SSS BULAN INI DIBANDING BULAN KEMARIN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323528" y="1772817"/>
            <a:ext cx="8363272" cy="86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D" sz="2000"/>
              <a:t>APA PENYEBAB DAN SIAPA PENYEBABNYA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D" sz="2000"/>
              <a:t>    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D" sz="2000"/>
              <a:t>   </a:t>
            </a:r>
            <a:endParaRPr sz="2000"/>
          </a:p>
        </p:txBody>
      </p:sp>
      <p:graphicFrame>
        <p:nvGraphicFramePr>
          <p:cNvPr id="115" name="Google Shape;115;p3"/>
          <p:cNvGraphicFramePr/>
          <p:nvPr/>
        </p:nvGraphicFramePr>
        <p:xfrm>
          <a:off x="395536" y="26765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{155FB6DB-A61A-4F67-901E-F04F3D812441}</a:tableStyleId>
              </a:tblPr>
              <a:tblGrid>
                <a:gridCol w="10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300"/>
                        <a:t>CASH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300"/>
                        <a:t>GOOFOOD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300"/>
                        <a:t>GOPAY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300"/>
                        <a:t>GRABFOOD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300"/>
                        <a:t>OVO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300"/>
                        <a:t>SHOOPEPAY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300"/>
                        <a:t>TOTAL OMSET</a:t>
                      </a:r>
                      <a:endParaRPr sz="13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300"/>
                        <a:t>48.114.119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300"/>
                        <a:t>29.658.320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300"/>
                        <a:t>1.852.022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300"/>
                        <a:t>30.989.727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300"/>
                        <a:t>255.201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300"/>
                        <a:t>1.610.178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300"/>
                        <a:t>112.479.568</a:t>
                      </a:r>
                      <a:endParaRPr sz="13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300"/>
                        <a:t>47.536.981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300"/>
                        <a:t>32.901.560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300"/>
                        <a:t>3.586.182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300"/>
                        <a:t>41.468.871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300"/>
                        <a:t>276.587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300"/>
                        <a:t>2.277.599</a:t>
                      </a:r>
                      <a:endParaRPr sz="13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300"/>
                        <a:t>128.047.740</a:t>
                      </a:r>
                      <a:endParaRPr sz="13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1235525" y="260650"/>
            <a:ext cx="70809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Thin"/>
              <a:buNone/>
            </a:pPr>
            <a:r>
              <a:rPr lang="en-ID" sz="4400"/>
              <a:t>TARGET SSS BULAN INI</a:t>
            </a:r>
            <a:endParaRPr sz="4400"/>
          </a:p>
        </p:txBody>
      </p:sp>
      <p:graphicFrame>
        <p:nvGraphicFramePr>
          <p:cNvPr id="121" name="Google Shape;121;p5"/>
          <p:cNvGraphicFramePr/>
          <p:nvPr/>
        </p:nvGraphicFramePr>
        <p:xfrm>
          <a:off x="899592" y="233399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{155FB6DB-A61A-4F67-901E-F04F3D812441}</a:tableStyleId>
              </a:tblPr>
              <a:tblGrid>
                <a:gridCol w="266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3200"/>
                        <a:t>TRAGET SSS</a:t>
                      </a:r>
                      <a:endParaRPr sz="3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3200"/>
                        <a:t>ACTUAL SSS</a:t>
                      </a:r>
                      <a:endParaRPr sz="3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3200"/>
                        <a:t>%</a:t>
                      </a:r>
                      <a:endParaRPr sz="3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2800"/>
                        <a:t>110.751.086</a:t>
                      </a:r>
                      <a:endParaRPr sz="2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2800"/>
                        <a:t>128.047.740</a:t>
                      </a:r>
                      <a:endParaRPr sz="2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2800" b="1"/>
                        <a:t>115.61</a:t>
                      </a:r>
                      <a:endParaRPr sz="2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2800"/>
                        <a:t>3.955.396</a:t>
                      </a:r>
                      <a:endParaRPr sz="2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2800"/>
                        <a:t>  4.268.258</a:t>
                      </a:r>
                      <a:endParaRPr sz="2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2" name="Google Shape;122;p5"/>
          <p:cNvSpPr txBox="1"/>
          <p:nvPr/>
        </p:nvSpPr>
        <p:spPr>
          <a:xfrm>
            <a:off x="827584" y="1349896"/>
            <a:ext cx="82296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Franklin Thin"/>
              <a:buNone/>
            </a:pPr>
            <a:r>
              <a:rPr lang="en-ID" sz="36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FEBRUARI</a:t>
            </a:r>
            <a:endParaRPr sz="3600" b="0" i="0" u="none" strike="noStrike" cap="none">
              <a:solidFill>
                <a:schemeClr val="dk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609600" y="12576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Thin"/>
              <a:buNone/>
            </a:pPr>
            <a:r>
              <a:rPr lang="en-ID" sz="4400"/>
              <a:t>ACTION PLAN 1.0</a:t>
            </a:r>
            <a:endParaRPr sz="4400"/>
          </a:p>
        </p:txBody>
      </p:sp>
      <p:graphicFrame>
        <p:nvGraphicFramePr>
          <p:cNvPr id="128" name="Google Shape;128;p6"/>
          <p:cNvGraphicFramePr/>
          <p:nvPr/>
        </p:nvGraphicFramePr>
        <p:xfrm>
          <a:off x="611560" y="26765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{155FB6DB-A61A-4F67-901E-F04F3D812441}</a:tableStyleId>
              </a:tblPr>
              <a:tblGrid>
                <a:gridCol w="23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RINCIAN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%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BULAN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HARI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UPSELL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30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2.967.022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105.965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TAMBAHAN JAM OPERASIONAL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70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6.923.050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247.252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9" name="Google Shape;129;p6"/>
          <p:cNvSpPr txBox="1"/>
          <p:nvPr/>
        </p:nvSpPr>
        <p:spPr>
          <a:xfrm>
            <a:off x="539552" y="1493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Thin"/>
              <a:buNone/>
            </a:pPr>
            <a:r>
              <a:rPr lang="en-ID" sz="28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GROWTH    (  9.</a:t>
            </a:r>
            <a:r>
              <a:rPr lang="en-ID" sz="28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890.072</a:t>
            </a:r>
            <a:r>
              <a:rPr lang="en-ID" sz="28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 )</a:t>
            </a:r>
            <a:endParaRPr sz="2800" b="0" i="0" u="none" strike="noStrike" cap="none">
              <a:solidFill>
                <a:schemeClr val="dk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Thin"/>
              <a:buNone/>
            </a:pPr>
            <a:r>
              <a:rPr lang="en-ID" sz="4400"/>
              <a:t>ACTION PLAN 1.0</a:t>
            </a:r>
            <a:endParaRPr sz="4400"/>
          </a:p>
        </p:txBody>
      </p:sp>
      <p:sp>
        <p:nvSpPr>
          <p:cNvPr id="135" name="Google Shape;135;p7"/>
          <p:cNvSpPr txBox="1"/>
          <p:nvPr/>
        </p:nvSpPr>
        <p:spPr>
          <a:xfrm>
            <a:off x="291426" y="1340775"/>
            <a:ext cx="85542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 Thin"/>
              <a:buNone/>
            </a:pPr>
            <a:r>
              <a:rPr lang="en-ID" sz="24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TAMBAHAN JAM BUKA  DAN  CLOSING ( 6.</a:t>
            </a:r>
            <a:r>
              <a:rPr lang="en-ID" sz="24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923.050</a:t>
            </a:r>
            <a:r>
              <a:rPr lang="en-ID" sz="2400" b="0" i="0" u="none" strike="noStrike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)</a:t>
            </a:r>
            <a:endParaRPr sz="2400" b="0" i="0" u="none" strike="noStrike" cap="none">
              <a:solidFill>
                <a:schemeClr val="dk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graphicFrame>
        <p:nvGraphicFramePr>
          <p:cNvPr id="136" name="Google Shape;136;p7"/>
          <p:cNvGraphicFramePr/>
          <p:nvPr/>
        </p:nvGraphicFramePr>
        <p:xfrm>
          <a:off x="395535" y="242088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{155FB6DB-A61A-4F67-901E-F04F3D812441}</a:tableStyleId>
              </a:tblPr>
              <a:tblGrid>
                <a:gridCol w="445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RINCIAN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%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TARGET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HASIL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Jam Buka   ( 08.00 – 10.00 )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60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4.153.830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6.985.356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Closing       ( 10.00 –  24.00 )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40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2.769.220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/>
                        <a:t>3.445.735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22960" y="252032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ibre Franklin Thin"/>
              <a:buNone/>
            </a:pPr>
            <a:r>
              <a:rPr lang="en-ID" sz="5400"/>
              <a:t>TERIMA KASIH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Tampilan Layar (4:3)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8" baseType="lpstr">
      <vt:lpstr>Angles</vt:lpstr>
      <vt:lpstr>LAPORAN PERTANGGUNG JAWABAN BULANAN PERIODE 26 FEB – 25 MAR ‘ 21</vt:lpstr>
      <vt:lpstr>HASIL SSS MONT TO MONT</vt:lpstr>
      <vt:lpstr>ANALISA PERFORMANCE SSS BULAN INI DIBANDING BULAN KEMARIN</vt:lpstr>
      <vt:lpstr>TARGET SSS BULAN INI</vt:lpstr>
      <vt:lpstr>ACTION PLAN 1.0</vt:lpstr>
      <vt:lpstr>ACTION PLAN 1.0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PERTANGGUNG JAWABAN BULANAN PERIODE 26 FEB – 25 MAR ‘ 21</dc:title>
  <dc:creator>Administrator</dc:creator>
  <cp:lastModifiedBy>Pengguna Tidak dikenal</cp:lastModifiedBy>
  <cp:revision>1</cp:revision>
  <dcterms:created xsi:type="dcterms:W3CDTF">2021-01-07T14:11:38Z</dcterms:created>
  <dcterms:modified xsi:type="dcterms:W3CDTF">2021-04-01T02:35:33Z</dcterms:modified>
</cp:coreProperties>
</file>