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9975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B76D-21E3-4011-9C8D-64C248C36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799F4-F83D-42C8-B51B-EBB7F8927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5EEAC-D4DD-4858-83BA-8D3DF9AC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58A2-43F3-4721-ACD2-DC0C03E8CA13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ABF5-8112-4A6D-9ABC-2D880AE4B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FB3A1-3F27-4198-9E68-AA737137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7E2B-CA26-4121-8A05-711BAB025E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480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2FB0-3F27-4155-8367-63D30291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1008E-4044-4B43-9225-CFEFDB004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EDF23-E832-4B34-B09A-7AE360B1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58A2-43F3-4721-ACD2-DC0C03E8CA13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8EEE8-B3EE-4387-950F-6B10F2EB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87FF9-3B47-4B50-9609-27370E5C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7E2B-CA26-4121-8A05-711BAB025E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907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C702B5-542E-4AF2-9257-837E12966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6786B-398C-4099-993A-FB6D15ABF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C926C-25D3-42EE-A52B-164EAA14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58A2-43F3-4721-ACD2-DC0C03E8CA13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1327D-1544-4894-8C24-B82BA2B7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CB560-0204-47D9-B963-3D5084D5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7E2B-CA26-4121-8A05-711BAB025E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032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AF01-2373-4DD2-9593-08CC7175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896D7-819E-4146-9598-C4067AF39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65F43-07F4-4D8D-9F0D-D23941E6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58A2-43F3-4721-ACD2-DC0C03E8CA13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17AEB-5FE7-43D7-B900-3FE9D995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F841-951B-4CCE-B637-C0A28B0F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7E2B-CA26-4121-8A05-711BAB025E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581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30D7-1468-44E0-8B4D-23C0D5237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44E58-6449-4CB2-8DD4-D0FA56AE3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F982D-6C08-41AE-B49D-6AB1D0F6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58A2-43F3-4721-ACD2-DC0C03E8CA13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F49E3-2B0B-4E5A-BF48-20ACA989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3EEB6-ABE6-40B4-A6A3-FD163C49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7E2B-CA26-4121-8A05-711BAB025E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788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0DF3-0DF1-481A-8C8F-3DFC9046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0AA07-289C-42A8-8782-9C0240A31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3B3EB-7722-44C4-B97D-7815FCDB5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FC00B-334E-4F36-8666-B8D4F58B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58A2-43F3-4721-ACD2-DC0C03E8CA13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B3D18-6E6E-4A99-BE7D-6FC4ECD6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32B31-CEDA-4A3E-A47E-C2AEB860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7E2B-CA26-4121-8A05-711BAB025E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691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16F3-05C6-47D2-9963-02E09374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3598C-F675-4D8A-BA56-265FA42F7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CDC21-8E6F-47A6-B9BB-B2361DD0A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03FC2-4B62-4989-9912-CF4B8E19D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E0F33-723E-4C68-BA7B-EF9646FAA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BC8E8-0273-491A-8069-E445F9EF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58A2-43F3-4721-ACD2-DC0C03E8CA13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A128E-1798-4BC5-943E-7A4530F9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2694F-F6AB-408A-BF6B-098ED0C1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7E2B-CA26-4121-8A05-711BAB025E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52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D268-C829-4601-8F98-14E4512E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DBD63-63FA-4259-9347-5E43C1B0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58A2-43F3-4721-ACD2-DC0C03E8CA13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7C52-D75E-4A60-85BF-EA80CEE2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6CBFE-4A24-4092-9AEE-9C16BC29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7E2B-CA26-4121-8A05-711BAB025E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245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E25C2-8B26-4702-820C-103D3FDB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58A2-43F3-4721-ACD2-DC0C03E8CA13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EEB77-6F44-475C-81F2-1E21B953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8FDC0-1DF6-4391-ACC4-1AC7F6F6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7E2B-CA26-4121-8A05-711BAB025E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212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28BE-853C-4370-9768-89AA5353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32CA-58CF-4A54-B40A-5D9E22E8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69F43-95C6-49F4-A786-03CAF7726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64464-5D5C-49E0-AF37-197B61A9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58A2-43F3-4721-ACD2-DC0C03E8CA13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87FCC-9632-46A4-A6F3-C70F8279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8E24E-E405-4600-A773-B027D3B0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7E2B-CA26-4121-8A05-711BAB025E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10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153B-2A1F-4CD0-8F8A-90C6501D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E1A00-2F2F-4D4B-A1DB-75342A385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C9A11-E0C9-4719-B59A-61F815E06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F9633-75AD-4C2D-8CA4-74622005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58A2-43F3-4721-ACD2-DC0C03E8CA13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62208-9438-4008-B4EA-86C4E770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EB9B9-8B92-4FE8-A6D2-7C858A7C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7E2B-CA26-4121-8A05-711BAB025E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248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A1F27-80BF-4DFD-A2B8-229D65E30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D10F5-370E-483E-8A81-3B6DF0566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C5911-DA8D-4644-9A1D-FF3E5488A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858A2-43F3-4721-ACD2-DC0C03E8CA13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C0FF0-0052-4A2E-8298-3DEBD51F6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08C02-421A-4EF2-AB04-449303DD7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87E2B-CA26-4121-8A05-711BAB025E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495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98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9C56-5578-4A50-A324-C02F7A53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365125"/>
            <a:ext cx="11513573" cy="1325563"/>
          </a:xfrm>
        </p:spPr>
        <p:txBody>
          <a:bodyPr/>
          <a:lstStyle/>
          <a:p>
            <a:r>
              <a:rPr lang="en-US" dirty="0">
                <a:solidFill>
                  <a:srgbClr val="C59975"/>
                </a:solidFill>
                <a:latin typeface="Arial Black" panose="020B0A04020102020204" pitchFamily="34" charset="0"/>
              </a:rPr>
              <a:t>PROSPECTING CRISBAR CAMPAIGN</a:t>
            </a:r>
            <a:endParaRPr lang="en-ID" dirty="0">
              <a:solidFill>
                <a:srgbClr val="C59975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DBF7-9F43-4A32-AF62-C9529CA4E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129" y="1391563"/>
            <a:ext cx="4195916" cy="484064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C59975"/>
                </a:solidFill>
              </a:rPr>
              <a:t>Lookalike 0-2%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CPR : Rp 119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Amount Spent : 1,861,231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5593AE-6DEC-4A02-B599-6C3F6E494DBC}"/>
              </a:ext>
            </a:extLst>
          </p:cNvPr>
          <p:cNvSpPr txBox="1">
            <a:spLocks/>
          </p:cNvSpPr>
          <p:nvPr/>
        </p:nvSpPr>
        <p:spPr>
          <a:xfrm>
            <a:off x="2698547" y="3781142"/>
            <a:ext cx="4195916" cy="4479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Lookalike 2-4%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CPR : Rp 120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Amount Spent : 911,277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DF312-CBF0-47D5-8270-694E510D3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33" y="1419532"/>
            <a:ext cx="2133376" cy="40189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27EA9-57FD-4A3E-A463-DA2C75F2B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904" y="1437695"/>
            <a:ext cx="2153194" cy="4018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9D64CF-A61F-4481-B9C8-305C1A6AD1AF}"/>
              </a:ext>
            </a:extLst>
          </p:cNvPr>
          <p:cNvSpPr txBox="1"/>
          <p:nvPr/>
        </p:nvSpPr>
        <p:spPr>
          <a:xfrm>
            <a:off x="403123" y="5407446"/>
            <a:ext cx="306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9975"/>
                </a:solidFill>
              </a:rPr>
              <a:t>ALWI CRISBAR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5C5AE-A596-4C47-AEB2-787F087B1359}"/>
              </a:ext>
            </a:extLst>
          </p:cNvPr>
          <p:cNvSpPr txBox="1"/>
          <p:nvPr/>
        </p:nvSpPr>
        <p:spPr>
          <a:xfrm>
            <a:off x="5817866" y="5420305"/>
            <a:ext cx="215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9975"/>
                </a:solidFill>
              </a:rPr>
              <a:t>ANGKY CRISBAR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9DBF3B4-4998-4514-B3B9-90E39BEBAFA3}"/>
              </a:ext>
            </a:extLst>
          </p:cNvPr>
          <p:cNvSpPr txBox="1">
            <a:spLocks/>
          </p:cNvSpPr>
          <p:nvPr/>
        </p:nvSpPr>
        <p:spPr>
          <a:xfrm>
            <a:off x="8133938" y="1413948"/>
            <a:ext cx="4195916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59975"/>
                </a:solidFill>
              </a:rPr>
              <a:t>Lookalike 0-2%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CPR : Rp 138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Amount Spent : 512,822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D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9659307-DB26-4659-BA1B-F25BC9CFCBB4}"/>
              </a:ext>
            </a:extLst>
          </p:cNvPr>
          <p:cNvSpPr txBox="1">
            <a:spLocks/>
          </p:cNvSpPr>
          <p:nvPr/>
        </p:nvSpPr>
        <p:spPr>
          <a:xfrm>
            <a:off x="8133938" y="3550111"/>
            <a:ext cx="4195916" cy="4479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Lookalike 2-4%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CPR : Rp 118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Amount Spent : 197,752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8288F-13E9-453D-9E3E-2BB450C61865}"/>
              </a:ext>
            </a:extLst>
          </p:cNvPr>
          <p:cNvSpPr txBox="1"/>
          <p:nvPr/>
        </p:nvSpPr>
        <p:spPr>
          <a:xfrm>
            <a:off x="403123" y="5651336"/>
            <a:ext cx="3953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SCORE : 6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RESULT : STILL RUNNING ON AUGUST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ADF85D-7F72-425A-9BF2-D2D45B4DA883}"/>
              </a:ext>
            </a:extLst>
          </p:cNvPr>
          <p:cNvSpPr txBox="1"/>
          <p:nvPr/>
        </p:nvSpPr>
        <p:spPr>
          <a:xfrm>
            <a:off x="5817866" y="5786909"/>
            <a:ext cx="3953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SCORE : 5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RESULT : STILL RUNNING ON AUGUST</a:t>
            </a:r>
          </a:p>
        </p:txBody>
      </p:sp>
    </p:spTree>
    <p:extLst>
      <p:ext uri="{BB962C8B-B14F-4D97-AF65-F5344CB8AC3E}">
        <p14:creationId xmlns:p14="http://schemas.microsoft.com/office/powerpoint/2010/main" val="398440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9C56-5578-4A50-A324-C02F7A53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365125"/>
            <a:ext cx="11513573" cy="1325563"/>
          </a:xfrm>
        </p:spPr>
        <p:txBody>
          <a:bodyPr/>
          <a:lstStyle/>
          <a:p>
            <a:r>
              <a:rPr lang="en-US" dirty="0">
                <a:solidFill>
                  <a:srgbClr val="C59975"/>
                </a:solidFill>
                <a:latin typeface="Arial Black" panose="020B0A04020102020204" pitchFamily="34" charset="0"/>
              </a:rPr>
              <a:t>PROSPECTING CRISBEE CAMPAIGN</a:t>
            </a:r>
            <a:endParaRPr lang="en-ID" dirty="0">
              <a:solidFill>
                <a:srgbClr val="C59975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DBF7-9F43-4A32-AF62-C9529CA4E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547" y="1360819"/>
            <a:ext cx="4195916" cy="484064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C59975"/>
                </a:solidFill>
              </a:rPr>
              <a:t>Lookalike 0-2%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CPR : Rp 102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Amount Spent : 2,220,605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5593AE-6DEC-4A02-B599-6C3F6E494DBC}"/>
              </a:ext>
            </a:extLst>
          </p:cNvPr>
          <p:cNvSpPr txBox="1">
            <a:spLocks/>
          </p:cNvSpPr>
          <p:nvPr/>
        </p:nvSpPr>
        <p:spPr>
          <a:xfrm>
            <a:off x="2698547" y="3781142"/>
            <a:ext cx="4195916" cy="4479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Lookalike 2-4%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CPR : Rp 98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Amount Spent : 944,735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D64CF-A61F-4481-B9C8-305C1A6AD1AF}"/>
              </a:ext>
            </a:extLst>
          </p:cNvPr>
          <p:cNvSpPr txBox="1"/>
          <p:nvPr/>
        </p:nvSpPr>
        <p:spPr>
          <a:xfrm>
            <a:off x="382475" y="5420305"/>
            <a:ext cx="215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9975"/>
                </a:solidFill>
              </a:rPr>
              <a:t>DKB CRISBEE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5C5AE-A596-4C47-AEB2-787F087B1359}"/>
              </a:ext>
            </a:extLst>
          </p:cNvPr>
          <p:cNvSpPr txBox="1"/>
          <p:nvPr/>
        </p:nvSpPr>
        <p:spPr>
          <a:xfrm>
            <a:off x="5817866" y="5420305"/>
            <a:ext cx="215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9975"/>
                </a:solidFill>
              </a:rPr>
              <a:t>CRISBEE LUNET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9DBF3B4-4998-4514-B3B9-90E39BEBAFA3}"/>
              </a:ext>
            </a:extLst>
          </p:cNvPr>
          <p:cNvSpPr txBox="1">
            <a:spLocks/>
          </p:cNvSpPr>
          <p:nvPr/>
        </p:nvSpPr>
        <p:spPr>
          <a:xfrm>
            <a:off x="8133938" y="1413948"/>
            <a:ext cx="4195916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59975"/>
                </a:solidFill>
              </a:rPr>
              <a:t>Lookalike 0-2%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CPR : Rp 108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Amount Spent : 1,951</a:t>
            </a:r>
            <a:endParaRPr lang="en-ID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9659307-DB26-4659-BA1B-F25BC9CFCBB4}"/>
              </a:ext>
            </a:extLst>
          </p:cNvPr>
          <p:cNvSpPr txBox="1">
            <a:spLocks/>
          </p:cNvSpPr>
          <p:nvPr/>
        </p:nvSpPr>
        <p:spPr>
          <a:xfrm>
            <a:off x="8133938" y="3781142"/>
            <a:ext cx="4195916" cy="4479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Lookalike 2-4%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CPR : Rp 312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C59975"/>
                </a:solidFill>
              </a:rPr>
              <a:t>Amount Spent : 3,535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8288F-13E9-453D-9E3E-2BB450C61865}"/>
              </a:ext>
            </a:extLst>
          </p:cNvPr>
          <p:cNvSpPr txBox="1"/>
          <p:nvPr/>
        </p:nvSpPr>
        <p:spPr>
          <a:xfrm>
            <a:off x="382475" y="5697502"/>
            <a:ext cx="3953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SCORE : 9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RESULT : STILL RUNNING ON AUGUST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B7C85D-15BA-412C-B93F-99ECD35E6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13" y="1275767"/>
            <a:ext cx="2249734" cy="41716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4D2B81-C5C0-4A7D-9871-DCE8A1FF8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204" y="1275767"/>
            <a:ext cx="2249734" cy="4203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D164003-BDE2-4FB8-B50B-FC2058A4F97E}"/>
              </a:ext>
            </a:extLst>
          </p:cNvPr>
          <p:cNvSpPr txBox="1"/>
          <p:nvPr/>
        </p:nvSpPr>
        <p:spPr>
          <a:xfrm>
            <a:off x="5817866" y="5697502"/>
            <a:ext cx="3953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SCORE : 26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RESULT : TAKE OUT ON AUGUST</a:t>
            </a:r>
          </a:p>
          <a:p>
            <a:r>
              <a:rPr lang="en-US" b="1" dirty="0">
                <a:solidFill>
                  <a:srgbClr val="FF0000"/>
                </a:solidFill>
              </a:rPr>
              <a:t>SUGGEST : video </a:t>
            </a:r>
            <a:r>
              <a:rPr lang="en-US" b="1" dirty="0" err="1">
                <a:solidFill>
                  <a:srgbClr val="FF0000"/>
                </a:solidFill>
              </a:rPr>
              <a:t>versi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angky</a:t>
            </a:r>
            <a:r>
              <a:rPr lang="en-US" b="1" dirty="0">
                <a:solidFill>
                  <a:srgbClr val="FF0000"/>
                </a:solidFill>
              </a:rPr>
              <a:t> tan </a:t>
            </a:r>
            <a:r>
              <a:rPr lang="en-US" b="1" dirty="0" err="1">
                <a:solidFill>
                  <a:srgbClr val="FF0000"/>
                </a:solidFill>
              </a:rPr>
              <a:t>dibuat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versi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crisbee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8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9C56-5578-4A50-A324-C02F7A53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2" y="371830"/>
            <a:ext cx="1151357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59975"/>
                </a:solidFill>
                <a:latin typeface="Arial Black" panose="020B0A04020102020204" pitchFamily="34" charset="0"/>
              </a:rPr>
              <a:t>REENGAGEMENT CRISBAR CAMPAIGN</a:t>
            </a:r>
            <a:endParaRPr lang="en-ID" sz="4000" dirty="0">
              <a:solidFill>
                <a:srgbClr val="C59975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DBF7-9F43-4A32-AF62-C9529CA4E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876" y="1605289"/>
            <a:ext cx="4195916" cy="484064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C59975"/>
                </a:solidFill>
              </a:rPr>
              <a:t>IG &amp; FB</a:t>
            </a:r>
            <a:br>
              <a:rPr lang="en-US" sz="1400" dirty="0">
                <a:solidFill>
                  <a:srgbClr val="C59975"/>
                </a:solidFill>
              </a:rPr>
            </a:br>
            <a:r>
              <a:rPr lang="en-ID" sz="1400" dirty="0">
                <a:solidFill>
                  <a:srgbClr val="C59975"/>
                </a:solidFill>
              </a:rPr>
              <a:t>CPR : Rp 209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400" dirty="0">
                <a:solidFill>
                  <a:srgbClr val="C59975"/>
                </a:solidFill>
              </a:rPr>
              <a:t>Amount Spent : 151,815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1400" dirty="0">
              <a:solidFill>
                <a:srgbClr val="C59975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C59975"/>
                </a:solidFill>
              </a:rPr>
              <a:t>Re-engagement 50%</a:t>
            </a:r>
            <a:br>
              <a:rPr lang="en-US" sz="1400" dirty="0">
                <a:solidFill>
                  <a:srgbClr val="C59975"/>
                </a:solidFill>
              </a:rPr>
            </a:br>
            <a:r>
              <a:rPr lang="en-ID" sz="1400" dirty="0">
                <a:solidFill>
                  <a:srgbClr val="C59975"/>
                </a:solidFill>
              </a:rPr>
              <a:t>CPR : Rp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400" dirty="0">
                <a:solidFill>
                  <a:srgbClr val="C59975"/>
                </a:solidFill>
              </a:rPr>
              <a:t>Amount Spent :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1400" dirty="0">
              <a:solidFill>
                <a:srgbClr val="C59975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C59975"/>
                </a:solidFill>
              </a:rPr>
              <a:t>Re-engagement 75-90%</a:t>
            </a:r>
            <a:br>
              <a:rPr lang="en-US" sz="1400" dirty="0">
                <a:solidFill>
                  <a:srgbClr val="C59975"/>
                </a:solidFill>
              </a:rPr>
            </a:br>
            <a:r>
              <a:rPr lang="en-ID" sz="1400" dirty="0">
                <a:solidFill>
                  <a:srgbClr val="C59975"/>
                </a:solidFill>
              </a:rPr>
              <a:t>CPR : Rp 212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400" dirty="0">
                <a:solidFill>
                  <a:srgbClr val="C59975"/>
                </a:solidFill>
              </a:rPr>
              <a:t>Amount Spent : 135,260</a:t>
            </a:r>
            <a:endParaRPr lang="en-ID" sz="14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16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2000" dirty="0">
              <a:solidFill>
                <a:srgbClr val="C59975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5593AE-6DEC-4A02-B599-6C3F6E494DBC}"/>
              </a:ext>
            </a:extLst>
          </p:cNvPr>
          <p:cNvSpPr txBox="1">
            <a:spLocks/>
          </p:cNvSpPr>
          <p:nvPr/>
        </p:nvSpPr>
        <p:spPr>
          <a:xfrm>
            <a:off x="2698547" y="3781142"/>
            <a:ext cx="4195916" cy="4479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D" sz="2000" dirty="0">
              <a:solidFill>
                <a:srgbClr val="C5997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D64CF-A61F-4481-B9C8-305C1A6AD1AF}"/>
              </a:ext>
            </a:extLst>
          </p:cNvPr>
          <p:cNvSpPr txBox="1"/>
          <p:nvPr/>
        </p:nvSpPr>
        <p:spPr>
          <a:xfrm>
            <a:off x="95242" y="5217298"/>
            <a:ext cx="215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9975"/>
                </a:solidFill>
              </a:rPr>
              <a:t>ASMR Ivo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5C5AE-A596-4C47-AEB2-787F087B1359}"/>
              </a:ext>
            </a:extLst>
          </p:cNvPr>
          <p:cNvSpPr txBox="1"/>
          <p:nvPr/>
        </p:nvSpPr>
        <p:spPr>
          <a:xfrm>
            <a:off x="4186253" y="5315408"/>
            <a:ext cx="215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9975"/>
                </a:solidFill>
              </a:rPr>
              <a:t>ANIME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8288F-13E9-453D-9E3E-2BB450C61865}"/>
              </a:ext>
            </a:extLst>
          </p:cNvPr>
          <p:cNvSpPr txBox="1"/>
          <p:nvPr/>
        </p:nvSpPr>
        <p:spPr>
          <a:xfrm>
            <a:off x="89789" y="5500074"/>
            <a:ext cx="3953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SCORE : 16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RESULT : STILL RUNNING ON AUGUST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ADF85D-7F72-425A-9BF2-D2D45B4DA883}"/>
              </a:ext>
            </a:extLst>
          </p:cNvPr>
          <p:cNvSpPr txBox="1"/>
          <p:nvPr/>
        </p:nvSpPr>
        <p:spPr>
          <a:xfrm>
            <a:off x="4184570" y="5570939"/>
            <a:ext cx="3953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SCORE : 18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RESULT : TAKE OUT ON AUGUST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C9E5A5-29FE-4675-B476-1780F30A8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27" y="1514447"/>
            <a:ext cx="2140476" cy="37296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45CEEF-2EFA-476D-8F86-74DC6D896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253" y="1507413"/>
            <a:ext cx="2058918" cy="377988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230B0CD-2D80-4C32-8933-49408AC8E995}"/>
              </a:ext>
            </a:extLst>
          </p:cNvPr>
          <p:cNvSpPr txBox="1">
            <a:spLocks/>
          </p:cNvSpPr>
          <p:nvPr/>
        </p:nvSpPr>
        <p:spPr>
          <a:xfrm>
            <a:off x="6245171" y="1552738"/>
            <a:ext cx="4195916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59975"/>
                </a:solidFill>
              </a:rPr>
              <a:t>IG &amp; FB</a:t>
            </a:r>
            <a:br>
              <a:rPr lang="en-US" sz="1400" dirty="0">
                <a:solidFill>
                  <a:srgbClr val="C59975"/>
                </a:solidFill>
              </a:rPr>
            </a:br>
            <a:r>
              <a:rPr lang="en-ID" sz="1400" dirty="0">
                <a:solidFill>
                  <a:srgbClr val="C59975"/>
                </a:solidFill>
              </a:rPr>
              <a:t>CPR : Rp 200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400" dirty="0">
                <a:solidFill>
                  <a:srgbClr val="C59975"/>
                </a:solidFill>
              </a:rPr>
              <a:t>Amount Spent : 128,94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1400" dirty="0">
              <a:solidFill>
                <a:srgbClr val="C59975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59975"/>
                </a:solidFill>
              </a:rPr>
              <a:t>Re-engagement 50%</a:t>
            </a:r>
            <a:br>
              <a:rPr lang="en-US" sz="1400" dirty="0">
                <a:solidFill>
                  <a:srgbClr val="C59975"/>
                </a:solidFill>
              </a:rPr>
            </a:br>
            <a:r>
              <a:rPr lang="en-ID" sz="1400" dirty="0">
                <a:solidFill>
                  <a:srgbClr val="C59975"/>
                </a:solidFill>
              </a:rPr>
              <a:t>CPR : Rp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400" dirty="0">
                <a:solidFill>
                  <a:srgbClr val="C59975"/>
                </a:solidFill>
              </a:rPr>
              <a:t>Amount Spent :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1400" dirty="0">
              <a:solidFill>
                <a:srgbClr val="C59975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59975"/>
                </a:solidFill>
              </a:rPr>
              <a:t>Re-engagement 75-90%</a:t>
            </a:r>
            <a:br>
              <a:rPr lang="en-US" sz="1400" dirty="0">
                <a:solidFill>
                  <a:srgbClr val="C59975"/>
                </a:solidFill>
              </a:rPr>
            </a:br>
            <a:r>
              <a:rPr lang="en-ID" sz="1400" dirty="0">
                <a:solidFill>
                  <a:srgbClr val="C59975"/>
                </a:solidFill>
              </a:rPr>
              <a:t>CPR : Rp 212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400" dirty="0">
                <a:solidFill>
                  <a:srgbClr val="C59975"/>
                </a:solidFill>
              </a:rPr>
              <a:t>Amount Spent : 135,260</a:t>
            </a:r>
            <a:endParaRPr lang="en-ID" sz="14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20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2000" dirty="0">
              <a:solidFill>
                <a:srgbClr val="C59975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E3CB15-5375-4CD8-8F43-8FB51BE28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121" y="1491992"/>
            <a:ext cx="2028470" cy="3743683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ADBEC9-060A-4C7A-8464-63F49C436293}"/>
              </a:ext>
            </a:extLst>
          </p:cNvPr>
          <p:cNvSpPr txBox="1">
            <a:spLocks/>
          </p:cNvSpPr>
          <p:nvPr/>
        </p:nvSpPr>
        <p:spPr>
          <a:xfrm>
            <a:off x="10166591" y="1532613"/>
            <a:ext cx="4195916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59975"/>
                </a:solidFill>
              </a:rPr>
              <a:t>IG &amp; FB</a:t>
            </a:r>
            <a:br>
              <a:rPr lang="en-US" sz="1400" dirty="0">
                <a:solidFill>
                  <a:srgbClr val="C59975"/>
                </a:solidFill>
              </a:rPr>
            </a:br>
            <a:r>
              <a:rPr lang="en-ID" sz="1400" dirty="0">
                <a:solidFill>
                  <a:srgbClr val="C59975"/>
                </a:solidFill>
              </a:rPr>
              <a:t>CPR : Rp 180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400" dirty="0">
                <a:solidFill>
                  <a:srgbClr val="C59975"/>
                </a:solidFill>
              </a:rPr>
              <a:t>Amount Spent : 969,868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1400" dirty="0">
              <a:solidFill>
                <a:srgbClr val="C59975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59975"/>
                </a:solidFill>
              </a:rPr>
              <a:t>Re-engagement 50%</a:t>
            </a:r>
            <a:br>
              <a:rPr lang="en-US" sz="1400" dirty="0">
                <a:solidFill>
                  <a:srgbClr val="C59975"/>
                </a:solidFill>
              </a:rPr>
            </a:br>
            <a:r>
              <a:rPr lang="en-ID" sz="1400" dirty="0">
                <a:solidFill>
                  <a:srgbClr val="C59975"/>
                </a:solidFill>
              </a:rPr>
              <a:t>CPR : Rp 188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400" dirty="0">
                <a:solidFill>
                  <a:srgbClr val="C59975"/>
                </a:solidFill>
              </a:rPr>
              <a:t>Amount Spent : 1,130,411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1400" dirty="0">
              <a:solidFill>
                <a:srgbClr val="C59975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C59975"/>
                </a:solidFill>
              </a:rPr>
              <a:t>Re-engagement 75-90%</a:t>
            </a:r>
            <a:br>
              <a:rPr lang="en-US" sz="1400" dirty="0">
                <a:solidFill>
                  <a:srgbClr val="C59975"/>
                </a:solidFill>
              </a:rPr>
            </a:br>
            <a:r>
              <a:rPr lang="en-ID" sz="1400" dirty="0">
                <a:solidFill>
                  <a:srgbClr val="C59975"/>
                </a:solidFill>
              </a:rPr>
              <a:t>CPR : Rp 198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400" dirty="0">
                <a:solidFill>
                  <a:srgbClr val="C59975"/>
                </a:solidFill>
              </a:rPr>
              <a:t>Amount Spent : 678,396</a:t>
            </a:r>
            <a:endParaRPr lang="en-ID" sz="14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20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2000" dirty="0">
              <a:solidFill>
                <a:srgbClr val="C5997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C3E4B6-6294-452D-8DEB-601D744ED101}"/>
              </a:ext>
            </a:extLst>
          </p:cNvPr>
          <p:cNvSpPr txBox="1"/>
          <p:nvPr/>
        </p:nvSpPr>
        <p:spPr>
          <a:xfrm>
            <a:off x="8050627" y="5202996"/>
            <a:ext cx="215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9975"/>
                </a:solidFill>
              </a:rPr>
              <a:t>TIKTOK TUTORIAL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DA3B1E-80EF-4727-BBF7-CFCEF0DB6AFE}"/>
              </a:ext>
            </a:extLst>
          </p:cNvPr>
          <p:cNvSpPr txBox="1"/>
          <p:nvPr/>
        </p:nvSpPr>
        <p:spPr>
          <a:xfrm>
            <a:off x="8050627" y="5550814"/>
            <a:ext cx="3953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SCORE :  18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RESULT : STILL RUNNING ON AUGUST</a:t>
            </a:r>
          </a:p>
        </p:txBody>
      </p:sp>
    </p:spTree>
    <p:extLst>
      <p:ext uri="{BB962C8B-B14F-4D97-AF65-F5344CB8AC3E}">
        <p14:creationId xmlns:p14="http://schemas.microsoft.com/office/powerpoint/2010/main" val="149958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9C56-5578-4A50-A324-C02F7A53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2" y="371830"/>
            <a:ext cx="1151357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59975"/>
                </a:solidFill>
                <a:latin typeface="Arial Black" panose="020B0A04020102020204" pitchFamily="34" charset="0"/>
              </a:rPr>
              <a:t>REENGAGEMENT CRISBEE CAMPAIGN</a:t>
            </a:r>
            <a:endParaRPr lang="en-ID" sz="4000" dirty="0">
              <a:solidFill>
                <a:srgbClr val="C59975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DBF7-9F43-4A32-AF62-C9529CA4E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728" y="1419341"/>
            <a:ext cx="4195916" cy="484064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C59975"/>
                </a:solidFill>
              </a:rPr>
              <a:t>IG &amp; FB</a:t>
            </a:r>
            <a:br>
              <a:rPr lang="en-US" sz="1800" dirty="0">
                <a:solidFill>
                  <a:srgbClr val="C59975"/>
                </a:solidFill>
              </a:rPr>
            </a:br>
            <a:r>
              <a:rPr lang="en-ID" sz="1800" dirty="0">
                <a:solidFill>
                  <a:srgbClr val="C59975"/>
                </a:solidFill>
              </a:rPr>
              <a:t>CPR : Rp 424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800" dirty="0">
                <a:solidFill>
                  <a:srgbClr val="C59975"/>
                </a:solidFill>
              </a:rPr>
              <a:t>Amount Spent : 179,692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1800" dirty="0">
              <a:solidFill>
                <a:srgbClr val="C59975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C59975"/>
                </a:solidFill>
              </a:rPr>
              <a:t>Re-engagement 50%</a:t>
            </a:r>
            <a:br>
              <a:rPr lang="en-US" sz="1800" dirty="0">
                <a:solidFill>
                  <a:srgbClr val="C59975"/>
                </a:solidFill>
              </a:rPr>
            </a:br>
            <a:r>
              <a:rPr lang="en-ID" sz="1800" dirty="0">
                <a:solidFill>
                  <a:srgbClr val="C59975"/>
                </a:solidFill>
              </a:rPr>
              <a:t>CPR : Rp 298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800" dirty="0">
                <a:solidFill>
                  <a:srgbClr val="C59975"/>
                </a:solidFill>
              </a:rPr>
              <a:t>Amount Spent : 195,115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1800" dirty="0">
              <a:solidFill>
                <a:srgbClr val="C59975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C59975"/>
                </a:solidFill>
              </a:rPr>
              <a:t>Re-engagement 75-90%</a:t>
            </a:r>
            <a:br>
              <a:rPr lang="en-US" sz="1800" dirty="0">
                <a:solidFill>
                  <a:srgbClr val="C59975"/>
                </a:solidFill>
              </a:rPr>
            </a:br>
            <a:r>
              <a:rPr lang="en-ID" sz="1800" dirty="0">
                <a:solidFill>
                  <a:srgbClr val="C59975"/>
                </a:solidFill>
              </a:rPr>
              <a:t>CPR : Rp 281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800" dirty="0">
                <a:solidFill>
                  <a:srgbClr val="C59975"/>
                </a:solidFill>
              </a:rPr>
              <a:t>Amount Spent : 190,642</a:t>
            </a:r>
            <a:endParaRPr lang="en-ID" sz="18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16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2000" dirty="0">
              <a:solidFill>
                <a:srgbClr val="C59975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5593AE-6DEC-4A02-B599-6C3F6E494DBC}"/>
              </a:ext>
            </a:extLst>
          </p:cNvPr>
          <p:cNvSpPr txBox="1">
            <a:spLocks/>
          </p:cNvSpPr>
          <p:nvPr/>
        </p:nvSpPr>
        <p:spPr>
          <a:xfrm>
            <a:off x="2698547" y="3781142"/>
            <a:ext cx="4195916" cy="4479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D" sz="2000" dirty="0">
              <a:solidFill>
                <a:srgbClr val="C5997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D64CF-A61F-4481-B9C8-305C1A6AD1AF}"/>
              </a:ext>
            </a:extLst>
          </p:cNvPr>
          <p:cNvSpPr txBox="1"/>
          <p:nvPr/>
        </p:nvSpPr>
        <p:spPr>
          <a:xfrm>
            <a:off x="567833" y="5572328"/>
            <a:ext cx="215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9975"/>
                </a:solidFill>
              </a:rPr>
              <a:t>CRISBEE GARANSI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5C5AE-A596-4C47-AEB2-787F087B1359}"/>
              </a:ext>
            </a:extLst>
          </p:cNvPr>
          <p:cNvSpPr txBox="1"/>
          <p:nvPr/>
        </p:nvSpPr>
        <p:spPr>
          <a:xfrm>
            <a:off x="5745667" y="5521323"/>
            <a:ext cx="215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9975"/>
                </a:solidFill>
              </a:rPr>
              <a:t>CRISBEE LUNET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ADBEC9-060A-4C7A-8464-63F49C436293}"/>
              </a:ext>
            </a:extLst>
          </p:cNvPr>
          <p:cNvSpPr txBox="1">
            <a:spLocks/>
          </p:cNvSpPr>
          <p:nvPr/>
        </p:nvSpPr>
        <p:spPr>
          <a:xfrm>
            <a:off x="8313499" y="1493284"/>
            <a:ext cx="4195916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59975"/>
                </a:solidFill>
              </a:rPr>
              <a:t>IG &amp; FB</a:t>
            </a:r>
            <a:br>
              <a:rPr lang="en-US" sz="1800" dirty="0">
                <a:solidFill>
                  <a:srgbClr val="C59975"/>
                </a:solidFill>
              </a:rPr>
            </a:br>
            <a:r>
              <a:rPr lang="en-ID" sz="1800" dirty="0">
                <a:solidFill>
                  <a:srgbClr val="C59975"/>
                </a:solidFill>
              </a:rPr>
              <a:t>CPR : Rp 307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800" dirty="0">
                <a:solidFill>
                  <a:srgbClr val="C59975"/>
                </a:solidFill>
              </a:rPr>
              <a:t>Amount Spent : 779,578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1800" dirty="0">
              <a:solidFill>
                <a:srgbClr val="C59975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59975"/>
                </a:solidFill>
              </a:rPr>
              <a:t>Re-engagement 50%</a:t>
            </a:r>
            <a:br>
              <a:rPr lang="en-US" sz="1800" dirty="0">
                <a:solidFill>
                  <a:srgbClr val="C59975"/>
                </a:solidFill>
              </a:rPr>
            </a:br>
            <a:r>
              <a:rPr lang="en-ID" sz="1800" dirty="0">
                <a:solidFill>
                  <a:srgbClr val="C59975"/>
                </a:solidFill>
              </a:rPr>
              <a:t>CPR : Rp 305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800" dirty="0">
                <a:solidFill>
                  <a:srgbClr val="C59975"/>
                </a:solidFill>
              </a:rPr>
              <a:t>Amount Spent : 960,672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1800" dirty="0">
              <a:solidFill>
                <a:srgbClr val="C59975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59975"/>
                </a:solidFill>
              </a:rPr>
              <a:t>Re-engagement 75-90%</a:t>
            </a:r>
            <a:br>
              <a:rPr lang="en-US" sz="1800" dirty="0">
                <a:solidFill>
                  <a:srgbClr val="C59975"/>
                </a:solidFill>
              </a:rPr>
            </a:br>
            <a:r>
              <a:rPr lang="en-ID" sz="1800" dirty="0">
                <a:solidFill>
                  <a:srgbClr val="C59975"/>
                </a:solidFill>
              </a:rPr>
              <a:t>CPR : Rp 291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800" dirty="0">
                <a:solidFill>
                  <a:srgbClr val="C59975"/>
                </a:solidFill>
              </a:rPr>
              <a:t>Amount Spent : 665,574</a:t>
            </a:r>
            <a:endParaRPr lang="en-ID" sz="18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20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2000" dirty="0">
              <a:solidFill>
                <a:srgbClr val="C5997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DA3B1E-80EF-4727-BBF7-CFCEF0DB6AFE}"/>
              </a:ext>
            </a:extLst>
          </p:cNvPr>
          <p:cNvSpPr txBox="1"/>
          <p:nvPr/>
        </p:nvSpPr>
        <p:spPr>
          <a:xfrm>
            <a:off x="5768851" y="5821190"/>
            <a:ext cx="3953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SCORE : 15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RESULT : STILL RUNNING ON AUGUST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4E5DDDB-622F-452E-ACA5-C9698C2B8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09" y="1406652"/>
            <a:ext cx="2263685" cy="41729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166480C-0799-44EC-B346-E2C5EB025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335" y="1358978"/>
            <a:ext cx="2263685" cy="420480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4A10CF0-E48B-4934-99FA-E49749147E04}"/>
              </a:ext>
            </a:extLst>
          </p:cNvPr>
          <p:cNvSpPr txBox="1"/>
          <p:nvPr/>
        </p:nvSpPr>
        <p:spPr>
          <a:xfrm>
            <a:off x="567833" y="5798322"/>
            <a:ext cx="3953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SCORE : 19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RESULT : TAKE OUT ON AUGUST</a:t>
            </a:r>
          </a:p>
          <a:p>
            <a:r>
              <a:rPr lang="en-US" b="1" dirty="0">
                <a:solidFill>
                  <a:srgbClr val="FF0000"/>
                </a:solidFill>
              </a:rPr>
              <a:t>SUGGEST : TIKTOK TUTORIAL CRISBEE</a:t>
            </a:r>
          </a:p>
        </p:txBody>
      </p:sp>
    </p:spTree>
    <p:extLst>
      <p:ext uri="{BB962C8B-B14F-4D97-AF65-F5344CB8AC3E}">
        <p14:creationId xmlns:p14="http://schemas.microsoft.com/office/powerpoint/2010/main" val="355363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9C56-5578-4A50-A324-C02F7A53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2" y="371830"/>
            <a:ext cx="1151357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59975"/>
                </a:solidFill>
                <a:latin typeface="Arial Black" panose="020B0A04020102020204" pitchFamily="34" charset="0"/>
              </a:rPr>
              <a:t>RETARGETING CRISBAR &amp; CRISBEE CAMPAIGN</a:t>
            </a:r>
            <a:endParaRPr lang="en-ID" sz="4000" dirty="0">
              <a:solidFill>
                <a:srgbClr val="C59975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DBF7-9F43-4A32-AF62-C9529CA4E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907" y="2658246"/>
            <a:ext cx="4195916" cy="484064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C59975"/>
                </a:solidFill>
              </a:rPr>
              <a:t>Database + Pixel</a:t>
            </a:r>
            <a:br>
              <a:rPr lang="en-US" sz="1800" dirty="0">
                <a:solidFill>
                  <a:srgbClr val="C59975"/>
                </a:solidFill>
              </a:rPr>
            </a:br>
            <a:r>
              <a:rPr lang="en-ID" sz="1800" dirty="0">
                <a:solidFill>
                  <a:srgbClr val="C59975"/>
                </a:solidFill>
              </a:rPr>
              <a:t>CPR : Rp 518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800" dirty="0">
                <a:solidFill>
                  <a:srgbClr val="C59975"/>
                </a:solidFill>
              </a:rPr>
              <a:t>Amount Spent : 1,483,046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18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1800" dirty="0">
              <a:solidFill>
                <a:srgbClr val="C59975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5593AE-6DEC-4A02-B599-6C3F6E494DBC}"/>
              </a:ext>
            </a:extLst>
          </p:cNvPr>
          <p:cNvSpPr txBox="1">
            <a:spLocks/>
          </p:cNvSpPr>
          <p:nvPr/>
        </p:nvSpPr>
        <p:spPr>
          <a:xfrm>
            <a:off x="2698547" y="3781142"/>
            <a:ext cx="4195916" cy="4479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D" sz="2000" dirty="0">
              <a:solidFill>
                <a:srgbClr val="C5997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D64CF-A61F-4481-B9C8-305C1A6AD1AF}"/>
              </a:ext>
            </a:extLst>
          </p:cNvPr>
          <p:cNvSpPr txBox="1"/>
          <p:nvPr/>
        </p:nvSpPr>
        <p:spPr>
          <a:xfrm>
            <a:off x="3071210" y="2075721"/>
            <a:ext cx="249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9975"/>
                </a:solidFill>
              </a:rPr>
              <a:t>SHOPEEFOOD CRISBAR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DA3B1E-80EF-4727-BBF7-CFCEF0DB6AFE}"/>
              </a:ext>
            </a:extLst>
          </p:cNvPr>
          <p:cNvSpPr txBox="1"/>
          <p:nvPr/>
        </p:nvSpPr>
        <p:spPr>
          <a:xfrm>
            <a:off x="199822" y="6082632"/>
            <a:ext cx="4344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SCORE : 26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RESULT : STILL RUNNING ON AUGUST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B480FF-2202-4891-8EF1-1F68BEDC69ED}"/>
              </a:ext>
            </a:extLst>
          </p:cNvPr>
          <p:cNvSpPr txBox="1"/>
          <p:nvPr/>
        </p:nvSpPr>
        <p:spPr>
          <a:xfrm>
            <a:off x="8996933" y="2075721"/>
            <a:ext cx="249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9975"/>
                </a:solidFill>
              </a:rPr>
              <a:t>SHOPEEFOOD CRISBEE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51D7B-B128-4478-81D5-FDA064D18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82" y="1603580"/>
            <a:ext cx="2779128" cy="4479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4B08DA-74F7-4EA9-958F-C320105AF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265" y="1540966"/>
            <a:ext cx="2869179" cy="4541666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D50B931-FC9B-4B29-8DE5-509B182F900A}"/>
              </a:ext>
            </a:extLst>
          </p:cNvPr>
          <p:cNvSpPr txBox="1">
            <a:spLocks/>
          </p:cNvSpPr>
          <p:nvPr/>
        </p:nvSpPr>
        <p:spPr>
          <a:xfrm>
            <a:off x="8922767" y="2658246"/>
            <a:ext cx="4195916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C59975"/>
                </a:solidFill>
              </a:rPr>
              <a:t>Database + Pixel</a:t>
            </a:r>
            <a:br>
              <a:rPr lang="en-US" sz="1600" dirty="0">
                <a:solidFill>
                  <a:srgbClr val="C59975"/>
                </a:solidFill>
              </a:rPr>
            </a:br>
            <a:r>
              <a:rPr lang="en-ID" sz="1600" dirty="0">
                <a:solidFill>
                  <a:srgbClr val="C59975"/>
                </a:solidFill>
              </a:rPr>
              <a:t>CPR : Rp 572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D" sz="1600" dirty="0">
                <a:solidFill>
                  <a:srgbClr val="C59975"/>
                </a:solidFill>
              </a:rPr>
              <a:t>Amount Spent : 1,486,993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16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D" sz="1600" dirty="0">
              <a:solidFill>
                <a:srgbClr val="C5997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088872-CAE4-42EC-A3ED-696F1F87B9EE}"/>
              </a:ext>
            </a:extLst>
          </p:cNvPr>
          <p:cNvSpPr txBox="1"/>
          <p:nvPr/>
        </p:nvSpPr>
        <p:spPr>
          <a:xfrm>
            <a:off x="5913588" y="6109340"/>
            <a:ext cx="4344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SCORE : 27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RESULT : STILL RUNNING ON AUGUST</a:t>
            </a:r>
          </a:p>
        </p:txBody>
      </p:sp>
    </p:spTree>
    <p:extLst>
      <p:ext uri="{BB962C8B-B14F-4D97-AF65-F5344CB8AC3E}">
        <p14:creationId xmlns:p14="http://schemas.microsoft.com/office/powerpoint/2010/main" val="351702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9C56-5578-4A50-A324-C02F7A53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2" y="371830"/>
            <a:ext cx="1151357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59975"/>
                </a:solidFill>
                <a:latin typeface="Arial Black" panose="020B0A04020102020204" pitchFamily="34" charset="0"/>
              </a:rPr>
              <a:t>RESULT</a:t>
            </a:r>
            <a:endParaRPr lang="en-ID" sz="4000" dirty="0">
              <a:solidFill>
                <a:srgbClr val="C59975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5593AE-6DEC-4A02-B599-6C3F6E494DBC}"/>
              </a:ext>
            </a:extLst>
          </p:cNvPr>
          <p:cNvSpPr txBox="1">
            <a:spLocks/>
          </p:cNvSpPr>
          <p:nvPr/>
        </p:nvSpPr>
        <p:spPr>
          <a:xfrm>
            <a:off x="2698547" y="3781142"/>
            <a:ext cx="4195916" cy="4479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D" sz="2000" dirty="0">
              <a:solidFill>
                <a:srgbClr val="C59975"/>
              </a:solidFill>
            </a:endParaRP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79DF76E1-B1D1-4495-936E-5953E997D6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854831"/>
              </p:ext>
            </p:extLst>
          </p:nvPr>
        </p:nvGraphicFramePr>
        <p:xfrm>
          <a:off x="586885" y="1697392"/>
          <a:ext cx="11018230" cy="4788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77828">
                  <a:extLst>
                    <a:ext uri="{9D8B030D-6E8A-4147-A177-3AD203B41FA5}">
                      <a16:colId xmlns:a16="http://schemas.microsoft.com/office/drawing/2014/main" val="3453723879"/>
                    </a:ext>
                  </a:extLst>
                </a:gridCol>
                <a:gridCol w="4740402">
                  <a:extLst>
                    <a:ext uri="{9D8B030D-6E8A-4147-A177-3AD203B41FA5}">
                      <a16:colId xmlns:a16="http://schemas.microsoft.com/office/drawing/2014/main" val="3975510427"/>
                    </a:ext>
                  </a:extLst>
                </a:gridCol>
              </a:tblGrid>
              <a:tr h="39906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1" u="none" strike="noStrike" dirty="0">
                          <a:effectLst/>
                        </a:rPr>
                        <a:t>Ads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1" u="none" strike="noStrike" dirty="0">
                          <a:effectLst/>
                        </a:rPr>
                        <a:t>Total Score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96983101"/>
                  </a:ext>
                </a:extLst>
              </a:tr>
              <a:tr h="399065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Angky crisbar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effectLst/>
                        </a:rPr>
                        <a:t>5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2040475"/>
                  </a:ext>
                </a:extLst>
              </a:tr>
              <a:tr h="399065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Alwi Crisbar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6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6703608"/>
                  </a:ext>
                </a:extLst>
              </a:tr>
              <a:tr h="399065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DKB Crisbee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9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0327898"/>
                  </a:ext>
                </a:extLst>
              </a:tr>
              <a:tr h="399065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 err="1">
                          <a:effectLst/>
                        </a:rPr>
                        <a:t>Crisbee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Lunet</a:t>
                      </a:r>
                      <a:r>
                        <a:rPr lang="en-ID" sz="1600" u="none" strike="noStrike" dirty="0">
                          <a:effectLst/>
                        </a:rPr>
                        <a:t> (reengagement) 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effectLst/>
                        </a:rPr>
                        <a:t>15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410814"/>
                  </a:ext>
                </a:extLst>
              </a:tr>
              <a:tr h="399065"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effectLst/>
                        </a:rPr>
                        <a:t>ASMR Ivo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16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6310743"/>
                  </a:ext>
                </a:extLst>
              </a:tr>
              <a:tr h="399065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Anime</a:t>
                      </a:r>
                      <a:endParaRPr lang="en-ID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18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8686726"/>
                  </a:ext>
                </a:extLst>
              </a:tr>
              <a:tr h="399065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 err="1">
                          <a:effectLst/>
                        </a:rPr>
                        <a:t>Tiktok</a:t>
                      </a:r>
                      <a:r>
                        <a:rPr lang="en-ID" sz="1600" u="none" strike="noStrike" dirty="0">
                          <a:effectLst/>
                        </a:rPr>
                        <a:t> tutorial </a:t>
                      </a:r>
                      <a:r>
                        <a:rPr lang="en-ID" sz="1600" u="none" strike="noStrike" dirty="0" err="1">
                          <a:effectLst/>
                        </a:rPr>
                        <a:t>Crisbar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18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54765294"/>
                  </a:ext>
                </a:extLst>
              </a:tr>
              <a:tr h="399065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Crisbee</a:t>
                      </a:r>
                      <a:r>
                        <a:rPr lang="en-ID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Garansi</a:t>
                      </a:r>
                      <a:endParaRPr lang="en-ID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19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9918908"/>
                  </a:ext>
                </a:extLst>
              </a:tr>
              <a:tr h="399065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Crisbee</a:t>
                      </a:r>
                      <a:r>
                        <a:rPr lang="en-ID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Lunet</a:t>
                      </a:r>
                      <a:r>
                        <a:rPr lang="en-ID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(prospecting)</a:t>
                      </a:r>
                      <a:endParaRPr lang="en-ID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effectLst/>
                        </a:rPr>
                        <a:t>26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3526769"/>
                  </a:ext>
                </a:extLst>
              </a:tr>
              <a:tr h="399065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Shopee Food Crisbar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26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32610419"/>
                  </a:ext>
                </a:extLst>
              </a:tr>
              <a:tr h="399065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Shopee Food Crisbee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effectLst/>
                        </a:rPr>
                        <a:t>27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3756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50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4764</TotalTime>
  <Words>484</Words>
  <Application>Microsoft Office PowerPoint</Application>
  <PresentationFormat>Widescreen</PresentationFormat>
  <Paragraphs>133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PowerPoint Presentation</vt:lpstr>
      <vt:lpstr>PROSPECTING CRISBAR CAMPAIGN</vt:lpstr>
      <vt:lpstr>PROSPECTING CRISBEE CAMPAIGN</vt:lpstr>
      <vt:lpstr>REENGAGEMENT CRISBAR CAMPAIGN</vt:lpstr>
      <vt:lpstr>REENGAGEMENT CRISBEE CAMPAIGN</vt:lpstr>
      <vt:lpstr>RETARGETING CRISBAR &amp; CRISBEE CAMPAIGN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Fahmi Aulia</dc:creator>
  <cp:lastModifiedBy>Fahmi Aulia</cp:lastModifiedBy>
  <cp:revision>22</cp:revision>
  <dcterms:created xsi:type="dcterms:W3CDTF">2021-07-23T05:09:38Z</dcterms:created>
  <dcterms:modified xsi:type="dcterms:W3CDTF">2021-07-27T03:40:33Z</dcterms:modified>
</cp:coreProperties>
</file>