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EB Garamond"/>
      <p:regular r:id="rId18"/>
      <p:bold r:id="rId19"/>
      <p:italic r:id="rId20"/>
      <p:boldItalic r:id="rId21"/>
    </p:embeddedFont>
    <p:embeddedFont>
      <p:font typeface="Open Sans"/>
      <p:regular r:id="rId22"/>
      <p:bold r:id="rId23"/>
      <p:italic r:id="rId24"/>
      <p:boldItalic r:id="rId25"/>
    </p:embeddedFont>
    <p:embeddedFont>
      <p:font typeface="Alegrey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jM1AUybeeVhNdIwcEhKcbH+bgv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418FF2-6A4D-4FDD-B87C-8E62B60767A0}">
  <a:tblStyle styleId="{9B418FF2-6A4D-4FDD-B87C-8E62B60767A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22" Type="http://schemas.openxmlformats.org/officeDocument/2006/relationships/font" Target="fonts/OpenSans-regular.fntdata"/><Relationship Id="rId21" Type="http://schemas.openxmlformats.org/officeDocument/2006/relationships/font" Target="fonts/EBGaramond-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legreya-regular.fntdata"/><Relationship Id="rId25" Type="http://schemas.openxmlformats.org/officeDocument/2006/relationships/font" Target="fonts/OpenSans-boldItalic.fntdata"/><Relationship Id="rId28" Type="http://schemas.openxmlformats.org/officeDocument/2006/relationships/font" Target="fonts/Alegreya-italic.fntdata"/><Relationship Id="rId27" Type="http://schemas.openxmlformats.org/officeDocument/2006/relationships/font" Target="fonts/Alegrey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legreya-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EBGaramond-bold.fntdata"/><Relationship Id="rId18" Type="http://schemas.openxmlformats.org/officeDocument/2006/relationships/font" Target="fonts/EBGaramo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4c84763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b4c847637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4c847637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b4c8476375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adbb66b03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gadbb66b0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fdab6e4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afdab6e4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7f089f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b87f089f4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7f089f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b87f089f4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7f089f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b87f089f4c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 name="Google Shape;16;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 name="Shape 18"/>
        <p:cNvGrpSpPr/>
        <p:nvPr/>
      </p:nvGrpSpPr>
      <p:grpSpPr>
        <a:xfrm>
          <a:off x="0" y="0"/>
          <a:ext cx="0" cy="0"/>
          <a:chOff x="0" y="0"/>
          <a:chExt cx="0" cy="0"/>
        </a:xfrm>
      </p:grpSpPr>
      <p:sp>
        <p:nvSpPr>
          <p:cNvPr id="19" name="Google Shape;19;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0" name="Google Shape;20;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1" name="Google Shape;2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0220B"/>
            </a:gs>
            <a:gs pos="74000">
              <a:srgbClr val="E4200A"/>
            </a:gs>
            <a:gs pos="82000">
              <a:srgbClr val="D71E08"/>
            </a:gs>
            <a:gs pos="100000">
              <a:srgbClr val="C00000"/>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lang="en-US">
                <a:solidFill>
                  <a:schemeClr val="lt1"/>
                </a:solidFill>
              </a:rPr>
              <a:t>Cabang Margahayu Metro</a:t>
            </a:r>
            <a:endParaRPr>
              <a:solidFill>
                <a:schemeClr val="lt1"/>
              </a:solidFill>
              <a:latin typeface="Arial"/>
              <a:ea typeface="Arial"/>
              <a:cs typeface="Arial"/>
              <a:sym typeface="Arial"/>
            </a:endParaRPr>
          </a:p>
        </p:txBody>
      </p:sp>
      <p:pic>
        <p:nvPicPr>
          <p:cNvPr id="51" name="Google Shape;51;p1"/>
          <p:cNvPicPr preferRelativeResize="0"/>
          <p:nvPr/>
        </p:nvPicPr>
        <p:blipFill rotWithShape="1">
          <a:blip r:embed="rId3">
            <a:alphaModFix/>
          </a:blip>
          <a:srcRect b="0" l="0" r="0" t="0"/>
          <a:stretch/>
        </p:blipFill>
        <p:spPr>
          <a:xfrm>
            <a:off x="2941320" y="1502229"/>
            <a:ext cx="3496056" cy="1170432"/>
          </a:xfrm>
          <a:prstGeom prst="rect">
            <a:avLst/>
          </a:prstGeom>
          <a:noFill/>
          <a:ln>
            <a:noFill/>
          </a:ln>
        </p:spPr>
      </p:pic>
      <p:pic>
        <p:nvPicPr>
          <p:cNvPr id="52" name="Google Shape;52;p1"/>
          <p:cNvPicPr preferRelativeResize="0"/>
          <p:nvPr/>
        </p:nvPicPr>
        <p:blipFill rotWithShape="1">
          <a:blip r:embed="rId4">
            <a:alphaModFix/>
          </a:blip>
          <a:srcRect b="0" l="0" r="0" t="0"/>
          <a:stretch/>
        </p:blipFill>
        <p:spPr>
          <a:xfrm>
            <a:off x="4239182" y="3455371"/>
            <a:ext cx="687651" cy="687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b4c8476375_1_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b4c8476375_1_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adbb66b03f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600">
                <a:solidFill>
                  <a:schemeClr val="lt1"/>
                </a:solidFill>
                <a:latin typeface="EB Garamond"/>
                <a:ea typeface="EB Garamond"/>
                <a:cs typeface="EB Garamond"/>
                <a:sym typeface="EB Garamond"/>
              </a:rPr>
              <a:t>Laporan Pertanggung Jawaban Bulanan</a:t>
            </a:r>
            <a:endParaRPr sz="2600">
              <a:solidFill>
                <a:schemeClr val="lt1"/>
              </a:solidFill>
              <a:latin typeface="EB Garamond"/>
              <a:ea typeface="EB Garamond"/>
              <a:cs typeface="EB Garamond"/>
              <a:sym typeface="EB Garamond"/>
            </a:endParaRPr>
          </a:p>
        </p:txBody>
      </p:sp>
      <p:sp>
        <p:nvSpPr>
          <p:cNvPr id="58" name="Google Shape;58;gadbb66b03f_0_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US">
                <a:solidFill>
                  <a:srgbClr val="FFFFFF"/>
                </a:solidFill>
              </a:rPr>
              <a:t>1. Pencapaian sales terhadap target</a:t>
            </a:r>
            <a:endParaRPr>
              <a:solidFill>
                <a:srgbClr val="FFFFFF"/>
              </a:solidFill>
            </a:endParaRPr>
          </a:p>
          <a:p>
            <a:pPr indent="-228600" lvl="0" marL="457200" rtl="0" algn="l">
              <a:lnSpc>
                <a:spcPct val="115000"/>
              </a:lnSpc>
              <a:spcBef>
                <a:spcPts val="0"/>
              </a:spcBef>
              <a:spcAft>
                <a:spcPts val="0"/>
              </a:spcAft>
              <a:buClr>
                <a:schemeClr val="dk1"/>
              </a:buClr>
              <a:buSzPts val="1100"/>
              <a:buFont typeface="Arial"/>
              <a:buNone/>
            </a:pPr>
            <a:r>
              <a:rPr lang="en-US">
                <a:solidFill>
                  <a:srgbClr val="FFFFFF"/>
                </a:solidFill>
              </a:rPr>
              <a:t>2. Total komplain, root cause, dan kaizennya</a:t>
            </a:r>
            <a:endParaRPr>
              <a:solidFill>
                <a:srgbClr val="FFFFFF"/>
              </a:solidFill>
            </a:endParaRPr>
          </a:p>
          <a:p>
            <a:pPr indent="-228600" lvl="0" marL="457200" rtl="0" algn="l">
              <a:lnSpc>
                <a:spcPct val="115000"/>
              </a:lnSpc>
              <a:spcBef>
                <a:spcPts val="0"/>
              </a:spcBef>
              <a:spcAft>
                <a:spcPts val="0"/>
              </a:spcAft>
              <a:buSzPts val="1100"/>
              <a:buNone/>
            </a:pPr>
            <a:r>
              <a:rPr lang="en-US">
                <a:solidFill>
                  <a:srgbClr val="FFFFFF"/>
                </a:solidFill>
              </a:rPr>
              <a:t>3. Progress pengembangan SDM</a:t>
            </a:r>
            <a:endParaRPr>
              <a:solidFill>
                <a:srgbClr val="FFFFFF"/>
              </a:solidFill>
            </a:endParaRPr>
          </a:p>
          <a:p>
            <a:pPr indent="-228600" lvl="0" marL="457200" rtl="0" algn="l">
              <a:lnSpc>
                <a:spcPct val="115000"/>
              </a:lnSpc>
              <a:spcBef>
                <a:spcPts val="0"/>
              </a:spcBef>
              <a:spcAft>
                <a:spcPts val="0"/>
              </a:spcAft>
              <a:buSzPts val="1100"/>
              <a:buNone/>
            </a:pPr>
            <a:r>
              <a:t/>
            </a:r>
            <a:endParaRPr>
              <a:solidFill>
                <a:srgbClr val="FFFFFF"/>
              </a:solidFill>
            </a:endParaRPr>
          </a:p>
          <a:p>
            <a:pPr indent="-228600" lvl="0" marL="457200" rtl="0" algn="l">
              <a:lnSpc>
                <a:spcPct val="115000"/>
              </a:lnSpc>
              <a:spcBef>
                <a:spcPts val="0"/>
              </a:spcBef>
              <a:spcAft>
                <a:spcPts val="0"/>
              </a:spcAft>
              <a:buClr>
                <a:schemeClr val="dk1"/>
              </a:buClr>
              <a:buSzPts val="1100"/>
              <a:buFont typeface="Arial"/>
              <a:buNone/>
            </a:pPr>
            <a:r>
              <a:rPr lang="en-US">
                <a:solidFill>
                  <a:srgbClr val="FFFFFF"/>
                </a:solidFill>
              </a:rPr>
              <a:t>Q.S.C</a:t>
            </a:r>
            <a:endParaRPr>
              <a:solidFill>
                <a:srgbClr val="FFFFFF"/>
              </a:solidFill>
            </a:endParaRPr>
          </a:p>
          <a:p>
            <a:pPr indent="-228600" lvl="0" marL="457200" rtl="0" algn="l">
              <a:lnSpc>
                <a:spcPct val="115000"/>
              </a:lnSpc>
              <a:spcBef>
                <a:spcPts val="0"/>
              </a:spcBef>
              <a:spcAft>
                <a:spcPts val="0"/>
              </a:spcAft>
              <a:buSzPts val="1400"/>
              <a:buNone/>
            </a:pPr>
            <a:r>
              <a:t/>
            </a:r>
            <a:endParaRPr/>
          </a:p>
        </p:txBody>
      </p:sp>
      <p:sp>
        <p:nvSpPr>
          <p:cNvPr id="59" name="Google Shape;59;gadbb66b03f_0_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solidFill>
                  <a:schemeClr val="lt1"/>
                </a:solidFill>
                <a:latin typeface="Open Sans"/>
                <a:ea typeface="Open Sans"/>
                <a:cs typeface="Open Sans"/>
                <a:sym typeface="Open Sans"/>
              </a:rPr>
              <a:t>Insert Deskripsi</a:t>
            </a:r>
            <a:endParaRPr>
              <a:solidFill>
                <a:schemeClr val="lt1"/>
              </a:solidFill>
              <a:latin typeface="Open Sans"/>
              <a:ea typeface="Open Sans"/>
              <a:cs typeface="Open Sans"/>
              <a:sym typeface="Open Sans"/>
            </a:endParaRPr>
          </a:p>
        </p:txBody>
      </p:sp>
      <p:pic>
        <p:nvPicPr>
          <p:cNvPr id="60" name="Google Shape;60;gadbb66b03f_0_7"/>
          <p:cNvPicPr preferRelativeResize="0"/>
          <p:nvPr/>
        </p:nvPicPr>
        <p:blipFill rotWithShape="1">
          <a:blip r:embed="rId3">
            <a:alphaModFix/>
          </a:blip>
          <a:srcRect b="0" l="0" r="0" t="0"/>
          <a:stretch/>
        </p:blipFill>
        <p:spPr>
          <a:xfrm>
            <a:off x="0" y="0"/>
            <a:ext cx="9143999" cy="386064"/>
          </a:xfrm>
          <a:prstGeom prst="rect">
            <a:avLst/>
          </a:prstGeom>
          <a:noFill/>
          <a:ln>
            <a:noFill/>
          </a:ln>
        </p:spPr>
      </p:pic>
      <p:pic>
        <p:nvPicPr>
          <p:cNvPr id="61" name="Google Shape;61;gadbb66b03f_0_7"/>
          <p:cNvPicPr preferRelativeResize="0"/>
          <p:nvPr/>
        </p:nvPicPr>
        <p:blipFill rotWithShape="1">
          <a:blip r:embed="rId4">
            <a:alphaModFix/>
          </a:blip>
          <a:srcRect b="21433" l="0" r="0" t="0"/>
          <a:stretch/>
        </p:blipFill>
        <p:spPr>
          <a:xfrm>
            <a:off x="7651287" y="75271"/>
            <a:ext cx="786759" cy="2069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600">
                <a:solidFill>
                  <a:schemeClr val="lt1"/>
                </a:solidFill>
              </a:rPr>
              <a:t>Pencapaian sales terhadap target </a:t>
            </a:r>
            <a:endParaRPr sz="3600">
              <a:solidFill>
                <a:schemeClr val="lt1"/>
              </a:solidFill>
              <a:latin typeface="Arial"/>
              <a:ea typeface="Arial"/>
              <a:cs typeface="Arial"/>
              <a:sym typeface="Arial"/>
            </a:endParaRPr>
          </a:p>
        </p:txBody>
      </p:sp>
      <p:sp>
        <p:nvSpPr>
          <p:cNvPr id="67" name="Google Shape;67;p3"/>
          <p:cNvSpPr txBox="1"/>
          <p:nvPr>
            <p:ph idx="1" type="body"/>
          </p:nvPr>
        </p:nvSpPr>
        <p:spPr>
          <a:xfrm>
            <a:off x="311700" y="1152475"/>
            <a:ext cx="3999900" cy="3416400"/>
          </a:xfrm>
          <a:prstGeom prst="rect">
            <a:avLst/>
          </a:prstGeom>
          <a:solidFill>
            <a:srgbClr val="FFFFFF"/>
          </a:solid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lang="en-US"/>
              <a:t>Targer sales februari : </a:t>
            </a:r>
            <a:endParaRPr/>
          </a:p>
          <a:p>
            <a:pPr indent="-228600" lvl="0" marL="457200" rtl="0" algn="l">
              <a:lnSpc>
                <a:spcPct val="115000"/>
              </a:lnSpc>
              <a:spcBef>
                <a:spcPts val="0"/>
              </a:spcBef>
              <a:spcAft>
                <a:spcPts val="0"/>
              </a:spcAft>
              <a:buSzPts val="1400"/>
              <a:buNone/>
            </a:pPr>
            <a:r>
              <a:t/>
            </a:r>
            <a:endParaRPr/>
          </a:p>
          <a:p>
            <a:pPr indent="-228600" lvl="0" marL="457200" rtl="0" algn="l">
              <a:lnSpc>
                <a:spcPct val="115000"/>
              </a:lnSpc>
              <a:spcBef>
                <a:spcPts val="0"/>
              </a:spcBef>
              <a:spcAft>
                <a:spcPts val="0"/>
              </a:spcAft>
              <a:buSzPts val="1400"/>
              <a:buNone/>
            </a:pPr>
            <a:r>
              <a:rPr lang="en-US" sz="2000"/>
              <a:t>RP.  113.984.253</a:t>
            </a:r>
            <a:endParaRPr sz="2000"/>
          </a:p>
          <a:p>
            <a:pPr indent="-228600" lvl="0" marL="457200" rtl="0" algn="l">
              <a:lnSpc>
                <a:spcPct val="115000"/>
              </a:lnSpc>
              <a:spcBef>
                <a:spcPts val="0"/>
              </a:spcBef>
              <a:spcAft>
                <a:spcPts val="0"/>
              </a:spcAft>
              <a:buSzPts val="1400"/>
              <a:buNone/>
            </a:pPr>
            <a:r>
              <a:rPr lang="en-US" sz="2000"/>
              <a:t>sss  Rp.4.073.764</a:t>
            </a:r>
            <a:endParaRPr sz="2000"/>
          </a:p>
          <a:p>
            <a:pPr indent="-228600" lvl="0" marL="457200" rtl="0" algn="l">
              <a:lnSpc>
                <a:spcPct val="115000"/>
              </a:lnSpc>
              <a:spcBef>
                <a:spcPts val="0"/>
              </a:spcBef>
              <a:spcAft>
                <a:spcPts val="0"/>
              </a:spcAft>
              <a:buSzPts val="1400"/>
              <a:buNone/>
            </a:pPr>
            <a:r>
              <a:t/>
            </a:r>
            <a:endParaRPr sz="2000"/>
          </a:p>
          <a:p>
            <a:pPr indent="-228600" lvl="0" marL="457200" rtl="0" algn="l">
              <a:lnSpc>
                <a:spcPct val="115000"/>
              </a:lnSpc>
              <a:spcBef>
                <a:spcPts val="0"/>
              </a:spcBef>
              <a:spcAft>
                <a:spcPts val="0"/>
              </a:spcAft>
              <a:buSzPts val="1400"/>
              <a:buNone/>
            </a:pPr>
            <a:r>
              <a:rPr lang="en-US"/>
              <a:t>acchivment </a:t>
            </a:r>
            <a:endParaRPr/>
          </a:p>
          <a:p>
            <a:pPr indent="0" lvl="0" marL="0" rtl="0" algn="l">
              <a:lnSpc>
                <a:spcPct val="115000"/>
              </a:lnSpc>
              <a:spcBef>
                <a:spcPts val="0"/>
              </a:spcBef>
              <a:spcAft>
                <a:spcPts val="0"/>
              </a:spcAft>
              <a:buSzPts val="1400"/>
              <a:buNone/>
            </a:pPr>
            <a:r>
              <a:t/>
            </a:r>
            <a:endParaRPr sz="1600"/>
          </a:p>
          <a:p>
            <a:pPr indent="-228600" lvl="0" marL="457200" rtl="0" algn="l">
              <a:lnSpc>
                <a:spcPct val="115000"/>
              </a:lnSpc>
              <a:spcBef>
                <a:spcPts val="0"/>
              </a:spcBef>
              <a:spcAft>
                <a:spcPts val="0"/>
              </a:spcAft>
              <a:buSzPts val="1400"/>
              <a:buNone/>
            </a:pPr>
            <a:r>
              <a:rPr lang="en-US" sz="1600"/>
              <a:t>Nett  MTd  	: RP. 148.948.780</a:t>
            </a:r>
            <a:endParaRPr sz="1600"/>
          </a:p>
          <a:p>
            <a:pPr indent="-228600" lvl="0" marL="457200" rtl="0" algn="l">
              <a:lnSpc>
                <a:spcPct val="115000"/>
              </a:lnSpc>
              <a:spcBef>
                <a:spcPts val="0"/>
              </a:spcBef>
              <a:spcAft>
                <a:spcPts val="0"/>
              </a:spcAft>
              <a:buSzPts val="1400"/>
              <a:buNone/>
            </a:pPr>
            <a:r>
              <a:rPr lang="en-US" sz="1600"/>
              <a:t>sss MTd    	: RP.  4.804.799</a:t>
            </a:r>
            <a:endParaRPr sz="1600"/>
          </a:p>
          <a:p>
            <a:pPr indent="-228600" lvl="0" marL="457200" rtl="0" algn="l">
              <a:lnSpc>
                <a:spcPct val="115000"/>
              </a:lnSpc>
              <a:spcBef>
                <a:spcPts val="0"/>
              </a:spcBef>
              <a:spcAft>
                <a:spcPts val="0"/>
              </a:spcAft>
              <a:buSzPts val="1400"/>
              <a:buNone/>
            </a:pPr>
            <a:r>
              <a:t/>
            </a:r>
            <a:endParaRPr sz="2000"/>
          </a:p>
        </p:txBody>
      </p:sp>
      <p:sp>
        <p:nvSpPr>
          <p:cNvPr id="68" name="Google Shape;68;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a:solidFill>
                  <a:schemeClr val="lt1"/>
                </a:solidFill>
                <a:latin typeface="Open Sans"/>
                <a:ea typeface="Open Sans"/>
                <a:cs typeface="Open Sans"/>
                <a:sym typeface="Open Sans"/>
              </a:rPr>
              <a:t>sales MTD bulan februari  to target achivment 130.67%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400"/>
              <a:buNone/>
            </a:pPr>
            <a:r>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400"/>
              <a:buNone/>
            </a:pPr>
            <a:r>
              <a:rPr lang="en-US">
                <a:solidFill>
                  <a:schemeClr val="lt1"/>
                </a:solidFill>
                <a:latin typeface="Open Sans"/>
                <a:ea typeface="Open Sans"/>
                <a:cs typeface="Open Sans"/>
                <a:sym typeface="Open Sans"/>
              </a:rPr>
              <a:t>sales tersebut meliputi : </a:t>
            </a:r>
            <a:br>
              <a:rPr lang="en-US">
                <a:solidFill>
                  <a:schemeClr val="lt1"/>
                </a:solidFill>
                <a:latin typeface="Open Sans"/>
                <a:ea typeface="Open Sans"/>
                <a:cs typeface="Open Sans"/>
                <a:sym typeface="Open Sans"/>
              </a:rPr>
            </a:br>
            <a:r>
              <a:rPr lang="en-US">
                <a:solidFill>
                  <a:schemeClr val="lt1"/>
                </a:solidFill>
                <a:latin typeface="Open Sans"/>
                <a:ea typeface="Open Sans"/>
                <a:cs typeface="Open Sans"/>
                <a:sym typeface="Open Sans"/>
              </a:rPr>
              <a:t>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400"/>
              <a:buNone/>
            </a:pPr>
            <a:r>
              <a:rPr lang="en-US">
                <a:solidFill>
                  <a:schemeClr val="lt1"/>
                </a:solidFill>
                <a:latin typeface="Open Sans"/>
                <a:ea typeface="Open Sans"/>
                <a:cs typeface="Open Sans"/>
                <a:sym typeface="Open Sans"/>
              </a:rPr>
              <a:t>Sales dine in /  take away : RP. 70.064.928</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400"/>
              <a:buNone/>
            </a:pPr>
            <a:r>
              <a:rPr lang="en-US">
                <a:solidFill>
                  <a:schemeClr val="lt1"/>
                </a:solidFill>
                <a:latin typeface="Open Sans"/>
                <a:ea typeface="Open Sans"/>
                <a:cs typeface="Open Sans"/>
                <a:sym typeface="Open Sans"/>
              </a:rPr>
              <a:t>Sales online 		      : RP. 78.883.852</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400"/>
              <a:buNone/>
            </a:pPr>
            <a:r>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400"/>
              <a:buNone/>
            </a:pPr>
            <a:r>
              <a:rPr lang="en-US">
                <a:solidFill>
                  <a:schemeClr val="lt1"/>
                </a:solidFill>
                <a:latin typeface="Open Sans"/>
                <a:ea typeface="Open Sans"/>
                <a:cs typeface="Open Sans"/>
                <a:sym typeface="Open Sans"/>
              </a:rPr>
              <a:t>dengan average rata - rata pertransaksi adalah RP. 36.934</a:t>
            </a:r>
            <a:endParaRPr>
              <a:solidFill>
                <a:schemeClr val="lt1"/>
              </a:solidFill>
              <a:latin typeface="Open Sans"/>
              <a:ea typeface="Open Sans"/>
              <a:cs typeface="Open Sans"/>
              <a:sym typeface="Open Sans"/>
            </a:endParaRPr>
          </a:p>
        </p:txBody>
      </p:sp>
      <p:pic>
        <p:nvPicPr>
          <p:cNvPr id="69" name="Google Shape;69;p3"/>
          <p:cNvPicPr preferRelativeResize="0"/>
          <p:nvPr/>
        </p:nvPicPr>
        <p:blipFill rotWithShape="1">
          <a:blip r:embed="rId3">
            <a:alphaModFix/>
          </a:blip>
          <a:srcRect b="0" l="0" r="0" t="0"/>
          <a:stretch/>
        </p:blipFill>
        <p:spPr>
          <a:xfrm>
            <a:off x="0" y="0"/>
            <a:ext cx="9144000" cy="386064"/>
          </a:xfrm>
          <a:prstGeom prst="rect">
            <a:avLst/>
          </a:prstGeom>
          <a:noFill/>
          <a:ln>
            <a:noFill/>
          </a:ln>
        </p:spPr>
      </p:pic>
      <p:pic>
        <p:nvPicPr>
          <p:cNvPr id="70" name="Google Shape;70;p3"/>
          <p:cNvPicPr preferRelativeResize="0"/>
          <p:nvPr/>
        </p:nvPicPr>
        <p:blipFill rotWithShape="1">
          <a:blip r:embed="rId4">
            <a:alphaModFix/>
          </a:blip>
          <a:srcRect b="21429" l="0" r="0" t="1"/>
          <a:stretch/>
        </p:blipFill>
        <p:spPr>
          <a:xfrm>
            <a:off x="7651287" y="75271"/>
            <a:ext cx="786759" cy="2069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7"/>
          <p:cNvSpPr txBox="1"/>
          <p:nvPr>
            <p:ph idx="1" type="body"/>
          </p:nvPr>
        </p:nvSpPr>
        <p:spPr>
          <a:xfrm>
            <a:off x="311700" y="3152225"/>
            <a:ext cx="8520600" cy="47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00"/>
              </a:buClr>
              <a:buSzPts val="1800"/>
              <a:buFont typeface="Open Sans"/>
              <a:buNone/>
            </a:pPr>
            <a:r>
              <a:t/>
            </a:r>
            <a:endParaRPr>
              <a:solidFill>
                <a:srgbClr val="FFFF00"/>
              </a:solidFill>
              <a:latin typeface="Open Sans"/>
              <a:ea typeface="Open Sans"/>
              <a:cs typeface="Open Sans"/>
              <a:sym typeface="Open Sans"/>
            </a:endParaRPr>
          </a:p>
          <a:p>
            <a:pPr indent="0" lvl="0" marL="0" marR="0" rtl="0" algn="ctr">
              <a:lnSpc>
                <a:spcPct val="100000"/>
              </a:lnSpc>
              <a:spcBef>
                <a:spcPts val="0"/>
              </a:spcBef>
              <a:spcAft>
                <a:spcPts val="0"/>
              </a:spcAft>
              <a:buClr>
                <a:srgbClr val="FFFF00"/>
              </a:buClr>
              <a:buSzPts val="1800"/>
              <a:buFont typeface="Open Sans"/>
              <a:buNone/>
            </a:pPr>
            <a:r>
              <a:rPr lang="en-US" sz="1400">
                <a:solidFill>
                  <a:srgbClr val="FFFF00"/>
                </a:solidFill>
                <a:latin typeface="Open Sans"/>
                <a:ea typeface="Open Sans"/>
                <a:cs typeface="Open Sans"/>
                <a:sym typeface="Open Sans"/>
              </a:rPr>
              <a:t> </a:t>
            </a:r>
            <a:endParaRPr sz="1400">
              <a:solidFill>
                <a:srgbClr val="FFFF00"/>
              </a:solidFill>
              <a:latin typeface="Open Sans"/>
              <a:ea typeface="Open Sans"/>
              <a:cs typeface="Open Sans"/>
              <a:sym typeface="Open Sans"/>
            </a:endParaRPr>
          </a:p>
          <a:p>
            <a:pPr indent="0" lvl="0" marL="0" marR="0" rtl="0" algn="ctr">
              <a:lnSpc>
                <a:spcPct val="100000"/>
              </a:lnSpc>
              <a:spcBef>
                <a:spcPts val="0"/>
              </a:spcBef>
              <a:spcAft>
                <a:spcPts val="0"/>
              </a:spcAft>
              <a:buClr>
                <a:srgbClr val="FFFF00"/>
              </a:buClr>
              <a:buSzPts val="1800"/>
              <a:buFont typeface="Open Sans"/>
              <a:buNone/>
            </a:pPr>
            <a:r>
              <a:t/>
            </a:r>
            <a:endParaRPr>
              <a:solidFill>
                <a:srgbClr val="FFFF00"/>
              </a:solidFill>
              <a:latin typeface="Open Sans"/>
              <a:ea typeface="Open Sans"/>
              <a:cs typeface="Open Sans"/>
              <a:sym typeface="Open Sans"/>
            </a:endParaRPr>
          </a:p>
        </p:txBody>
      </p:sp>
      <p:sp>
        <p:nvSpPr>
          <p:cNvPr id="76" name="Google Shape;76;p7"/>
          <p:cNvSpPr txBox="1"/>
          <p:nvPr/>
        </p:nvSpPr>
        <p:spPr>
          <a:xfrm>
            <a:off x="362375" y="646125"/>
            <a:ext cx="8520600" cy="421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200"/>
              <a:buFont typeface="Arial"/>
              <a:buNone/>
            </a:pPr>
            <a:r>
              <a:rPr b="0" i="0" lang="en-US" sz="1700" u="none" cap="none" strike="noStrike">
                <a:solidFill>
                  <a:schemeClr val="lt1"/>
                </a:solidFill>
                <a:latin typeface="Arial"/>
                <a:ea typeface="Arial"/>
                <a:cs typeface="Arial"/>
                <a:sym typeface="Arial"/>
              </a:rPr>
              <a:t>	ANALISA PERFORMA SSS BULAN INI DIBANDING BULAN SEBELUMNYA.</a:t>
            </a:r>
            <a:endParaRPr b="0" i="0" sz="1700" u="none" cap="none" strike="noStrike">
              <a:solidFill>
                <a:schemeClr val="lt1"/>
              </a:solidFill>
              <a:latin typeface="Arial"/>
              <a:ea typeface="Arial"/>
              <a:cs typeface="Arial"/>
              <a:sym typeface="Arial"/>
            </a:endParaRPr>
          </a:p>
          <a:p>
            <a:pPr indent="0" lvl="0" marL="400050" marR="0" rtl="0" algn="l">
              <a:lnSpc>
                <a:spcPct val="100000"/>
              </a:lnSpc>
              <a:spcBef>
                <a:spcPts val="0"/>
              </a:spcBef>
              <a:spcAft>
                <a:spcPts val="0"/>
              </a:spcAft>
              <a:buClr>
                <a:schemeClr val="lt1"/>
              </a:buClr>
              <a:buSzPts val="3200"/>
              <a:buFont typeface="Arial"/>
              <a:buNone/>
            </a:pPr>
            <a:r>
              <a:t/>
            </a:r>
            <a:endParaRPr b="0"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AutoNum type="arabicPeriod"/>
            </a:pPr>
            <a:r>
              <a:rPr b="0" i="0" lang="en-US" sz="1300" u="none" cap="none" strike="noStrike">
                <a:solidFill>
                  <a:schemeClr val="lt1"/>
                </a:solidFill>
                <a:latin typeface="Arial"/>
                <a:ea typeface="Arial"/>
                <a:cs typeface="Arial"/>
                <a:sym typeface="Arial"/>
              </a:rPr>
              <a:t>terjadi peningkatan sss sebesar </a:t>
            </a:r>
            <a:r>
              <a:rPr lang="en-US" sz="1300">
                <a:solidFill>
                  <a:schemeClr val="lt1"/>
                </a:solidFill>
              </a:rPr>
              <a:t>13.2</a:t>
            </a:r>
            <a:r>
              <a:rPr b="0" i="0" lang="en-US" sz="1300" u="none" cap="none" strike="noStrike">
                <a:solidFill>
                  <a:schemeClr val="lt1"/>
                </a:solidFill>
                <a:latin typeface="Arial"/>
                <a:ea typeface="Arial"/>
                <a:cs typeface="Arial"/>
                <a:sym typeface="Arial"/>
              </a:rPr>
              <a:t>% dibanding sebelumnya ,</a:t>
            </a:r>
            <a:r>
              <a:rPr lang="en-US" sz="1300">
                <a:solidFill>
                  <a:schemeClr val="lt1"/>
                </a:solidFill>
              </a:rPr>
              <a:t>hal ini disebabkan karenakanya dibantu big order oleh team marketing dan kenaikan harga 5 hari sebelum tutup bulan.  </a:t>
            </a:r>
            <a:endParaRPr b="0" i="0" sz="1300" u="none" cap="none" strike="noStrike">
              <a:solidFill>
                <a:schemeClr val="lt1"/>
              </a:solidFill>
              <a:latin typeface="Arial"/>
              <a:ea typeface="Arial"/>
              <a:cs typeface="Arial"/>
              <a:sym typeface="Arial"/>
            </a:endParaRPr>
          </a:p>
        </p:txBody>
      </p:sp>
      <p:pic>
        <p:nvPicPr>
          <p:cNvPr id="77" name="Google Shape;77;p7"/>
          <p:cNvPicPr preferRelativeResize="0"/>
          <p:nvPr/>
        </p:nvPicPr>
        <p:blipFill rotWithShape="1">
          <a:blip r:embed="rId3">
            <a:alphaModFix/>
          </a:blip>
          <a:srcRect b="0" l="0" r="0" t="0"/>
          <a:stretch/>
        </p:blipFill>
        <p:spPr>
          <a:xfrm>
            <a:off x="0" y="0"/>
            <a:ext cx="9143999" cy="386064"/>
          </a:xfrm>
          <a:prstGeom prst="rect">
            <a:avLst/>
          </a:prstGeom>
          <a:noFill/>
          <a:ln>
            <a:noFill/>
          </a:ln>
        </p:spPr>
      </p:pic>
      <p:pic>
        <p:nvPicPr>
          <p:cNvPr id="78" name="Google Shape;78;p7"/>
          <p:cNvPicPr preferRelativeResize="0"/>
          <p:nvPr/>
        </p:nvPicPr>
        <p:blipFill rotWithShape="1">
          <a:blip r:embed="rId4">
            <a:alphaModFix/>
          </a:blip>
          <a:srcRect b="21433" l="0" r="0" t="0"/>
          <a:stretch/>
        </p:blipFill>
        <p:spPr>
          <a:xfrm>
            <a:off x="7651287" y="75271"/>
            <a:ext cx="786759" cy="206952"/>
          </a:xfrm>
          <a:prstGeom prst="rect">
            <a:avLst/>
          </a:prstGeom>
          <a:noFill/>
          <a:ln>
            <a:noFill/>
          </a:ln>
        </p:spPr>
      </p:pic>
      <p:graphicFrame>
        <p:nvGraphicFramePr>
          <p:cNvPr id="79" name="Google Shape;79;p7"/>
          <p:cNvGraphicFramePr/>
          <p:nvPr/>
        </p:nvGraphicFramePr>
        <p:xfrm>
          <a:off x="857500" y="1258625"/>
          <a:ext cx="3000000" cy="3000000"/>
        </p:xfrm>
        <a:graphic>
          <a:graphicData uri="http://schemas.openxmlformats.org/drawingml/2006/table">
            <a:tbl>
              <a:tblPr>
                <a:noFill/>
                <a:tableStyleId>{9B418FF2-6A4D-4FDD-B87C-8E62B60767A0}</a:tableStyleId>
              </a:tblPr>
              <a:tblGrid>
                <a:gridCol w="1180500"/>
                <a:gridCol w="1737900"/>
                <a:gridCol w="1459200"/>
                <a:gridCol w="1459200"/>
                <a:gridCol w="1459200"/>
              </a:tblGrid>
              <a:tr h="5536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Bulan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Sales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TC</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Average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SSS</a:t>
                      </a:r>
                      <a:endParaRPr sz="1400" u="none" cap="none" strike="noStrike"/>
                    </a:p>
                  </a:txBody>
                  <a:tcPr marT="91425" marB="91425" marR="91425" marL="91425"/>
                </a:tc>
              </a:tr>
              <a:tr h="553625">
                <a:tc>
                  <a:txBody>
                    <a:bodyPr/>
                    <a:lstStyle/>
                    <a:p>
                      <a:pPr indent="0" lvl="0" marL="0" rtl="0" algn="l">
                        <a:spcBef>
                          <a:spcPts val="0"/>
                        </a:spcBef>
                        <a:spcAft>
                          <a:spcPts val="0"/>
                        </a:spcAft>
                        <a:buClr>
                          <a:schemeClr val="dk1"/>
                        </a:buClr>
                        <a:buSzPts val="1400"/>
                        <a:buFont typeface="Arial"/>
                        <a:buNone/>
                      </a:pPr>
                      <a:r>
                        <a:rPr lang="en-US">
                          <a:solidFill>
                            <a:schemeClr val="dk1"/>
                          </a:solidFill>
                        </a:rPr>
                        <a:t>Januari</a:t>
                      </a:r>
                      <a:endParaRPr sz="1400" u="none" cap="none" strike="noStrike"/>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a:solidFill>
                            <a:schemeClr val="dk1"/>
                          </a:solidFill>
                        </a:rPr>
                        <a:t>RP. 113.984.253</a:t>
                      </a:r>
                      <a:endParaRPr sz="1400" u="none" cap="none" strike="noStrike"/>
                    </a:p>
                  </a:txBody>
                  <a:tcPr marT="91425" marB="91425" marR="91425" marL="91425"/>
                </a:tc>
                <a:tc>
                  <a:txBody>
                    <a:bodyPr/>
                    <a:lstStyle/>
                    <a:p>
                      <a:pPr indent="0" lvl="0" marL="0" rtl="0" algn="ctr">
                        <a:spcBef>
                          <a:spcPts val="0"/>
                        </a:spcBef>
                        <a:spcAft>
                          <a:spcPts val="0"/>
                        </a:spcAft>
                        <a:buClr>
                          <a:schemeClr val="dk1"/>
                        </a:buClr>
                        <a:buSzPts val="1400"/>
                        <a:buFont typeface="Arial"/>
                        <a:buNone/>
                      </a:pPr>
                      <a:r>
                        <a:rPr lang="en-US">
                          <a:solidFill>
                            <a:schemeClr val="dk1"/>
                          </a:solidFill>
                        </a:rPr>
                        <a:t>3126</a:t>
                      </a:r>
                      <a:endParaRPr sz="1400" u="none" cap="none" strike="noStrike"/>
                    </a:p>
                  </a:txBody>
                  <a:tcPr marT="91425" marB="91425" marR="91425" marL="91425"/>
                </a:tc>
                <a:tc>
                  <a:txBody>
                    <a:bodyPr/>
                    <a:lstStyle/>
                    <a:p>
                      <a:pPr indent="0" lvl="0" marL="0" rtl="0" algn="ctr">
                        <a:spcBef>
                          <a:spcPts val="0"/>
                        </a:spcBef>
                        <a:spcAft>
                          <a:spcPts val="0"/>
                        </a:spcAft>
                        <a:buClr>
                          <a:schemeClr val="dk1"/>
                        </a:buClr>
                        <a:buSzPts val="1400"/>
                        <a:buFont typeface="Arial"/>
                        <a:buNone/>
                      </a:pPr>
                      <a:r>
                        <a:rPr lang="en-US">
                          <a:solidFill>
                            <a:schemeClr val="dk1"/>
                          </a:solidFill>
                        </a:rPr>
                        <a:t>RP. 33.722</a:t>
                      </a:r>
                      <a:endParaRPr sz="1400" u="none" cap="none" strike="noStrike"/>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a:solidFill>
                            <a:schemeClr val="dk1"/>
                          </a:solidFill>
                        </a:rPr>
                        <a:t>Rp. 3.638.264</a:t>
                      </a:r>
                      <a:endParaRPr sz="1400" u="none" cap="none" strike="noStrike"/>
                    </a:p>
                  </a:txBody>
                  <a:tcPr marT="91425" marB="91425" marR="91425" marL="91425"/>
                </a:tc>
              </a:tr>
              <a:tr h="553625">
                <a:tc>
                  <a:txBody>
                    <a:bodyPr/>
                    <a:lstStyle/>
                    <a:p>
                      <a:pPr indent="0" lvl="0" marL="0" marR="0" rtl="0" algn="l">
                        <a:lnSpc>
                          <a:spcPct val="100000"/>
                        </a:lnSpc>
                        <a:spcBef>
                          <a:spcPts val="0"/>
                        </a:spcBef>
                        <a:spcAft>
                          <a:spcPts val="0"/>
                        </a:spcAft>
                        <a:buClr>
                          <a:srgbClr val="000000"/>
                        </a:buClr>
                        <a:buSzPts val="1400"/>
                        <a:buFont typeface="Arial"/>
                        <a:buNone/>
                      </a:pPr>
                      <a:r>
                        <a:rPr lang="en-US"/>
                        <a:t>Februari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Rp.148.948.780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a:t>2945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a:t>Rp.36.934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Rp.4.804.799</a:t>
                      </a:r>
                      <a:endParaRPr sz="1400" u="none" cap="none" strike="noStrike"/>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afdab6e454_0_0"/>
          <p:cNvSpPr txBox="1"/>
          <p:nvPr>
            <p:ph type="title"/>
          </p:nvPr>
        </p:nvSpPr>
        <p:spPr>
          <a:xfrm>
            <a:off x="311700" y="342050"/>
            <a:ext cx="8520600" cy="1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0"/>
              <a:buNone/>
            </a:pPr>
            <a:r>
              <a:t/>
            </a:r>
            <a:endParaRPr sz="1800"/>
          </a:p>
        </p:txBody>
      </p:sp>
      <p:sp>
        <p:nvSpPr>
          <p:cNvPr id="85" name="Google Shape;85;gafdab6e454_0_0"/>
          <p:cNvSpPr txBox="1"/>
          <p:nvPr>
            <p:ph idx="1" type="body"/>
          </p:nvPr>
        </p:nvSpPr>
        <p:spPr>
          <a:xfrm>
            <a:off x="311700" y="342050"/>
            <a:ext cx="8520600" cy="41112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1800"/>
              <a:buNone/>
            </a:pPr>
            <a:r>
              <a:rPr b="1" lang="en-US" sz="2800"/>
              <a:t>ACTION PLAN FEBRUARI </a:t>
            </a:r>
            <a:endParaRPr b="1" sz="2800"/>
          </a:p>
        </p:txBody>
      </p:sp>
      <p:graphicFrame>
        <p:nvGraphicFramePr>
          <p:cNvPr id="86" name="Google Shape;86;gafdab6e454_0_0"/>
          <p:cNvGraphicFramePr/>
          <p:nvPr/>
        </p:nvGraphicFramePr>
        <p:xfrm>
          <a:off x="952500" y="1619250"/>
          <a:ext cx="3000000" cy="3000000"/>
        </p:xfrm>
        <a:graphic>
          <a:graphicData uri="http://schemas.openxmlformats.org/drawingml/2006/table">
            <a:tbl>
              <a:tblPr>
                <a:noFill/>
                <a:tableStyleId>{9B418FF2-6A4D-4FDD-B87C-8E62B60767A0}</a:tableStyleId>
              </a:tblPr>
              <a:tblGrid>
                <a:gridCol w="834250"/>
                <a:gridCol w="27852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a:t>target peningkatan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Rp. </a:t>
                      </a:r>
                      <a:r>
                        <a:rPr lang="en-US"/>
                        <a:t>13.627.003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Target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achivment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UPSALLE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RP. 1.362.700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RP.</a:t>
                      </a:r>
                      <a:r>
                        <a:rPr lang="en-US"/>
                        <a:t>3,500.000</a:t>
                      </a:r>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JAM BUKA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RP. 6.813.502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RP. </a:t>
                      </a:r>
                      <a:r>
                        <a:rPr lang="en-US"/>
                        <a:t>23.651.241</a:t>
                      </a:r>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BIG ORDER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RP. 5.450.801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RP</a:t>
                      </a:r>
                      <a:r>
                        <a:rPr lang="en-US"/>
                        <a:t>.6.300.000</a:t>
                      </a:r>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b87f089f4c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evaluasi </a:t>
            </a:r>
            <a:endParaRPr/>
          </a:p>
        </p:txBody>
      </p:sp>
      <p:sp>
        <p:nvSpPr>
          <p:cNvPr id="92" name="Google Shape;92;gb87f089f4c_0_1"/>
          <p:cNvSpPr txBox="1"/>
          <p:nvPr>
            <p:ph idx="1" type="body"/>
          </p:nvPr>
        </p:nvSpPr>
        <p:spPr>
          <a:xfrm>
            <a:off x="177350" y="1253825"/>
            <a:ext cx="8832300" cy="3725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US"/>
              <a:t>terjadinya peningkatan sss dibanding bulan lalu disebabkan karena penambahan jumlah konsumen dan 5 hari terahir dengan perubahan harga produk</a:t>
            </a:r>
            <a:endParaRPr/>
          </a:p>
          <a:p>
            <a:pPr indent="-342900" lvl="0" marL="457200" rtl="0" algn="l">
              <a:lnSpc>
                <a:spcPct val="115000"/>
              </a:lnSpc>
              <a:spcBef>
                <a:spcPts val="0"/>
              </a:spcBef>
              <a:spcAft>
                <a:spcPts val="0"/>
              </a:spcAft>
              <a:buSzPts val="1800"/>
              <a:buAutoNum type="arabicPeriod"/>
            </a:pPr>
            <a:r>
              <a:rPr lang="en-US"/>
              <a:t>terjadi peningkatan upselling dan croselling kasir, terhadap produk produk yg nominal nya cukup besar pengaruh teradap tc consumen</a:t>
            </a:r>
            <a:endParaRPr/>
          </a:p>
          <a:p>
            <a:pPr indent="-342900" lvl="0" marL="457200" rtl="0" algn="l">
              <a:lnSpc>
                <a:spcPct val="115000"/>
              </a:lnSpc>
              <a:spcBef>
                <a:spcPts val="0"/>
              </a:spcBef>
              <a:spcAft>
                <a:spcPts val="0"/>
              </a:spcAft>
              <a:buSzPts val="1800"/>
              <a:buAutoNum type="arabicPeriod"/>
            </a:pPr>
            <a:r>
              <a:rPr lang="en-US"/>
              <a:t>terjadinya peningkatan sales di jam buka dan di ahir closing dengan tc online  , dan achivment sudah mendekati target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b87f089f4c_0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COMPLAIN</a:t>
            </a:r>
            <a:endParaRPr/>
          </a:p>
        </p:txBody>
      </p:sp>
      <p:sp>
        <p:nvSpPr>
          <p:cNvPr id="98" name="Google Shape;98;gb87f089f4c_0_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graphicFrame>
        <p:nvGraphicFramePr>
          <p:cNvPr id="99" name="Google Shape;99;gb87f089f4c_0_11"/>
          <p:cNvGraphicFramePr/>
          <p:nvPr/>
        </p:nvGraphicFramePr>
        <p:xfrm>
          <a:off x="596750" y="1152440"/>
          <a:ext cx="3000000" cy="3000000"/>
        </p:xfrm>
        <a:graphic>
          <a:graphicData uri="http://schemas.openxmlformats.org/drawingml/2006/table">
            <a:tbl>
              <a:tblPr>
                <a:noFill/>
                <a:tableStyleId>{9B418FF2-6A4D-4FDD-B87C-8E62B60767A0}</a:tableStyleId>
              </a:tblPr>
              <a:tblGrid>
                <a:gridCol w="3483450"/>
                <a:gridCol w="4111300"/>
              </a:tblGrid>
              <a:tr h="4146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COMPLAIN</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PENYEBAB</a:t>
                      </a:r>
                      <a:endParaRPr b="1" sz="1400" u="none" cap="none" strike="noStrike"/>
                    </a:p>
                  </a:txBody>
                  <a:tcPr marT="91425" marB="91425" marR="91425" marL="91425"/>
                </a:tc>
              </a:tr>
              <a:tr h="1307775">
                <a:tc>
                  <a:txBody>
                    <a:bodyPr/>
                    <a:lstStyle/>
                    <a:p>
                      <a:pPr indent="0" lvl="0" marL="0" marR="0" rtl="0" algn="l">
                        <a:lnSpc>
                          <a:spcPct val="100000"/>
                        </a:lnSpc>
                        <a:spcBef>
                          <a:spcPts val="0"/>
                        </a:spcBef>
                        <a:spcAft>
                          <a:spcPts val="0"/>
                        </a:spcAft>
                        <a:buClr>
                          <a:srgbClr val="000000"/>
                        </a:buClr>
                        <a:buSzPts val="1400"/>
                        <a:buFont typeface="Arial"/>
                        <a:buNone/>
                      </a:pPr>
                      <a:r>
                        <a:rPr lang="en-US"/>
                        <a:t>kekurangan 1 es teh manis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terjadi nya rush hour dan crew tidak mendouble cek kembali produk sehingga tterjadi kurang nya produk untuk consumen</a:t>
                      </a:r>
                      <a:endParaRPr sz="1400" u="none" cap="none" strike="noStrike"/>
                    </a:p>
                  </a:txBody>
                  <a:tcPr marT="91425" marB="91425" marR="91425" marL="91425"/>
                </a:tc>
              </a:tr>
              <a:tr h="1084500">
                <a:tc>
                  <a:txBody>
                    <a:bodyPr/>
                    <a:lstStyle/>
                    <a:p>
                      <a:pPr indent="0" lvl="0" marL="0" marR="0" rtl="0" algn="l">
                        <a:lnSpc>
                          <a:spcPct val="100000"/>
                        </a:lnSpc>
                        <a:spcBef>
                          <a:spcPts val="0"/>
                        </a:spcBef>
                        <a:spcAft>
                          <a:spcPts val="0"/>
                        </a:spcAft>
                        <a:buClr>
                          <a:srgbClr val="000000"/>
                        </a:buClr>
                        <a:buSzPts val="1400"/>
                        <a:buFont typeface="Arial"/>
                        <a:buNone/>
                      </a:pPr>
                      <a:r>
                        <a:rPr lang="en-US"/>
                        <a:t>kekurangan 3 nasi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crew tidak mengecek kembali orderan yg di siapkan sehingga terjadi kekurangan produk  </a:t>
                      </a:r>
                      <a:endParaRPr sz="1400" u="none" cap="none" strike="noStrike"/>
                    </a:p>
                  </a:txBody>
                  <a:tcPr marT="91425" marB="91425" marR="91425" marL="91425"/>
                </a:tc>
              </a:tr>
              <a:tr h="2882700">
                <a:tc>
                  <a:txBody>
                    <a:bodyPr/>
                    <a:lstStyle/>
                    <a:p>
                      <a:pPr indent="0" lvl="0" marL="0" marR="0" rtl="0" algn="l">
                        <a:lnSpc>
                          <a:spcPct val="100000"/>
                        </a:lnSpc>
                        <a:spcBef>
                          <a:spcPts val="0"/>
                        </a:spcBef>
                        <a:spcAft>
                          <a:spcPts val="0"/>
                        </a:spcAft>
                        <a:buClr>
                          <a:srgbClr val="000000"/>
                        </a:buClr>
                        <a:buSzPts val="1400"/>
                        <a:buFont typeface="Arial"/>
                        <a:buNone/>
                      </a:pPr>
                      <a:r>
                        <a:rPr lang="en-US"/>
                        <a:t>box packaging kotor</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US"/>
                        <a:t>kekurangan saus grapy</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dari bekas hand glove crew geprek yg kotor bekas megang mutu memegang box ketika produk sudah selesai di siapkan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US"/>
                        <a:t>kurang teliti nya crew kami ketika sedang rush hour untuk mengecek kembali pesanan take away tersebut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b87f089f4c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hal - hal penunjang action plan </a:t>
            </a:r>
            <a:endParaRPr/>
          </a:p>
        </p:txBody>
      </p:sp>
      <p:sp>
        <p:nvSpPr>
          <p:cNvPr id="105" name="Google Shape;105;gb87f089f4c_0_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US"/>
              <a:t>permintaan acrilic menu promo untuk menunjang proses upselling dan cross selling kasir . </a:t>
            </a:r>
            <a:endParaRPr/>
          </a:p>
          <a:p>
            <a:pPr indent="-342900" lvl="0" marL="457200" rtl="0" algn="l">
              <a:lnSpc>
                <a:spcPct val="115000"/>
              </a:lnSpc>
              <a:spcBef>
                <a:spcPts val="0"/>
              </a:spcBef>
              <a:spcAft>
                <a:spcPts val="0"/>
              </a:spcAft>
              <a:buSzPts val="1800"/>
              <a:buAutoNum type="arabicPeriod"/>
            </a:pPr>
            <a:r>
              <a:rPr lang="en-US"/>
              <a:t>permintaan banner besar untuk disimpan di area luar agar terlihat dari arah manapun, mengingat jalan disekitar metro adalah jalan hidup ,</a:t>
            </a:r>
            <a:endParaRPr/>
          </a:p>
          <a:p>
            <a:pPr indent="-342900" lvl="0" marL="457200" rtl="0" algn="l">
              <a:lnSpc>
                <a:spcPct val="115000"/>
              </a:lnSpc>
              <a:spcBef>
                <a:spcPts val="0"/>
              </a:spcBef>
              <a:spcAft>
                <a:spcPts val="0"/>
              </a:spcAft>
              <a:buSzPts val="1800"/>
              <a:buAutoNum type="arabicPeriod"/>
            </a:pPr>
            <a:r>
              <a:rPr lang="en-US"/>
              <a:t>mengajukan paket promo mandiri, dimana promo hanya ada di crisbar cabang metro, tujuan nya adalah mendatangkan banyak konsumen mengingat metro tidak terlalu dekat dengan kampus cenderung ke perkantoran, dan konsumen yg datang adalah keluarga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1"/>
          <p:cNvPicPr preferRelativeResize="0"/>
          <p:nvPr/>
        </p:nvPicPr>
        <p:blipFill rotWithShape="1">
          <a:blip r:embed="rId3">
            <a:alphaModFix/>
          </a:blip>
          <a:srcRect b="0" l="0" r="50000" t="0"/>
          <a:stretch/>
        </p:blipFill>
        <p:spPr>
          <a:xfrm>
            <a:off x="4530" y="0"/>
            <a:ext cx="4567475" cy="5143499"/>
          </a:xfrm>
          <a:prstGeom prst="rect">
            <a:avLst/>
          </a:prstGeom>
          <a:noFill/>
          <a:ln>
            <a:noFill/>
          </a:ln>
        </p:spPr>
      </p:pic>
      <p:sp>
        <p:nvSpPr>
          <p:cNvPr id="111" name="Google Shape;111;p11"/>
          <p:cNvSpPr/>
          <p:nvPr/>
        </p:nvSpPr>
        <p:spPr>
          <a:xfrm>
            <a:off x="4572000" y="-25"/>
            <a:ext cx="4567500" cy="5187900"/>
          </a:xfrm>
          <a:prstGeom prst="rect">
            <a:avLst/>
          </a:prstGeom>
          <a:solidFill>
            <a:srgbClr val="EFE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 name="Google Shape;112;p11"/>
          <p:cNvSpPr txBox="1"/>
          <p:nvPr/>
        </p:nvSpPr>
        <p:spPr>
          <a:xfrm>
            <a:off x="5951125" y="1890900"/>
            <a:ext cx="3008700" cy="13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legreya"/>
                <a:ea typeface="Alegreya"/>
                <a:cs typeface="Alegreya"/>
                <a:sym typeface="Alegreya"/>
              </a:rPr>
              <a:t>CP</a:t>
            </a:r>
            <a:endParaRPr b="0" i="0" sz="2300" u="none" cap="none" strike="noStrike">
              <a:solidFill>
                <a:srgbClr val="000000"/>
              </a:solidFill>
              <a:latin typeface="Alegreya"/>
              <a:ea typeface="Alegreya"/>
              <a:cs typeface="Alegreya"/>
              <a:sym typeface="Alegreya"/>
            </a:endParaRPr>
          </a:p>
          <a:p>
            <a:pPr indent="0" lvl="0" marL="0" marR="0" rtl="0" algn="l">
              <a:lnSpc>
                <a:spcPct val="100000"/>
              </a:lnSpc>
              <a:spcBef>
                <a:spcPts val="0"/>
              </a:spcBef>
              <a:spcAft>
                <a:spcPts val="0"/>
              </a:spcAft>
              <a:buClr>
                <a:srgbClr val="000000"/>
              </a:buClr>
              <a:buSzPts val="2300"/>
              <a:buFont typeface="Arial"/>
              <a:buNone/>
            </a:pPr>
            <a:r>
              <a:rPr b="0" i="1" lang="en-US" sz="2300" u="none" cap="none" strike="noStrike">
                <a:solidFill>
                  <a:srgbClr val="000000"/>
                </a:solidFill>
                <a:latin typeface="Alegreya"/>
                <a:ea typeface="Alegreya"/>
                <a:cs typeface="Alegreya"/>
                <a:sym typeface="Alegreya"/>
              </a:rPr>
              <a:t>(name presenter)</a:t>
            </a:r>
            <a:br>
              <a:rPr b="0" i="0" lang="en-US" sz="2300" u="none" cap="none" strike="noStrike">
                <a:solidFill>
                  <a:srgbClr val="000000"/>
                </a:solidFill>
                <a:latin typeface="Alegreya"/>
                <a:ea typeface="Alegreya"/>
                <a:cs typeface="Alegreya"/>
                <a:sym typeface="Alegreya"/>
              </a:rPr>
            </a:br>
            <a:r>
              <a:rPr b="0" i="1" lang="en-US" sz="2300" u="none" cap="none" strike="noStrike">
                <a:solidFill>
                  <a:srgbClr val="000000"/>
                </a:solidFill>
                <a:latin typeface="Alegreya"/>
                <a:ea typeface="Alegreya"/>
                <a:cs typeface="Alegreya"/>
                <a:sym typeface="Alegreya"/>
              </a:rPr>
              <a:t>(jabatan - area lingkup)</a:t>
            </a:r>
            <a:endParaRPr b="0" i="1" sz="2300" u="none" cap="none" strike="noStrike">
              <a:solidFill>
                <a:srgbClr val="000000"/>
              </a:solidFill>
              <a:latin typeface="Alegreya"/>
              <a:ea typeface="Alegreya"/>
              <a:cs typeface="Alegreya"/>
              <a:sym typeface="Alegreya"/>
            </a:endParaRPr>
          </a:p>
        </p:txBody>
      </p:sp>
      <p:sp>
        <p:nvSpPr>
          <p:cNvPr id="113" name="Google Shape;113;p11"/>
          <p:cNvSpPr/>
          <p:nvPr/>
        </p:nvSpPr>
        <p:spPr>
          <a:xfrm>
            <a:off x="4736550" y="1967450"/>
            <a:ext cx="1214700" cy="11778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(Foto)</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