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7948B9"/>
    <a:srgbClr val="1F816D"/>
    <a:srgbClr val="FF8021"/>
    <a:srgbClr val="5DCEAF"/>
    <a:srgbClr val="0099FF"/>
    <a:srgbClr val="66CCFF"/>
    <a:srgbClr val="3399FF"/>
    <a:srgbClr val="5F5F5F"/>
    <a:srgbClr val="051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60ED9-4A50-436F-AAF0-487AA4926F9D}" v="2" dt="2020-08-06T00:22:3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aight" userId="3d9577af-2942-4244-b86d-1b340d698dad" providerId="ADAL" clId="{E5F60ED9-4A50-436F-AAF0-487AA4926F9D}"/>
    <pc:docChg chg="custSel modSld">
      <pc:chgData name="Simon Waight" userId="3d9577af-2942-4244-b86d-1b340d698dad" providerId="ADAL" clId="{E5F60ED9-4A50-436F-AAF0-487AA4926F9D}" dt="2020-08-06T02:09:43.748" v="19" actId="478"/>
      <pc:docMkLst>
        <pc:docMk/>
      </pc:docMkLst>
      <pc:sldChg chg="addSp delSp modSp mod">
        <pc:chgData name="Simon Waight" userId="3d9577af-2942-4244-b86d-1b340d698dad" providerId="ADAL" clId="{E5F60ED9-4A50-436F-AAF0-487AA4926F9D}" dt="2020-08-06T02:09:43.748" v="19" actId="478"/>
        <pc:sldMkLst>
          <pc:docMk/>
          <pc:sldMk cId="4166478309" sldId="256"/>
        </pc:sldMkLst>
        <pc:picChg chg="add mod">
          <ac:chgData name="Simon Waight" userId="3d9577af-2942-4244-b86d-1b340d698dad" providerId="ADAL" clId="{E5F60ED9-4A50-436F-AAF0-487AA4926F9D}" dt="2020-08-05T23:54:07.871" v="11" actId="1076"/>
          <ac:picMkLst>
            <pc:docMk/>
            <pc:sldMk cId="4166478309" sldId="256"/>
            <ac:picMk id="5" creationId="{6B8767EC-F9D1-4B17-9B1A-B357F46DED49}"/>
          </ac:picMkLst>
        </pc:picChg>
        <pc:picChg chg="add del mod">
          <ac:chgData name="Simon Waight" userId="3d9577af-2942-4244-b86d-1b340d698dad" providerId="ADAL" clId="{E5F60ED9-4A50-436F-AAF0-487AA4926F9D}" dt="2020-08-06T02:09:43.748" v="19" actId="478"/>
          <ac:picMkLst>
            <pc:docMk/>
            <pc:sldMk cId="4166478309" sldId="256"/>
            <ac:picMk id="7" creationId="{1924F2E6-9980-4F59-B1B7-0CB1375E3C6D}"/>
          </ac:picMkLst>
        </pc:picChg>
        <pc:picChg chg="mod">
          <ac:chgData name="Simon Waight" userId="3d9577af-2942-4244-b86d-1b340d698dad" providerId="ADAL" clId="{E5F60ED9-4A50-436F-AAF0-487AA4926F9D}" dt="2020-08-05T23:54:05.660" v="10" actId="1076"/>
          <ac:picMkLst>
            <pc:docMk/>
            <pc:sldMk cId="4166478309" sldId="256"/>
            <ac:picMk id="27" creationId="{64BF5ABB-4FCD-471B-A73B-9DBB0F30D7E2}"/>
          </ac:picMkLst>
        </pc:picChg>
        <pc:picChg chg="mod">
          <ac:chgData name="Simon Waight" userId="3d9577af-2942-4244-b86d-1b340d698dad" providerId="ADAL" clId="{E5F60ED9-4A50-436F-AAF0-487AA4926F9D}" dt="2020-08-05T23:54:10.977" v="12" actId="1076"/>
          <ac:picMkLst>
            <pc:docMk/>
            <pc:sldMk cId="4166478309" sldId="256"/>
            <ac:picMk id="29" creationId="{E8F49F12-EF6B-4104-B834-A6B0684CA6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D5ED1-BB52-4D37-94D3-69479A35FC70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4F13-786A-4A19-B878-EA0926586C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78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Handles by small teams                                                                  </a:t>
            </a:r>
            <a:endParaRPr lang="en-US" dirty="0"/>
          </a:p>
          <a:p>
            <a:r>
              <a:rPr lang="en-US" dirty="0">
                <a:cs typeface="Calibri"/>
              </a:rPr>
              <a:t>Easy to maintain</a:t>
            </a:r>
            <a:endParaRPr lang="en-US" dirty="0"/>
          </a:p>
          <a:p>
            <a:r>
              <a:rPr lang="en-US" dirty="0">
                <a:cs typeface="Calibri"/>
              </a:rPr>
              <a:t>Independent release cycle</a:t>
            </a:r>
          </a:p>
          <a:p>
            <a:r>
              <a:rPr lang="en-US" dirty="0">
                <a:cs typeface="Calibri"/>
              </a:rPr>
              <a:t>Can be scaled </a:t>
            </a:r>
            <a:r>
              <a:rPr lang="en-US" dirty="0" err="1">
                <a:cs typeface="Calibri"/>
              </a:rPr>
              <a:t>indepednently</a:t>
            </a:r>
          </a:p>
          <a:p>
            <a:r>
              <a:rPr lang="en-US" dirty="0">
                <a:cs typeface="Calibri"/>
              </a:rPr>
              <a:t>Error management at services level</a:t>
            </a:r>
          </a:p>
          <a:p>
            <a:r>
              <a:rPr lang="en-US" dirty="0">
                <a:cs typeface="Calibri"/>
              </a:rPr>
              <a:t>Different technology stack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873C4-8680-465D-98CB-1D854E2C4C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59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Handles by small teams                                                                  </a:t>
            </a:r>
            <a:endParaRPr lang="en-US" dirty="0"/>
          </a:p>
          <a:p>
            <a:r>
              <a:rPr lang="en-US" dirty="0">
                <a:cs typeface="Calibri"/>
              </a:rPr>
              <a:t>Easy to maintain</a:t>
            </a:r>
            <a:endParaRPr lang="en-US" dirty="0"/>
          </a:p>
          <a:p>
            <a:r>
              <a:rPr lang="en-US" dirty="0">
                <a:cs typeface="Calibri"/>
              </a:rPr>
              <a:t>Independent release cycle</a:t>
            </a:r>
          </a:p>
          <a:p>
            <a:r>
              <a:rPr lang="en-US" dirty="0">
                <a:cs typeface="Calibri"/>
              </a:rPr>
              <a:t>Can be scaled </a:t>
            </a:r>
            <a:r>
              <a:rPr lang="en-US" dirty="0" err="1">
                <a:cs typeface="Calibri"/>
              </a:rPr>
              <a:t>indepednently</a:t>
            </a:r>
          </a:p>
          <a:p>
            <a:r>
              <a:rPr lang="en-US" dirty="0">
                <a:cs typeface="Calibri"/>
              </a:rPr>
              <a:t>Error management at services level</a:t>
            </a:r>
          </a:p>
          <a:p>
            <a:r>
              <a:rPr lang="en-US" dirty="0">
                <a:cs typeface="Calibri"/>
              </a:rPr>
              <a:t>Different technology stack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873C4-8680-465D-98CB-1D854E2C4C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82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Handles by small teams                                                                  </a:t>
            </a:r>
            <a:endParaRPr lang="en-US" dirty="0"/>
          </a:p>
          <a:p>
            <a:r>
              <a:rPr lang="en-US" dirty="0">
                <a:cs typeface="Calibri"/>
              </a:rPr>
              <a:t>Easy to maintain</a:t>
            </a:r>
            <a:endParaRPr lang="en-US" dirty="0"/>
          </a:p>
          <a:p>
            <a:r>
              <a:rPr lang="en-US" dirty="0">
                <a:cs typeface="Calibri"/>
              </a:rPr>
              <a:t>Independent release cycle</a:t>
            </a:r>
          </a:p>
          <a:p>
            <a:r>
              <a:rPr lang="en-US" dirty="0">
                <a:cs typeface="Calibri"/>
              </a:rPr>
              <a:t>Can be scaled </a:t>
            </a:r>
            <a:r>
              <a:rPr lang="en-US" dirty="0" err="1">
                <a:cs typeface="Calibri"/>
              </a:rPr>
              <a:t>indepednently</a:t>
            </a:r>
          </a:p>
          <a:p>
            <a:r>
              <a:rPr lang="en-US" dirty="0">
                <a:cs typeface="Calibri"/>
              </a:rPr>
              <a:t>Error management at services level</a:t>
            </a:r>
          </a:p>
          <a:p>
            <a:r>
              <a:rPr lang="en-US" dirty="0">
                <a:cs typeface="Calibri"/>
              </a:rPr>
              <a:t>Different technology stack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873C4-8680-465D-98CB-1D854E2C4C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29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Handles by small teams                                                                  </a:t>
            </a:r>
            <a:endParaRPr lang="en-US" dirty="0"/>
          </a:p>
          <a:p>
            <a:r>
              <a:rPr lang="en-US" dirty="0">
                <a:cs typeface="Calibri"/>
              </a:rPr>
              <a:t>Easy to maintain</a:t>
            </a:r>
            <a:endParaRPr lang="en-US" dirty="0"/>
          </a:p>
          <a:p>
            <a:r>
              <a:rPr lang="en-US" dirty="0">
                <a:cs typeface="Calibri"/>
              </a:rPr>
              <a:t>Independent release cycle</a:t>
            </a:r>
          </a:p>
          <a:p>
            <a:r>
              <a:rPr lang="en-US" dirty="0">
                <a:cs typeface="Calibri"/>
              </a:rPr>
              <a:t>Can be scaled </a:t>
            </a:r>
            <a:r>
              <a:rPr lang="en-US" dirty="0" err="1">
                <a:cs typeface="Calibri"/>
              </a:rPr>
              <a:t>indepednently</a:t>
            </a:r>
          </a:p>
          <a:p>
            <a:r>
              <a:rPr lang="en-US" dirty="0">
                <a:cs typeface="Calibri"/>
              </a:rPr>
              <a:t>Error management at services level</a:t>
            </a:r>
          </a:p>
          <a:p>
            <a:r>
              <a:rPr lang="en-US" dirty="0">
                <a:cs typeface="Calibri"/>
              </a:rPr>
              <a:t>Different technology stack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873C4-8680-465D-98CB-1D854E2C4C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4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BC33-6950-4276-B5B3-390308D6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5205-B39D-4821-9EB8-B32886BA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F6AE-2877-461F-8787-85B9DC09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D353-63CC-49EB-8BDC-882E713F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9237-CA93-4031-9849-B082ADD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7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53FB-3ECE-457B-9409-E5710936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432B-E03B-44CE-B371-900C2EC5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3637-4D15-4FDC-8187-72234945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6118-EEF5-4A64-A029-AD2E0D02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5A9-0BE9-4BBC-8794-7898EE1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1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AA92E-2369-47AF-B2C2-478C1318C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1E03-F70F-4396-840B-318DE544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A673-5377-42CF-BAFA-3DA2E005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E2D0-C75C-47BC-BC6D-90D3D40B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D51B-C134-4083-B7C5-0E26372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17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2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8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FC3A-FF61-49C0-B1EB-5F090DA2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45A7-0AB3-4C0A-BB85-74C037AB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0EC3-C8FB-4637-9B6D-165B3A6F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AB96-088D-410E-B5FD-AE915C90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4937-C14C-45B3-A281-EA35CB9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0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EA4E-58E1-49CC-9981-43363DD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1875-BC3A-4831-8D0F-B13D24AA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C02E-2D26-4F78-B91C-752E00B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2184-094B-40C8-A286-38E3F09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9FE8-07DA-4159-BE14-CF9F7A88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77E8-8142-424F-A336-DA75066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DA72-4E64-44CB-A7BB-6328B2A44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D698-25FB-4DBD-9A13-F66E3E89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8443-B43E-4023-9204-C7362499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9A15-0930-4263-AAED-BAA00A4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FFF7-E7C0-49E2-99F2-E287C8E4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3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F758-7AAF-42B4-A5C3-B770A21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412-D0F2-49F5-8A93-FF98B122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F75C-CE4F-4242-BA91-EC86AF94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2DCCB-1B07-49CE-ABB4-DD72DFE2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24D-A228-45DD-BBC9-0A149CEC3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568E-25E0-4710-B9E0-A9B45145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247E-F11B-4DF6-AA18-20849B0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6C50-E97B-43B0-A300-4BAC411B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2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0E6F-F77D-4F0C-8C1F-E4FA0C07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806F4-4209-4DA9-926A-54B22A4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993C0-6AA6-4A16-A9E9-7628CBF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80A7A-8DAA-4833-BCF4-08F72C7B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7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E556E-C32F-45FD-BCEF-634C3DE5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62EBF-AA0F-44F6-8813-A244CF0F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DEF98-FB57-445D-846A-B57135E7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9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E8B-6621-400C-A79F-0BFE9EC9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4D9-FAD5-48C2-992B-BFBF789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C2AFD-98C3-4943-916F-70319BF8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B9D7E-9388-4972-AB55-AB138A04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0CE5-1297-4F92-8D1D-F5E235A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E594F-B1D6-44AE-BABE-C8FFB36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1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DE5D-0324-4DA7-98B7-BD9A77F1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F528D-F72B-45B7-B4B4-C84CCB0D3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A981-F55B-4527-AD70-3F476FCD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2E16-25F8-4786-BF5F-C588313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31B7-16E3-4C48-AA5A-D9866B60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91A3D-69CE-4F00-AE40-24847CD1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5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33263-6CEB-4AA7-B4E6-6C223647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841-D61C-4E82-85B3-0C6E719B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35BC-4DA2-4BD7-B707-C377B3A38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52DF-3284-494E-8791-979DDDEC00EB}" type="datetimeFigureOut">
              <a:rPr lang="en-AU" smtClean="0"/>
              <a:t>20/08/2020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8D70-8DCA-4CF4-B3F1-6650068B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E19-D5A9-4AD3-BFFD-341CFA3A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7A58-8740-4788-88EC-DAB86D7F9D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0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78795-FE96-4FAD-AC09-54EB81EFA18F}"/>
              </a:ext>
            </a:extLst>
          </p:cNvPr>
          <p:cNvSpPr/>
          <p:nvPr userDrawn="1"/>
        </p:nvSpPr>
        <p:spPr>
          <a:xfrm>
            <a:off x="206432" y="211974"/>
            <a:ext cx="11779136" cy="6434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AutoShape 2" descr="`Istio Blue` logo with no background">
            <a:extLst>
              <a:ext uri="{FF2B5EF4-FFF2-40B4-BE49-F238E27FC236}">
                <a16:creationId xmlns:a16="http://schemas.microsoft.com/office/drawing/2014/main" id="{3C664C0F-4171-4028-A172-19ABE50FEEB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E626B-A1AD-4F93-AF6D-F6637C657E4A}"/>
              </a:ext>
            </a:extLst>
          </p:cNvPr>
          <p:cNvSpPr txBox="1"/>
          <p:nvPr userDrawn="1"/>
        </p:nvSpPr>
        <p:spPr>
          <a:xfrm>
            <a:off x="497516" y="6311900"/>
            <a:ext cx="709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FF"/>
                </a:solidFill>
              </a:rPr>
              <a:t>https://bit.ly/serverless-dac</a:t>
            </a:r>
            <a:endParaRPr lang="en-AU" sz="1400" b="0" i="0" dirty="0">
              <a:solidFill>
                <a:srgbClr val="0099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5D258F-3AA5-436D-90C1-A867B6237D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1" y="232390"/>
            <a:ext cx="595740" cy="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3AB0EB-7ED3-4BF7-9DB3-C171EB88425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8" r="67261" b="35309"/>
          <a:stretch/>
        </p:blipFill>
        <p:spPr bwMode="auto">
          <a:xfrm>
            <a:off x="11335760" y="812244"/>
            <a:ext cx="639781" cy="5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45356BE7-AF8E-4A08-9091-3613668164A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" y="6288439"/>
            <a:ext cx="357586" cy="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9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extensible-admission-controllers/" TargetMode="External"/><Relationship Id="rId2" Type="http://schemas.openxmlformats.org/officeDocument/2006/relationships/hyperlink" Target="https://bit.ly/serverless-dac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en-us/azure/azure-functions/functions-bindings-twilio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 hidden="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7B896EE-492C-4081-B22E-072DD514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2" r="9090" b="188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1E49F-CC8F-44F4-8A56-ADC50714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1866284"/>
            <a:ext cx="4547238" cy="142881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Dynamic Admission Control on Kubernetes with Azure Functions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8BA85-9FEB-4544-AD4A-4FFFB672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09" y="3563566"/>
            <a:ext cx="4504567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Admit eligible Kubernetes deployments &amp; dispatch SMS alerts</a:t>
            </a:r>
            <a:endParaRPr lang="en-AU" sz="200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91581A-E180-4457-BF15-E7D6703A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0" y="381778"/>
            <a:ext cx="4772025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3B920-6FB5-42D6-8F62-9BACD1B4D00A}"/>
              </a:ext>
            </a:extLst>
          </p:cNvPr>
          <p:cNvSpPr txBox="1"/>
          <p:nvPr/>
        </p:nvSpPr>
        <p:spPr>
          <a:xfrm>
            <a:off x="4040154" y="915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ANZ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D8A0-EF2C-4105-8A40-5E03E2EDC892}"/>
              </a:ext>
            </a:extLst>
          </p:cNvPr>
          <p:cNvSpPr txBox="1"/>
          <p:nvPr/>
        </p:nvSpPr>
        <p:spPr>
          <a:xfrm>
            <a:off x="1475255" y="5655582"/>
            <a:ext cx="18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Thanks to our sponsors</a:t>
            </a: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67C38112-B771-4EED-B2D0-03FA76B5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29" y="46993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BF113-D411-4C9B-B17B-0D61233E095C}"/>
              </a:ext>
            </a:extLst>
          </p:cNvPr>
          <p:cNvCxnSpPr/>
          <p:nvPr/>
        </p:nvCxnSpPr>
        <p:spPr>
          <a:xfrm>
            <a:off x="477980" y="3429000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8F622-76B9-4CA7-B977-2DD9ACF0DC30}"/>
              </a:ext>
            </a:extLst>
          </p:cNvPr>
          <p:cNvCxnSpPr>
            <a:cxnSpLocks/>
          </p:cNvCxnSpPr>
          <p:nvPr/>
        </p:nvCxnSpPr>
        <p:spPr>
          <a:xfrm>
            <a:off x="435309" y="5624805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BF5ABB-4FCD-471B-A73B-9DBB0F30D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14" y="5910357"/>
            <a:ext cx="1452409" cy="767166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F49F12-EF6B-4104-B834-A6B0684CA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5" y="6111659"/>
            <a:ext cx="1125588" cy="364563"/>
          </a:xfrm>
          <a:prstGeom prst="rect">
            <a:avLst/>
          </a:prstGeom>
        </p:spPr>
      </p:pic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B8767EC-F9D1-4B17-9B1A-B357F46DE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6174776"/>
            <a:ext cx="504018" cy="3014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B73DD-E5F7-4CD7-B027-C874AFEED432}"/>
              </a:ext>
            </a:extLst>
          </p:cNvPr>
          <p:cNvSpPr/>
          <p:nvPr/>
        </p:nvSpPr>
        <p:spPr>
          <a:xfrm>
            <a:off x="1575715" y="5069308"/>
            <a:ext cx="1249218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@rahulrai_in</a:t>
            </a:r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40188A1-10C1-413B-96AC-B012D0B2D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85" y="5161379"/>
            <a:ext cx="231466" cy="23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0C757-7723-4FA1-B5CD-2FABFEBE8E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4" y="4802483"/>
            <a:ext cx="305517" cy="305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C5C954-D203-4857-90AB-83707DBE75F5}"/>
              </a:ext>
            </a:extLst>
          </p:cNvPr>
          <p:cNvSpPr/>
          <p:nvPr/>
        </p:nvSpPr>
        <p:spPr>
          <a:xfrm>
            <a:off x="1551414" y="4766097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thecloudblog.net</a:t>
            </a:r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E6D67E-F45E-4C8D-A344-4616A7AF5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00" b="99000" l="10000" r="93500">
                        <a14:foregroundMark x1="45000" y1="88500" x2="56500" y2="89500"/>
                        <a14:foregroundMark x1="39000" y1="83500" x2="84000" y2="92000"/>
                        <a14:foregroundMark x1="84000" y1="92000" x2="84000" y2="93000"/>
                        <a14:foregroundMark x1="47500" y1="10500" x2="70000" y2="18500"/>
                        <a14:foregroundMark x1="59000" y1="8000" x2="66000" y2="14000"/>
                        <a14:foregroundMark x1="43500" y1="9500" x2="71000" y2="20000"/>
                        <a14:foregroundMark x1="53000" y1="4500" x2="60000" y2="5500"/>
                        <a14:foregroundMark x1="73500" y1="87000" x2="26000" y2="98500"/>
                        <a14:foregroundMark x1="26000" y1="98500" x2="22500" y2="94500"/>
                        <a14:foregroundMark x1="67500" y1="88000" x2="89500" y2="98000"/>
                        <a14:foregroundMark x1="40500" y1="89500" x2="29500" y2="85000"/>
                        <a14:foregroundMark x1="28500" y1="92000" x2="40500" y2="84500"/>
                        <a14:foregroundMark x1="21500" y1="96500" x2="16500" y2="99000"/>
                        <a14:foregroundMark x1="22500" y1="93000" x2="27000" y2="95500"/>
                        <a14:foregroundMark x1="23500" y1="96500" x2="40500" y2="85000"/>
                        <a14:foregroundMark x1="31000" y1="74500" x2="73500" y2="96000"/>
                        <a14:foregroundMark x1="73500" y1="96000" x2="9350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1" y="4302589"/>
            <a:ext cx="1063813" cy="1063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53575-F059-4A00-BA79-FED6C5FD95F7}"/>
              </a:ext>
            </a:extLst>
          </p:cNvPr>
          <p:cNvSpPr/>
          <p:nvPr/>
        </p:nvSpPr>
        <p:spPr>
          <a:xfrm>
            <a:off x="1336674" y="4414577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Rahul Rai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7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DE6ADB2-C925-4571-BC13-C5B22F19480B}"/>
              </a:ext>
            </a:extLst>
          </p:cNvPr>
          <p:cNvSpPr/>
          <p:nvPr/>
        </p:nvSpPr>
        <p:spPr>
          <a:xfrm>
            <a:off x="1056645" y="1641835"/>
            <a:ext cx="8515128" cy="156753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Admission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DA5AA-1059-401A-9DD6-5E7D7A82B428}"/>
              </a:ext>
            </a:extLst>
          </p:cNvPr>
          <p:cNvSpPr/>
          <p:nvPr/>
        </p:nvSpPr>
        <p:spPr>
          <a:xfrm>
            <a:off x="1224792" y="2095151"/>
            <a:ext cx="1828800" cy="922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AuthN</a:t>
            </a:r>
            <a:r>
              <a:rPr lang="en-US" dirty="0"/>
              <a:t> &amp;</a:t>
            </a:r>
          </a:p>
          <a:p>
            <a:pPr algn="ctr"/>
            <a:r>
              <a:rPr lang="en-US" dirty="0" err="1"/>
              <a:t>AuthZ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E99DE-3412-4974-B91B-A78B47DBAB17}"/>
              </a:ext>
            </a:extLst>
          </p:cNvPr>
          <p:cNvSpPr/>
          <p:nvPr/>
        </p:nvSpPr>
        <p:spPr>
          <a:xfrm>
            <a:off x="3340217" y="2095151"/>
            <a:ext cx="1828800" cy="922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Mutating Admission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190AC0-BB29-4BDA-B431-27C1FF75562E}"/>
              </a:ext>
            </a:extLst>
          </p:cNvPr>
          <p:cNvSpPr/>
          <p:nvPr/>
        </p:nvSpPr>
        <p:spPr>
          <a:xfrm>
            <a:off x="5455642" y="2095151"/>
            <a:ext cx="1828800" cy="922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Validation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A16C0-A17C-4832-80F0-F0A67D34DA08}"/>
              </a:ext>
            </a:extLst>
          </p:cNvPr>
          <p:cNvSpPr/>
          <p:nvPr/>
        </p:nvSpPr>
        <p:spPr>
          <a:xfrm>
            <a:off x="7571067" y="2095151"/>
            <a:ext cx="1828800" cy="922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Admission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7D2D5-A534-46C5-8C54-25FD61810C47}"/>
              </a:ext>
            </a:extLst>
          </p:cNvPr>
          <p:cNvSpPr/>
          <p:nvPr/>
        </p:nvSpPr>
        <p:spPr>
          <a:xfrm>
            <a:off x="9686492" y="2095151"/>
            <a:ext cx="1828800" cy="922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B0FBD-4CA2-499E-AA8C-1C188FE9E224}"/>
              </a:ext>
            </a:extLst>
          </p:cNvPr>
          <p:cNvSpPr/>
          <p:nvPr/>
        </p:nvSpPr>
        <p:spPr>
          <a:xfrm>
            <a:off x="3340217" y="4193796"/>
            <a:ext cx="1828800" cy="92278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Webhook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E570F-2CC4-4564-9CB7-D4017CC866B9}"/>
              </a:ext>
            </a:extLst>
          </p:cNvPr>
          <p:cNvSpPr/>
          <p:nvPr/>
        </p:nvSpPr>
        <p:spPr>
          <a:xfrm>
            <a:off x="7571067" y="4193795"/>
            <a:ext cx="1828800" cy="9227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Webhook</a:t>
            </a:r>
            <a:endParaRPr lang="en-AU" dirty="0"/>
          </a:p>
        </p:txBody>
      </p:sp>
      <p:pic>
        <p:nvPicPr>
          <p:cNvPr id="19" name="Picture 18" descr="A picture containing sitting, orange, monitor, drawing&#10;&#10;Description automatically generated">
            <a:extLst>
              <a:ext uri="{FF2B5EF4-FFF2-40B4-BE49-F238E27FC236}">
                <a16:creationId xmlns:a16="http://schemas.microsoft.com/office/drawing/2014/main" id="{E68B1143-CBF7-451A-BE12-5349BE327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5" y="2249322"/>
            <a:ext cx="614446" cy="614446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509223-D3C4-4D30-83E6-F36FF6D0D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71" y="2710717"/>
            <a:ext cx="614446" cy="61444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D8AAA-5769-4CEA-A0EE-A1A0CD8F2BEE}"/>
              </a:ext>
            </a:extLst>
          </p:cNvPr>
          <p:cNvCxnSpPr/>
          <p:nvPr/>
        </p:nvCxnSpPr>
        <p:spPr>
          <a:xfrm>
            <a:off x="3684494" y="3017940"/>
            <a:ext cx="0" cy="117585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4A8B60-FE44-46FE-90A3-28D57C53DB4A}"/>
              </a:ext>
            </a:extLst>
          </p:cNvPr>
          <p:cNvSpPr txBox="1"/>
          <p:nvPr/>
        </p:nvSpPr>
        <p:spPr>
          <a:xfrm rot="16200000">
            <a:off x="2865331" y="3375036"/>
            <a:ext cx="127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DCEAF"/>
                </a:solidFill>
              </a:rPr>
              <a:t>Admission review</a:t>
            </a:r>
            <a:endParaRPr lang="en-AU" sz="1200" dirty="0">
              <a:solidFill>
                <a:srgbClr val="5DCEA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B6E2A-4D13-4F70-816E-8E0B56CE9D28}"/>
              </a:ext>
            </a:extLst>
          </p:cNvPr>
          <p:cNvSpPr txBox="1"/>
          <p:nvPr/>
        </p:nvSpPr>
        <p:spPr>
          <a:xfrm rot="5400000">
            <a:off x="4375772" y="3375036"/>
            <a:ext cx="127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DCEAF"/>
                </a:solidFill>
              </a:rPr>
              <a:t>Admission response</a:t>
            </a:r>
            <a:endParaRPr lang="en-AU" sz="1200" dirty="0">
              <a:solidFill>
                <a:srgbClr val="5DCEA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3870BB-3C09-4E12-B4DF-144FFE8B96C0}"/>
              </a:ext>
            </a:extLst>
          </p:cNvPr>
          <p:cNvCxnSpPr>
            <a:cxnSpLocks/>
          </p:cNvCxnSpPr>
          <p:nvPr/>
        </p:nvCxnSpPr>
        <p:spPr>
          <a:xfrm flipH="1" flipV="1">
            <a:off x="4823018" y="3017941"/>
            <a:ext cx="18178" cy="1175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62F5F6-97C8-48E2-B6EB-D652779B196A}"/>
              </a:ext>
            </a:extLst>
          </p:cNvPr>
          <p:cNvCxnSpPr>
            <a:cxnSpLocks/>
          </p:cNvCxnSpPr>
          <p:nvPr/>
        </p:nvCxnSpPr>
        <p:spPr>
          <a:xfrm flipH="1">
            <a:off x="7915835" y="3017940"/>
            <a:ext cx="1" cy="1175855"/>
          </a:xfrm>
          <a:prstGeom prst="straightConnector1">
            <a:avLst/>
          </a:prstGeom>
          <a:ln>
            <a:solidFill>
              <a:srgbClr val="FF8021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8D24C1-4B7C-4661-8070-34F34B0BAD45}"/>
              </a:ext>
            </a:extLst>
          </p:cNvPr>
          <p:cNvSpPr txBox="1"/>
          <p:nvPr/>
        </p:nvSpPr>
        <p:spPr>
          <a:xfrm rot="16200000">
            <a:off x="7091324" y="3375034"/>
            <a:ext cx="127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8021"/>
                </a:solidFill>
              </a:rPr>
              <a:t>Admission review</a:t>
            </a:r>
            <a:endParaRPr lang="en-AU" sz="1200" dirty="0">
              <a:solidFill>
                <a:srgbClr val="FF802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3ADB3B-EE50-4F68-889F-F2FE5FC473C0}"/>
              </a:ext>
            </a:extLst>
          </p:cNvPr>
          <p:cNvSpPr txBox="1"/>
          <p:nvPr/>
        </p:nvSpPr>
        <p:spPr>
          <a:xfrm rot="5400000">
            <a:off x="8655825" y="3423602"/>
            <a:ext cx="127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8021"/>
                </a:solidFill>
              </a:rPr>
              <a:t>Admission response</a:t>
            </a:r>
            <a:endParaRPr lang="en-AU" sz="1200" dirty="0">
              <a:solidFill>
                <a:srgbClr val="FF802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7C4327-E856-4434-944A-21D19CDF3C4F}"/>
              </a:ext>
            </a:extLst>
          </p:cNvPr>
          <p:cNvCxnSpPr>
            <a:cxnSpLocks/>
          </p:cNvCxnSpPr>
          <p:nvPr/>
        </p:nvCxnSpPr>
        <p:spPr>
          <a:xfrm flipV="1">
            <a:off x="9047146" y="3017941"/>
            <a:ext cx="0" cy="1175854"/>
          </a:xfrm>
          <a:prstGeom prst="straightConnector1">
            <a:avLst/>
          </a:prstGeom>
          <a:ln>
            <a:solidFill>
              <a:srgbClr val="FF8021"/>
            </a:solidFill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7D4E61-ABEF-4FB1-B3F0-E555275EBB4A}"/>
              </a:ext>
            </a:extLst>
          </p:cNvPr>
          <p:cNvSpPr txBox="1"/>
          <p:nvPr/>
        </p:nvSpPr>
        <p:spPr>
          <a:xfrm>
            <a:off x="4697618" y="1665521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Server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1432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32 -0.00023 L 0.29232 0.001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32 0.00116 L 0.2931 0.305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 0.30579 L 0.29232 0.001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32 0.00115 L 0.46654 -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654 -0.00139 L 0.6401 -0.0002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1 -0.00023 L 0.64088 0.305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88 0.30579 L 0.6401 -0.0002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1 -0.00024 L 0.81432 0.0011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Admission Review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&amp; Admission Response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6275D-E27D-47AA-8B99-0AB5C3580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1739"/>
            <a:ext cx="4561867" cy="311791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CAAB4-B648-44CC-8E2F-36B77928C4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30"/>
          <a:stretch/>
        </p:blipFill>
        <p:spPr>
          <a:xfrm>
            <a:off x="7189714" y="365125"/>
            <a:ext cx="3679099" cy="5934528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2E00E0-4E2F-449A-97CC-5EA71505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02049">
            <a:off x="5556550" y="3927711"/>
            <a:ext cx="1625970" cy="162597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F5E656-F910-4198-BAAE-5EDD8A6A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1" y="232390"/>
            <a:ext cx="595740" cy="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7B4D4FB1-0016-4E89-852E-472C10ED8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8" r="67261" b="35309"/>
          <a:stretch/>
        </p:blipFill>
        <p:spPr bwMode="auto">
          <a:xfrm>
            <a:off x="11335760" y="812244"/>
            <a:ext cx="639781" cy="5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5BB156F-43B8-4F3C-B704-3BF3D2A5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56" y="451254"/>
            <a:ext cx="595740" cy="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D7E902EF-CD68-4AC6-A886-10AFA9128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8" r="67261" b="35309"/>
          <a:stretch/>
        </p:blipFill>
        <p:spPr bwMode="auto">
          <a:xfrm>
            <a:off x="4682889" y="3264359"/>
            <a:ext cx="639781" cy="5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07C722-6397-4087-AB78-3E5ABCCFCB6D}"/>
              </a:ext>
            </a:extLst>
          </p:cNvPr>
          <p:cNvSpPr txBox="1"/>
          <p:nvPr/>
        </p:nvSpPr>
        <p:spPr>
          <a:xfrm>
            <a:off x="9513877" y="5930321"/>
            <a:ext cx="134555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5"/>
                </a:solidFill>
              </a:rPr>
              <a:t>Request</a:t>
            </a:r>
            <a:endParaRPr lang="en-AU" b="1" dirty="0">
              <a:solidFill>
                <a:schemeClr val="accent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285A8-5ED7-4138-A092-AEA4B194BEB5}"/>
              </a:ext>
            </a:extLst>
          </p:cNvPr>
          <p:cNvSpPr txBox="1"/>
          <p:nvPr/>
        </p:nvSpPr>
        <p:spPr>
          <a:xfrm>
            <a:off x="4054509" y="5930321"/>
            <a:ext cx="134555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5"/>
                </a:solidFill>
              </a:rPr>
              <a:t>Response</a:t>
            </a:r>
            <a:endParaRPr lang="en-AU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Serverless Admission Webhook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2F5E656-F910-4198-BAAE-5EDD8A6A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1" y="232390"/>
            <a:ext cx="595740" cy="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7B4D4FB1-0016-4E89-852E-472C10ED8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8" r="67261" b="35309"/>
          <a:stretch/>
        </p:blipFill>
        <p:spPr bwMode="auto">
          <a:xfrm>
            <a:off x="11335760" y="812244"/>
            <a:ext cx="639781" cy="5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object, clock, computer&#10;&#10;Description automatically generated">
            <a:extLst>
              <a:ext uri="{FF2B5EF4-FFF2-40B4-BE49-F238E27FC236}">
                <a16:creationId xmlns:a16="http://schemas.microsoft.com/office/drawing/2014/main" id="{8352BF55-4B69-47BB-B566-D0D16D619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8" y="2291326"/>
            <a:ext cx="1102912" cy="11029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40DB0-1C3B-4102-B78E-3B5C3BD078C3}"/>
              </a:ext>
            </a:extLst>
          </p:cNvPr>
          <p:cNvCxnSpPr>
            <a:cxnSpLocks/>
          </p:cNvCxnSpPr>
          <p:nvPr/>
        </p:nvCxnSpPr>
        <p:spPr>
          <a:xfrm>
            <a:off x="2283710" y="2536913"/>
            <a:ext cx="1163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4A0FD87E-3CD7-4107-A714-21E76C1E8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38" y="2029797"/>
            <a:ext cx="1625970" cy="162597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5BB156F-43B8-4F3C-B704-3BF3D2A5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53" y="2536913"/>
            <a:ext cx="595740" cy="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6F6AEA7-6E08-4864-85E7-EA47E03F507E}"/>
              </a:ext>
            </a:extLst>
          </p:cNvPr>
          <p:cNvGrpSpPr/>
          <p:nvPr/>
        </p:nvGrpSpPr>
        <p:grpSpPr>
          <a:xfrm>
            <a:off x="6236937" y="1941143"/>
            <a:ext cx="1816867" cy="1816867"/>
            <a:chOff x="6236937" y="3107214"/>
            <a:chExt cx="1816867" cy="1816867"/>
          </a:xfrm>
        </p:grpSpPr>
        <p:pic>
          <p:nvPicPr>
            <p:cNvPr id="26" name="Picture 25" descr="A picture containing computer, light, drawing&#10;&#10;Description automatically generated">
              <a:extLst>
                <a:ext uri="{FF2B5EF4-FFF2-40B4-BE49-F238E27FC236}">
                  <a16:creationId xmlns:a16="http://schemas.microsoft.com/office/drawing/2014/main" id="{E97CCD95-4111-4A39-8C79-C1167E76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937" y="3107214"/>
              <a:ext cx="1816867" cy="1816867"/>
            </a:xfrm>
            <a:prstGeom prst="rect">
              <a:avLst/>
            </a:prstGeom>
          </p:spPr>
        </p:pic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D7E902EF-CD68-4AC6-A886-10AFA91285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18" r="67261" b="35309"/>
            <a:stretch/>
          </p:blipFill>
          <p:spPr bwMode="auto">
            <a:xfrm>
              <a:off x="6825479" y="3877960"/>
              <a:ext cx="639781" cy="57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AD1F2197-E1D3-43D3-9D06-F96CCB9FA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522" y="3231057"/>
              <a:ext cx="523060" cy="523060"/>
            </a:xfrm>
            <a:prstGeom prst="rect">
              <a:avLst/>
            </a:prstGeom>
          </p:spPr>
        </p:pic>
      </p:grp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4F0CF-B32F-4A2D-A5D2-4DCB080DF4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8" b="33598"/>
          <a:stretch/>
        </p:blipFill>
        <p:spPr>
          <a:xfrm>
            <a:off x="9217433" y="2577538"/>
            <a:ext cx="1625970" cy="53922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D50CD2-CC57-4E62-8342-31CC461EC8A0}"/>
              </a:ext>
            </a:extLst>
          </p:cNvPr>
          <p:cNvCxnSpPr>
            <a:cxnSpLocks/>
          </p:cNvCxnSpPr>
          <p:nvPr/>
        </p:nvCxnSpPr>
        <p:spPr>
          <a:xfrm>
            <a:off x="5085844" y="2566487"/>
            <a:ext cx="1163629" cy="6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7AE304-83F5-45C7-8A32-A138D19991AB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8053804" y="2847153"/>
            <a:ext cx="1163629" cy="2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45D61094-C71A-41D6-B048-3182DFF0B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89" y="4313403"/>
            <a:ext cx="866116" cy="866116"/>
          </a:xfrm>
          <a:prstGeom prst="rect">
            <a:avLst/>
          </a:prstGeom>
        </p:spPr>
      </p:pic>
      <p:pic>
        <p:nvPicPr>
          <p:cNvPr id="41" name="Picture 40" descr="A drawing of a face&#10;&#10;Description automatically generated">
            <a:extLst>
              <a:ext uri="{FF2B5EF4-FFF2-40B4-BE49-F238E27FC236}">
                <a16:creationId xmlns:a16="http://schemas.microsoft.com/office/drawing/2014/main" id="{D093582F-50BE-4EE7-BB59-9C6B8C92C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20" y="4824506"/>
            <a:ext cx="710027" cy="710027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BCE8D88-35D7-416E-864E-3EFF9EEAEAFF}"/>
              </a:ext>
            </a:extLst>
          </p:cNvPr>
          <p:cNvCxnSpPr>
            <a:stCxn id="28" idx="2"/>
            <a:endCxn id="39" idx="3"/>
          </p:cNvCxnSpPr>
          <p:nvPr/>
        </p:nvCxnSpPr>
        <p:spPr>
          <a:xfrm rot="5400000">
            <a:off x="5374815" y="90858"/>
            <a:ext cx="1629694" cy="7681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E4212375-5EF1-44F6-9F43-043243FDB4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22" y="4540635"/>
            <a:ext cx="426259" cy="426259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B0D9435C-FC70-4F06-9CC1-E4F97C4283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37" y="2281187"/>
            <a:ext cx="478373" cy="47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670A4-D410-4B89-A180-6CA767BE7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b="10909"/>
          <a:stretch/>
        </p:blipFill>
        <p:spPr bwMode="auto">
          <a:xfrm>
            <a:off x="8404448" y="2679073"/>
            <a:ext cx="434735" cy="3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1C579-BF71-4648-8A76-E557EA66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0" b="10909"/>
          <a:stretch/>
        </p:blipFill>
        <p:spPr bwMode="auto">
          <a:xfrm>
            <a:off x="5465998" y="2402778"/>
            <a:ext cx="434735" cy="3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E4D77-0222-413D-94CF-2298D3D7A78B}"/>
              </a:ext>
            </a:extLst>
          </p:cNvPr>
          <p:cNvSpPr txBox="1"/>
          <p:nvPr/>
        </p:nvSpPr>
        <p:spPr>
          <a:xfrm>
            <a:off x="1123057" y="3610211"/>
            <a:ext cx="121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7DDE7-F2B2-42AF-9615-483721D1CF06}"/>
              </a:ext>
            </a:extLst>
          </p:cNvPr>
          <p:cNvSpPr txBox="1"/>
          <p:nvPr/>
        </p:nvSpPr>
        <p:spPr>
          <a:xfrm>
            <a:off x="3578102" y="3598564"/>
            <a:ext cx="13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kube-apiserver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3CE4F-862B-4EBA-86DB-A4661C7B41AA}"/>
              </a:ext>
            </a:extLst>
          </p:cNvPr>
          <p:cNvSpPr txBox="1"/>
          <p:nvPr/>
        </p:nvSpPr>
        <p:spPr>
          <a:xfrm>
            <a:off x="6463149" y="3600870"/>
            <a:ext cx="136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Function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14A80-D358-4B61-9CAC-068F2A371C90}"/>
              </a:ext>
            </a:extLst>
          </p:cNvPr>
          <p:cNvSpPr txBox="1"/>
          <p:nvPr/>
        </p:nvSpPr>
        <p:spPr>
          <a:xfrm>
            <a:off x="980631" y="5554317"/>
            <a:ext cx="150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Operations/SRE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953774-60BC-43F5-8810-2219E2BC5EE6}"/>
              </a:ext>
            </a:extLst>
          </p:cNvPr>
          <p:cNvCxnSpPr>
            <a:cxnSpLocks/>
          </p:cNvCxnSpPr>
          <p:nvPr/>
        </p:nvCxnSpPr>
        <p:spPr>
          <a:xfrm flipH="1">
            <a:off x="5073307" y="3031728"/>
            <a:ext cx="11636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B20AA4-4044-42EF-97A3-F9AE9A54118B}"/>
              </a:ext>
            </a:extLst>
          </p:cNvPr>
          <p:cNvCxnSpPr>
            <a:cxnSpLocks/>
          </p:cNvCxnSpPr>
          <p:nvPr/>
        </p:nvCxnSpPr>
        <p:spPr>
          <a:xfrm flipH="1">
            <a:off x="2269271" y="3001815"/>
            <a:ext cx="11636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B7C903-BDA5-4FB1-9247-DE6510BA4A0E}"/>
              </a:ext>
            </a:extLst>
          </p:cNvPr>
          <p:cNvSpPr/>
          <p:nvPr/>
        </p:nvSpPr>
        <p:spPr>
          <a:xfrm>
            <a:off x="2342114" y="2205183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AU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DF25E-05BC-46F8-A9F2-F6DEABE92290}"/>
              </a:ext>
            </a:extLst>
          </p:cNvPr>
          <p:cNvSpPr/>
          <p:nvPr/>
        </p:nvSpPr>
        <p:spPr>
          <a:xfrm>
            <a:off x="5076539" y="2241356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AU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341D1-E94F-4B93-BFAF-B842D36E4B01}"/>
              </a:ext>
            </a:extLst>
          </p:cNvPr>
          <p:cNvSpPr/>
          <p:nvPr/>
        </p:nvSpPr>
        <p:spPr>
          <a:xfrm>
            <a:off x="8064554" y="2544611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AU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5F2D88-7280-4B25-91E6-FB11070C7A5C}"/>
              </a:ext>
            </a:extLst>
          </p:cNvPr>
          <p:cNvSpPr/>
          <p:nvPr/>
        </p:nvSpPr>
        <p:spPr>
          <a:xfrm>
            <a:off x="5590901" y="3060232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AU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102D6C-9CF9-43C2-B8DC-7729FB4FEC28}"/>
              </a:ext>
            </a:extLst>
          </p:cNvPr>
          <p:cNvSpPr/>
          <p:nvPr/>
        </p:nvSpPr>
        <p:spPr>
          <a:xfrm>
            <a:off x="2756361" y="3060232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AU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BB46E-6310-41E4-9756-27768A15DB38}"/>
              </a:ext>
            </a:extLst>
          </p:cNvPr>
          <p:cNvSpPr/>
          <p:nvPr/>
        </p:nvSpPr>
        <p:spPr>
          <a:xfrm>
            <a:off x="7585185" y="4433617"/>
            <a:ext cx="283521" cy="276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87996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068-ABB0-4359-8477-863D293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Validating Webhook</a:t>
            </a:r>
            <a:endParaRPr lang="en-US" dirty="0">
              <a:cs typeface="Calibri Light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E0D22F-A050-4BA2-9E79-711E57E9D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9" y="1394328"/>
            <a:ext cx="7494162" cy="4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488B-28A2-4732-8059-6BF6C87F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CBA7-46FC-4C70-AC99-F79BED9A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and slides: </a:t>
            </a:r>
            <a:r>
              <a:rPr lang="en-US" dirty="0">
                <a:hlinkClick r:id="rId2"/>
              </a:rPr>
              <a:t>https://bit.ly/serverless-dac</a:t>
            </a:r>
            <a:endParaRPr lang="en-US" dirty="0"/>
          </a:p>
          <a:p>
            <a:r>
              <a:rPr lang="en-AU" dirty="0"/>
              <a:t>Dynamic admission control: </a:t>
            </a:r>
            <a:r>
              <a:rPr lang="en-AU" dirty="0">
                <a:hlinkClick r:id="rId3"/>
              </a:rPr>
              <a:t>https://kubernetes.io/docs/reference/access-authn-authz/extensible-admission-controllers/</a:t>
            </a:r>
            <a:endParaRPr lang="en-AU" dirty="0"/>
          </a:p>
          <a:p>
            <a:r>
              <a:rPr lang="en-AU" dirty="0"/>
              <a:t>Azure Function </a:t>
            </a:r>
            <a:r>
              <a:rPr lang="en-AU"/>
              <a:t>Twilio binding: </a:t>
            </a:r>
            <a:r>
              <a:rPr lang="en-AU">
                <a:hlinkClick r:id="rId4"/>
              </a:rPr>
              <a:t>https://docs.microsoft.com/en-us/azure/azure-functions/functions-bindings-twilio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319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 hidden="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7B896EE-492C-4081-B22E-072DD514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2" r="9090" b="188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1E49F-CC8F-44F4-8A56-ADC50714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1866284"/>
            <a:ext cx="4547238" cy="142881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Dynamic Admission Control on Kubernetes with Azure Functions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8BA85-9FEB-4544-AD4A-4FFFB672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09" y="3563566"/>
            <a:ext cx="4504567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Admit eligible Kubernetes deployments &amp; dispatch SMS alerts</a:t>
            </a:r>
            <a:endParaRPr lang="en-AU" sz="200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91581A-E180-4457-BF15-E7D6703A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0" y="381778"/>
            <a:ext cx="4772025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3B920-6FB5-42D6-8F62-9BACD1B4D00A}"/>
              </a:ext>
            </a:extLst>
          </p:cNvPr>
          <p:cNvSpPr txBox="1"/>
          <p:nvPr/>
        </p:nvSpPr>
        <p:spPr>
          <a:xfrm>
            <a:off x="4040154" y="915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/>
              <a:t>ANZ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D8A0-EF2C-4105-8A40-5E03E2EDC892}"/>
              </a:ext>
            </a:extLst>
          </p:cNvPr>
          <p:cNvSpPr txBox="1"/>
          <p:nvPr/>
        </p:nvSpPr>
        <p:spPr>
          <a:xfrm>
            <a:off x="1475255" y="5655582"/>
            <a:ext cx="187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Thanks to our sponsors</a:t>
            </a: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67C38112-B771-4EED-B2D0-03FA76B5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29" y="46993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BF113-D411-4C9B-B17B-0D61233E095C}"/>
              </a:ext>
            </a:extLst>
          </p:cNvPr>
          <p:cNvCxnSpPr/>
          <p:nvPr/>
        </p:nvCxnSpPr>
        <p:spPr>
          <a:xfrm>
            <a:off x="477980" y="3429000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8F622-76B9-4CA7-B977-2DD9ACF0DC30}"/>
              </a:ext>
            </a:extLst>
          </p:cNvPr>
          <p:cNvCxnSpPr>
            <a:cxnSpLocks/>
          </p:cNvCxnSpPr>
          <p:nvPr/>
        </p:nvCxnSpPr>
        <p:spPr>
          <a:xfrm>
            <a:off x="435309" y="5624805"/>
            <a:ext cx="39540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BF5ABB-4FCD-471B-A73B-9DBB0F30D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14" y="5910357"/>
            <a:ext cx="1452409" cy="767166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F49F12-EF6B-4104-B834-A6B0684CA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5" y="6111659"/>
            <a:ext cx="1125588" cy="364563"/>
          </a:xfrm>
          <a:prstGeom prst="rect">
            <a:avLst/>
          </a:prstGeom>
        </p:spPr>
      </p:pic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B8767EC-F9D1-4B17-9B1A-B357F46DE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6174776"/>
            <a:ext cx="504018" cy="3014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B73DD-E5F7-4CD7-B027-C874AFEED432}"/>
              </a:ext>
            </a:extLst>
          </p:cNvPr>
          <p:cNvSpPr/>
          <p:nvPr/>
        </p:nvSpPr>
        <p:spPr>
          <a:xfrm>
            <a:off x="1575715" y="5069308"/>
            <a:ext cx="1249218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@rahulrai_in</a:t>
            </a:r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40188A1-10C1-413B-96AC-B012D0B2D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85" y="5161379"/>
            <a:ext cx="231466" cy="23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0C757-7723-4FA1-B5CD-2FABFEBE8E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4" y="4802483"/>
            <a:ext cx="305517" cy="305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C5C954-D203-4857-90AB-83707DBE75F5}"/>
              </a:ext>
            </a:extLst>
          </p:cNvPr>
          <p:cNvSpPr/>
          <p:nvPr/>
        </p:nvSpPr>
        <p:spPr>
          <a:xfrm>
            <a:off x="1551414" y="4766097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thecloudblog.net</a:t>
            </a:r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E6D67E-F45E-4C8D-A344-4616A7AF5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00" b="99000" l="10000" r="93500">
                        <a14:foregroundMark x1="45000" y1="88500" x2="56500" y2="89500"/>
                        <a14:foregroundMark x1="39000" y1="83500" x2="84000" y2="92000"/>
                        <a14:foregroundMark x1="84000" y1="92000" x2="84000" y2="93000"/>
                        <a14:foregroundMark x1="47500" y1="10500" x2="70000" y2="18500"/>
                        <a14:foregroundMark x1="59000" y1="8000" x2="66000" y2="14000"/>
                        <a14:foregroundMark x1="43500" y1="9500" x2="71000" y2="20000"/>
                        <a14:foregroundMark x1="53000" y1="4500" x2="60000" y2="5500"/>
                        <a14:foregroundMark x1="73500" y1="87000" x2="26000" y2="98500"/>
                        <a14:foregroundMark x1="26000" y1="98500" x2="22500" y2="94500"/>
                        <a14:foregroundMark x1="67500" y1="88000" x2="89500" y2="98000"/>
                        <a14:foregroundMark x1="40500" y1="89500" x2="29500" y2="85000"/>
                        <a14:foregroundMark x1="28500" y1="92000" x2="40500" y2="84500"/>
                        <a14:foregroundMark x1="21500" y1="96500" x2="16500" y2="99000"/>
                        <a14:foregroundMark x1="22500" y1="93000" x2="27000" y2="95500"/>
                        <a14:foregroundMark x1="23500" y1="96500" x2="40500" y2="85000"/>
                        <a14:foregroundMark x1="31000" y1="74500" x2="73500" y2="96000"/>
                        <a14:foregroundMark x1="73500" y1="96000" x2="9350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1" y="4302589"/>
            <a:ext cx="1063813" cy="1063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53575-F059-4A00-BA79-FED6C5FD95F7}"/>
              </a:ext>
            </a:extLst>
          </p:cNvPr>
          <p:cNvSpPr/>
          <p:nvPr/>
        </p:nvSpPr>
        <p:spPr>
          <a:xfrm>
            <a:off x="1336674" y="4414577"/>
            <a:ext cx="1585757" cy="3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Rahul Rai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259</Words>
  <Application>Microsoft Office PowerPoint</Application>
  <PresentationFormat>Widescreen</PresentationFormat>
  <Paragraphs>83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1_office theme</vt:lpstr>
      <vt:lpstr>Dynamic Admission Control on Kubernetes with Azure Functions</vt:lpstr>
      <vt:lpstr>Admission Control</vt:lpstr>
      <vt:lpstr>Admission Review &amp; Admission Response </vt:lpstr>
      <vt:lpstr>Serverless Admission Webhook</vt:lpstr>
      <vt:lpstr>Validating Webhook</vt:lpstr>
      <vt:lpstr>Learn more</vt:lpstr>
      <vt:lpstr>Dynamic Admission Control on Kubernetes with 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Waight</dc:creator>
  <cp:lastModifiedBy>Rahul Rai</cp:lastModifiedBy>
  <cp:revision>15</cp:revision>
  <dcterms:created xsi:type="dcterms:W3CDTF">2020-08-05T05:56:55Z</dcterms:created>
  <dcterms:modified xsi:type="dcterms:W3CDTF">2020-08-20T11:15:53Z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2020-08-05T06:15:37Z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5e5105de-8c1b-4d6d-b0a3-3110f4af8137</vt:lpwstr>
  </property>
  <property fmtid="{D5CDD505-2E9C-101B-9397-08002B2CF9AE}" pid="8" name="MSIP_Label_f42aa342-8706-4288-bd11-ebb85995028c_ContentBits">
    <vt:lpwstr>0</vt:lpwstr>
  </property>
</Properties>
</file>