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C79D-3D5F-38FD-B8A8-E5983EF2CC0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ACE5F03-6B0A-0A1F-C6F6-964CC9E29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9F5BB74-2885-84C2-A1A6-0FA069C1433B}"/>
              </a:ext>
            </a:extLst>
          </p:cNvPr>
          <p:cNvSpPr>
            <a:spLocks noGrp="1"/>
          </p:cNvSpPr>
          <p:nvPr>
            <p:ph type="dt" sz="half" idx="10"/>
          </p:nvPr>
        </p:nvSpPr>
        <p:spPr/>
        <p:txBody>
          <a:bodyPr/>
          <a:lstStyle/>
          <a:p>
            <a:fld id="{7614C47B-8ED8-4F83-B2E6-ED57478F2124}" type="datetimeFigureOut">
              <a:rPr lang="en-GB" smtClean="0"/>
              <a:t>02/01/2024</a:t>
            </a:fld>
            <a:endParaRPr lang="en-GB"/>
          </a:p>
        </p:txBody>
      </p:sp>
      <p:sp>
        <p:nvSpPr>
          <p:cNvPr id="5" name="Footer Placeholder 4">
            <a:extLst>
              <a:ext uri="{FF2B5EF4-FFF2-40B4-BE49-F238E27FC236}">
                <a16:creationId xmlns:a16="http://schemas.microsoft.com/office/drawing/2014/main" id="{963595D0-52A7-B7A0-9875-FCEF680BA0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E74404-4E91-B75F-60CA-FFF1485B064A}"/>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149482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A83D-6172-CF17-2DD4-76CA1DE536A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FC03A9C-AF18-7488-A939-1DB7F0820B8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D3A3E8-1304-CF77-C0FA-8788D49C29B0}"/>
              </a:ext>
            </a:extLst>
          </p:cNvPr>
          <p:cNvSpPr>
            <a:spLocks noGrp="1"/>
          </p:cNvSpPr>
          <p:nvPr>
            <p:ph type="dt" sz="half" idx="10"/>
          </p:nvPr>
        </p:nvSpPr>
        <p:spPr/>
        <p:txBody>
          <a:bodyPr/>
          <a:lstStyle/>
          <a:p>
            <a:fld id="{7614C47B-8ED8-4F83-B2E6-ED57478F2124}" type="datetimeFigureOut">
              <a:rPr lang="en-GB" smtClean="0"/>
              <a:t>02/01/2024</a:t>
            </a:fld>
            <a:endParaRPr lang="en-GB"/>
          </a:p>
        </p:txBody>
      </p:sp>
      <p:sp>
        <p:nvSpPr>
          <p:cNvPr id="5" name="Footer Placeholder 4">
            <a:extLst>
              <a:ext uri="{FF2B5EF4-FFF2-40B4-BE49-F238E27FC236}">
                <a16:creationId xmlns:a16="http://schemas.microsoft.com/office/drawing/2014/main" id="{2D213BFF-BC73-4224-A74F-CAB2EAC20E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668A2A-1680-776D-6B1C-E8E6E0528ED6}"/>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143159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65C6DF-45E0-1E06-A8C1-89491A033D1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AFE32D-5FF8-C86F-631A-83A8D933B18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BA483B9-9765-CE53-D3F9-B23F6A83E97E}"/>
              </a:ext>
            </a:extLst>
          </p:cNvPr>
          <p:cNvSpPr>
            <a:spLocks noGrp="1"/>
          </p:cNvSpPr>
          <p:nvPr>
            <p:ph type="dt" sz="half" idx="10"/>
          </p:nvPr>
        </p:nvSpPr>
        <p:spPr/>
        <p:txBody>
          <a:bodyPr/>
          <a:lstStyle/>
          <a:p>
            <a:fld id="{7614C47B-8ED8-4F83-B2E6-ED57478F2124}" type="datetimeFigureOut">
              <a:rPr lang="en-GB" smtClean="0"/>
              <a:t>02/01/2024</a:t>
            </a:fld>
            <a:endParaRPr lang="en-GB"/>
          </a:p>
        </p:txBody>
      </p:sp>
      <p:sp>
        <p:nvSpPr>
          <p:cNvPr id="5" name="Footer Placeholder 4">
            <a:extLst>
              <a:ext uri="{FF2B5EF4-FFF2-40B4-BE49-F238E27FC236}">
                <a16:creationId xmlns:a16="http://schemas.microsoft.com/office/drawing/2014/main" id="{EB1B79CB-B182-BC07-61FC-08E271A5EB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229370-4277-6959-6428-6CF51C5A5072}"/>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347605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3D43-678D-DEC6-68C1-DCC11B4EDEE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2D8BE80-4CCC-3BA1-0A77-6B1741B0C73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921C117-A33A-752C-4502-46A226A3AE7A}"/>
              </a:ext>
            </a:extLst>
          </p:cNvPr>
          <p:cNvSpPr>
            <a:spLocks noGrp="1"/>
          </p:cNvSpPr>
          <p:nvPr>
            <p:ph type="dt" sz="half" idx="10"/>
          </p:nvPr>
        </p:nvSpPr>
        <p:spPr/>
        <p:txBody>
          <a:bodyPr/>
          <a:lstStyle/>
          <a:p>
            <a:fld id="{7614C47B-8ED8-4F83-B2E6-ED57478F2124}" type="datetimeFigureOut">
              <a:rPr lang="en-GB" smtClean="0"/>
              <a:t>02/01/2024</a:t>
            </a:fld>
            <a:endParaRPr lang="en-GB"/>
          </a:p>
        </p:txBody>
      </p:sp>
      <p:sp>
        <p:nvSpPr>
          <p:cNvPr id="5" name="Footer Placeholder 4">
            <a:extLst>
              <a:ext uri="{FF2B5EF4-FFF2-40B4-BE49-F238E27FC236}">
                <a16:creationId xmlns:a16="http://schemas.microsoft.com/office/drawing/2014/main" id="{DC2AA236-37A9-0AA5-4C4C-D76CE5AF38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DECC02-3FD0-E345-4EB3-E8266D501BD3}"/>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301342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50C4-3084-91AB-70C9-72F64B59E9B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C98D117-CC93-0E8D-6AD7-5F6DF6307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43459DE-B3AC-D8DF-1F6B-A5B82CE1656E}"/>
              </a:ext>
            </a:extLst>
          </p:cNvPr>
          <p:cNvSpPr>
            <a:spLocks noGrp="1"/>
          </p:cNvSpPr>
          <p:nvPr>
            <p:ph type="dt" sz="half" idx="10"/>
          </p:nvPr>
        </p:nvSpPr>
        <p:spPr/>
        <p:txBody>
          <a:bodyPr/>
          <a:lstStyle/>
          <a:p>
            <a:fld id="{7614C47B-8ED8-4F83-B2E6-ED57478F2124}" type="datetimeFigureOut">
              <a:rPr lang="en-GB" smtClean="0"/>
              <a:t>02/01/2024</a:t>
            </a:fld>
            <a:endParaRPr lang="en-GB"/>
          </a:p>
        </p:txBody>
      </p:sp>
      <p:sp>
        <p:nvSpPr>
          <p:cNvPr id="5" name="Footer Placeholder 4">
            <a:extLst>
              <a:ext uri="{FF2B5EF4-FFF2-40B4-BE49-F238E27FC236}">
                <a16:creationId xmlns:a16="http://schemas.microsoft.com/office/drawing/2014/main" id="{565BACDB-16D6-1690-B809-194BE580CD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C5B162-F588-E0B8-D902-DA13EC36557C}"/>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214702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F8FB-2C1A-B46F-5AE0-E327092F5F5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CD5DFFB-DE82-1D73-2CE8-C84424136CE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83F5E9E-3B91-35C2-E942-4A1DD8EB54D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5EEEECC-883A-28D4-2C0B-70B2115D4B15}"/>
              </a:ext>
            </a:extLst>
          </p:cNvPr>
          <p:cNvSpPr>
            <a:spLocks noGrp="1"/>
          </p:cNvSpPr>
          <p:nvPr>
            <p:ph type="dt" sz="half" idx="10"/>
          </p:nvPr>
        </p:nvSpPr>
        <p:spPr/>
        <p:txBody>
          <a:bodyPr/>
          <a:lstStyle/>
          <a:p>
            <a:fld id="{7614C47B-8ED8-4F83-B2E6-ED57478F2124}" type="datetimeFigureOut">
              <a:rPr lang="en-GB" smtClean="0"/>
              <a:t>02/01/2024</a:t>
            </a:fld>
            <a:endParaRPr lang="en-GB"/>
          </a:p>
        </p:txBody>
      </p:sp>
      <p:sp>
        <p:nvSpPr>
          <p:cNvPr id="6" name="Footer Placeholder 5">
            <a:extLst>
              <a:ext uri="{FF2B5EF4-FFF2-40B4-BE49-F238E27FC236}">
                <a16:creationId xmlns:a16="http://schemas.microsoft.com/office/drawing/2014/main" id="{2ADF5C55-7BF3-98EA-2532-D7866707B9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BE0591-CFE8-5D80-423A-5A6B2D608319}"/>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333017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F546-CBFD-12CB-0380-DB97F5EF7E9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D01EA40-EF77-7FD3-9982-3726D48AA4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7FD83AA-8E3F-0D5F-1EC8-A29F8C8B8FB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715004A-8B9D-F04E-9822-2CB55342D0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053F3EE-8071-5210-5FC4-5D2591F621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4AE9002-48FB-B18B-3240-791A639FEEA5}"/>
              </a:ext>
            </a:extLst>
          </p:cNvPr>
          <p:cNvSpPr>
            <a:spLocks noGrp="1"/>
          </p:cNvSpPr>
          <p:nvPr>
            <p:ph type="dt" sz="half" idx="10"/>
          </p:nvPr>
        </p:nvSpPr>
        <p:spPr/>
        <p:txBody>
          <a:bodyPr/>
          <a:lstStyle/>
          <a:p>
            <a:fld id="{7614C47B-8ED8-4F83-B2E6-ED57478F2124}" type="datetimeFigureOut">
              <a:rPr lang="en-GB" smtClean="0"/>
              <a:t>02/01/2024</a:t>
            </a:fld>
            <a:endParaRPr lang="en-GB"/>
          </a:p>
        </p:txBody>
      </p:sp>
      <p:sp>
        <p:nvSpPr>
          <p:cNvPr id="8" name="Footer Placeholder 7">
            <a:extLst>
              <a:ext uri="{FF2B5EF4-FFF2-40B4-BE49-F238E27FC236}">
                <a16:creationId xmlns:a16="http://schemas.microsoft.com/office/drawing/2014/main" id="{E5FC7F04-90DD-C2E9-3AFF-E6784B5DE1C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719CA32-2633-E8DD-C920-8DA303B07613}"/>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14285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237B-C06A-72B4-9418-5DF232D851D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CF3B137-DDC2-FC18-9D04-619DEDD4AF07}"/>
              </a:ext>
            </a:extLst>
          </p:cNvPr>
          <p:cNvSpPr>
            <a:spLocks noGrp="1"/>
          </p:cNvSpPr>
          <p:nvPr>
            <p:ph type="dt" sz="half" idx="10"/>
          </p:nvPr>
        </p:nvSpPr>
        <p:spPr/>
        <p:txBody>
          <a:bodyPr/>
          <a:lstStyle/>
          <a:p>
            <a:fld id="{7614C47B-8ED8-4F83-B2E6-ED57478F2124}" type="datetimeFigureOut">
              <a:rPr lang="en-GB" smtClean="0"/>
              <a:t>02/01/2024</a:t>
            </a:fld>
            <a:endParaRPr lang="en-GB"/>
          </a:p>
        </p:txBody>
      </p:sp>
      <p:sp>
        <p:nvSpPr>
          <p:cNvPr id="4" name="Footer Placeholder 3">
            <a:extLst>
              <a:ext uri="{FF2B5EF4-FFF2-40B4-BE49-F238E27FC236}">
                <a16:creationId xmlns:a16="http://schemas.microsoft.com/office/drawing/2014/main" id="{4A14945B-89EA-8056-7638-D4AA3B58EC1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C0538D-66A0-31C9-16FC-DB4C8462F09F}"/>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176352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66147-54BC-CA60-79A7-7C80995D9E10}"/>
              </a:ext>
            </a:extLst>
          </p:cNvPr>
          <p:cNvSpPr>
            <a:spLocks noGrp="1"/>
          </p:cNvSpPr>
          <p:nvPr>
            <p:ph type="dt" sz="half" idx="10"/>
          </p:nvPr>
        </p:nvSpPr>
        <p:spPr/>
        <p:txBody>
          <a:bodyPr/>
          <a:lstStyle/>
          <a:p>
            <a:fld id="{7614C47B-8ED8-4F83-B2E6-ED57478F2124}" type="datetimeFigureOut">
              <a:rPr lang="en-GB" smtClean="0"/>
              <a:t>02/01/2024</a:t>
            </a:fld>
            <a:endParaRPr lang="en-GB"/>
          </a:p>
        </p:txBody>
      </p:sp>
      <p:sp>
        <p:nvSpPr>
          <p:cNvPr id="3" name="Footer Placeholder 2">
            <a:extLst>
              <a:ext uri="{FF2B5EF4-FFF2-40B4-BE49-F238E27FC236}">
                <a16:creationId xmlns:a16="http://schemas.microsoft.com/office/drawing/2014/main" id="{6080F558-E8CD-027B-C803-49808226C5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2C7729-3AAD-921E-F4DE-B0631DFAFBE5}"/>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54769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3C5F-0979-FEC9-CB4F-54CEF1B82F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96CFCD8-7945-CBE2-3B06-6D656F501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3A49469-E849-2F26-C04C-738539D4B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AAA856-8AC5-4DF8-ACEA-761CB9FDE115}"/>
              </a:ext>
            </a:extLst>
          </p:cNvPr>
          <p:cNvSpPr>
            <a:spLocks noGrp="1"/>
          </p:cNvSpPr>
          <p:nvPr>
            <p:ph type="dt" sz="half" idx="10"/>
          </p:nvPr>
        </p:nvSpPr>
        <p:spPr/>
        <p:txBody>
          <a:bodyPr/>
          <a:lstStyle/>
          <a:p>
            <a:fld id="{7614C47B-8ED8-4F83-B2E6-ED57478F2124}" type="datetimeFigureOut">
              <a:rPr lang="en-GB" smtClean="0"/>
              <a:t>02/01/2024</a:t>
            </a:fld>
            <a:endParaRPr lang="en-GB"/>
          </a:p>
        </p:txBody>
      </p:sp>
      <p:sp>
        <p:nvSpPr>
          <p:cNvPr id="6" name="Footer Placeholder 5">
            <a:extLst>
              <a:ext uri="{FF2B5EF4-FFF2-40B4-BE49-F238E27FC236}">
                <a16:creationId xmlns:a16="http://schemas.microsoft.com/office/drawing/2014/main" id="{5782765B-A0E6-4F1A-AAA3-B81C89CFA7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DFE9A1-83FE-0D29-99EE-6E387969085D}"/>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264826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544E-8CF2-22B7-DEDD-9A4637BA27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B9C70E5-2B9D-ECA1-E3B4-B7C82F60F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E029DBD-F78A-E878-B5B3-FADCE6055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91A8ADE-3031-12AC-E47B-B72D1743C1FA}"/>
              </a:ext>
            </a:extLst>
          </p:cNvPr>
          <p:cNvSpPr>
            <a:spLocks noGrp="1"/>
          </p:cNvSpPr>
          <p:nvPr>
            <p:ph type="dt" sz="half" idx="10"/>
          </p:nvPr>
        </p:nvSpPr>
        <p:spPr/>
        <p:txBody>
          <a:bodyPr/>
          <a:lstStyle/>
          <a:p>
            <a:fld id="{7614C47B-8ED8-4F83-B2E6-ED57478F2124}" type="datetimeFigureOut">
              <a:rPr lang="en-GB" smtClean="0"/>
              <a:t>02/01/2024</a:t>
            </a:fld>
            <a:endParaRPr lang="en-GB"/>
          </a:p>
        </p:txBody>
      </p:sp>
      <p:sp>
        <p:nvSpPr>
          <p:cNvPr id="6" name="Footer Placeholder 5">
            <a:extLst>
              <a:ext uri="{FF2B5EF4-FFF2-40B4-BE49-F238E27FC236}">
                <a16:creationId xmlns:a16="http://schemas.microsoft.com/office/drawing/2014/main" id="{EC253049-B63A-F66D-3D31-2AFCD01FBA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6987BA-C653-2AE2-6DD0-A32699C587F5}"/>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308898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1F59C1-4B16-D97F-1ED0-9942AF515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D60C033-38C0-B05F-8916-AF725EB4E1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5C2AC59-D039-C0E2-C565-1083D1D4A5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4C47B-8ED8-4F83-B2E6-ED57478F2124}" type="datetimeFigureOut">
              <a:rPr lang="en-GB" smtClean="0"/>
              <a:t>02/01/2024</a:t>
            </a:fld>
            <a:endParaRPr lang="en-GB"/>
          </a:p>
        </p:txBody>
      </p:sp>
      <p:sp>
        <p:nvSpPr>
          <p:cNvPr id="5" name="Footer Placeholder 4">
            <a:extLst>
              <a:ext uri="{FF2B5EF4-FFF2-40B4-BE49-F238E27FC236}">
                <a16:creationId xmlns:a16="http://schemas.microsoft.com/office/drawing/2014/main" id="{D4C3E8E4-CF42-EADB-BBD9-B1AF0B308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8437D60-70AF-188C-D1E6-2D10A54EAD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E38FC-0022-4572-A35F-9231D9386E6F}" type="slidenum">
              <a:rPr lang="en-GB" smtClean="0"/>
              <a:t>‹#›</a:t>
            </a:fld>
            <a:endParaRPr lang="en-GB"/>
          </a:p>
        </p:txBody>
      </p:sp>
    </p:spTree>
    <p:extLst>
      <p:ext uri="{BB962C8B-B14F-4D97-AF65-F5344CB8AC3E}">
        <p14:creationId xmlns:p14="http://schemas.microsoft.com/office/powerpoint/2010/main" val="2436283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3E70-A559-8C2B-9E55-5726089E80FA}"/>
              </a:ext>
            </a:extLst>
          </p:cNvPr>
          <p:cNvSpPr>
            <a:spLocks noGrp="1"/>
          </p:cNvSpPr>
          <p:nvPr>
            <p:ph type="title"/>
          </p:nvPr>
        </p:nvSpPr>
        <p:spPr/>
        <p:txBody>
          <a:bodyPr/>
          <a:lstStyle/>
          <a:p>
            <a:r>
              <a:rPr lang="en-GB" dirty="0">
                <a:solidFill>
                  <a:schemeClr val="bg1"/>
                </a:solidFill>
              </a:rPr>
              <a:t>Exercise E8</a:t>
            </a:r>
          </a:p>
        </p:txBody>
      </p:sp>
      <p:pic>
        <p:nvPicPr>
          <p:cNvPr id="5" name="Content Placeholder 4" descr="A screen shot of a graph&#10;&#10;Description automatically generated">
            <a:extLst>
              <a:ext uri="{FF2B5EF4-FFF2-40B4-BE49-F238E27FC236}">
                <a16:creationId xmlns:a16="http://schemas.microsoft.com/office/drawing/2014/main" id="{EDE1E0EB-5E6D-54E8-0016-9333566E66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371" y="1825625"/>
            <a:ext cx="10215257" cy="4351338"/>
          </a:xfrm>
        </p:spPr>
      </p:pic>
    </p:spTree>
    <p:extLst>
      <p:ext uri="{BB962C8B-B14F-4D97-AF65-F5344CB8AC3E}">
        <p14:creationId xmlns:p14="http://schemas.microsoft.com/office/powerpoint/2010/main" val="426056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C32C-C4F1-4E8D-57FD-7DAECD22DD9A}"/>
              </a:ext>
            </a:extLst>
          </p:cNvPr>
          <p:cNvSpPr>
            <a:spLocks noGrp="1"/>
          </p:cNvSpPr>
          <p:nvPr>
            <p:ph type="title"/>
          </p:nvPr>
        </p:nvSpPr>
        <p:spPr/>
        <p:txBody>
          <a:bodyPr/>
          <a:lstStyle/>
          <a:p>
            <a:r>
              <a:rPr lang="en-GB" dirty="0">
                <a:solidFill>
                  <a:schemeClr val="bg1"/>
                </a:solidFill>
              </a:rPr>
              <a:t>Exercise E8</a:t>
            </a:r>
          </a:p>
        </p:txBody>
      </p:sp>
      <p:sp>
        <p:nvSpPr>
          <p:cNvPr id="3" name="Content Placeholder 2">
            <a:extLst>
              <a:ext uri="{FF2B5EF4-FFF2-40B4-BE49-F238E27FC236}">
                <a16:creationId xmlns:a16="http://schemas.microsoft.com/office/drawing/2014/main" id="{2F6355F5-FF9F-3D97-EEA3-4C9810BE29FA}"/>
              </a:ext>
            </a:extLst>
          </p:cNvPr>
          <p:cNvSpPr>
            <a:spLocks noGrp="1"/>
          </p:cNvSpPr>
          <p:nvPr>
            <p:ph idx="1"/>
          </p:nvPr>
        </p:nvSpPr>
        <p:spPr/>
        <p:txBody>
          <a:bodyPr/>
          <a:lstStyle/>
          <a:p>
            <a:r>
              <a:rPr lang="en-GB" dirty="0">
                <a:solidFill>
                  <a:schemeClr val="bg1"/>
                </a:solidFill>
              </a:rPr>
              <a:t>As can be seen in the image above, the capacitor slows down the voltage decrease across the parallel </a:t>
            </a:r>
            <a:r>
              <a:rPr lang="en-GB" dirty="0" err="1">
                <a:solidFill>
                  <a:schemeClr val="bg1"/>
                </a:solidFill>
              </a:rPr>
              <a:t>resistor&amp;capacitor</a:t>
            </a:r>
            <a:r>
              <a:rPr lang="en-GB" dirty="0">
                <a:solidFill>
                  <a:schemeClr val="bg1"/>
                </a:solidFill>
              </a:rPr>
              <a:t> (and make it a shape similar to a </a:t>
            </a:r>
            <a:r>
              <a:rPr lang="en-GB" dirty="0" err="1">
                <a:solidFill>
                  <a:schemeClr val="bg1"/>
                </a:solidFill>
              </a:rPr>
              <a:t>e^x</a:t>
            </a:r>
            <a:r>
              <a:rPr lang="en-GB" dirty="0">
                <a:solidFill>
                  <a:schemeClr val="bg1"/>
                </a:solidFill>
              </a:rPr>
              <a:t> curve). This also results in the minimum voltage being 297mV instead of 0 after the initial charging.</a:t>
            </a:r>
          </a:p>
        </p:txBody>
      </p:sp>
    </p:spTree>
    <p:extLst>
      <p:ext uri="{BB962C8B-B14F-4D97-AF65-F5344CB8AC3E}">
        <p14:creationId xmlns:p14="http://schemas.microsoft.com/office/powerpoint/2010/main" val="119961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1EA0-1B15-3E82-6DE5-93C9EFEAF942}"/>
              </a:ext>
            </a:extLst>
          </p:cNvPr>
          <p:cNvSpPr>
            <a:spLocks noGrp="1"/>
          </p:cNvSpPr>
          <p:nvPr>
            <p:ph type="title"/>
          </p:nvPr>
        </p:nvSpPr>
        <p:spPr/>
        <p:txBody>
          <a:bodyPr/>
          <a:lstStyle/>
          <a:p>
            <a:r>
              <a:rPr lang="en-GB" dirty="0">
                <a:solidFill>
                  <a:schemeClr val="bg1"/>
                </a:solidFill>
              </a:rPr>
              <a:t>Exercise E8</a:t>
            </a:r>
          </a:p>
        </p:txBody>
      </p:sp>
      <p:pic>
        <p:nvPicPr>
          <p:cNvPr id="12" name="Content Placeholder 11" descr="A screen shot of a computer&#10;&#10;Description automatically generated">
            <a:extLst>
              <a:ext uri="{FF2B5EF4-FFF2-40B4-BE49-F238E27FC236}">
                <a16:creationId xmlns:a16="http://schemas.microsoft.com/office/drawing/2014/main" id="{FB38D4BB-1BF7-BBB0-20B6-280A58D69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15258"/>
            <a:ext cx="4972438" cy="2115490"/>
          </a:xfrm>
        </p:spPr>
      </p:pic>
      <p:pic>
        <p:nvPicPr>
          <p:cNvPr id="14" name="Picture 13" descr="A screen shot of a computer screen&#10;&#10;Description automatically generated">
            <a:extLst>
              <a:ext uri="{FF2B5EF4-FFF2-40B4-BE49-F238E27FC236}">
                <a16:creationId xmlns:a16="http://schemas.microsoft.com/office/drawing/2014/main" id="{C62BD615-3ADB-10C2-1538-96BB20FEE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363" y="1736959"/>
            <a:ext cx="4972437" cy="2110305"/>
          </a:xfrm>
          <a:prstGeom prst="rect">
            <a:avLst/>
          </a:prstGeom>
        </p:spPr>
      </p:pic>
      <p:pic>
        <p:nvPicPr>
          <p:cNvPr id="16" name="Picture 15" descr="A screen shot of a graph&#10;&#10;Description automatically generated">
            <a:extLst>
              <a:ext uri="{FF2B5EF4-FFF2-40B4-BE49-F238E27FC236}">
                <a16:creationId xmlns:a16="http://schemas.microsoft.com/office/drawing/2014/main" id="{F4898763-6105-F998-FEBD-D2109E4386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4018105"/>
            <a:ext cx="4972438" cy="2125860"/>
          </a:xfrm>
          <a:prstGeom prst="rect">
            <a:avLst/>
          </a:prstGeom>
        </p:spPr>
      </p:pic>
      <p:sp>
        <p:nvSpPr>
          <p:cNvPr id="18" name="TextBox 17">
            <a:extLst>
              <a:ext uri="{FF2B5EF4-FFF2-40B4-BE49-F238E27FC236}">
                <a16:creationId xmlns:a16="http://schemas.microsoft.com/office/drawing/2014/main" id="{E1C70799-DDC4-B252-28C6-DFC7F992AED2}"/>
              </a:ext>
            </a:extLst>
          </p:cNvPr>
          <p:cNvSpPr txBox="1"/>
          <p:nvPr/>
        </p:nvSpPr>
        <p:spPr>
          <a:xfrm>
            <a:off x="2925111" y="2782508"/>
            <a:ext cx="798617" cy="461665"/>
          </a:xfrm>
          <a:prstGeom prst="rect">
            <a:avLst/>
          </a:prstGeom>
          <a:noFill/>
        </p:spPr>
        <p:txBody>
          <a:bodyPr wrap="none" rtlCol="0">
            <a:spAutoFit/>
          </a:bodyPr>
          <a:lstStyle/>
          <a:p>
            <a:r>
              <a:rPr lang="en-GB" sz="2400" dirty="0">
                <a:solidFill>
                  <a:schemeClr val="bg1"/>
                </a:solidFill>
              </a:rPr>
              <a:t>20uF</a:t>
            </a:r>
          </a:p>
        </p:txBody>
      </p:sp>
      <p:sp>
        <p:nvSpPr>
          <p:cNvPr id="19" name="TextBox 18">
            <a:extLst>
              <a:ext uri="{FF2B5EF4-FFF2-40B4-BE49-F238E27FC236}">
                <a16:creationId xmlns:a16="http://schemas.microsoft.com/office/drawing/2014/main" id="{FB553C52-EE19-27B3-DB8D-F99B07ECDA1F}"/>
              </a:ext>
            </a:extLst>
          </p:cNvPr>
          <p:cNvSpPr txBox="1"/>
          <p:nvPr/>
        </p:nvSpPr>
        <p:spPr>
          <a:xfrm>
            <a:off x="8468272" y="2807040"/>
            <a:ext cx="798617" cy="461665"/>
          </a:xfrm>
          <a:prstGeom prst="rect">
            <a:avLst/>
          </a:prstGeom>
          <a:noFill/>
        </p:spPr>
        <p:txBody>
          <a:bodyPr wrap="none" rtlCol="0">
            <a:spAutoFit/>
          </a:bodyPr>
          <a:lstStyle/>
          <a:p>
            <a:r>
              <a:rPr lang="en-GB" sz="2400" dirty="0">
                <a:solidFill>
                  <a:schemeClr val="bg1"/>
                </a:solidFill>
              </a:rPr>
              <a:t>50uF</a:t>
            </a:r>
          </a:p>
        </p:txBody>
      </p:sp>
      <p:sp>
        <p:nvSpPr>
          <p:cNvPr id="20" name="TextBox 19">
            <a:extLst>
              <a:ext uri="{FF2B5EF4-FFF2-40B4-BE49-F238E27FC236}">
                <a16:creationId xmlns:a16="http://schemas.microsoft.com/office/drawing/2014/main" id="{6C9AFF4E-7D68-821E-C2C9-588D5C001858}"/>
              </a:ext>
            </a:extLst>
          </p:cNvPr>
          <p:cNvSpPr txBox="1"/>
          <p:nvPr/>
        </p:nvSpPr>
        <p:spPr>
          <a:xfrm>
            <a:off x="2847365" y="5224621"/>
            <a:ext cx="954107" cy="461665"/>
          </a:xfrm>
          <a:prstGeom prst="rect">
            <a:avLst/>
          </a:prstGeom>
          <a:noFill/>
        </p:spPr>
        <p:txBody>
          <a:bodyPr wrap="none" rtlCol="0">
            <a:spAutoFit/>
          </a:bodyPr>
          <a:lstStyle/>
          <a:p>
            <a:r>
              <a:rPr lang="en-GB" sz="2400" dirty="0">
                <a:solidFill>
                  <a:schemeClr val="bg1"/>
                </a:solidFill>
              </a:rPr>
              <a:t>100uF</a:t>
            </a:r>
          </a:p>
        </p:txBody>
      </p:sp>
    </p:spTree>
    <p:extLst>
      <p:ext uri="{BB962C8B-B14F-4D97-AF65-F5344CB8AC3E}">
        <p14:creationId xmlns:p14="http://schemas.microsoft.com/office/powerpoint/2010/main" val="220134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1751-AD4E-5246-D1DF-FC8923552757}"/>
              </a:ext>
            </a:extLst>
          </p:cNvPr>
          <p:cNvSpPr>
            <a:spLocks noGrp="1"/>
          </p:cNvSpPr>
          <p:nvPr>
            <p:ph type="title"/>
          </p:nvPr>
        </p:nvSpPr>
        <p:spPr/>
        <p:txBody>
          <a:bodyPr/>
          <a:lstStyle/>
          <a:p>
            <a:r>
              <a:rPr lang="en-GB" dirty="0">
                <a:solidFill>
                  <a:schemeClr val="bg1"/>
                </a:solidFill>
              </a:rPr>
              <a:t>Exercise E8</a:t>
            </a:r>
          </a:p>
        </p:txBody>
      </p:sp>
      <p:pic>
        <p:nvPicPr>
          <p:cNvPr id="5" name="Content Placeholder 4" descr="A screenshot of a computer screen&#10;&#10;Description automatically generated">
            <a:extLst>
              <a:ext uri="{FF2B5EF4-FFF2-40B4-BE49-F238E27FC236}">
                <a16:creationId xmlns:a16="http://schemas.microsoft.com/office/drawing/2014/main" id="{370C6320-EA66-A604-EF2B-9006E6522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133" y="1767873"/>
            <a:ext cx="8498417" cy="3593439"/>
          </a:xfrm>
        </p:spPr>
      </p:pic>
      <p:sp>
        <p:nvSpPr>
          <p:cNvPr id="6" name="TextBox 5">
            <a:extLst>
              <a:ext uri="{FF2B5EF4-FFF2-40B4-BE49-F238E27FC236}">
                <a16:creationId xmlns:a16="http://schemas.microsoft.com/office/drawing/2014/main" id="{B771A1D2-CA5B-6052-F2A5-C7CCC0526A7B}"/>
              </a:ext>
            </a:extLst>
          </p:cNvPr>
          <p:cNvSpPr txBox="1"/>
          <p:nvPr/>
        </p:nvSpPr>
        <p:spPr>
          <a:xfrm>
            <a:off x="8972550" y="1690688"/>
            <a:ext cx="3059029" cy="4154984"/>
          </a:xfrm>
          <a:prstGeom prst="rect">
            <a:avLst/>
          </a:prstGeom>
          <a:noFill/>
        </p:spPr>
        <p:txBody>
          <a:bodyPr wrap="square" rtlCol="0">
            <a:spAutoFit/>
          </a:bodyPr>
          <a:lstStyle/>
          <a:p>
            <a:r>
              <a:rPr lang="en-GB" sz="2200" dirty="0">
                <a:solidFill>
                  <a:schemeClr val="bg1"/>
                </a:solidFill>
              </a:rPr>
              <a:t>When C = 1mF, the “delay” of increase of voltage caused by the capacitor becomes so significant that it takes several times for the voltage to reach its peak.</a:t>
            </a:r>
          </a:p>
          <a:p>
            <a:r>
              <a:rPr lang="en-GB" sz="2200" dirty="0">
                <a:solidFill>
                  <a:schemeClr val="bg1"/>
                </a:solidFill>
              </a:rPr>
              <a:t>Due to the capacitor also countering voltage decrease, the voltage changes are nearly negligible.</a:t>
            </a:r>
          </a:p>
        </p:txBody>
      </p:sp>
    </p:spTree>
    <p:extLst>
      <p:ext uri="{BB962C8B-B14F-4D97-AF65-F5344CB8AC3E}">
        <p14:creationId xmlns:p14="http://schemas.microsoft.com/office/powerpoint/2010/main" val="188961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AB5D-6216-159D-0542-ACB544BF5C00}"/>
              </a:ext>
            </a:extLst>
          </p:cNvPr>
          <p:cNvSpPr>
            <a:spLocks noGrp="1"/>
          </p:cNvSpPr>
          <p:nvPr>
            <p:ph type="title"/>
          </p:nvPr>
        </p:nvSpPr>
        <p:spPr/>
        <p:txBody>
          <a:bodyPr/>
          <a:lstStyle/>
          <a:p>
            <a:r>
              <a:rPr lang="en-GB" dirty="0">
                <a:solidFill>
                  <a:schemeClr val="bg1"/>
                </a:solidFill>
              </a:rPr>
              <a:t>Exercise E8</a:t>
            </a:r>
          </a:p>
        </p:txBody>
      </p:sp>
      <p:sp>
        <p:nvSpPr>
          <p:cNvPr id="3" name="Content Placeholder 2">
            <a:extLst>
              <a:ext uri="{FF2B5EF4-FFF2-40B4-BE49-F238E27FC236}">
                <a16:creationId xmlns:a16="http://schemas.microsoft.com/office/drawing/2014/main" id="{8DD60F04-4C71-8979-CD40-0D2ADBDD46A0}"/>
              </a:ext>
            </a:extLst>
          </p:cNvPr>
          <p:cNvSpPr>
            <a:spLocks noGrp="1"/>
          </p:cNvSpPr>
          <p:nvPr>
            <p:ph idx="1"/>
          </p:nvPr>
        </p:nvSpPr>
        <p:spPr/>
        <p:txBody>
          <a:bodyPr/>
          <a:lstStyle/>
          <a:p>
            <a:r>
              <a:rPr lang="en-GB" dirty="0">
                <a:solidFill>
                  <a:schemeClr val="bg1"/>
                </a:solidFill>
              </a:rPr>
              <a:t>From the previous images, we can see that between </a:t>
            </a:r>
            <a:r>
              <a:rPr lang="en-GB" dirty="0">
                <a:solidFill>
                  <a:srgbClr val="C00000"/>
                </a:solidFill>
              </a:rPr>
              <a:t>50-100 </a:t>
            </a:r>
            <a:r>
              <a:rPr lang="en-GB" dirty="0" err="1">
                <a:solidFill>
                  <a:srgbClr val="C00000"/>
                </a:solidFill>
              </a:rPr>
              <a:t>uF</a:t>
            </a:r>
            <a:r>
              <a:rPr lang="en-GB" dirty="0">
                <a:solidFill>
                  <a:srgbClr val="C00000"/>
                </a:solidFill>
              </a:rPr>
              <a:t> * </a:t>
            </a:r>
            <a:r>
              <a:rPr lang="en-GB" dirty="0">
                <a:solidFill>
                  <a:schemeClr val="bg1"/>
                </a:solidFill>
              </a:rPr>
              <a:t>is a decent range where the AC ripple should be around 1/10 of their DC offset.</a:t>
            </a:r>
          </a:p>
          <a:p>
            <a:r>
              <a:rPr lang="en-GB" dirty="0">
                <a:solidFill>
                  <a:schemeClr val="bg1"/>
                </a:solidFill>
              </a:rPr>
              <a:t>[</a:t>
            </a:r>
            <a:r>
              <a:rPr lang="en-GB" dirty="0">
                <a:solidFill>
                  <a:srgbClr val="C00000"/>
                </a:solidFill>
              </a:rPr>
              <a:t>*</a:t>
            </a:r>
            <a:r>
              <a:rPr lang="en-GB" dirty="0">
                <a:solidFill>
                  <a:schemeClr val="bg1"/>
                </a:solidFill>
              </a:rPr>
              <a:t>] Data manipulation using an Excel spreadsheet shows that it should be 100uF-500uF. Mistake caused by intuition.</a:t>
            </a:r>
          </a:p>
          <a:p>
            <a:endParaRPr lang="en-GB" dirty="0">
              <a:solidFill>
                <a:schemeClr val="bg1"/>
              </a:solidFill>
            </a:endParaRPr>
          </a:p>
          <a:p>
            <a:r>
              <a:rPr lang="en-GB" dirty="0">
                <a:solidFill>
                  <a:schemeClr val="bg1"/>
                </a:solidFill>
              </a:rPr>
              <a:t>The final result would be around 170uF. </a:t>
            </a:r>
          </a:p>
        </p:txBody>
      </p:sp>
      <p:graphicFrame>
        <p:nvGraphicFramePr>
          <p:cNvPr id="4" name="Table 3">
            <a:extLst>
              <a:ext uri="{FF2B5EF4-FFF2-40B4-BE49-F238E27FC236}">
                <a16:creationId xmlns:a16="http://schemas.microsoft.com/office/drawing/2014/main" id="{8D04559D-EB80-EECC-4FFF-47FB4FD420BC}"/>
              </a:ext>
            </a:extLst>
          </p:cNvPr>
          <p:cNvGraphicFramePr>
            <a:graphicFrameLocks noGrp="1"/>
          </p:cNvGraphicFramePr>
          <p:nvPr>
            <p:extLst>
              <p:ext uri="{D42A27DB-BD31-4B8C-83A1-F6EECF244321}">
                <p14:modId xmlns:p14="http://schemas.microsoft.com/office/powerpoint/2010/main" val="3052811915"/>
              </p:ext>
            </p:extLst>
          </p:nvPr>
        </p:nvGraphicFramePr>
        <p:xfrm>
          <a:off x="7721600" y="3848099"/>
          <a:ext cx="2857500" cy="2644776"/>
        </p:xfrm>
        <a:graphic>
          <a:graphicData uri="http://schemas.openxmlformats.org/drawingml/2006/table">
            <a:tbl>
              <a:tblPr>
                <a:tableStyleId>{125E5076-3810-47DD-B79F-674D7AD40C01}</a:tableStyleId>
              </a:tblPr>
              <a:tblGrid>
                <a:gridCol w="1428750">
                  <a:extLst>
                    <a:ext uri="{9D8B030D-6E8A-4147-A177-3AD203B41FA5}">
                      <a16:colId xmlns:a16="http://schemas.microsoft.com/office/drawing/2014/main" val="1096904397"/>
                    </a:ext>
                  </a:extLst>
                </a:gridCol>
                <a:gridCol w="1428750">
                  <a:extLst>
                    <a:ext uri="{9D8B030D-6E8A-4147-A177-3AD203B41FA5}">
                      <a16:colId xmlns:a16="http://schemas.microsoft.com/office/drawing/2014/main" val="1140352100"/>
                    </a:ext>
                  </a:extLst>
                </a:gridCol>
              </a:tblGrid>
              <a:tr h="330597">
                <a:tc>
                  <a:txBody>
                    <a:bodyPr/>
                    <a:lstStyle/>
                    <a:p>
                      <a:pPr algn="ctr" fontAlgn="b"/>
                      <a:r>
                        <a:rPr lang="en-GB" sz="2000" u="none" strike="noStrike" dirty="0">
                          <a:solidFill>
                            <a:schemeClr val="bg1"/>
                          </a:solidFill>
                          <a:effectLst/>
                        </a:rPr>
                        <a:t>500u</a:t>
                      </a:r>
                      <a:endParaRPr lang="en-GB" sz="2000" b="0" i="0" u="none" strike="noStrike" dirty="0">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3.45%</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2308481643"/>
                  </a:ext>
                </a:extLst>
              </a:tr>
              <a:tr h="330597">
                <a:tc>
                  <a:txBody>
                    <a:bodyPr/>
                    <a:lstStyle/>
                    <a:p>
                      <a:pPr algn="ctr" fontAlgn="b"/>
                      <a:r>
                        <a:rPr lang="en-GB" sz="2000" u="none" strike="noStrike" dirty="0">
                          <a:solidFill>
                            <a:schemeClr val="bg1"/>
                          </a:solidFill>
                          <a:effectLst/>
                        </a:rPr>
                        <a:t>300u</a:t>
                      </a:r>
                      <a:endParaRPr lang="en-GB" sz="2000" b="0" i="0" u="none" strike="noStrike" dirty="0">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5.73%</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2947837594"/>
                  </a:ext>
                </a:extLst>
              </a:tr>
              <a:tr h="330597">
                <a:tc>
                  <a:txBody>
                    <a:bodyPr/>
                    <a:lstStyle/>
                    <a:p>
                      <a:pPr algn="ctr" fontAlgn="b"/>
                      <a:r>
                        <a:rPr lang="en-GB" sz="2000" u="none" strike="noStrike">
                          <a:solidFill>
                            <a:schemeClr val="bg1"/>
                          </a:solidFill>
                          <a:effectLst/>
                        </a:rPr>
                        <a:t>200u</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8.58%</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3366571706"/>
                  </a:ext>
                </a:extLst>
              </a:tr>
              <a:tr h="330597">
                <a:tc>
                  <a:txBody>
                    <a:bodyPr/>
                    <a:lstStyle/>
                    <a:p>
                      <a:pPr algn="ctr" fontAlgn="b"/>
                      <a:r>
                        <a:rPr lang="en-GB" sz="2000" u="none" strike="noStrike" dirty="0">
                          <a:solidFill>
                            <a:schemeClr val="bg1"/>
                          </a:solidFill>
                          <a:effectLst/>
                        </a:rPr>
                        <a:t>170u</a:t>
                      </a:r>
                      <a:endParaRPr lang="en-GB" sz="2000" b="0" i="0" u="none" strike="noStrike" dirty="0">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10.08%</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4115003719"/>
                  </a:ext>
                </a:extLst>
              </a:tr>
              <a:tr h="330597">
                <a:tc>
                  <a:txBody>
                    <a:bodyPr/>
                    <a:lstStyle/>
                    <a:p>
                      <a:pPr algn="ctr" fontAlgn="b"/>
                      <a:r>
                        <a:rPr lang="en-GB" sz="2000" u="none" strike="noStrike">
                          <a:solidFill>
                            <a:schemeClr val="bg1"/>
                          </a:solidFill>
                          <a:effectLst/>
                        </a:rPr>
                        <a:t>160u</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10.71%</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1999958444"/>
                  </a:ext>
                </a:extLst>
              </a:tr>
              <a:tr h="330597">
                <a:tc>
                  <a:txBody>
                    <a:bodyPr/>
                    <a:lstStyle/>
                    <a:p>
                      <a:pPr algn="ctr" fontAlgn="b"/>
                      <a:r>
                        <a:rPr lang="en-GB" sz="2000" u="none" strike="noStrike">
                          <a:solidFill>
                            <a:schemeClr val="bg1"/>
                          </a:solidFill>
                          <a:effectLst/>
                        </a:rPr>
                        <a:t>150u</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11.41%</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2430893732"/>
                  </a:ext>
                </a:extLst>
              </a:tr>
              <a:tr h="330597">
                <a:tc>
                  <a:txBody>
                    <a:bodyPr/>
                    <a:lstStyle/>
                    <a:p>
                      <a:pPr algn="ctr" fontAlgn="b"/>
                      <a:r>
                        <a:rPr lang="en-GB" sz="2000" u="none" strike="noStrike">
                          <a:solidFill>
                            <a:schemeClr val="bg1"/>
                          </a:solidFill>
                          <a:effectLst/>
                        </a:rPr>
                        <a:t>100u</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16.94%</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1496364740"/>
                  </a:ext>
                </a:extLst>
              </a:tr>
              <a:tr h="330597">
                <a:tc>
                  <a:txBody>
                    <a:bodyPr/>
                    <a:lstStyle/>
                    <a:p>
                      <a:pPr algn="ctr" fontAlgn="b"/>
                      <a:r>
                        <a:rPr lang="en-GB" sz="2000" u="none" strike="noStrike">
                          <a:solidFill>
                            <a:schemeClr val="bg1"/>
                          </a:solidFill>
                          <a:effectLst/>
                        </a:rPr>
                        <a:t>50u</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dirty="0">
                          <a:solidFill>
                            <a:schemeClr val="bg1"/>
                          </a:solidFill>
                          <a:effectLst/>
                        </a:rPr>
                        <a:t>33.15%</a:t>
                      </a:r>
                      <a:endParaRPr lang="en-GB" sz="2000" b="0" i="0" u="none" strike="noStrike" dirty="0">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2867789007"/>
                  </a:ext>
                </a:extLst>
              </a:tr>
            </a:tbl>
          </a:graphicData>
        </a:graphic>
      </p:graphicFrame>
    </p:spTree>
    <p:extLst>
      <p:ext uri="{BB962C8B-B14F-4D97-AF65-F5344CB8AC3E}">
        <p14:creationId xmlns:p14="http://schemas.microsoft.com/office/powerpoint/2010/main" val="276208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DD69-6300-D212-3C1C-FEDEBAB9F7DE}"/>
              </a:ext>
            </a:extLst>
          </p:cNvPr>
          <p:cNvSpPr>
            <a:spLocks noGrp="1"/>
          </p:cNvSpPr>
          <p:nvPr>
            <p:ph type="title"/>
          </p:nvPr>
        </p:nvSpPr>
        <p:spPr/>
        <p:txBody>
          <a:bodyPr/>
          <a:lstStyle/>
          <a:p>
            <a:r>
              <a:rPr lang="en-GB" dirty="0">
                <a:solidFill>
                  <a:schemeClr val="bg1"/>
                </a:solidFill>
              </a:rPr>
              <a:t>Exercise E8</a:t>
            </a:r>
          </a:p>
        </p:txBody>
      </p:sp>
      <p:pic>
        <p:nvPicPr>
          <p:cNvPr id="5" name="Content Placeholder 4" descr="A screen shot of a computer&#10;&#10;Description automatically generated">
            <a:extLst>
              <a:ext uri="{FF2B5EF4-FFF2-40B4-BE49-F238E27FC236}">
                <a16:creationId xmlns:a16="http://schemas.microsoft.com/office/drawing/2014/main" id="{0C47DDAD-F1FA-A007-3D19-9916BC6E6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843" y="1825625"/>
            <a:ext cx="10190313" cy="4351338"/>
          </a:xfrm>
        </p:spPr>
      </p:pic>
    </p:spTree>
    <p:extLst>
      <p:ext uri="{BB962C8B-B14F-4D97-AF65-F5344CB8AC3E}">
        <p14:creationId xmlns:p14="http://schemas.microsoft.com/office/powerpoint/2010/main" val="152541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0298E-88E7-BD4D-898B-A1CBA56D0099}"/>
              </a:ext>
            </a:extLst>
          </p:cNvPr>
          <p:cNvSpPr>
            <a:spLocks noGrp="1"/>
          </p:cNvSpPr>
          <p:nvPr>
            <p:ph type="title"/>
          </p:nvPr>
        </p:nvSpPr>
        <p:spPr/>
        <p:txBody>
          <a:bodyPr/>
          <a:lstStyle/>
          <a:p>
            <a:r>
              <a:rPr lang="en-GB" dirty="0">
                <a:solidFill>
                  <a:schemeClr val="bg1"/>
                </a:solidFill>
              </a:rPr>
              <a:t>Exercise E8</a:t>
            </a:r>
          </a:p>
        </p:txBody>
      </p:sp>
      <p:pic>
        <p:nvPicPr>
          <p:cNvPr id="5" name="Content Placeholder 4" descr="A graph of colored lines&#10;&#10;Description automatically generated">
            <a:extLst>
              <a:ext uri="{FF2B5EF4-FFF2-40B4-BE49-F238E27FC236}">
                <a16:creationId xmlns:a16="http://schemas.microsoft.com/office/drawing/2014/main" id="{917F32AD-4EAB-399B-ADB3-129ECDD863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439" y="1825625"/>
            <a:ext cx="8454761" cy="3623469"/>
          </a:xfrm>
        </p:spPr>
      </p:pic>
      <p:sp>
        <p:nvSpPr>
          <p:cNvPr id="6" name="TextBox 5">
            <a:extLst>
              <a:ext uri="{FF2B5EF4-FFF2-40B4-BE49-F238E27FC236}">
                <a16:creationId xmlns:a16="http://schemas.microsoft.com/office/drawing/2014/main" id="{35967B79-16D3-E8C0-72F6-65BDCCCE04A7}"/>
              </a:ext>
            </a:extLst>
          </p:cNvPr>
          <p:cNvSpPr txBox="1"/>
          <p:nvPr/>
        </p:nvSpPr>
        <p:spPr>
          <a:xfrm>
            <a:off x="9740900" y="2044700"/>
            <a:ext cx="2183611" cy="461665"/>
          </a:xfrm>
          <a:prstGeom prst="rect">
            <a:avLst/>
          </a:prstGeom>
          <a:noFill/>
        </p:spPr>
        <p:txBody>
          <a:bodyPr wrap="none" rtlCol="0">
            <a:spAutoFit/>
          </a:bodyPr>
          <a:lstStyle/>
          <a:p>
            <a:r>
              <a:rPr lang="en-GB" sz="2400" dirty="0">
                <a:solidFill>
                  <a:schemeClr val="bg1"/>
                </a:solidFill>
              </a:rPr>
              <a:t>(When R=100</a:t>
            </a:r>
            <a:r>
              <a:rPr lang="el-GR" sz="2400" dirty="0">
                <a:solidFill>
                  <a:schemeClr val="bg1"/>
                </a:solidFill>
              </a:rPr>
              <a:t>Ω</a:t>
            </a:r>
            <a:r>
              <a:rPr lang="en-GB" sz="2400" dirty="0">
                <a:solidFill>
                  <a:schemeClr val="bg1"/>
                </a:solidFill>
              </a:rPr>
              <a:t>)</a:t>
            </a:r>
          </a:p>
        </p:txBody>
      </p:sp>
    </p:spTree>
    <p:extLst>
      <p:ext uri="{BB962C8B-B14F-4D97-AF65-F5344CB8AC3E}">
        <p14:creationId xmlns:p14="http://schemas.microsoft.com/office/powerpoint/2010/main" val="100301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B375-5A1A-7E0D-8681-09110A088BDB}"/>
              </a:ext>
            </a:extLst>
          </p:cNvPr>
          <p:cNvSpPr>
            <a:spLocks noGrp="1"/>
          </p:cNvSpPr>
          <p:nvPr>
            <p:ph type="title"/>
          </p:nvPr>
        </p:nvSpPr>
        <p:spPr/>
        <p:txBody>
          <a:bodyPr/>
          <a:lstStyle/>
          <a:p>
            <a:r>
              <a:rPr lang="en-GB" dirty="0">
                <a:solidFill>
                  <a:schemeClr val="bg1"/>
                </a:solidFill>
              </a:rPr>
              <a:t>Exercise E8</a:t>
            </a:r>
          </a:p>
        </p:txBody>
      </p:sp>
      <p:graphicFrame>
        <p:nvGraphicFramePr>
          <p:cNvPr id="4" name="Content Placeholder 3">
            <a:extLst>
              <a:ext uri="{FF2B5EF4-FFF2-40B4-BE49-F238E27FC236}">
                <a16:creationId xmlns:a16="http://schemas.microsoft.com/office/drawing/2014/main" id="{69DB48D3-2BC1-ADCB-8BCD-8553ED13BAA1}"/>
              </a:ext>
            </a:extLst>
          </p:cNvPr>
          <p:cNvGraphicFramePr>
            <a:graphicFrameLocks noGrp="1"/>
          </p:cNvGraphicFramePr>
          <p:nvPr>
            <p:ph idx="1"/>
            <p:extLst>
              <p:ext uri="{D42A27DB-BD31-4B8C-83A1-F6EECF244321}">
                <p14:modId xmlns:p14="http://schemas.microsoft.com/office/powerpoint/2010/main" val="1749650882"/>
              </p:ext>
            </p:extLst>
          </p:nvPr>
        </p:nvGraphicFramePr>
        <p:xfrm>
          <a:off x="8985563" y="1525588"/>
          <a:ext cx="3098800" cy="2800350"/>
        </p:xfrm>
        <a:graphic>
          <a:graphicData uri="http://schemas.openxmlformats.org/drawingml/2006/table">
            <a:tbl>
              <a:tblPr>
                <a:tableStyleId>{5C22544A-7EE6-4342-B048-85BDC9FD1C3A}</a:tableStyleId>
              </a:tblPr>
              <a:tblGrid>
                <a:gridCol w="1549400">
                  <a:extLst>
                    <a:ext uri="{9D8B030D-6E8A-4147-A177-3AD203B41FA5}">
                      <a16:colId xmlns:a16="http://schemas.microsoft.com/office/drawing/2014/main" val="2902515122"/>
                    </a:ext>
                  </a:extLst>
                </a:gridCol>
                <a:gridCol w="1549400">
                  <a:extLst>
                    <a:ext uri="{9D8B030D-6E8A-4147-A177-3AD203B41FA5}">
                      <a16:colId xmlns:a16="http://schemas.microsoft.com/office/drawing/2014/main" val="3880739668"/>
                    </a:ext>
                  </a:extLst>
                </a:gridCol>
              </a:tblGrid>
              <a:tr h="184150">
                <a:tc>
                  <a:txBody>
                    <a:bodyPr/>
                    <a:lstStyle/>
                    <a:p>
                      <a:pPr algn="ctr" fontAlgn="b"/>
                      <a:r>
                        <a:rPr lang="en-GB" sz="2000" u="none" strike="noStrike">
                          <a:solidFill>
                            <a:schemeClr val="bg1"/>
                          </a:solidFill>
                          <a:effectLst/>
                        </a:rPr>
                        <a:t>2m</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8.42%</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1925528349"/>
                  </a:ext>
                </a:extLst>
              </a:tr>
              <a:tr h="184150">
                <a:tc>
                  <a:txBody>
                    <a:bodyPr/>
                    <a:lstStyle/>
                    <a:p>
                      <a:pPr algn="ctr" fontAlgn="b"/>
                      <a:r>
                        <a:rPr lang="en-GB" sz="2000" u="none" strike="noStrike" dirty="0">
                          <a:solidFill>
                            <a:schemeClr val="bg1"/>
                          </a:solidFill>
                          <a:effectLst/>
                        </a:rPr>
                        <a:t>1.7m</a:t>
                      </a:r>
                      <a:endParaRPr lang="en-GB" sz="20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9.90%</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1371567355"/>
                  </a:ext>
                </a:extLst>
              </a:tr>
              <a:tr h="184150">
                <a:tc>
                  <a:txBody>
                    <a:bodyPr/>
                    <a:lstStyle/>
                    <a:p>
                      <a:pPr algn="ctr" fontAlgn="b"/>
                      <a:r>
                        <a:rPr lang="en-GB" sz="2000" u="none" strike="noStrike">
                          <a:solidFill>
                            <a:schemeClr val="bg1"/>
                          </a:solidFill>
                          <a:effectLst/>
                        </a:rPr>
                        <a:t>1.68m</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10.01%</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1441827936"/>
                  </a:ext>
                </a:extLst>
              </a:tr>
              <a:tr h="184150">
                <a:tc>
                  <a:txBody>
                    <a:bodyPr/>
                    <a:lstStyle/>
                    <a:p>
                      <a:pPr algn="ctr" fontAlgn="b"/>
                      <a:r>
                        <a:rPr lang="en-GB" sz="2000" u="none" strike="noStrike">
                          <a:solidFill>
                            <a:schemeClr val="bg1"/>
                          </a:solidFill>
                          <a:effectLst/>
                        </a:rPr>
                        <a:t>1.65m</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10.20%</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815251877"/>
                  </a:ext>
                </a:extLst>
              </a:tr>
              <a:tr h="184150">
                <a:tc>
                  <a:txBody>
                    <a:bodyPr/>
                    <a:lstStyle/>
                    <a:p>
                      <a:pPr algn="ctr" fontAlgn="b"/>
                      <a:r>
                        <a:rPr lang="en-GB" sz="2000" u="none" strike="noStrike">
                          <a:solidFill>
                            <a:schemeClr val="bg1"/>
                          </a:solidFill>
                          <a:effectLst/>
                        </a:rPr>
                        <a:t>1.6m</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10.51%</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340244584"/>
                  </a:ext>
                </a:extLst>
              </a:tr>
              <a:tr h="184150">
                <a:tc>
                  <a:txBody>
                    <a:bodyPr/>
                    <a:lstStyle/>
                    <a:p>
                      <a:pPr algn="ctr" fontAlgn="b"/>
                      <a:r>
                        <a:rPr lang="en-GB" sz="2000" u="none" strike="noStrike">
                          <a:solidFill>
                            <a:schemeClr val="bg1"/>
                          </a:solidFill>
                          <a:effectLst/>
                        </a:rPr>
                        <a:t>1.5m</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11.21%</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368239113"/>
                  </a:ext>
                </a:extLst>
              </a:tr>
              <a:tr h="184150">
                <a:tc>
                  <a:txBody>
                    <a:bodyPr/>
                    <a:lstStyle/>
                    <a:p>
                      <a:pPr algn="ctr" fontAlgn="b"/>
                      <a:r>
                        <a:rPr lang="en-GB" sz="2000" u="none" strike="noStrike">
                          <a:solidFill>
                            <a:schemeClr val="bg1"/>
                          </a:solidFill>
                          <a:effectLst/>
                        </a:rPr>
                        <a:t>1m</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16.76%</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856626182"/>
                  </a:ext>
                </a:extLst>
              </a:tr>
              <a:tr h="0">
                <a:tc>
                  <a:txBody>
                    <a:bodyPr/>
                    <a:lstStyle/>
                    <a:p>
                      <a:pPr algn="ctr" fontAlgn="b"/>
                      <a:r>
                        <a:rPr lang="en-GB" sz="2000" u="none" strike="noStrike">
                          <a:solidFill>
                            <a:schemeClr val="bg1"/>
                          </a:solidFill>
                          <a:effectLst/>
                        </a:rPr>
                        <a:t>500u</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32.93%</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081179134"/>
                  </a:ext>
                </a:extLst>
              </a:tr>
              <a:tr h="184150">
                <a:tc>
                  <a:txBody>
                    <a:bodyPr/>
                    <a:lstStyle/>
                    <a:p>
                      <a:pPr algn="ctr" fontAlgn="b"/>
                      <a:r>
                        <a:rPr lang="en-GB" sz="2000" u="none" strike="noStrike" dirty="0">
                          <a:solidFill>
                            <a:schemeClr val="bg1"/>
                          </a:solidFill>
                          <a:effectLst/>
                        </a:rPr>
                        <a:t>170u</a:t>
                      </a:r>
                      <a:endParaRPr lang="en-GB" sz="20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dirty="0">
                          <a:solidFill>
                            <a:schemeClr val="bg1"/>
                          </a:solidFill>
                          <a:effectLst/>
                        </a:rPr>
                        <a:t>87.46%</a:t>
                      </a:r>
                      <a:endParaRPr lang="en-GB" sz="2000" b="0" i="0" u="none" strike="noStrike" dirty="0">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1231315912"/>
                  </a:ext>
                </a:extLst>
              </a:tr>
            </a:tbl>
          </a:graphicData>
        </a:graphic>
      </p:graphicFrame>
      <p:pic>
        <p:nvPicPr>
          <p:cNvPr id="7" name="Picture 6" descr="A screen shot of a graph&#10;&#10;Description automatically generated">
            <a:extLst>
              <a:ext uri="{FF2B5EF4-FFF2-40B4-BE49-F238E27FC236}">
                <a16:creationId xmlns:a16="http://schemas.microsoft.com/office/drawing/2014/main" id="{8B1B6E77-D6DF-74C8-99AB-A25B0EBCF7D7}"/>
              </a:ext>
            </a:extLst>
          </p:cNvPr>
          <p:cNvPicPr>
            <a:picLocks noChangeAspect="1"/>
          </p:cNvPicPr>
          <p:nvPr/>
        </p:nvPicPr>
        <p:blipFill rotWithShape="1">
          <a:blip r:embed="rId2">
            <a:extLst>
              <a:ext uri="{28A0092B-C50C-407E-A947-70E740481C1C}">
                <a14:useLocalDpi xmlns:a14="http://schemas.microsoft.com/office/drawing/2010/main" val="0"/>
              </a:ext>
            </a:extLst>
          </a:blip>
          <a:srcRect t="618"/>
          <a:stretch/>
        </p:blipFill>
        <p:spPr>
          <a:xfrm>
            <a:off x="566419" y="1279571"/>
            <a:ext cx="8147363" cy="3457485"/>
          </a:xfrm>
          <a:prstGeom prst="rect">
            <a:avLst/>
          </a:prstGeom>
        </p:spPr>
      </p:pic>
      <p:sp>
        <p:nvSpPr>
          <p:cNvPr id="8" name="TextBox 7">
            <a:extLst>
              <a:ext uri="{FF2B5EF4-FFF2-40B4-BE49-F238E27FC236}">
                <a16:creationId xmlns:a16="http://schemas.microsoft.com/office/drawing/2014/main" id="{CFC261B1-0838-B08C-158C-E3013618F2AC}"/>
              </a:ext>
            </a:extLst>
          </p:cNvPr>
          <p:cNvSpPr txBox="1"/>
          <p:nvPr/>
        </p:nvSpPr>
        <p:spPr>
          <a:xfrm>
            <a:off x="194310" y="4688795"/>
            <a:ext cx="11997690" cy="1938992"/>
          </a:xfrm>
          <a:prstGeom prst="rect">
            <a:avLst/>
          </a:prstGeom>
          <a:noFill/>
        </p:spPr>
        <p:txBody>
          <a:bodyPr wrap="square" rtlCol="0">
            <a:spAutoFit/>
          </a:bodyPr>
          <a:lstStyle/>
          <a:p>
            <a:r>
              <a:rPr lang="en-GB" sz="2000" dirty="0">
                <a:solidFill>
                  <a:schemeClr val="bg1"/>
                </a:solidFill>
              </a:rPr>
              <a:t>When R=100</a:t>
            </a:r>
            <a:r>
              <a:rPr lang="el-GR" sz="2000" dirty="0">
                <a:solidFill>
                  <a:schemeClr val="bg1"/>
                </a:solidFill>
              </a:rPr>
              <a:t>Ω</a:t>
            </a:r>
            <a:r>
              <a:rPr lang="en-GB" sz="2000" dirty="0">
                <a:solidFill>
                  <a:schemeClr val="bg1"/>
                </a:solidFill>
              </a:rPr>
              <a:t>, C=1.68mF makes it (almost) exactly 10%. This is an extremely significant and roughly 10 times difference.</a:t>
            </a:r>
          </a:p>
          <a:p>
            <a:r>
              <a:rPr lang="en-GB" sz="2000" dirty="0">
                <a:solidFill>
                  <a:schemeClr val="bg1"/>
                </a:solidFill>
              </a:rPr>
              <a:t>Considering that the difference between 100</a:t>
            </a:r>
            <a:r>
              <a:rPr lang="el-GR" sz="2000" dirty="0">
                <a:solidFill>
                  <a:schemeClr val="bg1"/>
                </a:solidFill>
              </a:rPr>
              <a:t>Ω</a:t>
            </a:r>
            <a:r>
              <a:rPr lang="en-GB" sz="2000" dirty="0">
                <a:solidFill>
                  <a:schemeClr val="bg1"/>
                </a:solidFill>
              </a:rPr>
              <a:t> and 1k</a:t>
            </a:r>
            <a:r>
              <a:rPr lang="el-GR" sz="2000" dirty="0">
                <a:solidFill>
                  <a:schemeClr val="bg1"/>
                </a:solidFill>
              </a:rPr>
              <a:t>Ω</a:t>
            </a:r>
            <a:r>
              <a:rPr lang="en-GB" sz="2000" dirty="0">
                <a:solidFill>
                  <a:schemeClr val="bg1"/>
                </a:solidFill>
              </a:rPr>
              <a:t> is also 10 times, these two data might have something to do with each other. My guess would be that the voltage through the parallel part of the circuit has little to do with its overall impedance, but as long as the resistor and capacitor increase/decrease in the same ratio, the “current divider” circuit will work as normal.</a:t>
            </a:r>
          </a:p>
        </p:txBody>
      </p:sp>
      <p:sp>
        <p:nvSpPr>
          <p:cNvPr id="9" name="TextBox 8">
            <a:extLst>
              <a:ext uri="{FF2B5EF4-FFF2-40B4-BE49-F238E27FC236}">
                <a16:creationId xmlns:a16="http://schemas.microsoft.com/office/drawing/2014/main" id="{6FC4F831-9161-EA1E-6E8D-F34D88F6B4FE}"/>
              </a:ext>
            </a:extLst>
          </p:cNvPr>
          <p:cNvSpPr txBox="1"/>
          <p:nvPr/>
        </p:nvSpPr>
        <p:spPr>
          <a:xfrm>
            <a:off x="5715000" y="720090"/>
            <a:ext cx="5245795" cy="369332"/>
          </a:xfrm>
          <a:prstGeom prst="rect">
            <a:avLst/>
          </a:prstGeom>
          <a:noFill/>
        </p:spPr>
        <p:txBody>
          <a:bodyPr wrap="none" rtlCol="0">
            <a:spAutoFit/>
          </a:bodyPr>
          <a:lstStyle/>
          <a:p>
            <a:r>
              <a:rPr lang="en-GB" dirty="0">
                <a:solidFill>
                  <a:srgbClr val="FFFF00"/>
                </a:solidFill>
              </a:rPr>
              <a:t>Note: The red plot here is current through the resistor.</a:t>
            </a:r>
          </a:p>
        </p:txBody>
      </p:sp>
    </p:spTree>
    <p:extLst>
      <p:ext uri="{BB962C8B-B14F-4D97-AF65-F5344CB8AC3E}">
        <p14:creationId xmlns:p14="http://schemas.microsoft.com/office/powerpoint/2010/main" val="306576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CF5F-CAF2-CB1B-ED3B-DB64EC0DE85D}"/>
              </a:ext>
            </a:extLst>
          </p:cNvPr>
          <p:cNvSpPr>
            <a:spLocks noGrp="1"/>
          </p:cNvSpPr>
          <p:nvPr>
            <p:ph type="title"/>
          </p:nvPr>
        </p:nvSpPr>
        <p:spPr/>
        <p:txBody>
          <a:bodyPr/>
          <a:lstStyle/>
          <a:p>
            <a:r>
              <a:rPr lang="en-GB" dirty="0">
                <a:solidFill>
                  <a:schemeClr val="bg1"/>
                </a:solidFill>
              </a:rPr>
              <a:t>Exercise E8</a:t>
            </a:r>
          </a:p>
        </p:txBody>
      </p:sp>
      <p:pic>
        <p:nvPicPr>
          <p:cNvPr id="6" name="Content Placeholder 5">
            <a:extLst>
              <a:ext uri="{FF2B5EF4-FFF2-40B4-BE49-F238E27FC236}">
                <a16:creationId xmlns:a16="http://schemas.microsoft.com/office/drawing/2014/main" id="{2099E5B1-B1CD-97DA-D42A-A2284988B4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29027" y="1376839"/>
            <a:ext cx="9008344" cy="3823145"/>
          </a:xfrm>
        </p:spPr>
      </p:pic>
      <p:sp>
        <p:nvSpPr>
          <p:cNvPr id="4" name="TextBox 3">
            <a:extLst>
              <a:ext uri="{FF2B5EF4-FFF2-40B4-BE49-F238E27FC236}">
                <a16:creationId xmlns:a16="http://schemas.microsoft.com/office/drawing/2014/main" id="{B91E4B70-2AAA-50AD-829A-709CDA96012A}"/>
              </a:ext>
            </a:extLst>
          </p:cNvPr>
          <p:cNvSpPr txBox="1"/>
          <p:nvPr/>
        </p:nvSpPr>
        <p:spPr>
          <a:xfrm>
            <a:off x="5017771" y="537209"/>
            <a:ext cx="6995160" cy="646331"/>
          </a:xfrm>
          <a:prstGeom prst="rect">
            <a:avLst/>
          </a:prstGeom>
          <a:noFill/>
        </p:spPr>
        <p:txBody>
          <a:bodyPr wrap="square" rtlCol="0">
            <a:spAutoFit/>
          </a:bodyPr>
          <a:lstStyle/>
          <a:p>
            <a:r>
              <a:rPr lang="en-GB" dirty="0">
                <a:solidFill>
                  <a:srgbClr val="FFFF00"/>
                </a:solidFill>
              </a:rPr>
              <a:t>Note: The red plot here is the total current (i.e. current through diode), and the cyan plot is the current through the resistor.</a:t>
            </a:r>
          </a:p>
        </p:txBody>
      </p:sp>
      <p:sp>
        <p:nvSpPr>
          <p:cNvPr id="7" name="TextBox 6">
            <a:extLst>
              <a:ext uri="{FF2B5EF4-FFF2-40B4-BE49-F238E27FC236}">
                <a16:creationId xmlns:a16="http://schemas.microsoft.com/office/drawing/2014/main" id="{5027D5AB-8858-A7DA-7477-5162C67F9858}"/>
              </a:ext>
            </a:extLst>
          </p:cNvPr>
          <p:cNvSpPr txBox="1"/>
          <p:nvPr/>
        </p:nvSpPr>
        <p:spPr>
          <a:xfrm>
            <a:off x="327259" y="5481161"/>
            <a:ext cx="11685671" cy="830997"/>
          </a:xfrm>
          <a:prstGeom prst="rect">
            <a:avLst/>
          </a:prstGeom>
          <a:noFill/>
        </p:spPr>
        <p:txBody>
          <a:bodyPr wrap="square" rtlCol="0">
            <a:spAutoFit/>
          </a:bodyPr>
          <a:lstStyle/>
          <a:p>
            <a:r>
              <a:rPr lang="en-GB" sz="2400" dirty="0">
                <a:solidFill>
                  <a:schemeClr val="bg1"/>
                </a:solidFill>
              </a:rPr>
              <a:t>The initial current through the diode is weirdly large, but the peak keep decreasing until it remains stable, presumably when the capacitor enters its fully charged cycle.</a:t>
            </a:r>
          </a:p>
        </p:txBody>
      </p:sp>
      <p:cxnSp>
        <p:nvCxnSpPr>
          <p:cNvPr id="11" name="Straight Arrow Connector 10">
            <a:extLst>
              <a:ext uri="{FF2B5EF4-FFF2-40B4-BE49-F238E27FC236}">
                <a16:creationId xmlns:a16="http://schemas.microsoft.com/office/drawing/2014/main" id="{116F0800-AB61-F837-E8FA-15D42587FB38}"/>
              </a:ext>
            </a:extLst>
          </p:cNvPr>
          <p:cNvCxnSpPr>
            <a:cxnSpLocks/>
          </p:cNvCxnSpPr>
          <p:nvPr/>
        </p:nvCxnSpPr>
        <p:spPr>
          <a:xfrm flipH="1">
            <a:off x="4610501" y="1883987"/>
            <a:ext cx="5139891" cy="211049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F589D79-414F-F32C-5D9B-B2B1FB5EFE37}"/>
              </a:ext>
            </a:extLst>
          </p:cNvPr>
          <p:cNvSpPr txBox="1"/>
          <p:nvPr/>
        </p:nvSpPr>
        <p:spPr>
          <a:xfrm>
            <a:off x="9846544" y="1376840"/>
            <a:ext cx="2262037" cy="1938992"/>
          </a:xfrm>
          <a:prstGeom prst="rect">
            <a:avLst/>
          </a:prstGeom>
          <a:noFill/>
        </p:spPr>
        <p:txBody>
          <a:bodyPr wrap="square" rtlCol="0">
            <a:spAutoFit/>
          </a:bodyPr>
          <a:lstStyle/>
          <a:p>
            <a:r>
              <a:rPr lang="en-GB" sz="2000" dirty="0">
                <a:solidFill>
                  <a:schemeClr val="accent2"/>
                </a:solidFill>
              </a:rPr>
              <a:t>A mistake I made is comparing this with the voltage around diodes in previous exercises. This is the current.</a:t>
            </a:r>
          </a:p>
        </p:txBody>
      </p:sp>
    </p:spTree>
    <p:extLst>
      <p:ext uri="{BB962C8B-B14F-4D97-AF65-F5344CB8AC3E}">
        <p14:creationId xmlns:p14="http://schemas.microsoft.com/office/powerpoint/2010/main" val="4062493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134</TotalTime>
  <Words>436</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Exercise E8</vt:lpstr>
      <vt:lpstr>Exercise E8</vt:lpstr>
      <vt:lpstr>Exercise E8</vt:lpstr>
      <vt:lpstr>Exercise E8</vt:lpstr>
      <vt:lpstr>Exercise E8</vt:lpstr>
      <vt:lpstr>Exercise E8</vt:lpstr>
      <vt:lpstr>Exercise E8</vt:lpstr>
      <vt:lpstr>Exercise E8</vt:lpstr>
      <vt:lpstr>Exercise E8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8</dc:title>
  <dc:creator>Brian Chen</dc:creator>
  <cp:lastModifiedBy>Brian Chen</cp:lastModifiedBy>
  <cp:revision>52</cp:revision>
  <dcterms:created xsi:type="dcterms:W3CDTF">2024-01-01T09:39:30Z</dcterms:created>
  <dcterms:modified xsi:type="dcterms:W3CDTF">2024-01-02T01:18:11Z</dcterms:modified>
</cp:coreProperties>
</file>