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3447" autoAdjust="0"/>
  </p:normalViewPr>
  <p:slideViewPr>
    <p:cSldViewPr snapToGrid="0">
      <p:cViewPr varScale="1">
        <p:scale>
          <a:sx n="60" d="100"/>
          <a:sy n="60" d="100"/>
        </p:scale>
        <p:origin x="816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07B65-B4EC-4A4D-8B2D-EA39F6FD3562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03691-5496-4458-8181-678A4A1E01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89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03691-5496-4458-8181-678A4A1E01F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016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03691-5496-4458-8181-678A4A1E01F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791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03691-5496-4458-8181-678A4A1E01F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472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61B7-64F5-7F72-1195-0F7481F54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F8920-BB8E-A2E3-2F00-AE0C0FC49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8D24C-D128-4265-C07C-4EC914C4B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C2ED-0DDA-48B0-A893-B757CBF31800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13F50-EEF1-8BC8-65DC-EDB07B72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94888-3CAC-39AF-CC2B-06D3529F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DAFB-DFEE-49E5-BDF0-240902DFC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96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0AF5-6109-CD11-BD3C-4E655497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18284-80EA-549D-F0B2-30DC197E5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C09B0-1653-4EE8-7CF1-BEB52229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C2ED-0DDA-48B0-A893-B757CBF31800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41319-DADD-9D58-BE95-53BA8431D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2EC0C-464A-71F4-B7ED-7B05BFD3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DAFB-DFEE-49E5-BDF0-240902DFC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45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30BB9-FB6D-5140-8E85-C01DEB6DF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6269A-78EF-A83E-0CE9-25A3A67DB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C8D26-6D1A-C32A-ED96-2F9CC6BB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C2ED-0DDA-48B0-A893-B757CBF31800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E33A8-DDC5-1F33-97CE-73A8070F3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A7B35-53D9-10B5-A7AA-3EC90756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DAFB-DFEE-49E5-BDF0-240902DFC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09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8427-3A3D-5F81-6E06-A34A7BA84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096CB-9401-352D-189C-E1AA208D1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D5894-ABDA-B04D-E10C-9E861F54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C2ED-0DDA-48B0-A893-B757CBF31800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E227-5BD8-03C2-2E72-C12BC3ED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088A8-C4E0-1C33-FFE7-41E4FACCC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DAFB-DFEE-49E5-BDF0-240902DFC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50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779F-472C-7F57-6F39-2A25680B9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4C2DC-FB49-405F-C76D-1575FC607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22BEF-6B99-C21C-F0F5-85357B80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C2ED-0DDA-48B0-A893-B757CBF31800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53F6B-1738-F682-9C6D-A128A0FD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76E03-1DD7-473F-CA04-0D6373CF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DAFB-DFEE-49E5-BDF0-240902DFC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2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81065-F15E-288F-AE19-EDCFC3507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9B41D-7859-794C-BB1B-DFDD0B414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8A04D-C766-1111-495A-F40C7AF61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B8CED-5658-7C95-88D7-9E6DCEA6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C2ED-0DDA-48B0-A893-B757CBF31800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5AAF0-DDCE-A1FB-4E84-A88882BB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A2421-71BC-3092-9C3E-A5CBEECA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DAFB-DFEE-49E5-BDF0-240902DFC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58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D57C3-0E18-F668-D368-F44768C5D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CDFFC-A96F-3A81-4F81-7C8DB16D5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5AF24-8D20-984A-12DA-3CAA63B4F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F136E-5E91-C214-CD3C-1BE3F2A2C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3989C-AEA3-9197-3BAA-97F953B00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3785A8-AEF7-4465-BF2D-2326888A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C2ED-0DDA-48B0-A893-B757CBF31800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5D7E08-540A-8E6B-87E6-178D9AC2C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1FF003-8B78-1574-E24E-D9C1FD30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DAFB-DFEE-49E5-BDF0-240902DFC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79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E2216-1F88-12A9-4F87-B1D66892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BA12BF-438F-4474-0AC7-9A5245330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C2ED-0DDA-48B0-A893-B757CBF31800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41D7B-CB3D-C7B5-010F-B9742A59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3407C-A032-D479-CFC8-65CD80F6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DAFB-DFEE-49E5-BDF0-240902DFC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36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9655CC-F60E-555F-0E43-E2DE2FE6A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C2ED-0DDA-48B0-A893-B757CBF31800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ED0A3E-7C4B-37C4-7151-ED6EB719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5AF8C-68E2-3B21-C6CF-A84A173C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DAFB-DFEE-49E5-BDF0-240902DFC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18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2C52-6E63-CEE5-C926-99C90BCB8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A1DE3-30BC-4ADD-EBA7-EF5783A65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4A46C-8911-7DF9-DA68-724BC94A2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C7CD6-6036-B2FB-BEFE-EDB365A9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C2ED-0DDA-48B0-A893-B757CBF31800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FC995-7A3A-BC4D-E988-58D80D87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35A41-E468-B3E2-2B66-978658AE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DAFB-DFEE-49E5-BDF0-240902DFC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90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1FB4-458A-43B1-D77B-C3E103F70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5628D6-6B81-D819-95C4-12D7AB492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0310C-ACCB-D007-AD49-B454D4084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C16E9-D54F-BBF3-3590-DE4DA5B0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C2ED-0DDA-48B0-A893-B757CBF31800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9F6BB-7501-1B78-8DD3-787AD02C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AD94-4CD1-FAAD-6D31-DF81D8B7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DAFB-DFEE-49E5-BDF0-240902DFC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00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17FBE8-5958-5D51-FE11-4E26233B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B414B-0905-E2CD-12D8-30EAD67FA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2120-D195-2DF7-CC7C-B0B937E44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8C2ED-0DDA-48B0-A893-B757CBF31800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58FD9-30C8-50EF-0E16-EF4B4DAEF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94B61-D1EF-6AD6-596C-451B0C727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1DAFB-DFEE-49E5-BDF0-240902DFC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27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EDD0-0129-1268-D4EF-68608E72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E9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EB4C24C-BCD3-B3B4-279A-63148623C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5308" y="1825625"/>
            <a:ext cx="6461383" cy="4351338"/>
          </a:xfrm>
        </p:spPr>
      </p:pic>
    </p:spTree>
    <p:extLst>
      <p:ext uri="{BB962C8B-B14F-4D97-AF65-F5344CB8AC3E}">
        <p14:creationId xmlns:p14="http://schemas.microsoft.com/office/powerpoint/2010/main" val="333192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1D0A5-4E06-F621-36E5-29D46150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Exercise E9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C0668-1E03-83AA-1EE1-0F0B0563A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2618" y="1106905"/>
            <a:ext cx="2951748" cy="5120639"/>
          </a:xfrm>
        </p:spPr>
        <p:txBody>
          <a:bodyPr>
            <a:normAutofit/>
          </a:bodyPr>
          <a:lstStyle/>
          <a:p>
            <a:r>
              <a:rPr lang="en-GB" sz="2400" dirty="0" err="1">
                <a:solidFill>
                  <a:schemeClr val="bg1"/>
                </a:solidFill>
              </a:rPr>
              <a:t>LTSpice</a:t>
            </a:r>
            <a:r>
              <a:rPr lang="en-GB" sz="2400" dirty="0">
                <a:solidFill>
                  <a:schemeClr val="bg1"/>
                </a:solidFill>
              </a:rPr>
              <a:t> V_R:</a:t>
            </a:r>
          </a:p>
          <a:p>
            <a:pPr lvl="1"/>
            <a:r>
              <a:rPr lang="en-GB" sz="2000" dirty="0">
                <a:solidFill>
                  <a:schemeClr val="bg1"/>
                </a:solidFill>
              </a:rPr>
              <a:t>Max 1.398V</a:t>
            </a:r>
          </a:p>
          <a:p>
            <a:pPr lvl="1"/>
            <a:r>
              <a:rPr lang="en-GB" sz="2000" dirty="0">
                <a:solidFill>
                  <a:schemeClr val="bg1"/>
                </a:solidFill>
              </a:rPr>
              <a:t>Min 0</a:t>
            </a:r>
          </a:p>
          <a:p>
            <a:r>
              <a:rPr lang="en-GB" sz="2400" dirty="0">
                <a:solidFill>
                  <a:schemeClr val="bg1"/>
                </a:solidFill>
              </a:rPr>
              <a:t>Experiment V_R:</a:t>
            </a:r>
          </a:p>
          <a:p>
            <a:pPr lvl="1"/>
            <a:r>
              <a:rPr lang="en-GB" sz="2000" dirty="0">
                <a:solidFill>
                  <a:schemeClr val="bg1"/>
                </a:solidFill>
              </a:rPr>
              <a:t>Max 819.1mV</a:t>
            </a:r>
          </a:p>
          <a:p>
            <a:pPr lvl="1"/>
            <a:r>
              <a:rPr lang="en-GB" sz="2000" dirty="0">
                <a:solidFill>
                  <a:schemeClr val="bg1"/>
                </a:solidFill>
              </a:rPr>
              <a:t>Min -9.603mV</a:t>
            </a:r>
          </a:p>
          <a:p>
            <a:r>
              <a:rPr lang="en-GB" sz="2400" dirty="0" err="1">
                <a:solidFill>
                  <a:schemeClr val="bg1"/>
                </a:solidFill>
              </a:rPr>
              <a:t>LTSpice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V_All</a:t>
            </a:r>
            <a:r>
              <a:rPr lang="en-GB" sz="24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GB" sz="2000" dirty="0">
                <a:solidFill>
                  <a:schemeClr val="bg1"/>
                </a:solidFill>
              </a:rPr>
              <a:t>Max 2V</a:t>
            </a:r>
          </a:p>
          <a:p>
            <a:pPr lvl="1"/>
            <a:r>
              <a:rPr lang="en-GB" sz="2000" dirty="0">
                <a:solidFill>
                  <a:schemeClr val="bg1"/>
                </a:solidFill>
              </a:rPr>
              <a:t>Min -2V</a:t>
            </a:r>
          </a:p>
          <a:p>
            <a:r>
              <a:rPr lang="en-GB" sz="2400" dirty="0">
                <a:solidFill>
                  <a:schemeClr val="bg1"/>
                </a:solidFill>
              </a:rPr>
              <a:t>Experiment </a:t>
            </a:r>
            <a:r>
              <a:rPr lang="en-GB" sz="2400" dirty="0" err="1">
                <a:solidFill>
                  <a:schemeClr val="bg1"/>
                </a:solidFill>
              </a:rPr>
              <a:t>V_All</a:t>
            </a:r>
            <a:r>
              <a:rPr lang="en-GB" sz="24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GB" sz="2000" dirty="0">
                <a:solidFill>
                  <a:schemeClr val="bg1"/>
                </a:solidFill>
              </a:rPr>
              <a:t>Max 1.450V</a:t>
            </a:r>
          </a:p>
          <a:p>
            <a:pPr lvl="1"/>
            <a:r>
              <a:rPr lang="en-GB" sz="2000" dirty="0">
                <a:solidFill>
                  <a:schemeClr val="bg1"/>
                </a:solidFill>
              </a:rPr>
              <a:t>Min -2.040V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CE8D5-B40A-5BE2-D2DE-8A2243CA7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169" y="1605476"/>
            <a:ext cx="8294032" cy="35329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56EA20-5555-8E29-F15E-F83A1549C451}"/>
              </a:ext>
            </a:extLst>
          </p:cNvPr>
          <p:cNvSpPr txBox="1"/>
          <p:nvPr/>
        </p:nvSpPr>
        <p:spPr>
          <a:xfrm>
            <a:off x="317634" y="5292546"/>
            <a:ext cx="8604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The experiment voltages are significantly lower than the simulation ones. This is presumably due to source impedance or some other impedance. </a:t>
            </a:r>
          </a:p>
        </p:txBody>
      </p:sp>
    </p:spTree>
    <p:extLst>
      <p:ext uri="{BB962C8B-B14F-4D97-AF65-F5344CB8AC3E}">
        <p14:creationId xmlns:p14="http://schemas.microsoft.com/office/powerpoint/2010/main" val="405970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D5FC9-3D61-74CB-1394-AD820B0C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Exercise E9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B5280-D1B7-ADFB-B7BB-FB72AA765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1859" y="1127051"/>
            <a:ext cx="3076971" cy="5049912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When the series resistance of the source is set to 1k</a:t>
            </a:r>
            <a:r>
              <a:rPr lang="el-GR" sz="2400" dirty="0">
                <a:solidFill>
                  <a:schemeClr val="bg1"/>
                </a:solidFill>
              </a:rPr>
              <a:t>Ω</a:t>
            </a:r>
            <a:r>
              <a:rPr lang="en-GB" sz="2400" dirty="0">
                <a:solidFill>
                  <a:schemeClr val="bg1"/>
                </a:solidFill>
              </a:rPr>
              <a:t>, the results are quite similar to what we saw from the experiment results.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602957-1DE4-00B1-8C36-CB24E65A1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169" y="1618449"/>
            <a:ext cx="8294032" cy="350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D5FC9-3D61-74CB-1394-AD820B0C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Exercise E9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B5280-D1B7-ADFB-B7BB-FB72AA765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1859" y="1127051"/>
            <a:ext cx="3076971" cy="5049912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The blue trace in this graph is the voltage across the diode.</a:t>
            </a:r>
          </a:p>
          <a:p>
            <a:r>
              <a:rPr lang="en-GB" sz="2400" dirty="0">
                <a:solidFill>
                  <a:schemeClr val="bg1"/>
                </a:solidFill>
              </a:rPr>
              <a:t>The schematic can be found below, but this graph can also be achieved by using V(n001) – V(n002) in the original circuit.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602957-1DE4-00B1-8C36-CB24E65A1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261" y="1386506"/>
            <a:ext cx="8213014" cy="35070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32AE62-0EDC-AE4B-BB91-ECCE83B05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690" y="4329886"/>
            <a:ext cx="3595308" cy="194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7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DE0A-3E6D-6E93-6A06-04D7D3FC9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E9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20E7A5-2908-2EAA-D832-FCE55B082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3608" y="1863725"/>
            <a:ext cx="646138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CBEBD8-5F35-2C29-FECC-B6E72E3EE527}"/>
              </a:ext>
            </a:extLst>
          </p:cNvPr>
          <p:cNvSpPr txBox="1"/>
          <p:nvPr/>
        </p:nvSpPr>
        <p:spPr>
          <a:xfrm>
            <a:off x="838200" y="2427288"/>
            <a:ext cx="3238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As expected, reversing the diode has little effect on the voltages besides reversing them. </a:t>
            </a:r>
          </a:p>
        </p:txBody>
      </p:sp>
    </p:spTree>
    <p:extLst>
      <p:ext uri="{BB962C8B-B14F-4D97-AF65-F5344CB8AC3E}">
        <p14:creationId xmlns:p14="http://schemas.microsoft.com/office/powerpoint/2010/main" val="375624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89E8-24E0-6AEE-3220-5F629F6F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E9a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7AA09-6502-245A-619E-41A5E007D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Placeholder for now</a:t>
            </a:r>
          </a:p>
          <a:p>
            <a:r>
              <a:rPr lang="en-GB" dirty="0"/>
              <a:t>Left for finish after revision.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137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172</Words>
  <Application>Microsoft Office PowerPoint</Application>
  <PresentationFormat>Widescreen</PresentationFormat>
  <Paragraphs>28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Exercise E9</vt:lpstr>
      <vt:lpstr>Exercise E9</vt:lpstr>
      <vt:lpstr>Exercise E9</vt:lpstr>
      <vt:lpstr>Exercise E9</vt:lpstr>
      <vt:lpstr>Exercise E9</vt:lpstr>
      <vt:lpstr>Exercise E9a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Chen</dc:creator>
  <cp:lastModifiedBy>Brian Chen</cp:lastModifiedBy>
  <cp:revision>22</cp:revision>
  <dcterms:created xsi:type="dcterms:W3CDTF">2024-01-01T12:18:34Z</dcterms:created>
  <dcterms:modified xsi:type="dcterms:W3CDTF">2024-01-02T01:18:40Z</dcterms:modified>
</cp:coreProperties>
</file>