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3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99AB-0CF4-2C8C-7AC0-CFA9373F0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F173E-CFA0-E59D-5DAA-B1E03836B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C9C81-4F79-B595-00C2-08D4097A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CE351-3BDD-EBE2-7BD5-A36ED12E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14ADB-3EA6-D199-3F45-367A8C0B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81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F06A-AD22-AD08-641E-7C27516C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4DB4A-0FCE-2DDC-032B-BB373693F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F4A7-49D3-DDB2-60A0-1F4D1FE0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8E21D-9B4D-BDE7-D59E-D1A6C1CA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90A1E-6290-6370-D95A-3F8E6A00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00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8E0DB-ED95-CBA1-CCBE-21C855116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7B5B9-0E88-AED0-D132-96D511793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61397-5C6E-E9AD-5E70-AF286FB2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35998-29BC-6421-AB9C-737145A1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994C6-DD1B-4D52-4F8F-5A9854AE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20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F9DA-E54A-F2B1-45A7-57351660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C9FC-4B6C-CA10-77D1-C070B8BB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CD53-133C-73AE-E05A-E07EEAB3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75FA9-173A-6CC3-D2AA-054DEE54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6CEDF-6E16-ED5C-39EA-7273047F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96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FB3E-45EE-8D46-E0E1-EA7C09E1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CB23A-A981-C0EB-9EC2-1D3962508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E69E-4433-60F0-4933-FF6683E2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100D8-F8D1-233D-3344-14ADE975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325F-30AB-66BC-5BFA-171B4B2E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60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32A2-095C-7663-B103-48584CC0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0493-111E-6D4C-5D09-6BC0014A8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C1CF2-F177-5224-BD46-DA9F8CE97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8B79F-F865-8B24-D864-A3DFED0B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2A298-852B-B676-D865-9BB7A12B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7ED42-9E14-5A8C-C751-8DFE6C2A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34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6CFC-32DD-E594-2169-DE242D13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885F0-A76B-AD62-4307-11015941E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BFF3C-B1D8-B8AA-2D72-708466835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249D3-9D88-A55C-CC8B-6CB25902C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4BD81-00C9-B425-EB5D-6D0694BA1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78992-BCA9-BAED-1BDD-DCAC694B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3465E-4A50-B520-CF85-BF86BEAD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192BE-70D3-2047-BDAD-0D54E22C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04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94E8-D9C1-B745-8140-7F6B76AA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440C1-DEBC-AA61-F699-E957B4B3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4D110-4A40-8A75-BD55-0F50F8CB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7BC37-C7B8-8FE1-6F2A-933A5C1C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61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80B2DE-481D-54A4-1DB1-F9838C5C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F0567-CB90-C221-D79B-BFF55BDD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18C11-B49D-2176-6062-F55AD124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7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653E-41B2-06B6-F8E0-189EF7F7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B136-E95B-931D-AEE2-CEED1C20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3AFD8-78A3-ECE0-15B4-1155DD577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EDD9B-35E7-4CC0-541F-A8DD4AF8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ABC1F-1018-630F-41E8-3AE66378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8F3A5-98FD-79BF-FD88-C7C7CCD3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40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7F8D-B3DE-64E7-0B46-772C17FD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9D535-CBFB-36A6-C9DC-8804E2CFC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D4899-F651-0737-1D64-7D588444A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C621A-2222-BDDD-81F8-9244F829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4C47A-6DAF-6799-26D4-B5E4F184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6D842-EBFA-9565-993A-D26FA1F2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03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0C3E4-835E-8EDD-5507-CE57609C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2AE90-4A40-CDCA-F65E-119D19A79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68A7-A57D-6215-F708-DBB2179EB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F7779-9C11-46A1-9C91-FCD18852C054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AF1A-611A-8F0D-3B4A-9419EFAFB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5760-A465-BC73-C4FD-0715CA35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54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9FBB-51BC-1A7A-923F-8C04A904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DB51A7-4805-8B5D-E710-9A18CF7ADCE4}"/>
                  </a:ext>
                </a:extLst>
              </p:cNvPr>
              <p:cNvSpPr txBox="1"/>
              <p:nvPr/>
            </p:nvSpPr>
            <p:spPr>
              <a:xfrm>
                <a:off x="751288" y="5792169"/>
                <a:ext cx="25483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𝑈𝑆𝐵</m:t>
                          </m:r>
                        </m:sub>
                      </m:sSub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=5.012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DB51A7-4805-8B5D-E710-9A18CF7A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88" y="5792169"/>
                <a:ext cx="254832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FD17D4-945B-0770-FEE8-1AA5EAEB8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45" y="1320782"/>
            <a:ext cx="7290923" cy="447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2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C265-5673-AD60-0CA8-973F3B0D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ABA9E-C848-F143-9D05-D9DA437AB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18268" y="1280160"/>
                <a:ext cx="3373732" cy="53721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=1.877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=6.645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GB" dirty="0"/>
              </a:p>
              <a:p>
                <a:r>
                  <a:rPr lang="en-GB" dirty="0"/>
                  <a:t>Both diodes are darker than being alone, which is expected, since the voltages across them decreases from the nearly halved resistance caused by parallel.</a:t>
                </a:r>
              </a:p>
              <a:p>
                <a:r>
                  <a:rPr lang="en-GB" dirty="0"/>
                  <a:t>Nothing else seem to change significantly.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ABA9E-C848-F143-9D05-D9DA437AB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18268" y="1280160"/>
                <a:ext cx="3373732" cy="5372100"/>
              </a:xfrm>
              <a:blipFill>
                <a:blip r:embed="rId2"/>
                <a:stretch>
                  <a:fillRect l="-2893" r="-18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673A243-DABF-EEC2-8A00-70B84C0DD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83" y="1280160"/>
            <a:ext cx="828468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4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9FBB-51BC-1A7A-923F-8C04A904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DB51A7-4805-8B5D-E710-9A18CF7ADCE4}"/>
                  </a:ext>
                </a:extLst>
              </p:cNvPr>
              <p:cNvSpPr txBox="1"/>
              <p:nvPr/>
            </p:nvSpPr>
            <p:spPr>
              <a:xfrm>
                <a:off x="751288" y="5792169"/>
                <a:ext cx="10342062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=0.729</m:t>
                    </m:r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2800" dirty="0"/>
                  <a:t> (Note: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𝑓𝑑</m:t>
                        </m:r>
                      </m:sub>
                    </m:sSub>
                  </m:oMath>
                </a14:m>
                <a:r>
                  <a:rPr lang="en-GB" sz="2800" dirty="0"/>
                  <a:t> is forward biased voltage </a:t>
                </a:r>
                <a:r>
                  <a:rPr lang="en-GB" sz="2800"/>
                  <a:t>drop across diode)</a:t>
                </a:r>
                <a:endParaRPr lang="en-GB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DB51A7-4805-8B5D-E710-9A18CF7A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88" y="5792169"/>
                <a:ext cx="10342062" cy="557717"/>
              </a:xfrm>
              <a:prstGeom prst="rect">
                <a:avLst/>
              </a:prstGeom>
              <a:blipFill>
                <a:blip r:embed="rId2"/>
                <a:stretch>
                  <a:fillRect t="-9783" r="-177" b="-23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4922ADD-3F42-599C-16AA-C7286509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55" y="1320781"/>
            <a:ext cx="7290925" cy="447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3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5AA2-C350-D17C-D8E9-8CC8DFAC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472676-E861-6E61-A09A-2154890795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ea typeface="Cambria Math" panose="02040503050406030204" pitchFamily="18" charset="0"/>
                  </a:rPr>
                  <a:t>Experimental values:</a:t>
                </a:r>
                <a:endParaRPr lang="en-GB" sz="2800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=0.729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𝑈𝑆𝐵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=9.113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Theoretical values from </a:t>
                </a:r>
                <a:r>
                  <a:rPr lang="en-GB" dirty="0" err="1"/>
                  <a:t>LTSpice</a:t>
                </a:r>
                <a:r>
                  <a:rPr lang="en-GB" dirty="0"/>
                  <a:t> in E1: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=9.17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=0.690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The two results are closely matched.</a:t>
                </a:r>
              </a:p>
              <a:p>
                <a:pPr lvl="1"/>
                <a:endParaRPr lang="en-GB" dirty="0"/>
              </a:p>
              <a:p>
                <a:endParaRPr lang="en-GB" sz="28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472676-E861-6E61-A09A-215489079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48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BD29-DE24-AE36-4B4A-F225CBCB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C3FD2-47A5-E26D-DE53-19794F1B57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4100" y="1339752"/>
                <a:ext cx="2882900" cy="5081091"/>
              </a:xfrm>
            </p:spPr>
            <p:txBody>
              <a:bodyPr/>
              <a:lstStyle/>
              <a:p>
                <a:r>
                  <a:rPr lang="en-GB" dirty="0"/>
                  <a:t>1N4001: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=0.700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C3FD2-47A5-E26D-DE53-19794F1B5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4100" y="1339752"/>
                <a:ext cx="2882900" cy="5081091"/>
              </a:xfrm>
              <a:blipFill>
                <a:blip r:embed="rId2"/>
                <a:stretch>
                  <a:fillRect l="-3805" t="-20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36C752A-401D-EEBC-E922-A952BEB7E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339752"/>
            <a:ext cx="7835900" cy="508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1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BD29-DE24-AE36-4B4A-F225CBCB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C3FD2-47A5-E26D-DE53-19794F1B57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4100" y="1339752"/>
                <a:ext cx="2882900" cy="5081091"/>
              </a:xfrm>
            </p:spPr>
            <p:txBody>
              <a:bodyPr/>
              <a:lstStyle/>
              <a:p>
                <a:r>
                  <a:rPr lang="en-GB" dirty="0"/>
                  <a:t>Yellow LED: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=2.000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C3FD2-47A5-E26D-DE53-19794F1B5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4100" y="1339752"/>
                <a:ext cx="2882900" cy="5081091"/>
              </a:xfrm>
              <a:blipFill>
                <a:blip r:embed="rId2"/>
                <a:stretch>
                  <a:fillRect l="-3805" t="-20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FD29CD5-E13C-F867-A117-64B631935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339751"/>
            <a:ext cx="7874000" cy="510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5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BD29-DE24-AE36-4B4A-F225CBCB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C3FD2-47A5-E26D-DE53-19794F1B57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4100" y="1339752"/>
                <a:ext cx="2882900" cy="5081091"/>
              </a:xfrm>
            </p:spPr>
            <p:txBody>
              <a:bodyPr/>
              <a:lstStyle/>
              <a:p>
                <a:r>
                  <a:rPr lang="en-GB" dirty="0"/>
                  <a:t>Green LED: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=2.057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C3FD2-47A5-E26D-DE53-19794F1B5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4100" y="1339752"/>
                <a:ext cx="2882900" cy="5081091"/>
              </a:xfrm>
              <a:blipFill>
                <a:blip r:embed="rId2"/>
                <a:stretch>
                  <a:fillRect l="-3805" t="-20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BD90204-08E8-98AF-4097-F3F5F1B7A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55" y="1339752"/>
            <a:ext cx="7982945" cy="517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1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BD29-DE24-AE36-4B4A-F225CBCB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C3FD2-47A5-E26D-DE53-19794F1B57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9790" y="1339752"/>
                <a:ext cx="3590290" cy="508109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Red LED: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=1.875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b="0" dirty="0"/>
              </a:p>
              <a:p>
                <a:endParaRPr lang="en-GB" dirty="0"/>
              </a:p>
              <a:p>
                <a:r>
                  <a:rPr lang="en-GB" dirty="0"/>
                  <a:t>Presumably the forward voltages are different due to the materials of different diodes being different, especially between the light emitting ones and the none-light-emitting ones.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C3FD2-47A5-E26D-DE53-19794F1B5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9790" y="1339752"/>
                <a:ext cx="3590290" cy="5081091"/>
              </a:xfrm>
              <a:blipFill>
                <a:blip r:embed="rId2"/>
                <a:stretch>
                  <a:fillRect l="-3056" t="-2761" r="-5603" b="-1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227F55C-9BBC-09E4-41CA-EA8B768A7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04" y="1339752"/>
            <a:ext cx="8147586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2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BD29-DE24-AE36-4B4A-F225CBCB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C3FD2-47A5-E26D-DE53-19794F1B57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05900" y="1339752"/>
                <a:ext cx="2882900" cy="5081091"/>
              </a:xfrm>
            </p:spPr>
            <p:txBody>
              <a:bodyPr/>
              <a:lstStyle/>
              <a:p>
                <a:r>
                  <a:rPr lang="en-GB" dirty="0"/>
                  <a:t>Infrared Red LED: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=1.260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C3FD2-47A5-E26D-DE53-19794F1B5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05900" y="1339752"/>
                <a:ext cx="2882900" cy="5081091"/>
              </a:xfrm>
              <a:blipFill>
                <a:blip r:embed="rId2"/>
                <a:stretch>
                  <a:fillRect l="-3805" t="-20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B972B77-C95A-1F58-B696-815AF51DC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52" y="1339752"/>
            <a:ext cx="8374196" cy="543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1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9D2A-331F-C561-469A-A2D7982A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AED5E-B7C0-B9F7-E56F-5B2E1AE00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0" y="1275238"/>
            <a:ext cx="5053014" cy="5136991"/>
          </a:xfrm>
        </p:spPr>
        <p:txBody>
          <a:bodyPr/>
          <a:lstStyle/>
          <a:p>
            <a:r>
              <a:rPr lang="en-GB" dirty="0"/>
              <a:t>Infrared light can be seen with phone cameras</a:t>
            </a:r>
          </a:p>
          <a:p>
            <a:r>
              <a:rPr lang="en-GB" dirty="0"/>
              <a:t>The photo in the left is taken with most light sources turned off and the only light source blocked by a Christmas card – It seems like removing all light sources will make the photo blurry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F0D0DB-87CC-1193-B2C9-06D3F006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47225" y="648234"/>
            <a:ext cx="4417339" cy="588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16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223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Exercise E2</vt:lpstr>
      <vt:lpstr>Exercise E2</vt:lpstr>
      <vt:lpstr>Exercise E2</vt:lpstr>
      <vt:lpstr>Exercise E2</vt:lpstr>
      <vt:lpstr>Exercise E2</vt:lpstr>
      <vt:lpstr>Exercise E2</vt:lpstr>
      <vt:lpstr>Exercise E2</vt:lpstr>
      <vt:lpstr>Exercise E2</vt:lpstr>
      <vt:lpstr>Exercise E2</vt:lpstr>
      <vt:lpstr>Exercise E2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E1</dc:title>
  <dc:creator>Brian Chen</dc:creator>
  <cp:lastModifiedBy>Brian Chen</cp:lastModifiedBy>
  <cp:revision>79</cp:revision>
  <dcterms:created xsi:type="dcterms:W3CDTF">2023-12-04T13:02:13Z</dcterms:created>
  <dcterms:modified xsi:type="dcterms:W3CDTF">2023-12-31T13:01:50Z</dcterms:modified>
</cp:coreProperties>
</file>